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81" r:id="rId3"/>
    <p:sldId id="398" r:id="rId4"/>
    <p:sldId id="293" r:id="rId5"/>
    <p:sldId id="294" r:id="rId6"/>
    <p:sldId id="421" r:id="rId7"/>
    <p:sldId id="296" r:id="rId8"/>
    <p:sldId id="282" r:id="rId9"/>
    <p:sldId id="417" r:id="rId10"/>
    <p:sldId id="418" r:id="rId11"/>
    <p:sldId id="411" r:id="rId12"/>
    <p:sldId id="420" r:id="rId13"/>
    <p:sldId id="415" r:id="rId14"/>
    <p:sldId id="41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00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6437" autoAdjust="0"/>
  </p:normalViewPr>
  <p:slideViewPr>
    <p:cSldViewPr snapToGrid="0">
      <p:cViewPr varScale="1">
        <p:scale>
          <a:sx n="77" d="100"/>
          <a:sy n="77" d="100"/>
        </p:scale>
        <p:origin x="10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9A1F-BC37-4779-86BE-CC1E223CC722}" type="datetimeFigureOut">
              <a:rPr lang="tr-TR" smtClean="0"/>
              <a:pPr/>
              <a:t>09.04.2016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C5C8-4799-4F04-A4E7-7F63CC8A95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9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40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3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C5C8-4799-4F04-A4E7-7F63CC8A954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08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F4D9-2293-44A2-A8DB-73E0E9A7EC44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0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995A-11D6-49F0-914F-4F49969259EA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0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03D1-6EF9-4381-9179-9C0BB06617F5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0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CEDC-7CAA-443A-B61C-809BEEE585A1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12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71A1-F875-4495-AF24-13EB074368FE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12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838C-D640-494C-AF43-07A5B3104D2F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37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3FB-FDF5-4745-9ECE-02B6DB4A85BC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74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D21-8B00-47D6-93AB-EAC8EA7108A3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327E-51B0-4E60-BAB4-1EC74405B8DB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4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3629-F886-47B2-ACA4-5814E58677A9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2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F536-9133-4BD0-B093-73952512EA7C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24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76E80-363A-4418-856A-6F62FCD4EA6D}" type="datetime1">
              <a:rPr lang="tr-TR" smtClean="0"/>
              <a:pPr/>
              <a:t>09.04.2016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52E5-62F7-4FE2-BDD9-0B7C9B4BA9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4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md.polytechnique.fr/chimer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opengrad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.uni-hamburg.de/index.php?id=5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epahome/model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vakalitesi.itu.edu.tr/notlar/Chimere_model_kurulum.t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ral_Circulation_Model" TargetMode="External"/><Relationship Id="rId2" Type="http://schemas.openxmlformats.org/officeDocument/2006/relationships/hyperlink" Target="http://en.wikipedia.org/wiki/Atmospheric_mode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67" y="273062"/>
            <a:ext cx="6804133" cy="6482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4178" y="2162088"/>
            <a:ext cx="7096897" cy="1082246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CHIMERE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9953625" y="1990724"/>
            <a:ext cx="1809750" cy="271462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tr-TR" sz="2000" dirty="0" smtClean="0"/>
              <a:t>İTÜ </a:t>
            </a:r>
          </a:p>
          <a:p>
            <a:r>
              <a:rPr lang="tr-TR" sz="2000" dirty="0" smtClean="0"/>
              <a:t>Uçak </a:t>
            </a:r>
            <a:r>
              <a:rPr lang="tr-TR" sz="2000" dirty="0"/>
              <a:t>ve Uzay Bilimleri Fakültesi </a:t>
            </a:r>
            <a:endParaRPr lang="tr-TR" sz="2000" dirty="0" smtClean="0"/>
          </a:p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Meteoroloji </a:t>
            </a:r>
            <a:r>
              <a:rPr lang="tr-TR" sz="2000" dirty="0" smtClean="0"/>
              <a:t>Mühendisliği Bölümü</a:t>
            </a:r>
          </a:p>
          <a:p>
            <a:r>
              <a:rPr lang="tr-TR" sz="2000" dirty="0" smtClean="0"/>
              <a:t> uubf.itu.edu.tr </a:t>
            </a:r>
          </a:p>
          <a:p>
            <a:r>
              <a:rPr lang="es-ES" sz="2000" b="1" dirty="0" smtClean="0"/>
              <a:t>TÜBİTAK (111Y319)</a:t>
            </a:r>
            <a:endParaRPr lang="tr-TR" sz="2000" b="1" dirty="0" smtClean="0"/>
          </a:p>
          <a:p>
            <a:r>
              <a:rPr lang="es-ES" sz="1500" b="1" dirty="0" smtClean="0"/>
              <a:t>COST (ES1004)</a:t>
            </a:r>
            <a:endParaRPr lang="tr-TR" sz="2000" dirty="0" smtClean="0"/>
          </a:p>
        </p:txBody>
      </p:sp>
      <p:pic>
        <p:nvPicPr>
          <p:cNvPr id="1031" name="Picture 7" descr="http://160.75.24.120/~wrfchem/logolar/itu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467583"/>
            <a:ext cx="933450" cy="1276719"/>
          </a:xfrm>
          <a:prstGeom prst="rect">
            <a:avLst/>
          </a:prstGeom>
          <a:noFill/>
        </p:spPr>
      </p:pic>
      <p:sp>
        <p:nvSpPr>
          <p:cNvPr id="11" name="13 Altbilgi Yer Tutucusu"/>
          <p:cNvSpPr>
            <a:spLocks noGrp="1"/>
          </p:cNvSpPr>
          <p:nvPr>
            <p:ph type="ftr" sz="quarter" idx="11"/>
          </p:nvPr>
        </p:nvSpPr>
        <p:spPr>
          <a:xfrm>
            <a:off x="8763000" y="4951771"/>
            <a:ext cx="3248025" cy="365125"/>
          </a:xfrm>
        </p:spPr>
        <p:txBody>
          <a:bodyPr/>
          <a:lstStyle/>
          <a:p>
            <a:r>
              <a:rPr lang="tr-TR" sz="2000" b="1" dirty="0" smtClean="0"/>
              <a:t>www.havakalitesi.itu.edu.tr</a:t>
            </a:r>
            <a:endParaRPr lang="tr-TR" sz="1600" dirty="0" smtClean="0"/>
          </a:p>
          <a:p>
            <a:r>
              <a:rPr lang="tr-TR" sz="1600" dirty="0" err="1" smtClean="0"/>
              <a:t>toros</a:t>
            </a:r>
            <a:r>
              <a:rPr lang="tr-TR" sz="1600" dirty="0" smtClean="0"/>
              <a:t> at itu.edu.tr</a:t>
            </a:r>
            <a:endParaRPr lang="tr-TR" sz="1600" dirty="0"/>
          </a:p>
        </p:txBody>
      </p:sp>
      <p:sp>
        <p:nvSpPr>
          <p:cNvPr id="7" name="13 Altbilgi Yer Tutucusu"/>
          <p:cNvSpPr txBox="1">
            <a:spLocks/>
          </p:cNvSpPr>
          <p:nvPr/>
        </p:nvSpPr>
        <p:spPr>
          <a:xfrm>
            <a:off x="1828800" y="3431103"/>
            <a:ext cx="6569765" cy="1111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smtClean="0"/>
              <a:t>Kimya Taşınım Modeli</a:t>
            </a: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://www.lmd.polytechnique.fr/chimere</a:t>
            </a:r>
            <a:r>
              <a:rPr lang="en-US" sz="2400" dirty="0" smtClean="0">
                <a:hlinkClick r:id="rId4"/>
              </a:rPr>
              <a:t>/</a:t>
            </a:r>
            <a:endParaRPr lang="tr-TR" sz="2400" dirty="0" smtClean="0"/>
          </a:p>
          <a:p>
            <a:r>
              <a:rPr lang="tr-TR" sz="2400" dirty="0" smtClean="0"/>
              <a:t>1-2 km ölçekten 100lerce km çözünürlüğe</a:t>
            </a:r>
          </a:p>
        </p:txBody>
      </p:sp>
    </p:spTree>
    <p:extLst>
      <p:ext uri="{BB962C8B-B14F-4D97-AF65-F5344CB8AC3E}">
        <p14:creationId xmlns:p14="http://schemas.microsoft.com/office/powerpoint/2010/main" val="6227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517779" y="4566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52261" y="216682"/>
            <a:ext cx="1131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5"/>
                </a:solidFill>
              </a:rPr>
              <a:t>CHIMERE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720784" y="6522378"/>
            <a:ext cx="4114800" cy="365125"/>
          </a:xfrm>
        </p:spPr>
        <p:txBody>
          <a:bodyPr/>
          <a:lstStyle/>
          <a:p>
            <a:r>
              <a:rPr lang="tr-TR" dirty="0" smtClean="0"/>
              <a:t>www.havakalitesi.itu.edu.tr, </a:t>
            </a:r>
            <a:r>
              <a:rPr lang="tr-TR" dirty="0" err="1" smtClean="0"/>
              <a:t>toros</a:t>
            </a:r>
            <a:r>
              <a:rPr lang="tr-TR" dirty="0" smtClean="0"/>
              <a:t> at itu.edu.tr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784807" y="3426619"/>
            <a:ext cx="3407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Chimere emisyon notlarından alınmıştır.</a:t>
            </a:r>
            <a:endParaRPr lang="en-US" sz="1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109" y="0"/>
            <a:ext cx="3520191" cy="349397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318053" y="739902"/>
            <a:ext cx="76332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Chimere modeli için çalıştırılacak alan sol alt köşe (güneybatı) enlem ve boylam bilgileri ile sağ üst köşe (kuzeydoğu) enlem ve boylam arası model çözünürlüğüne (derece cinsinden) bölünerek ızgara sayısı bulunur.</a:t>
            </a:r>
          </a:p>
          <a:p>
            <a:r>
              <a:rPr lang="tr-TR" sz="2000" dirty="0" err="1"/>
              <a:t>nano</a:t>
            </a:r>
            <a:r>
              <a:rPr lang="tr-TR" sz="2000" dirty="0"/>
              <a:t> chimere2014b/</a:t>
            </a:r>
            <a:r>
              <a:rPr lang="tr-TR" sz="2000" dirty="0" err="1"/>
              <a:t>domains</a:t>
            </a:r>
            <a:r>
              <a:rPr lang="tr-TR" sz="2000" dirty="0"/>
              <a:t>/</a:t>
            </a:r>
            <a:r>
              <a:rPr lang="tr-TR" sz="2000" b="1" dirty="0" err="1"/>
              <a:t>domainlist.nml</a:t>
            </a:r>
            <a:endParaRPr lang="tr-TR" sz="2000" b="1" dirty="0" smtClean="0"/>
          </a:p>
          <a:p>
            <a:r>
              <a:rPr lang="tr-TR" sz="2000" dirty="0" smtClean="0"/>
              <a:t>Dosyasında çalışılacak bölge ayarlanır</a:t>
            </a:r>
          </a:p>
          <a:p>
            <a:r>
              <a:rPr lang="tr-TR" sz="2000" dirty="0" smtClean="0"/>
              <a:t>Örneğin</a:t>
            </a:r>
          </a:p>
          <a:p>
            <a:r>
              <a:rPr lang="tr-TR" sz="2000" dirty="0" smtClean="0"/>
              <a:t>Ankara için </a:t>
            </a:r>
          </a:p>
          <a:p>
            <a:r>
              <a:rPr lang="tr-TR" sz="2000" dirty="0"/>
              <a:t>TR5_ANK   63   45  0.05  0.050   30.80  </a:t>
            </a:r>
            <a:r>
              <a:rPr lang="tr-TR" sz="2000" dirty="0" smtClean="0"/>
              <a:t>38.56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Oval Belirtme Çizgisi 3"/>
          <p:cNvSpPr/>
          <p:nvPr/>
        </p:nvSpPr>
        <p:spPr>
          <a:xfrm>
            <a:off x="5729336" y="2431266"/>
            <a:ext cx="2434381" cy="900777"/>
          </a:xfrm>
          <a:prstGeom prst="wedgeEllipseCallout">
            <a:avLst>
              <a:gd name="adj1" fmla="val -83832"/>
              <a:gd name="adj2" fmla="val 42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Enlem başlama değeri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Belirtme Çizgisi 11"/>
          <p:cNvSpPr/>
          <p:nvPr/>
        </p:nvSpPr>
        <p:spPr>
          <a:xfrm>
            <a:off x="5631947" y="3355437"/>
            <a:ext cx="2454757" cy="1062866"/>
          </a:xfrm>
          <a:prstGeom prst="wedgeEllipseCallout">
            <a:avLst>
              <a:gd name="adj1" fmla="val -107915"/>
              <a:gd name="adj2" fmla="val -369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Boylam başlama değeri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Belirtme Çizgisi 13"/>
          <p:cNvSpPr/>
          <p:nvPr/>
        </p:nvSpPr>
        <p:spPr>
          <a:xfrm>
            <a:off x="3096027" y="4300522"/>
            <a:ext cx="2400519" cy="967217"/>
          </a:xfrm>
          <a:prstGeom prst="wedgeEllipseCallout">
            <a:avLst>
              <a:gd name="adj1" fmla="val -63543"/>
              <a:gd name="adj2" fmla="val -1306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Boylam çözünürlüğü derece cinsinden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Belirtme Çizgisi 14"/>
          <p:cNvSpPr/>
          <p:nvPr/>
        </p:nvSpPr>
        <p:spPr>
          <a:xfrm>
            <a:off x="5221707" y="4485188"/>
            <a:ext cx="2729598" cy="900777"/>
          </a:xfrm>
          <a:prstGeom prst="wedgeEllipseCallout">
            <a:avLst>
              <a:gd name="adj1" fmla="val -112840"/>
              <a:gd name="adj2" fmla="val -1573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Enlem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çözünürlüğü derece cinsinden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Belirtme Çizgisi 15"/>
          <p:cNvSpPr/>
          <p:nvPr/>
        </p:nvSpPr>
        <p:spPr>
          <a:xfrm>
            <a:off x="116073" y="4279221"/>
            <a:ext cx="1813515" cy="900777"/>
          </a:xfrm>
          <a:prstGeom prst="wedgeEllipseCallout">
            <a:avLst>
              <a:gd name="adj1" fmla="val 33272"/>
              <a:gd name="adj2" fmla="val -1319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Doğu-batı yönünde ızgara sayısı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Belirtme Çizgisi 16"/>
          <p:cNvSpPr/>
          <p:nvPr/>
        </p:nvSpPr>
        <p:spPr>
          <a:xfrm>
            <a:off x="1752075" y="4671313"/>
            <a:ext cx="1942083" cy="900777"/>
          </a:xfrm>
          <a:prstGeom prst="wedgeEllipseCallout">
            <a:avLst>
              <a:gd name="adj1" fmla="val -29115"/>
              <a:gd name="adj2" fmla="val -1794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Kuzey-güney yönünde ızgara sayısı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583109" y="3683140"/>
            <a:ext cx="327234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domain     NX  NY  DX    DY   XMIN    YMIN</a:t>
            </a:r>
          </a:p>
          <a:p>
            <a:r>
              <a:rPr lang="tr-TR" sz="1100" dirty="0"/>
              <a:t>CONT1      65  33  0.5  0.5   -10.0   40.5</a:t>
            </a:r>
          </a:p>
          <a:p>
            <a:r>
              <a:rPr lang="tr-TR" sz="1100" dirty="0"/>
              <a:t>CONT3      67  46  0.5  0.5   -10.5   35.0</a:t>
            </a:r>
          </a:p>
          <a:p>
            <a:r>
              <a:rPr lang="tr-TR" sz="1100" dirty="0"/>
              <a:t>CONT4      70  44  0.5  0.5   -10.5   36.0</a:t>
            </a:r>
          </a:p>
          <a:p>
            <a:r>
              <a:rPr lang="tr-TR" sz="1100" dirty="0"/>
              <a:t>CONT5      79  47  0.5  0.5   -14.0   35.0</a:t>
            </a:r>
          </a:p>
          <a:p>
            <a:r>
              <a:rPr lang="tr-TR" sz="1100" dirty="0"/>
              <a:t>FRA10      101 111  0.15  0.1  -5.0   41.0</a:t>
            </a:r>
          </a:p>
          <a:p>
            <a:r>
              <a:rPr lang="tr-TR" sz="1100" dirty="0"/>
              <a:t>FRA05      202 222  0.075  0.05  -5.0   41.0</a:t>
            </a:r>
          </a:p>
          <a:p>
            <a:r>
              <a:rPr lang="tr-TR" sz="1100" dirty="0" smtClean="0"/>
              <a:t>…….</a:t>
            </a:r>
            <a:endParaRPr lang="tr-TR" sz="1100" dirty="0"/>
          </a:p>
          <a:p>
            <a:r>
              <a:rPr lang="tr-TR" sz="1100" dirty="0"/>
              <a:t>ATL5       362 142  0.5   0.5  -100.0 -5.0</a:t>
            </a:r>
          </a:p>
          <a:p>
            <a:r>
              <a:rPr lang="tr-TR" sz="1100" dirty="0"/>
              <a:t>IDF15C     45  48   0.2  0.133   -2.1 45.2</a:t>
            </a:r>
          </a:p>
          <a:p>
            <a:r>
              <a:rPr lang="tr-TR" sz="1100" dirty="0"/>
              <a:t>IDF5C      38  35   0.07  0.05   1.15 47.85</a:t>
            </a:r>
          </a:p>
          <a:p>
            <a:r>
              <a:rPr lang="tr-TR" sz="1100" dirty="0"/>
              <a:t>AFREU05deg    160    120  0.5   0.5  -20.00   5.00</a:t>
            </a:r>
          </a:p>
          <a:p>
            <a:r>
              <a:rPr lang="tr-TR" sz="1100" dirty="0"/>
              <a:t>TR15      100  60  0.20  0.133   25.0   35.0</a:t>
            </a:r>
          </a:p>
          <a:p>
            <a:r>
              <a:rPr lang="tr-TR" sz="1100" dirty="0"/>
              <a:t>TR5g      300 180  0.07  0.050   25.0   35.0</a:t>
            </a:r>
          </a:p>
          <a:p>
            <a:r>
              <a:rPr lang="tr-TR" sz="1100" dirty="0"/>
              <a:t>TR5_ADA    90  70  0.07  0.050   32.5   35.5</a:t>
            </a:r>
          </a:p>
          <a:p>
            <a:r>
              <a:rPr lang="tr-TR" sz="1100" dirty="0"/>
              <a:t>TR15k      55  48  0.20  0.133   26.0   36.0</a:t>
            </a:r>
          </a:p>
          <a:p>
            <a:r>
              <a:rPr lang="tr-TR" sz="1100" dirty="0"/>
              <a:t>TR5k       38  35  0.07  0.050   31.0   39.0</a:t>
            </a:r>
          </a:p>
        </p:txBody>
      </p:sp>
    </p:spTree>
    <p:extLst>
      <p:ext uri="{BB962C8B-B14F-4D97-AF65-F5344CB8AC3E}">
        <p14:creationId xmlns:p14="http://schemas.microsoft.com/office/powerpoint/2010/main" val="24637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581024" y="99536"/>
            <a:ext cx="108870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Alan Belirleme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İlgili alanın sol alt köşesi enlem ve boylam bilgisi alınır</a:t>
            </a:r>
          </a:p>
          <a:p>
            <a:r>
              <a:rPr lang="tr-TR" sz="2400" dirty="0" smtClean="0"/>
              <a:t>/chimere2014b/</a:t>
            </a:r>
            <a:r>
              <a:rPr lang="tr-TR" sz="2400" dirty="0" err="1" smtClean="0"/>
              <a:t>domains</a:t>
            </a:r>
            <a:r>
              <a:rPr lang="tr-TR" sz="2400" dirty="0" smtClean="0"/>
              <a:t> klasörü içerisinde </a:t>
            </a:r>
            <a:r>
              <a:rPr lang="tr-TR" sz="2400" b="1" dirty="0" err="1"/>
              <a:t>domainlist.nml</a:t>
            </a:r>
            <a:r>
              <a:rPr lang="tr-TR" sz="2400" b="1" dirty="0"/>
              <a:t> </a:t>
            </a:r>
            <a:r>
              <a:rPr lang="tr-TR" sz="2400" dirty="0" smtClean="0"/>
              <a:t> dosyasında ilgili bölge alanı tanımlanır</a:t>
            </a:r>
          </a:p>
          <a:p>
            <a:r>
              <a:rPr lang="tr-TR" sz="2400" dirty="0" err="1" smtClean="0"/>
              <a:t>nano</a:t>
            </a:r>
            <a:r>
              <a:rPr lang="tr-TR" sz="2400" dirty="0" smtClean="0"/>
              <a:t> </a:t>
            </a:r>
            <a:r>
              <a:rPr lang="tr-TR" sz="2400" dirty="0" err="1" smtClean="0"/>
              <a:t>domainlist.nml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TR15       75  48  0.20  0.133   24.0   35.0</a:t>
            </a:r>
          </a:p>
          <a:p>
            <a:r>
              <a:rPr lang="tr-TR" sz="2400" dirty="0" smtClean="0"/>
              <a:t>TR5        38  35  0.07  0.050   32.0   35.5  </a:t>
            </a:r>
          </a:p>
          <a:p>
            <a:r>
              <a:rPr lang="tr-TR" sz="2400" dirty="0" smtClean="0"/>
              <a:t>TR15k      55  48  0.20  0.133   26.0   36.0</a:t>
            </a:r>
          </a:p>
          <a:p>
            <a:r>
              <a:rPr lang="tr-TR" sz="2400" dirty="0" smtClean="0"/>
              <a:t>TR5k       38  35  0.07  0.050   31.0   39.0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TR5_ANK   </a:t>
            </a:r>
            <a:r>
              <a:rPr lang="tr-TR" sz="2400" dirty="0">
                <a:solidFill>
                  <a:srgbClr val="FF0000"/>
                </a:solidFill>
              </a:rPr>
              <a:t>63   45  0.05  0.050   30.80  38.56  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/>
              <a:t> </a:t>
            </a:r>
          </a:p>
          <a:p>
            <a:r>
              <a:rPr lang="tr-TR" sz="2400" dirty="0" smtClean="0"/>
              <a:t>Çalışılacak alanın sol alt köşesi enlem boylam bilgisi ile sağ üst köşe enlem boylam bilgisi elde edilerek aradaki farklar model çözünürlüğüne bölünerek ızgara sayısı bulunur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Not: Domain bilgileri değişir </a:t>
            </a:r>
            <a:r>
              <a:rPr lang="tr-TR" sz="2400" dirty="0"/>
              <a:t>ise ./ makeCOORDdomains.sh </a:t>
            </a:r>
            <a:r>
              <a:rPr lang="tr-TR" sz="2400" dirty="0" smtClean="0"/>
              <a:t>IST01 çalıştırılır</a:t>
            </a:r>
            <a:endParaRPr lang="tr-TR" sz="2400" dirty="0"/>
          </a:p>
          <a:p>
            <a:endParaRPr lang="tr-T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52261" y="216682"/>
            <a:ext cx="1131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5"/>
                </a:solidFill>
              </a:rPr>
              <a:t>CHIMERE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www.havakalitesi.itu.edu.tr, </a:t>
            </a:r>
            <a:r>
              <a:rPr lang="tr-TR" dirty="0" err="1" smtClean="0"/>
              <a:t>toros</a:t>
            </a:r>
            <a:r>
              <a:rPr lang="tr-TR" dirty="0" smtClean="0"/>
              <a:t> at itu.edu.tr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60264" y="1347523"/>
            <a:ext cx="107839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#1. ALAN ICIN CALISMA TARIHI VE ALAN ISMINI BELIRLEME</a:t>
            </a:r>
          </a:p>
          <a:p>
            <a:r>
              <a:rPr lang="tr-TR" sz="2000" dirty="0"/>
              <a:t>cd ~/chimere2014b klasörü </a:t>
            </a:r>
            <a:r>
              <a:rPr lang="tr-TR" sz="2000" dirty="0" smtClean="0"/>
              <a:t>içindeki </a:t>
            </a:r>
            <a:r>
              <a:rPr lang="tr-TR" sz="2000" dirty="0" err="1" smtClean="0"/>
              <a:t>chimere.par</a:t>
            </a:r>
            <a:r>
              <a:rPr lang="tr-TR" sz="2000" dirty="0" smtClean="0"/>
              <a:t> </a:t>
            </a:r>
            <a:r>
              <a:rPr lang="tr-TR" sz="2000" dirty="0"/>
              <a:t>dosyası içerisinde</a:t>
            </a:r>
          </a:p>
          <a:p>
            <a:r>
              <a:rPr lang="tr-TR" sz="2000" dirty="0" err="1" smtClean="0"/>
              <a:t>nano</a:t>
            </a:r>
            <a:r>
              <a:rPr lang="tr-TR" sz="2000" dirty="0" smtClean="0"/>
              <a:t> –c </a:t>
            </a:r>
            <a:r>
              <a:rPr lang="tr-TR" sz="2000" dirty="0" err="1" smtClean="0"/>
              <a:t>chimere.par</a:t>
            </a:r>
            <a:endParaRPr lang="tr-TR" sz="2000" dirty="0" smtClean="0"/>
          </a:p>
          <a:p>
            <a:r>
              <a:rPr lang="en-US" sz="2000" dirty="0" smtClean="0"/>
              <a:t>[$</a:t>
            </a:r>
            <a:r>
              <a:rPr lang="en-US" sz="2000" dirty="0"/>
              <a:t>di]       CHIMERE run Start Date                          : 20141115</a:t>
            </a:r>
            <a:r>
              <a:rPr lang="tr-TR" sz="2000" dirty="0"/>
              <a:t>  başlama tarihi</a:t>
            </a:r>
          </a:p>
          <a:p>
            <a:r>
              <a:rPr lang="en-US" sz="2000" dirty="0"/>
              <a:t>[$di]       CHIMERE run Start Date                          : 20141115</a:t>
            </a:r>
            <a:r>
              <a:rPr lang="tr-TR" sz="2000" dirty="0"/>
              <a:t>  bitiş tarihi girilir</a:t>
            </a:r>
          </a:p>
          <a:p>
            <a:r>
              <a:rPr lang="tr-TR" sz="2000" dirty="0" smtClean="0"/>
              <a:t>[$</a:t>
            </a:r>
            <a:r>
              <a:rPr lang="tr-TR" sz="2000" dirty="0" err="1"/>
              <a:t>dom</a:t>
            </a:r>
            <a:r>
              <a:rPr lang="tr-TR" sz="2000" dirty="0"/>
              <a:t>]                  CHIMERE domain                      : TR5_ANK  çalışma alanı </a:t>
            </a:r>
            <a:r>
              <a:rPr lang="tr-TR" sz="2000" dirty="0" smtClean="0"/>
              <a:t>girilir</a:t>
            </a:r>
          </a:p>
          <a:p>
            <a:r>
              <a:rPr lang="tr-TR" sz="2000" dirty="0"/>
              <a:t>#   [$</a:t>
            </a:r>
            <a:r>
              <a:rPr lang="tr-TR" sz="2000" dirty="0" err="1"/>
              <a:t>meteo_DIR</a:t>
            </a:r>
            <a:r>
              <a:rPr lang="tr-TR" sz="2000" dirty="0"/>
              <a:t>]        </a:t>
            </a:r>
            <a:r>
              <a:rPr lang="tr-TR" sz="2000" dirty="0" err="1"/>
              <a:t>Meteo</a:t>
            </a:r>
            <a:r>
              <a:rPr lang="tr-TR" sz="2000" dirty="0"/>
              <a:t> </a:t>
            </a:r>
            <a:r>
              <a:rPr lang="tr-TR" sz="2000" dirty="0" err="1"/>
              <a:t>driver</a:t>
            </a:r>
            <a:r>
              <a:rPr lang="tr-TR" sz="2000" dirty="0"/>
              <a:t> </a:t>
            </a:r>
            <a:r>
              <a:rPr lang="tr-TR" sz="2000" dirty="0" err="1"/>
              <a:t>output</a:t>
            </a:r>
            <a:r>
              <a:rPr lang="tr-TR" sz="2000" dirty="0"/>
              <a:t> </a:t>
            </a:r>
            <a:r>
              <a:rPr lang="tr-TR" sz="2000" dirty="0" err="1"/>
              <a:t>dir</a:t>
            </a:r>
            <a:r>
              <a:rPr lang="tr-TR" sz="2000" dirty="0"/>
              <a:t>               : ${</a:t>
            </a:r>
            <a:r>
              <a:rPr lang="tr-TR" sz="2000" dirty="0" err="1"/>
              <a:t>bigfilesdir</a:t>
            </a:r>
            <a:r>
              <a:rPr lang="tr-TR" sz="2000" dirty="0"/>
              <a:t>}/TEST/METEO</a:t>
            </a:r>
          </a:p>
          <a:p>
            <a:r>
              <a:rPr lang="tr-TR" sz="2000" dirty="0"/>
              <a:t>   [$</a:t>
            </a:r>
            <a:r>
              <a:rPr lang="tr-TR" sz="2000" dirty="0" err="1"/>
              <a:t>meteo_DIR</a:t>
            </a:r>
            <a:r>
              <a:rPr lang="tr-TR" sz="2000" dirty="0"/>
              <a:t>]        </a:t>
            </a:r>
            <a:r>
              <a:rPr lang="tr-TR" sz="2000" dirty="0" err="1"/>
              <a:t>Meteo</a:t>
            </a:r>
            <a:r>
              <a:rPr lang="tr-TR" sz="2000" dirty="0"/>
              <a:t> </a:t>
            </a:r>
            <a:r>
              <a:rPr lang="tr-TR" sz="2000" dirty="0" err="1"/>
              <a:t>driver</a:t>
            </a:r>
            <a:r>
              <a:rPr lang="tr-TR" sz="2000" dirty="0"/>
              <a:t> </a:t>
            </a:r>
            <a:r>
              <a:rPr lang="tr-TR" sz="2000" dirty="0" err="1"/>
              <a:t>output</a:t>
            </a:r>
            <a:r>
              <a:rPr lang="tr-TR" sz="2000" dirty="0"/>
              <a:t> </a:t>
            </a:r>
            <a:r>
              <a:rPr lang="tr-TR" sz="2000" dirty="0" err="1"/>
              <a:t>dir</a:t>
            </a:r>
            <a:r>
              <a:rPr lang="tr-TR" sz="2000" dirty="0"/>
              <a:t>               : /</a:t>
            </a:r>
            <a:r>
              <a:rPr lang="tr-TR" sz="2000" dirty="0" err="1"/>
              <a:t>mnt</a:t>
            </a:r>
            <a:r>
              <a:rPr lang="tr-TR" sz="2000" dirty="0"/>
              <a:t>/depo2/WRFOUT/hava12</a:t>
            </a:r>
          </a:p>
          <a:p>
            <a:r>
              <a:rPr lang="tr-TR" sz="2000" dirty="0" smtClean="0"/>
              <a:t>Alanları değiştirilir</a:t>
            </a:r>
          </a:p>
          <a:p>
            <a:endParaRPr lang="tr-TR" sz="2000" dirty="0" smtClean="0"/>
          </a:p>
          <a:p>
            <a:r>
              <a:rPr lang="tr-TR" sz="2000" dirty="0"/>
              <a:t>~/emi2014a klasörü içerisindeki </a:t>
            </a:r>
            <a:r>
              <a:rPr lang="tr-TR" sz="2000" b="1" dirty="0" smtClean="0"/>
              <a:t>emis-surf.sh</a:t>
            </a:r>
            <a:r>
              <a:rPr lang="tr-TR" sz="2000" dirty="0" smtClean="0"/>
              <a:t> içerisinde çalışılacak </a:t>
            </a:r>
            <a:r>
              <a:rPr lang="tr-TR" sz="2000" dirty="0"/>
              <a:t>alan ve ay belirtilir.</a:t>
            </a:r>
          </a:p>
          <a:p>
            <a:r>
              <a:rPr lang="en-US" sz="2000" dirty="0" err="1" smtClean="0"/>
              <a:t>dom</a:t>
            </a:r>
            <a:r>
              <a:rPr lang="en-US" sz="2000" dirty="0" smtClean="0"/>
              <a:t>=</a:t>
            </a:r>
            <a:r>
              <a:rPr lang="tr-TR" sz="2000" dirty="0" smtClean="0"/>
              <a:t>TR5_ADA</a:t>
            </a:r>
            <a:endParaRPr lang="tr-TR" sz="2000" dirty="0"/>
          </a:p>
          <a:p>
            <a:r>
              <a:rPr lang="en-US" sz="2000" dirty="0" err="1"/>
              <a:t>listyears</a:t>
            </a:r>
            <a:r>
              <a:rPr lang="en-US" sz="2000" dirty="0"/>
              <a:t>=”2005”</a:t>
            </a:r>
          </a:p>
          <a:p>
            <a:r>
              <a:rPr lang="en-US" sz="2000" dirty="0" err="1"/>
              <a:t>list_month</a:t>
            </a:r>
            <a:r>
              <a:rPr lang="en-US" sz="2000" dirty="0"/>
              <a:t>='01 02 03 04 05 06 07 08 09 10 11 12‘</a:t>
            </a:r>
            <a:r>
              <a:rPr lang="tr-TR" sz="2000" dirty="0"/>
              <a:t>   varsayılan aylar</a:t>
            </a:r>
            <a:endParaRPr lang="en-US" sz="2000" dirty="0"/>
          </a:p>
          <a:p>
            <a:r>
              <a:rPr lang="en-US" sz="2000" dirty="0" err="1"/>
              <a:t>list_month</a:t>
            </a:r>
            <a:r>
              <a:rPr lang="en-US" sz="2000" dirty="0"/>
              <a:t>=</a:t>
            </a:r>
            <a:r>
              <a:rPr lang="en-US" sz="2000" dirty="0" smtClean="0"/>
              <a:t>'09‘</a:t>
            </a:r>
            <a:r>
              <a:rPr lang="tr-TR" sz="2000" dirty="0"/>
              <a:t>Hangi ay </a:t>
            </a:r>
            <a:r>
              <a:rPr lang="tr-TR" sz="2000" dirty="0" err="1"/>
              <a:t>icin</a:t>
            </a:r>
            <a:r>
              <a:rPr lang="tr-TR" sz="2000" dirty="0"/>
              <a:t> model </a:t>
            </a:r>
            <a:r>
              <a:rPr lang="tr-TR" sz="2000" dirty="0" err="1" smtClean="0"/>
              <a:t>calistirilacak</a:t>
            </a:r>
            <a:r>
              <a:rPr lang="tr-TR" sz="2000" dirty="0" smtClean="0"/>
              <a:t>, eğer </a:t>
            </a:r>
            <a:r>
              <a:rPr lang="tr-TR" sz="2000" dirty="0"/>
              <a:t>9. aydaki günlerde model </a:t>
            </a:r>
            <a:r>
              <a:rPr lang="tr-TR" sz="2000" dirty="0" smtClean="0"/>
              <a:t>çalıştırılacaksa</a:t>
            </a:r>
          </a:p>
          <a:p>
            <a:endParaRPr lang="tr-TR" sz="2000" dirty="0"/>
          </a:p>
        </p:txBody>
      </p:sp>
      <p:sp>
        <p:nvSpPr>
          <p:cNvPr id="2" name="Dikdörtgen 1"/>
          <p:cNvSpPr/>
          <p:nvPr/>
        </p:nvSpPr>
        <p:spPr>
          <a:xfrm>
            <a:off x="460264" y="632817"/>
            <a:ext cx="530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Modelin </a:t>
            </a:r>
            <a:r>
              <a:rPr lang="tr-TR" dirty="0" err="1">
                <a:solidFill>
                  <a:srgbClr val="FF0000"/>
                </a:solidFill>
              </a:rPr>
              <a:t>Çalıştılma</a:t>
            </a:r>
            <a:r>
              <a:rPr lang="tr-TR" dirty="0">
                <a:solidFill>
                  <a:srgbClr val="FF0000"/>
                </a:solidFill>
              </a:rPr>
              <a:t> Tarihi ve Hangi alanda Çalıştırılacağı</a:t>
            </a:r>
          </a:p>
        </p:txBody>
      </p:sp>
    </p:spTree>
    <p:extLst>
      <p:ext uri="{BB962C8B-B14F-4D97-AF65-F5344CB8AC3E}">
        <p14:creationId xmlns:p14="http://schemas.microsoft.com/office/powerpoint/2010/main" val="13995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538922" y="513773"/>
            <a:ext cx="108870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./</a:t>
            </a:r>
            <a:r>
              <a:rPr lang="en-US" sz="2000" dirty="0" err="1" smtClean="0"/>
              <a:t>makeCOORDdomains</a:t>
            </a:r>
            <a:r>
              <a:rPr lang="en-US" sz="2000" dirty="0" smtClean="0"/>
              <a:t> </a:t>
            </a:r>
            <a:r>
              <a:rPr lang="tr-TR" sz="2000" dirty="0" smtClean="0"/>
              <a:t>TR5 ! </a:t>
            </a:r>
            <a:r>
              <a:rPr lang="tr-TR" sz="2000" smtClean="0"/>
              <a:t>Çalışma alanı ilk defa belirleniyor </a:t>
            </a:r>
            <a:r>
              <a:rPr lang="tr-TR" sz="2000" dirty="0" smtClean="0"/>
              <a:t>ise çalıştıralım</a:t>
            </a:r>
          </a:p>
          <a:p>
            <a:r>
              <a:rPr lang="tr-TR" sz="2000" dirty="0" smtClean="0"/>
              <a:t>cd ~/emi2014a</a:t>
            </a:r>
          </a:p>
          <a:p>
            <a:r>
              <a:rPr lang="tr-TR" sz="2000" b="1" dirty="0"/>
              <a:t>./</a:t>
            </a:r>
            <a:r>
              <a:rPr lang="tr-TR" sz="2000" b="1" dirty="0" err="1" smtClean="0"/>
              <a:t>create_links</a:t>
            </a:r>
            <a:endParaRPr lang="tr-TR" sz="2000" b="1" dirty="0" smtClean="0"/>
          </a:p>
          <a:p>
            <a:r>
              <a:rPr lang="tr-TR" sz="2000" b="1" dirty="0"/>
              <a:t>./</a:t>
            </a:r>
            <a:r>
              <a:rPr lang="tr-TR" sz="2000" b="1" dirty="0" smtClean="0"/>
              <a:t>myshimere.sh</a:t>
            </a:r>
            <a:endParaRPr lang="tr-TR" sz="2000" dirty="0" smtClean="0"/>
          </a:p>
          <a:p>
            <a:r>
              <a:rPr lang="tr-TR" sz="2000" dirty="0"/>
              <a:t>c</a:t>
            </a:r>
            <a:r>
              <a:rPr lang="tr-TR" sz="2000" dirty="0" smtClean="0"/>
              <a:t>d annual-EMEP05x05</a:t>
            </a:r>
          </a:p>
          <a:p>
            <a:r>
              <a:rPr lang="tr-TR" sz="2000" dirty="0" err="1" smtClean="0"/>
              <a:t>rm</a:t>
            </a:r>
            <a:r>
              <a:rPr lang="tr-TR" sz="2000" dirty="0" smtClean="0"/>
              <a:t> *_2005*</a:t>
            </a:r>
          </a:p>
          <a:p>
            <a:r>
              <a:rPr lang="tr-TR" sz="2000" b="1" dirty="0" smtClean="0"/>
              <a:t>./</a:t>
            </a:r>
            <a:r>
              <a:rPr lang="tr-TR" sz="2000" b="1" dirty="0"/>
              <a:t>emep-preproc.sh </a:t>
            </a:r>
            <a:r>
              <a:rPr lang="tr-TR" sz="2000" b="1" dirty="0" smtClean="0"/>
              <a:t>2005</a:t>
            </a:r>
          </a:p>
          <a:p>
            <a:r>
              <a:rPr lang="tr-TR" sz="2000" dirty="0"/>
              <a:t>cd ~/emi2014a</a:t>
            </a:r>
          </a:p>
          <a:p>
            <a:r>
              <a:rPr lang="tr-TR" sz="2000" b="1" dirty="0" smtClean="0"/>
              <a:t>./emis-surf.sh</a:t>
            </a:r>
            <a:endParaRPr lang="tr-TR" sz="2000" b="1" dirty="0"/>
          </a:p>
          <a:p>
            <a:r>
              <a:rPr lang="tr-TR" sz="2000" b="1" dirty="0" err="1" smtClean="0"/>
              <a:t>Cd</a:t>
            </a:r>
            <a:r>
              <a:rPr lang="tr-TR" sz="2000" b="1" dirty="0" smtClean="0"/>
              <a:t> </a:t>
            </a:r>
            <a:r>
              <a:rPr lang="tr-TR" sz="2000" b="1" dirty="0"/>
              <a:t>~/chimere2014b klasöründe</a:t>
            </a:r>
          </a:p>
          <a:p>
            <a:r>
              <a:rPr lang="tr-TR" sz="2000" dirty="0"/>
              <a:t>./</a:t>
            </a:r>
            <a:r>
              <a:rPr lang="tr-TR" sz="2000" dirty="0" err="1"/>
              <a:t>clean</a:t>
            </a:r>
            <a:r>
              <a:rPr lang="tr-TR" sz="2000" dirty="0"/>
              <a:t> </a:t>
            </a:r>
            <a:r>
              <a:rPr lang="tr-TR" sz="2000" dirty="0" err="1"/>
              <a:t>all</a:t>
            </a:r>
            <a:endParaRPr lang="tr-TR" sz="2000" dirty="0"/>
          </a:p>
          <a:p>
            <a:r>
              <a:rPr lang="tr-TR" sz="2000" dirty="0"/>
              <a:t>./</a:t>
            </a:r>
            <a:r>
              <a:rPr lang="tr-TR" sz="2000" dirty="0" err="1"/>
              <a:t>compile</a:t>
            </a:r>
            <a:endParaRPr lang="tr-TR" sz="2000" dirty="0"/>
          </a:p>
          <a:p>
            <a:r>
              <a:rPr lang="tr-TR" sz="2000" dirty="0" smtClean="0"/>
              <a:t>./chimere.sh</a:t>
            </a:r>
          </a:p>
          <a:p>
            <a:r>
              <a:rPr lang="tr-TR" sz="2000" dirty="0" smtClean="0"/>
              <a:t>./</a:t>
            </a:r>
            <a:r>
              <a:rPr lang="tr-TR" sz="2000" dirty="0"/>
              <a:t>chimere.sh  --&gt; 2 defa </a:t>
            </a:r>
            <a:r>
              <a:rPr lang="tr-TR" sz="2000" dirty="0" smtClean="0"/>
              <a:t>çalıştırıyoruz</a:t>
            </a:r>
          </a:p>
          <a:p>
            <a:r>
              <a:rPr lang="tr-TR" sz="2000" dirty="0" smtClean="0"/>
              <a:t>Sonucu </a:t>
            </a:r>
            <a:r>
              <a:rPr lang="tr-TR" sz="2000" dirty="0"/>
              <a:t>görmek için</a:t>
            </a:r>
          </a:p>
          <a:p>
            <a:r>
              <a:rPr lang="tr-TR" sz="2000" dirty="0"/>
              <a:t>/</a:t>
            </a:r>
            <a:r>
              <a:rPr lang="tr-TR" sz="2000" dirty="0" err="1"/>
              <a:t>home</a:t>
            </a:r>
            <a:r>
              <a:rPr lang="tr-TR" sz="2000" dirty="0"/>
              <a:t>/</a:t>
            </a:r>
            <a:r>
              <a:rPr lang="tr-TR" sz="2000" dirty="0" err="1"/>
              <a:t>chimere</a:t>
            </a:r>
            <a:r>
              <a:rPr lang="tr-TR" sz="2000" dirty="0"/>
              <a:t>/BIGFILES/EMISSIONS/EMI_2005 modele girdi </a:t>
            </a:r>
            <a:r>
              <a:rPr lang="tr-TR" sz="2000" dirty="0" smtClean="0"/>
              <a:t>emisyonu</a:t>
            </a:r>
          </a:p>
          <a:p>
            <a:r>
              <a:rPr lang="tr-TR" sz="2000" dirty="0"/>
              <a:t>/</a:t>
            </a:r>
            <a:r>
              <a:rPr lang="tr-TR" sz="2000" dirty="0" err="1" smtClean="0"/>
              <a:t>home</a:t>
            </a:r>
            <a:r>
              <a:rPr lang="tr-TR" sz="2000" dirty="0" smtClean="0"/>
              <a:t>/</a:t>
            </a:r>
            <a:r>
              <a:rPr lang="tr-TR" sz="2000" dirty="0" err="1" smtClean="0"/>
              <a:t>chimere</a:t>
            </a:r>
            <a:r>
              <a:rPr lang="tr-TR" sz="2000" dirty="0" smtClean="0"/>
              <a:t>/BIGFILES/OUTPUTS/AEMIS       Aylık 24 er saatlik emisyon</a:t>
            </a:r>
            <a:endParaRPr lang="tr-TR" sz="2000" dirty="0"/>
          </a:p>
          <a:p>
            <a:r>
              <a:rPr lang="tr-TR" sz="2000" dirty="0"/>
              <a:t>/</a:t>
            </a:r>
            <a:r>
              <a:rPr lang="tr-TR" sz="2000" dirty="0" err="1"/>
              <a:t>home</a:t>
            </a:r>
            <a:r>
              <a:rPr lang="tr-TR" sz="2000" dirty="0"/>
              <a:t>/</a:t>
            </a:r>
            <a:r>
              <a:rPr lang="tr-TR" sz="2000" dirty="0" err="1"/>
              <a:t>chimere</a:t>
            </a:r>
            <a:r>
              <a:rPr lang="tr-TR" sz="2000" dirty="0"/>
              <a:t>/BIGFILES/OUTPUTS/Test </a:t>
            </a:r>
            <a:r>
              <a:rPr lang="tr-TR" sz="2000" dirty="0" smtClean="0"/>
              <a:t>Klasöründeki </a:t>
            </a:r>
            <a:r>
              <a:rPr lang="tr-TR" sz="2000" dirty="0" err="1"/>
              <a:t>out</a:t>
            </a:r>
            <a:r>
              <a:rPr lang="tr-TR" sz="2000" dirty="0"/>
              <a:t> ile başlayan dosya model çıktısıdır</a:t>
            </a:r>
          </a:p>
          <a:p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538922" y="113663"/>
            <a:ext cx="5911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İlgili ay için emisyon </a:t>
            </a:r>
            <a:r>
              <a:rPr lang="tr-TR" sz="2000" dirty="0" smtClean="0">
                <a:solidFill>
                  <a:srgbClr val="FF0000"/>
                </a:solidFill>
              </a:rPr>
              <a:t>üretilmesi ve modelin çalıştırılması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4308049" y="1115861"/>
            <a:ext cx="286732" cy="21493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4886226" y="1918696"/>
            <a:ext cx="290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Emisyon oluşturma bölümü</a:t>
            </a:r>
            <a:endParaRPr lang="tr-TR" dirty="0"/>
          </a:p>
        </p:txBody>
      </p:sp>
      <p:sp>
        <p:nvSpPr>
          <p:cNvPr id="8" name="Sağ Ayraç 7"/>
          <p:cNvSpPr/>
          <p:nvPr/>
        </p:nvSpPr>
        <p:spPr>
          <a:xfrm>
            <a:off x="4308049" y="3553905"/>
            <a:ext cx="437561" cy="1536569"/>
          </a:xfrm>
          <a:prstGeom prst="rightBrace">
            <a:avLst>
              <a:gd name="adj1" fmla="val 1727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4886226" y="4137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Chimere modelinin çalıştırılması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80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638186" y="-60016"/>
            <a:ext cx="104393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Alan bilgilerinde yapılan değişikliği etkinleştirmek için</a:t>
            </a:r>
          </a:p>
          <a:p>
            <a:r>
              <a:rPr lang="tr-TR" dirty="0" smtClean="0"/>
              <a:t>~/chimere2014b/</a:t>
            </a:r>
            <a:r>
              <a:rPr lang="tr-TR" dirty="0" err="1" smtClean="0"/>
              <a:t>domains</a:t>
            </a:r>
            <a:r>
              <a:rPr lang="tr-TR" dirty="0" smtClean="0"/>
              <a:t>/HCOORD$ </a:t>
            </a:r>
          </a:p>
          <a:p>
            <a:r>
              <a:rPr lang="tr-TR" dirty="0" err="1" smtClean="0"/>
              <a:t>Rm</a:t>
            </a:r>
            <a:r>
              <a:rPr lang="tr-TR" dirty="0" smtClean="0"/>
              <a:t> COORD_TR15</a:t>
            </a:r>
          </a:p>
          <a:p>
            <a:r>
              <a:rPr lang="tr-TR" dirty="0" smtClean="0"/>
              <a:t>----</a:t>
            </a:r>
          </a:p>
          <a:p>
            <a:r>
              <a:rPr lang="tr-TR" dirty="0"/>
              <a:t># Eski </a:t>
            </a:r>
            <a:r>
              <a:rPr lang="tr-TR" dirty="0" err="1"/>
              <a:t>ayarlarin</a:t>
            </a:r>
            <a:r>
              <a:rPr lang="tr-TR" dirty="0"/>
              <a:t> silinmesi</a:t>
            </a:r>
          </a:p>
          <a:p>
            <a:r>
              <a:rPr lang="tr-TR" dirty="0" err="1"/>
              <a:t>rm</a:t>
            </a:r>
            <a:r>
              <a:rPr lang="tr-TR" dirty="0"/>
              <a:t> -r ~/emi2014a/TR3_URF/</a:t>
            </a:r>
          </a:p>
          <a:p>
            <a:r>
              <a:rPr lang="tr-TR" dirty="0" err="1"/>
              <a:t>rm</a:t>
            </a:r>
            <a:r>
              <a:rPr lang="tr-TR" dirty="0"/>
              <a:t> -r ~/emi2014a/TR3_URF-tmp/</a:t>
            </a:r>
          </a:p>
          <a:p>
            <a:r>
              <a:rPr lang="tr-TR" dirty="0" err="1"/>
              <a:t>rm</a:t>
            </a:r>
            <a:r>
              <a:rPr lang="tr-TR" dirty="0"/>
              <a:t> -r ~/emi2014a/</a:t>
            </a:r>
            <a:r>
              <a:rPr lang="tr-TR" dirty="0" err="1"/>
              <a:t>tmploc</a:t>
            </a:r>
            <a:r>
              <a:rPr lang="tr-TR" dirty="0"/>
              <a:t>-*</a:t>
            </a:r>
          </a:p>
          <a:p>
            <a:r>
              <a:rPr lang="tr-TR" dirty="0" err="1"/>
              <a:t>rm</a:t>
            </a:r>
            <a:r>
              <a:rPr lang="tr-TR" dirty="0"/>
              <a:t> ~/emi2014a/</a:t>
            </a:r>
            <a:r>
              <a:rPr lang="tr-TR" dirty="0" err="1"/>
              <a:t>tmploc</a:t>
            </a:r>
            <a:r>
              <a:rPr lang="tr-TR" dirty="0"/>
              <a:t>-*</a:t>
            </a:r>
          </a:p>
          <a:p>
            <a:r>
              <a:rPr lang="tr-TR" dirty="0" err="1"/>
              <a:t>rm</a:t>
            </a:r>
            <a:r>
              <a:rPr lang="tr-TR" dirty="0"/>
              <a:t> -r ~/chimere2014b/</a:t>
            </a:r>
            <a:r>
              <a:rPr lang="tr-TR" dirty="0" err="1"/>
              <a:t>domains</a:t>
            </a:r>
            <a:r>
              <a:rPr lang="tr-TR" dirty="0"/>
              <a:t>/TR3_URF</a:t>
            </a:r>
          </a:p>
          <a:p>
            <a:r>
              <a:rPr lang="tr-TR" dirty="0" err="1"/>
              <a:t>rm</a:t>
            </a:r>
            <a:r>
              <a:rPr lang="tr-TR" dirty="0"/>
              <a:t> -r ~/emi2014a/TR3_URF</a:t>
            </a:r>
          </a:p>
          <a:p>
            <a:r>
              <a:rPr lang="tr-TR" dirty="0" err="1"/>
              <a:t>rm</a:t>
            </a:r>
            <a:r>
              <a:rPr lang="tr-TR" dirty="0"/>
              <a:t>  ~/emi2014a/TR3_URF*</a:t>
            </a:r>
          </a:p>
          <a:p>
            <a:r>
              <a:rPr lang="tr-TR" dirty="0" err="1"/>
              <a:t>rm</a:t>
            </a:r>
            <a:r>
              <a:rPr lang="tr-TR" dirty="0"/>
              <a:t> ~/emi2014a/</a:t>
            </a:r>
            <a:r>
              <a:rPr lang="tr-TR" dirty="0" err="1"/>
              <a:t>inputdata</a:t>
            </a:r>
            <a:r>
              <a:rPr lang="tr-TR" dirty="0"/>
              <a:t>/TR3_URF_GRID_CORNERS.data</a:t>
            </a:r>
          </a:p>
          <a:p>
            <a:r>
              <a:rPr lang="tr-TR" dirty="0" err="1"/>
              <a:t>rm</a:t>
            </a:r>
            <a:r>
              <a:rPr lang="tr-TR" dirty="0"/>
              <a:t> -r ~/chimere2014b/exe-TR3_URF.*</a:t>
            </a:r>
          </a:p>
          <a:p>
            <a:r>
              <a:rPr lang="tr-TR" dirty="0" err="1"/>
              <a:t>rm</a:t>
            </a:r>
            <a:r>
              <a:rPr lang="tr-TR" dirty="0"/>
              <a:t> -r ~/chimere2014b/</a:t>
            </a:r>
            <a:r>
              <a:rPr lang="tr-TR" dirty="0" err="1"/>
              <a:t>domains</a:t>
            </a:r>
            <a:r>
              <a:rPr lang="tr-TR" dirty="0"/>
              <a:t>/TR3_URF/</a:t>
            </a:r>
          </a:p>
          <a:p>
            <a:r>
              <a:rPr lang="tr-TR" dirty="0" err="1"/>
              <a:t>rm</a:t>
            </a:r>
            <a:r>
              <a:rPr lang="tr-TR" dirty="0"/>
              <a:t> -r ~/chimere2014b/</a:t>
            </a:r>
            <a:r>
              <a:rPr lang="tr-TR" dirty="0" err="1"/>
              <a:t>domains</a:t>
            </a:r>
            <a:r>
              <a:rPr lang="tr-TR" dirty="0"/>
              <a:t>/HCOORD/COORD_TR3_URF</a:t>
            </a:r>
          </a:p>
          <a:p>
            <a:r>
              <a:rPr lang="tr-TR" dirty="0" err="1"/>
              <a:t>rm</a:t>
            </a:r>
            <a:r>
              <a:rPr lang="tr-TR" dirty="0"/>
              <a:t> -r ~/chimere2014b/</a:t>
            </a:r>
            <a:r>
              <a:rPr lang="tr-TR" dirty="0" err="1"/>
              <a:t>domains</a:t>
            </a:r>
            <a:r>
              <a:rPr lang="tr-TR" dirty="0"/>
              <a:t>/COORD_TR3_URF</a:t>
            </a:r>
          </a:p>
          <a:p>
            <a:r>
              <a:rPr lang="tr-TR" dirty="0" err="1"/>
              <a:t>rm</a:t>
            </a:r>
            <a:r>
              <a:rPr lang="tr-TR" dirty="0"/>
              <a:t> ~/BIGFILES/TEST/EMIS/EMI_2005/*.nc</a:t>
            </a:r>
          </a:p>
          <a:p>
            <a:r>
              <a:rPr lang="tr-TR" dirty="0" err="1"/>
              <a:t>rm</a:t>
            </a:r>
            <a:r>
              <a:rPr lang="tr-TR" dirty="0"/>
              <a:t> ~/BIGFILES/OUTPUTS/INIBOUN.TR3_URF*</a:t>
            </a:r>
          </a:p>
          <a:p>
            <a:r>
              <a:rPr lang="tr-TR" dirty="0" err="1"/>
              <a:t>rm</a:t>
            </a:r>
            <a:r>
              <a:rPr lang="tr-TR" dirty="0"/>
              <a:t> ~/BIGFILES/OUTPUTS/Test/*.*</a:t>
            </a:r>
          </a:p>
          <a:p>
            <a:r>
              <a:rPr lang="tr-TR" dirty="0" err="1"/>
              <a:t>rm</a:t>
            </a:r>
            <a:r>
              <a:rPr lang="tr-TR" dirty="0"/>
              <a:t> -r ~/BIGFILES/TEST/EMIS/EMI_2005/EMIS.TR3_URF.*</a:t>
            </a:r>
          </a:p>
          <a:p>
            <a:r>
              <a:rPr lang="tr-TR" dirty="0" err="1"/>
              <a:t>rm</a:t>
            </a:r>
            <a:r>
              <a:rPr lang="tr-TR" dirty="0"/>
              <a:t>  ~/BIGFILES/TEST/EMIS/EMI_2005/*.*</a:t>
            </a:r>
          </a:p>
          <a:p>
            <a:r>
              <a:rPr lang="tr-TR" dirty="0" err="1"/>
              <a:t>rm</a:t>
            </a:r>
            <a:r>
              <a:rPr lang="tr-TR" dirty="0"/>
              <a:t> -r ~/BIGFILES/OUTPUTS/Test/</a:t>
            </a:r>
            <a:r>
              <a:rPr lang="tr-TR" dirty="0" err="1"/>
              <a:t>tmp</a:t>
            </a:r>
            <a:r>
              <a:rPr lang="tr-TR" dirty="0"/>
              <a:t>*</a:t>
            </a:r>
          </a:p>
          <a:p>
            <a:r>
              <a:rPr lang="tr-TR" dirty="0" err="1"/>
              <a:t>rm</a:t>
            </a:r>
            <a:r>
              <a:rPr lang="tr-TR" dirty="0"/>
              <a:t> -r </a:t>
            </a:r>
            <a:r>
              <a:rPr lang="tr-TR"/>
              <a:t>~/</a:t>
            </a:r>
            <a:r>
              <a:rPr lang="tr-TR" smtClean="0"/>
              <a:t>BIGFILES/OUTPUTS/Test/data_TR3_URF_Test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4" y="60326"/>
            <a:ext cx="9839326" cy="73024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Sunucuya </a:t>
            </a:r>
            <a:r>
              <a:rPr lang="tr-TR" b="1" dirty="0" err="1" smtClean="0">
                <a:solidFill>
                  <a:srgbClr val="FF0000"/>
                </a:solidFill>
              </a:rPr>
              <a:t>putty</a:t>
            </a:r>
            <a:r>
              <a:rPr lang="tr-TR" dirty="0" smtClean="0">
                <a:solidFill>
                  <a:srgbClr val="FF0000"/>
                </a:solidFill>
              </a:rPr>
              <a:t> ile uzaktan bağlanmak için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5472112"/>
            <a:ext cx="2724150" cy="1066800"/>
          </a:xfrm>
          <a:prstGeom prst="rect">
            <a:avLst/>
          </a:prstGeom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2438" y="657225"/>
            <a:ext cx="4343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Putty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yazılımı ayarları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915025" y="2071235"/>
            <a:ext cx="5391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000" dirty="0" smtClean="0"/>
              <a:t>Model sonuçlarını sunucuda görselleştirme yazılımları ve komutları için;</a:t>
            </a:r>
            <a:br>
              <a:rPr lang="tr-TR" sz="2000" dirty="0" smtClean="0"/>
            </a:br>
            <a:r>
              <a:rPr lang="tr-TR" sz="2000" dirty="0" smtClean="0"/>
              <a:t> </a:t>
            </a:r>
            <a:r>
              <a:rPr lang="tr-TR" sz="2000" dirty="0" err="1" smtClean="0"/>
              <a:t>windows</a:t>
            </a:r>
            <a:r>
              <a:rPr lang="tr-TR" sz="2000" dirty="0" smtClean="0"/>
              <a:t> işletim sistemlerine </a:t>
            </a:r>
            <a:r>
              <a:rPr lang="tr-TR" sz="2000" dirty="0" err="1" smtClean="0"/>
              <a:t>opengrads</a:t>
            </a:r>
            <a:r>
              <a:rPr lang="tr-TR" sz="2000" dirty="0" smtClean="0"/>
              <a:t> yüklenmelidir. Ve </a:t>
            </a:r>
            <a:r>
              <a:rPr lang="tr-TR" sz="2000" dirty="0" err="1" smtClean="0"/>
              <a:t>putty</a:t>
            </a:r>
            <a:r>
              <a:rPr lang="tr-TR" sz="2000" dirty="0" smtClean="0"/>
              <a:t> den önce çalıştırılmalıdır. </a:t>
            </a:r>
            <a:r>
              <a:rPr lang="tr-TR" sz="2000" dirty="0" smtClean="0">
                <a:hlinkClick r:id="rId4"/>
              </a:rPr>
              <a:t>http://opengrads.org/</a:t>
            </a:r>
            <a:endParaRPr lang="tr-TR" sz="2000" dirty="0" smtClean="0"/>
          </a:p>
          <a:p>
            <a:pPr lvl="0" algn="ctr"/>
            <a:endParaRPr lang="tr-TR" sz="2000" dirty="0"/>
          </a:p>
          <a:p>
            <a:pPr lvl="0" algn="ctr"/>
            <a:endParaRPr lang="tr-TR" sz="2000" dirty="0" smtClean="0"/>
          </a:p>
          <a:p>
            <a:pPr lvl="0" algn="ctr"/>
            <a:r>
              <a:rPr lang="tr-TR" sz="2000" dirty="0" smtClean="0"/>
              <a:t>Sunucuda görüntüleme yapmak için </a:t>
            </a:r>
            <a:r>
              <a:rPr lang="tr-TR" sz="2000" dirty="0" err="1" smtClean="0"/>
              <a:t>Putty</a:t>
            </a:r>
            <a:r>
              <a:rPr lang="tr-TR" sz="2000" dirty="0" smtClean="0"/>
              <a:t> yazılımında X11 etkinleştirilmelidir.  </a:t>
            </a:r>
          </a:p>
          <a:p>
            <a:pPr lvl="0" algn="ctr"/>
            <a:r>
              <a:rPr lang="tr-TR" sz="2000" dirty="0" smtClean="0"/>
              <a:t>X </a:t>
            </a:r>
            <a:r>
              <a:rPr lang="tr-TR" sz="2000" dirty="0" err="1" smtClean="0"/>
              <a:t>display</a:t>
            </a:r>
            <a:r>
              <a:rPr lang="tr-TR" sz="2000" dirty="0" smtClean="0"/>
              <a:t> </a:t>
            </a:r>
            <a:r>
              <a:rPr lang="tr-TR" sz="2000" dirty="0" err="1" smtClean="0"/>
              <a:t>location</a:t>
            </a:r>
            <a:r>
              <a:rPr lang="tr-TR" sz="2000" dirty="0" smtClean="0"/>
              <a:t>: 127.0.0.1:7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438" y="1136650"/>
            <a:ext cx="4429125" cy="4257675"/>
          </a:xfrm>
          <a:prstGeom prst="rect">
            <a:avLst/>
          </a:prstGeom>
        </p:spPr>
      </p:pic>
      <p:cxnSp>
        <p:nvCxnSpPr>
          <p:cNvPr id="15" name="Eğri Bağlayıcı 14"/>
          <p:cNvCxnSpPr/>
          <p:nvPr/>
        </p:nvCxnSpPr>
        <p:spPr>
          <a:xfrm rot="5400000">
            <a:off x="652463" y="5119687"/>
            <a:ext cx="638175" cy="2286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7487" y="133349"/>
            <a:ext cx="1613038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4" y="60326"/>
            <a:ext cx="8601075" cy="73024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Sunucuya </a:t>
            </a:r>
            <a:r>
              <a:rPr lang="tr-TR" dirty="0" err="1" smtClean="0">
                <a:solidFill>
                  <a:srgbClr val="FF0000"/>
                </a:solidFill>
              </a:rPr>
              <a:t>ssh</a:t>
            </a:r>
            <a:r>
              <a:rPr lang="tr-TR" dirty="0" smtClean="0">
                <a:solidFill>
                  <a:srgbClr val="FF0000"/>
                </a:solidFill>
              </a:rPr>
              <a:t> ile uzaktan bağlanmak için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5039" y="790574"/>
            <a:ext cx="5130886" cy="42100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Linux işletim sisteminden bağlanmak için. Terminal </a:t>
            </a:r>
            <a:r>
              <a:rPr lang="tr-TR" dirty="0" err="1" smtClean="0"/>
              <a:t>arayüzünde</a:t>
            </a:r>
            <a:r>
              <a:rPr lang="tr-TR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err="1" smtClean="0"/>
              <a:t>ssh</a:t>
            </a:r>
            <a:r>
              <a:rPr lang="en-US" dirty="0" smtClean="0"/>
              <a:t> </a:t>
            </a:r>
            <a:r>
              <a:rPr lang="tr-TR" dirty="0" smtClean="0"/>
              <a:t>hava8@160.75.17.121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veya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err="1" smtClean="0"/>
              <a:t>ssh</a:t>
            </a:r>
            <a:r>
              <a:rPr lang="en-US" dirty="0" smtClean="0"/>
              <a:t> </a:t>
            </a:r>
            <a:r>
              <a:rPr lang="en-US" dirty="0"/>
              <a:t>–X </a:t>
            </a:r>
            <a:r>
              <a:rPr lang="tr-TR" dirty="0" smtClean="0"/>
              <a:t>hava8@160.75.17.121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/>
              <a:t>Komutları kullanılabilir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FF0000"/>
                </a:solidFill>
              </a:rPr>
              <a:t>-X özelliği </a:t>
            </a:r>
            <a:r>
              <a:rPr lang="tr-TR" dirty="0" smtClean="0"/>
              <a:t>sunucuda görüntüleme komutları için lazımdır.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342" y="2746331"/>
            <a:ext cx="58245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2200" y="168714"/>
            <a:ext cx="1295401" cy="14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ava kalitesi2 40mm.jpg"/>
          <p:cNvPicPr>
            <a:picLocks noChangeAspect="1" noChangeArrowheads="1"/>
          </p:cNvPicPr>
          <p:nvPr/>
        </p:nvPicPr>
        <p:blipFill>
          <a:blip r:embed="rId2" cstate="print"/>
          <a:srcRect l="6632" r="13161"/>
          <a:stretch>
            <a:fillRect/>
          </a:stretch>
        </p:blipFill>
        <p:spPr bwMode="auto">
          <a:xfrm>
            <a:off x="4851677" y="1"/>
            <a:ext cx="7330798" cy="685799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161926"/>
            <a:ext cx="6200775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ATMOSFERİK DAĞILIMA ÇÖZÜMLER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876300"/>
            <a:ext cx="4657725" cy="30670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r-TR" sz="2800" dirty="0"/>
              <a:t>Teorik yaklaşım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Analitik çözüm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Sayısal çözüm</a:t>
            </a:r>
            <a:endParaRPr lang="en-US" sz="2800" dirty="0"/>
          </a:p>
          <a:p>
            <a:r>
              <a:rPr lang="tr-TR" sz="2800" dirty="0"/>
              <a:t>Deneysel yaklaşım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</a:t>
            </a:r>
            <a:r>
              <a:rPr lang="tr-TR" sz="2800" dirty="0"/>
              <a:t>Alan çalışmaları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           Lab</a:t>
            </a:r>
            <a:r>
              <a:rPr lang="tr-TR" sz="2800" dirty="0" err="1"/>
              <a:t>oratuvar</a:t>
            </a:r>
            <a:r>
              <a:rPr lang="tr-TR" sz="2800" dirty="0"/>
              <a:t> çalışmaları</a:t>
            </a:r>
            <a:endParaRPr lang="en-US" sz="2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8150" y="327025"/>
            <a:ext cx="2657475" cy="473075"/>
          </a:xfrm>
        </p:spPr>
        <p:txBody>
          <a:bodyPr>
            <a:normAutofit/>
          </a:bodyPr>
          <a:lstStyle/>
          <a:p>
            <a:r>
              <a:rPr lang="tr-TR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tr-TR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425" y="881236"/>
            <a:ext cx="5505450" cy="4405139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sistemi tanımlamak, açıklamak için basitleştirilmiş yollardır.. (örneğin: atmosferdeki hava hareketlerinin modellenmesi)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HAVA KİRLİLİĞİ MODELİ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bölge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atmosferindeki kirletici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yoğunluklarının dağılımı ve tahmini için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fiziksel ya da sayısal yollarla çözüm aramaktır.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ava kalitesi3 50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209550"/>
            <a:ext cx="6343650" cy="6362700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01093" y="5349359"/>
            <a:ext cx="64975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Bazı atmosferik modeller</a:t>
            </a:r>
          </a:p>
          <a:p>
            <a:r>
              <a:rPr lang="tr-TR" sz="2400" dirty="0" smtClean="0">
                <a:hlinkClick r:id="rId3"/>
              </a:rPr>
              <a:t>http://www.mi.</a:t>
            </a:r>
            <a:r>
              <a:rPr lang="tr-TR" sz="2400" dirty="0" err="1" smtClean="0">
                <a:hlinkClick r:id="rId3"/>
              </a:rPr>
              <a:t>uni</a:t>
            </a:r>
            <a:r>
              <a:rPr lang="tr-TR" sz="2400" dirty="0" smtClean="0">
                <a:hlinkClick r:id="rId3"/>
              </a:rPr>
              <a:t>-</a:t>
            </a:r>
            <a:r>
              <a:rPr lang="tr-TR" sz="2400" dirty="0" err="1" smtClean="0">
                <a:hlinkClick r:id="rId3"/>
              </a:rPr>
              <a:t>hamburg</a:t>
            </a:r>
            <a:r>
              <a:rPr lang="tr-TR" sz="2400" dirty="0" smtClean="0">
                <a:hlinkClick r:id="rId3"/>
              </a:rPr>
              <a:t>.de/</a:t>
            </a:r>
            <a:r>
              <a:rPr lang="tr-TR" sz="2400" dirty="0" err="1" smtClean="0">
                <a:hlinkClick r:id="rId3"/>
              </a:rPr>
              <a:t>index</a:t>
            </a:r>
            <a:r>
              <a:rPr lang="tr-TR" sz="2400" dirty="0" smtClean="0">
                <a:hlinkClick r:id="rId3"/>
              </a:rPr>
              <a:t>.</a:t>
            </a:r>
            <a:r>
              <a:rPr lang="tr-TR" sz="2400" dirty="0" err="1" smtClean="0">
                <a:hlinkClick r:id="rId3"/>
              </a:rPr>
              <a:t>php</a:t>
            </a:r>
            <a:r>
              <a:rPr lang="tr-TR" sz="2400" dirty="0" smtClean="0">
                <a:hlinkClick r:id="rId3"/>
              </a:rPr>
              <a:t>?</a:t>
            </a:r>
            <a:r>
              <a:rPr lang="tr-TR" sz="2400" dirty="0" err="1" smtClean="0">
                <a:hlinkClick r:id="rId3"/>
              </a:rPr>
              <a:t>id</a:t>
            </a:r>
            <a:r>
              <a:rPr lang="tr-TR" sz="2400" dirty="0" smtClean="0">
                <a:hlinkClick r:id="rId3"/>
              </a:rPr>
              <a:t>=539</a:t>
            </a:r>
            <a:endParaRPr lang="tr-TR" sz="2400" dirty="0" smtClean="0"/>
          </a:p>
          <a:p>
            <a:r>
              <a:rPr lang="tr-TR" sz="2400" dirty="0" smtClean="0">
                <a:hlinkClick r:id="rId4"/>
              </a:rPr>
              <a:t>http://www.</a:t>
            </a:r>
            <a:r>
              <a:rPr lang="tr-TR" sz="2400" dirty="0" err="1" smtClean="0">
                <a:hlinkClick r:id="rId4"/>
              </a:rPr>
              <a:t>epa</a:t>
            </a:r>
            <a:r>
              <a:rPr lang="tr-TR" sz="2400" dirty="0" smtClean="0">
                <a:hlinkClick r:id="rId4"/>
              </a:rPr>
              <a:t>.gov/</a:t>
            </a:r>
            <a:r>
              <a:rPr lang="tr-TR" sz="2400" dirty="0" err="1" smtClean="0">
                <a:hlinkClick r:id="rId4"/>
              </a:rPr>
              <a:t>epahome</a:t>
            </a:r>
            <a:r>
              <a:rPr lang="tr-TR" sz="2400" dirty="0" smtClean="0">
                <a:hlinkClick r:id="rId4"/>
              </a:rPr>
              <a:t>/</a:t>
            </a:r>
            <a:r>
              <a:rPr lang="tr-TR" sz="2400" dirty="0" err="1" smtClean="0">
                <a:hlinkClick r:id="rId4"/>
              </a:rPr>
              <a:t>models</a:t>
            </a:r>
            <a:r>
              <a:rPr lang="tr-TR" sz="2400" dirty="0" smtClean="0">
                <a:hlinkClick r:id="rId4"/>
              </a:rPr>
              <a:t>.</a:t>
            </a:r>
            <a:r>
              <a:rPr lang="tr-TR" sz="2400" dirty="0" err="1" smtClean="0">
                <a:hlinkClick r:id="rId4"/>
              </a:rPr>
              <a:t>htm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85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Chimere Kurulum</a:t>
            </a: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96517" y="1477754"/>
            <a:ext cx="11598965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hlinkClick r:id="rId2"/>
              </a:rPr>
              <a:t>Chimere model kurulum</a:t>
            </a:r>
            <a:endParaRPr lang="tr-TR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dirty="0"/>
              <a:t>- </a:t>
            </a:r>
            <a:r>
              <a:rPr lang="tr-TR" sz="2400" dirty="0"/>
              <a:t>Dosyaların indirilmesi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 - Üye olunur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 - http://www.lmd.polytechnique.fr/chimere/downloads/get2O14bC0de.php adresindeki chimere-download.sh dosyası indirilir.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 - chimere-download.sh &lt;</a:t>
            </a:r>
            <a:r>
              <a:rPr lang="tr-TR" sz="2400" dirty="0" err="1"/>
              <a:t>kullanıcı_adı</a:t>
            </a:r>
            <a:r>
              <a:rPr lang="tr-TR" sz="2400" dirty="0"/>
              <a:t>&gt; &lt;şifre&gt; girilir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 - BIGFILES </a:t>
            </a:r>
            <a:r>
              <a:rPr lang="tr-TR" sz="2400" dirty="0" err="1"/>
              <a:t>icin</a:t>
            </a:r>
            <a:r>
              <a:rPr lang="tr-TR" sz="2400" dirty="0"/>
              <a:t> adres sorar. </a:t>
            </a:r>
            <a:r>
              <a:rPr lang="tr-TR" sz="2400" dirty="0" err="1"/>
              <a:t>Entır</a:t>
            </a:r>
            <a:r>
              <a:rPr lang="tr-TR" sz="2400" dirty="0"/>
              <a:t> tuşuna basılarak orada gözüktüğü gibi olması sağlanabilir.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 betik çalıştırıldığında ilgili programlar ve dosyalar indirilir 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/>
              <a:t>  ./</a:t>
            </a:r>
            <a:r>
              <a:rPr lang="tr-TR" sz="2400" dirty="0" smtClean="0"/>
              <a:t>chimere-download.sh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/>
              <a:t>İhtiyaç duyulan kütüphaneler, yazılımlar kurulur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/>
              <a:t>Chimere2014b klasöründe ./</a:t>
            </a:r>
            <a:r>
              <a:rPr lang="tr-TR" sz="2400" dirty="0"/>
              <a:t>config.sh </a:t>
            </a:r>
            <a:r>
              <a:rPr lang="tr-TR" sz="2400" dirty="0" err="1" smtClean="0"/>
              <a:t>mychimere.sh.gfortran_MyLinuxCluster</a:t>
            </a:r>
            <a:r>
              <a:rPr lang="tr-TR" sz="2400" dirty="0" smtClean="0"/>
              <a:t> çalıştırılır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5257800" y="152004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http://www.havakalitesi.itu.edu.tr/notlar/Chimere_model_kurulum.txt</a:t>
            </a:r>
          </a:p>
        </p:txBody>
      </p:sp>
    </p:spTree>
    <p:extLst>
      <p:ext uri="{BB962C8B-B14F-4D97-AF65-F5344CB8AC3E}">
        <p14:creationId xmlns:p14="http://schemas.microsoft.com/office/powerpoint/2010/main" val="8181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52900" cy="69215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MODELLER</a:t>
            </a:r>
            <a:endParaRPr lang="tr-TR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925" y="882840"/>
            <a:ext cx="10810875" cy="5232210"/>
          </a:xfrm>
        </p:spPr>
        <p:txBody>
          <a:bodyPr>
            <a:noAutofit/>
          </a:bodyPr>
          <a:lstStyle/>
          <a:p>
            <a:r>
              <a:rPr lang="en-US" dirty="0"/>
              <a:t>GFS Global Forecast System (previously AVN) – developed by NOAA</a:t>
            </a:r>
          </a:p>
          <a:p>
            <a:r>
              <a:rPr lang="en-US" dirty="0"/>
              <a:t>NOGAPS – developed by the US Navy to compare with the GFS</a:t>
            </a:r>
          </a:p>
          <a:p>
            <a:r>
              <a:rPr lang="en-US" dirty="0"/>
              <a:t>GEM Global Environmental </a:t>
            </a:r>
            <a:r>
              <a:rPr lang="en-US" dirty="0" err="1"/>
              <a:t>Multiscale</a:t>
            </a:r>
            <a:r>
              <a:rPr lang="en-US" dirty="0"/>
              <a:t> Model – developed by the Meteorological Service of Canada (MSC)</a:t>
            </a:r>
          </a:p>
          <a:p>
            <a:r>
              <a:rPr lang="en-US" dirty="0"/>
              <a:t>IFS developed by the European Centre for Medium-Range Weather </a:t>
            </a:r>
            <a:r>
              <a:rPr lang="en-US" dirty="0" smtClean="0"/>
              <a:t>Forecasts</a:t>
            </a:r>
            <a:r>
              <a:rPr lang="tr-TR" dirty="0" smtClean="0"/>
              <a:t>, ECMWF</a:t>
            </a:r>
            <a:endParaRPr lang="en-US" dirty="0"/>
          </a:p>
          <a:p>
            <a:r>
              <a:rPr lang="en-US" dirty="0"/>
              <a:t>UM Unified Model developed by the UK Met Office</a:t>
            </a:r>
          </a:p>
          <a:p>
            <a:r>
              <a:rPr lang="en-US" dirty="0"/>
              <a:t>GME developed by the German Weather Service, DWD, NWP Global model of DWD</a:t>
            </a:r>
          </a:p>
          <a:p>
            <a:r>
              <a:rPr lang="en-US" dirty="0"/>
              <a:t>ARPEGE developed by the French Weather Service, </a:t>
            </a:r>
            <a:r>
              <a:rPr lang="en-US" dirty="0" err="1"/>
              <a:t>Météo</a:t>
            </a:r>
            <a:r>
              <a:rPr lang="en-US" dirty="0"/>
              <a:t>-France</a:t>
            </a:r>
          </a:p>
          <a:p>
            <a:r>
              <a:rPr lang="en-US" dirty="0"/>
              <a:t>IGCM Intermediate General Circulation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81000" y="6155809"/>
            <a:ext cx="1161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en.</a:t>
            </a:r>
            <a:r>
              <a:rPr lang="tr-TR" dirty="0" err="1" smtClean="0">
                <a:hlinkClick r:id="rId2"/>
              </a:rPr>
              <a:t>wikipedia</a:t>
            </a:r>
            <a:r>
              <a:rPr lang="tr-TR" dirty="0" smtClean="0">
                <a:hlinkClick r:id="rId2"/>
              </a:rPr>
              <a:t>.org/</a:t>
            </a:r>
            <a:r>
              <a:rPr lang="tr-TR" dirty="0" err="1" smtClean="0">
                <a:hlinkClick r:id="rId2"/>
              </a:rPr>
              <a:t>wiki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Atmospheric</a:t>
            </a:r>
            <a:r>
              <a:rPr lang="tr-TR" dirty="0" smtClean="0">
                <a:hlinkClick r:id="rId2"/>
              </a:rPr>
              <a:t>_model</a:t>
            </a:r>
            <a:r>
              <a:rPr lang="tr-TR" dirty="0" smtClean="0"/>
              <a:t>                             </a:t>
            </a:r>
            <a:r>
              <a:rPr lang="tr-TR" dirty="0" smtClean="0">
                <a:hlinkClick r:id="rId3"/>
              </a:rPr>
              <a:t>http://en.</a:t>
            </a:r>
            <a:r>
              <a:rPr lang="tr-TR" dirty="0" err="1" smtClean="0">
                <a:hlinkClick r:id="rId3"/>
              </a:rPr>
              <a:t>wikipedia</a:t>
            </a:r>
            <a:r>
              <a:rPr lang="tr-TR" dirty="0" smtClean="0">
                <a:hlinkClick r:id="rId3"/>
              </a:rPr>
              <a:t>.org/</a:t>
            </a:r>
            <a:r>
              <a:rPr lang="tr-TR" dirty="0" err="1" smtClean="0">
                <a:hlinkClick r:id="rId3"/>
              </a:rPr>
              <a:t>wiki</a:t>
            </a:r>
            <a:r>
              <a:rPr lang="tr-TR" dirty="0" smtClean="0">
                <a:hlinkClick r:id="rId3"/>
              </a:rPr>
              <a:t>/General_</a:t>
            </a:r>
            <a:r>
              <a:rPr lang="tr-TR" dirty="0" err="1" smtClean="0">
                <a:hlinkClick r:id="rId3"/>
              </a:rPr>
              <a:t>Circulation</a:t>
            </a:r>
            <a:r>
              <a:rPr lang="tr-TR" dirty="0" smtClean="0">
                <a:hlinkClick r:id="rId3"/>
              </a:rPr>
              <a:t>_Model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6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1850" y="933074"/>
            <a:ext cx="11359978" cy="3253292"/>
          </a:xfrm>
        </p:spPr>
        <p:txBody>
          <a:bodyPr>
            <a:noAutofit/>
          </a:bodyPr>
          <a:lstStyle/>
          <a:p>
            <a:r>
              <a:rPr lang="tr-TR" sz="2800" dirty="0" smtClean="0"/>
              <a:t>Chimere modeli birkaç alt yazılımdan oluşmaktadır. </a:t>
            </a:r>
          </a:p>
          <a:p>
            <a:pPr algn="just"/>
            <a:r>
              <a:rPr lang="tr-TR" sz="2800" dirty="0" smtClean="0"/>
              <a:t>1- </a:t>
            </a:r>
            <a:r>
              <a:rPr lang="en-US" sz="2800" dirty="0" err="1" smtClean="0"/>
              <a:t>emiSURF</a:t>
            </a:r>
            <a:r>
              <a:rPr lang="en-US" sz="2800" dirty="0" smtClean="0"/>
              <a:t> </a:t>
            </a:r>
            <a:r>
              <a:rPr lang="tr-TR" sz="2800" dirty="0" smtClean="0"/>
              <a:t>programı Chimere için insan kaynaklı emisyon üretir. </a:t>
            </a:r>
          </a:p>
          <a:p>
            <a:pPr algn="just"/>
            <a:r>
              <a:rPr lang="tr-TR" sz="2800" dirty="0" smtClean="0"/>
              <a:t>11 farklı sektörden yıllık olarak </a:t>
            </a:r>
            <a:r>
              <a:rPr lang="en-US" sz="2800" dirty="0" smtClean="0"/>
              <a:t>NOx </a:t>
            </a:r>
            <a:r>
              <a:rPr lang="en-US" sz="2800" dirty="0"/>
              <a:t>(NO+NO2), SO2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NH3</a:t>
            </a:r>
            <a:r>
              <a:rPr lang="en-US" sz="2800" dirty="0"/>
              <a:t>, NMVOC, PM2.5, PM10, </a:t>
            </a:r>
            <a:r>
              <a:rPr lang="en-US" sz="2800" dirty="0" smtClean="0"/>
              <a:t>CO</a:t>
            </a:r>
            <a:r>
              <a:rPr lang="tr-TR" sz="2800" dirty="0" smtClean="0"/>
              <a:t> (siyah ve organik karbon) değerlerini EMEP ızgarasına bağlı olarak hesaplamalar yapar.  Hesaplama 3B Chimere ızgarasında ve saatlik akılar bazında yapılır.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52261" y="216682"/>
            <a:ext cx="1131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5"/>
                </a:solidFill>
              </a:rPr>
              <a:t>CHIMERE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1" y="3613666"/>
            <a:ext cx="9073646" cy="315070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097981" y="4829036"/>
            <a:ext cx="2771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Chimere emisyon notlarından alınmıştır.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5177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52261" y="216682"/>
            <a:ext cx="1131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5"/>
                </a:solidFill>
              </a:rPr>
              <a:t>CHIMERE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52E5-62F7-4FE2-BDD9-0B7C9B4BA949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www.havakalitesi.itu.edu.tr, toros at itu.edu.tr</a:t>
            </a:r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83" y="665502"/>
            <a:ext cx="9366327" cy="576524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931426" y="6437613"/>
            <a:ext cx="2653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Chimere emisyon notlarından alınmıştır.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96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1018</Words>
  <Application>Microsoft Office PowerPoint</Application>
  <PresentationFormat>Geniş ekran</PresentationFormat>
  <Paragraphs>213</Paragraphs>
  <Slides>14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2</vt:lpstr>
      <vt:lpstr>Office Teması</vt:lpstr>
      <vt:lpstr>CHIMERE</vt:lpstr>
      <vt:lpstr>Sunucuya putty ile uzaktan bağlanmak için</vt:lpstr>
      <vt:lpstr>Sunucuya ssh ile uzaktan bağlanmak için</vt:lpstr>
      <vt:lpstr>ATMOSFERİK DAĞILIMA ÇÖZÜMLER</vt:lpstr>
      <vt:lpstr>MODEL</vt:lpstr>
      <vt:lpstr>Chimere Kurulum</vt:lpstr>
      <vt:lpstr>KÜRESEL MODELLER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Wrf-chem</dc:title>
  <dc:creator>Hüseyin Toros</dc:creator>
  <cp:lastModifiedBy>Toros</cp:lastModifiedBy>
  <cp:revision>197</cp:revision>
  <dcterms:created xsi:type="dcterms:W3CDTF">2014-03-15T21:38:22Z</dcterms:created>
  <dcterms:modified xsi:type="dcterms:W3CDTF">2016-04-09T11:27:40Z</dcterms:modified>
</cp:coreProperties>
</file>