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7" r:id="rId3"/>
    <p:sldId id="288" r:id="rId4"/>
    <p:sldId id="259" r:id="rId5"/>
    <p:sldId id="260" r:id="rId6"/>
    <p:sldId id="261" r:id="rId7"/>
    <p:sldId id="278" r:id="rId8"/>
    <p:sldId id="262" r:id="rId9"/>
    <p:sldId id="263" r:id="rId10"/>
    <p:sldId id="264" r:id="rId11"/>
    <p:sldId id="265" r:id="rId12"/>
    <p:sldId id="266" r:id="rId13"/>
    <p:sldId id="279" r:id="rId14"/>
    <p:sldId id="280" r:id="rId15"/>
    <p:sldId id="281" r:id="rId16"/>
    <p:sldId id="282" r:id="rId17"/>
    <p:sldId id="283" r:id="rId18"/>
    <p:sldId id="284" r:id="rId19"/>
    <p:sldId id="285" r:id="rId20"/>
    <p:sldId id="267" r:id="rId21"/>
    <p:sldId id="268" r:id="rId22"/>
    <p:sldId id="269" r:id="rId23"/>
    <p:sldId id="270" r:id="rId24"/>
    <p:sldId id="271" r:id="rId25"/>
    <p:sldId id="272" r:id="rId26"/>
    <p:sldId id="273" r:id="rId27"/>
    <p:sldId id="274" r:id="rId28"/>
    <p:sldId id="275" r:id="rId29"/>
    <p:sldId id="276" r:id="rId30"/>
    <p:sldId id="277" r:id="rId31"/>
    <p:sldId id="289" r:id="rId32"/>
    <p:sldId id="291" r:id="rId33"/>
    <p:sldId id="292" r:id="rId34"/>
    <p:sldId id="293" r:id="rId35"/>
    <p:sldId id="327" r:id="rId36"/>
    <p:sldId id="290" r:id="rId37"/>
    <p:sldId id="328" r:id="rId38"/>
    <p:sldId id="329" r:id="rId39"/>
    <p:sldId id="330"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varScale="1">
        <p:scale>
          <a:sx n="74" d="100"/>
          <a:sy n="74" d="100"/>
        </p:scale>
        <p:origin x="-10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www.fgcu.edu/"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321649-DF9C-4C91-86F4-3D7D239D2C7B}" type="slidenum">
              <a:rPr lang="tr-TR" smtClean="0"/>
              <a:pPr/>
              <a:t>‹#›</a:t>
            </a:fld>
            <a:endParaRPr lang="tr-TR"/>
          </a:p>
        </p:txBody>
      </p:sp>
      <p:pic>
        <p:nvPicPr>
          <p:cNvPr id="7" name="Picture 2" descr="Go to the FGCU Homepage">
            <a:hlinkClick r:id="rId2"/>
          </p:cNvPr>
          <p:cNvPicPr>
            <a:picLocks noChangeAspect="1" noChangeArrowheads="1"/>
          </p:cNvPicPr>
          <p:nvPr userDrawn="1"/>
        </p:nvPicPr>
        <p:blipFill>
          <a:blip r:embed="rId3" cstate="print"/>
          <a:srcRect/>
          <a:stretch>
            <a:fillRect/>
          </a:stretch>
        </p:blipFill>
        <p:spPr bwMode="auto">
          <a:xfrm>
            <a:off x="8643966" y="1"/>
            <a:ext cx="500034" cy="355288"/>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321649-DF9C-4C91-86F4-3D7D239D2C7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321649-DF9C-4C91-86F4-3D7D239D2C7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321649-DF9C-4C91-86F4-3D7D239D2C7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3321649-DF9C-4C91-86F4-3D7D239D2C7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321649-DF9C-4C91-86F4-3D7D239D2C7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3321649-DF9C-4C91-86F4-3D7D239D2C7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3321649-DF9C-4C91-86F4-3D7D239D2C7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3321649-DF9C-4C91-86F4-3D7D239D2C7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321649-DF9C-4C91-86F4-3D7D239D2C7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387E0B6-50EA-4898-98D0-CD367AD599C3}" type="datetimeFigureOut">
              <a:rPr lang="tr-TR" smtClean="0"/>
              <a:pPr/>
              <a:t>14.11.2009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3321649-DF9C-4C91-86F4-3D7D239D2C7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87E0B6-50EA-4898-98D0-CD367AD599C3}" type="datetimeFigureOut">
              <a:rPr lang="tr-TR" smtClean="0"/>
              <a:pPr/>
              <a:t>14.11.2009</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321649-DF9C-4C91-86F4-3D7D239D2C7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5.gif"/><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gif"/><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0.gi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image" Target="../media/image65.gi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7.gi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8.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9.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0.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3.g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5.gif"/><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6.gif"/><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7.gi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8.gif"/><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80.gif"/><Relationship Id="rId2" Type="http://schemas.openxmlformats.org/officeDocument/2006/relationships/image" Target="../media/image79.gi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82.gif"/><Relationship Id="rId2" Type="http://schemas.openxmlformats.org/officeDocument/2006/relationships/image" Target="../media/image81.gi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83.gif"/><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85.gif"/><Relationship Id="rId2" Type="http://schemas.openxmlformats.org/officeDocument/2006/relationships/image" Target="../media/image84.gi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88.gif"/><Relationship Id="rId2" Type="http://schemas.openxmlformats.org/officeDocument/2006/relationships/image" Target="../media/image8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0.gif"/><Relationship Id="rId2" Type="http://schemas.openxmlformats.org/officeDocument/2006/relationships/image" Target="../media/image89.gif"/><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1.gif"/><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92.gif"/><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94.gif"/><Relationship Id="rId2" Type="http://schemas.openxmlformats.org/officeDocument/2006/relationships/image" Target="../media/image93.gif"/><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Word 2007 Image"/>
          <p:cNvPicPr>
            <a:picLocks noChangeAspect="1" noChangeArrowheads="1"/>
          </p:cNvPicPr>
          <p:nvPr/>
        </p:nvPicPr>
        <p:blipFill>
          <a:blip r:embed="rId2" cstate="print"/>
          <a:srcRect/>
          <a:stretch>
            <a:fillRect/>
          </a:stretch>
        </p:blipFill>
        <p:spPr bwMode="auto">
          <a:xfrm>
            <a:off x="660775" y="1643050"/>
            <a:ext cx="7768877" cy="24288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500034" y="420240"/>
            <a:ext cx="771527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err="1" smtClean="0">
                <a:ln>
                  <a:noFill/>
                </a:ln>
                <a:solidFill>
                  <a:schemeClr val="tx1"/>
                </a:solidFill>
                <a:effectLst/>
                <a:latin typeface="Verdana" pitchFamily="34" charset="0"/>
              </a:rPr>
              <a:t>You</a:t>
            </a:r>
            <a:r>
              <a:rPr kumimoji="0" lang="tr-TR" sz="2000" b="0" i="0" u="none" strike="noStrike" cap="none" normalizeH="0" baseline="0" dirty="0" smtClean="0">
                <a:ln>
                  <a:noFill/>
                </a:ln>
                <a:solidFill>
                  <a:schemeClr val="tx1"/>
                </a:solidFill>
                <a:effectLst/>
                <a:latin typeface="Verdana" pitchFamily="34" charset="0"/>
              </a:rPr>
              <a:t> can </a:t>
            </a:r>
            <a:r>
              <a:rPr kumimoji="0" lang="tr-TR" sz="2000" b="0" i="0" u="none" strike="noStrike" cap="none" normalizeH="0" baseline="0" dirty="0" err="1" smtClean="0">
                <a:ln>
                  <a:noFill/>
                </a:ln>
                <a:solidFill>
                  <a:schemeClr val="tx1"/>
                </a:solidFill>
                <a:effectLst/>
                <a:latin typeface="Verdana" pitchFamily="34" charset="0"/>
              </a:rPr>
              <a:t>also</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add</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items</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to</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quick</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access</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toolbar</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Right</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click</a:t>
            </a:r>
            <a:r>
              <a:rPr kumimoji="0" lang="tr-TR" sz="2000" b="0" i="0" u="none" strike="noStrike" cap="none" normalizeH="0" baseline="0" dirty="0" smtClean="0">
                <a:ln>
                  <a:noFill/>
                </a:ln>
                <a:solidFill>
                  <a:schemeClr val="tx1"/>
                </a:solidFill>
                <a:effectLst/>
                <a:latin typeface="Verdana" pitchFamily="34" charset="0"/>
              </a:rPr>
              <a:t> on </a:t>
            </a:r>
            <a:r>
              <a:rPr kumimoji="0" lang="tr-TR" sz="2000" b="0" i="0" u="none" strike="noStrike" cap="none" normalizeH="0" baseline="0" dirty="0" err="1" smtClean="0">
                <a:ln>
                  <a:noFill/>
                </a:ln>
                <a:solidFill>
                  <a:schemeClr val="tx1"/>
                </a:solidFill>
                <a:effectLst/>
                <a:latin typeface="Verdana" pitchFamily="34" charset="0"/>
              </a:rPr>
              <a:t>any</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item</a:t>
            </a:r>
            <a:r>
              <a:rPr kumimoji="0" lang="tr-TR" sz="2000" b="0" i="0" u="none" strike="noStrike" cap="none" normalizeH="0" baseline="0" dirty="0" smtClean="0">
                <a:ln>
                  <a:noFill/>
                </a:ln>
                <a:solidFill>
                  <a:schemeClr val="tx1"/>
                </a:solidFill>
                <a:effectLst/>
                <a:latin typeface="Verdana" pitchFamily="34" charset="0"/>
              </a:rPr>
              <a:t> in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Office </a:t>
            </a:r>
            <a:r>
              <a:rPr kumimoji="0" lang="tr-TR" sz="2000" b="0" i="0" u="none" strike="noStrike" cap="none" normalizeH="0" baseline="0" dirty="0" err="1" smtClean="0">
                <a:ln>
                  <a:noFill/>
                </a:ln>
                <a:solidFill>
                  <a:schemeClr val="tx1"/>
                </a:solidFill>
                <a:effectLst/>
                <a:latin typeface="Verdana" pitchFamily="34" charset="0"/>
              </a:rPr>
              <a:t>Button</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or</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Ribbon</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and</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click</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Add</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to</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Quick</a:t>
            </a:r>
            <a:r>
              <a:rPr kumimoji="0" lang="tr-TR" sz="2000" b="0" i="0" u="none" strike="noStrike" cap="none" normalizeH="0" baseline="0" dirty="0" smtClean="0">
                <a:ln>
                  <a:noFill/>
                </a:ln>
                <a:solidFill>
                  <a:schemeClr val="tx1"/>
                </a:solidFill>
                <a:effectLst/>
                <a:latin typeface="Verdana" pitchFamily="34" charset="0"/>
              </a:rPr>
              <a:t> Access </a:t>
            </a:r>
            <a:r>
              <a:rPr kumimoji="0" lang="tr-TR" sz="2000" b="0" i="0" u="none" strike="noStrike" cap="none" normalizeH="0" baseline="0" dirty="0" err="1" smtClean="0">
                <a:ln>
                  <a:noFill/>
                </a:ln>
                <a:solidFill>
                  <a:schemeClr val="tx1"/>
                </a:solidFill>
                <a:effectLst/>
                <a:latin typeface="Verdana" pitchFamily="34" charset="0"/>
              </a:rPr>
              <a:t>Toolbar</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and</a:t>
            </a:r>
            <a:r>
              <a:rPr kumimoji="0" lang="tr-TR" sz="2000" b="0" i="0" u="none" strike="noStrike" cap="none" normalizeH="0" baseline="0" dirty="0" smtClean="0">
                <a:ln>
                  <a:noFill/>
                </a:ln>
                <a:solidFill>
                  <a:schemeClr val="tx1"/>
                </a:solidFill>
                <a:effectLst/>
                <a:latin typeface="Verdana" pitchFamily="34" charset="0"/>
              </a:rPr>
              <a:t> a </a:t>
            </a:r>
            <a:r>
              <a:rPr kumimoji="0" lang="tr-TR" sz="2000" b="0" i="0" u="none" strike="noStrike" cap="none" normalizeH="0" baseline="0" dirty="0" err="1" smtClean="0">
                <a:ln>
                  <a:noFill/>
                </a:ln>
                <a:solidFill>
                  <a:schemeClr val="tx1"/>
                </a:solidFill>
                <a:effectLst/>
                <a:latin typeface="Verdana" pitchFamily="34" charset="0"/>
              </a:rPr>
              <a:t>shortcut</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will</a:t>
            </a:r>
            <a:r>
              <a:rPr kumimoji="0" lang="tr-TR" sz="2000" b="0" i="0" u="none" strike="noStrike" cap="none" normalizeH="0" baseline="0" dirty="0" smtClean="0">
                <a:ln>
                  <a:noFill/>
                </a:ln>
                <a:solidFill>
                  <a:schemeClr val="tx1"/>
                </a:solidFill>
                <a:effectLst/>
                <a:latin typeface="Verdana" pitchFamily="34" charset="0"/>
              </a:rPr>
              <a:t> be </a:t>
            </a:r>
            <a:r>
              <a:rPr kumimoji="0" lang="tr-TR" sz="2000" b="0" i="0" u="none" strike="noStrike" cap="none" normalizeH="0" baseline="0" dirty="0" err="1" smtClean="0">
                <a:ln>
                  <a:noFill/>
                </a:ln>
                <a:solidFill>
                  <a:schemeClr val="tx1"/>
                </a:solidFill>
                <a:effectLst/>
                <a:latin typeface="Verdana" pitchFamily="34" charset="0"/>
              </a:rPr>
              <a:t>added</a:t>
            </a:r>
            <a:r>
              <a:rPr kumimoji="0" lang="tr-TR" sz="2000" b="0" i="0" u="none" strike="noStrike" cap="none" normalizeH="0" baseline="0" dirty="0" smtClean="0">
                <a:ln>
                  <a:noFill/>
                </a:ln>
                <a:solidFill>
                  <a:schemeClr val="tx1"/>
                </a:solidFill>
                <a:effectLst/>
                <a:latin typeface="Verdana" pitchFamily="34" charset="0"/>
              </a:rPr>
              <a:t>. </a:t>
            </a:r>
            <a:endParaRPr kumimoji="0" lang="tr-TR" sz="23900" b="0" i="0" u="none" strike="noStrike" cap="none" normalizeH="0" baseline="0" dirty="0" smtClean="0">
              <a:ln>
                <a:noFill/>
              </a:ln>
              <a:solidFill>
                <a:schemeClr val="tx1"/>
              </a:solidFill>
              <a:effectLst/>
              <a:latin typeface="Verdana" pitchFamily="34" charset="0"/>
            </a:endParaRPr>
          </a:p>
        </p:txBody>
      </p:sp>
      <p:pic>
        <p:nvPicPr>
          <p:cNvPr id="19458" name="Picture 2" descr="Customize Quick Access Toolbar"/>
          <p:cNvPicPr>
            <a:picLocks noChangeAspect="1" noChangeArrowheads="1"/>
          </p:cNvPicPr>
          <p:nvPr/>
        </p:nvPicPr>
        <p:blipFill>
          <a:blip r:embed="rId2" cstate="print"/>
          <a:srcRect/>
          <a:stretch>
            <a:fillRect/>
          </a:stretch>
        </p:blipFill>
        <p:spPr bwMode="auto">
          <a:xfrm>
            <a:off x="1214414" y="2071678"/>
            <a:ext cx="6564109" cy="255270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571472" y="368109"/>
            <a:ext cx="750095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Verdana" pitchFamily="34" charset="0"/>
              </a:rPr>
              <a:t>Mini </a:t>
            </a:r>
            <a:r>
              <a:rPr kumimoji="0" lang="tr-TR" b="1"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smtClean="0">
                <a:ln>
                  <a:noFill/>
                </a:ln>
                <a:solidFill>
                  <a:schemeClr val="tx1"/>
                </a:solidFill>
                <a:effectLst/>
                <a:latin typeface="Verdana" pitchFamily="34" charset="0"/>
              </a:rPr>
              <a:t>A </a:t>
            </a:r>
            <a:r>
              <a:rPr kumimoji="0" lang="tr-TR" b="0" i="0" u="none" strike="noStrike" cap="none" normalizeH="0" baseline="0" dirty="0" err="1" smtClean="0">
                <a:ln>
                  <a:noFill/>
                </a:ln>
                <a:solidFill>
                  <a:schemeClr val="tx1"/>
                </a:solidFill>
                <a:effectLst/>
                <a:latin typeface="Verdana" pitchFamily="34" charset="0"/>
              </a:rPr>
              <a:t>new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a:t>
            </a:r>
            <a:r>
              <a:rPr kumimoji="0" lang="tr-TR" b="0" i="0" u="none" strike="noStrike" cap="none" normalizeH="0" baseline="0" dirty="0" smtClean="0">
                <a:ln>
                  <a:noFill/>
                </a:ln>
                <a:solidFill>
                  <a:schemeClr val="tx1"/>
                </a:solidFill>
                <a:effectLst/>
                <a:latin typeface="Verdana" pitchFamily="34" charset="0"/>
              </a:rPr>
              <a:t> in Office 2007 is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Mini </a:t>
            </a:r>
            <a:r>
              <a:rPr kumimoji="0" lang="tr-TR" b="0"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This</a:t>
            </a:r>
            <a:r>
              <a:rPr kumimoji="0" lang="tr-TR" b="0" i="0" u="none" strike="noStrike" cap="none" normalizeH="0" baseline="0" dirty="0" smtClean="0">
                <a:ln>
                  <a:noFill/>
                </a:ln>
                <a:solidFill>
                  <a:schemeClr val="tx1"/>
                </a:solidFill>
                <a:effectLst/>
                <a:latin typeface="Verdana" pitchFamily="34" charset="0"/>
              </a:rPr>
              <a:t> is a </a:t>
            </a:r>
            <a:r>
              <a:rPr kumimoji="0" lang="tr-TR" b="0" i="0" u="none" strike="noStrike" cap="none" normalizeH="0" baseline="0" dirty="0" err="1" smtClean="0">
                <a:ln>
                  <a:noFill/>
                </a:ln>
                <a:solidFill>
                  <a:schemeClr val="tx1"/>
                </a:solidFill>
                <a:effectLst/>
                <a:latin typeface="Verdana" pitchFamily="34" charset="0"/>
              </a:rPr>
              <a:t>floating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is </a:t>
            </a:r>
            <a:r>
              <a:rPr kumimoji="0" lang="tr-TR" b="0" i="0" u="none" strike="noStrike" cap="none" normalizeH="0" baseline="0" dirty="0" err="1" smtClean="0">
                <a:ln>
                  <a:noFill/>
                </a:ln>
                <a:solidFill>
                  <a:schemeClr val="tx1"/>
                </a:solidFill>
                <a:effectLst/>
                <a:latin typeface="Verdana" pitchFamily="34" charset="0"/>
              </a:rPr>
              <a:t>displayed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right</a:t>
            </a:r>
            <a:r>
              <a:rPr kumimoji="0" lang="tr-TR" b="0" i="0" u="none" strike="noStrike" cap="none" normalizeH="0" baseline="0" dirty="0" smtClean="0">
                <a:ln>
                  <a:noFill/>
                </a:ln>
                <a:solidFill>
                  <a:schemeClr val="tx1"/>
                </a:solidFill>
                <a:effectLst/>
                <a:latin typeface="Verdana" pitchFamily="34" charset="0"/>
              </a:rPr>
              <a:t>-</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displays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common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formatting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tools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such</a:t>
            </a:r>
            <a:r>
              <a:rPr kumimoji="0" lang="tr-TR" b="0" i="0" u="none" strike="noStrike" cap="none" normalizeH="0" baseline="0" dirty="0" smtClean="0">
                <a:ln>
                  <a:noFill/>
                </a:ln>
                <a:solidFill>
                  <a:schemeClr val="tx1"/>
                </a:solidFill>
                <a:effectLst/>
                <a:latin typeface="Verdana" pitchFamily="34" charset="0"/>
              </a:rPr>
              <a:t> as </a:t>
            </a:r>
            <a:r>
              <a:rPr kumimoji="0" lang="tr-TR" b="0" i="0" u="none" strike="noStrike" cap="none" normalizeH="0" baseline="0" dirty="0" err="1" smtClean="0">
                <a:ln>
                  <a:noFill/>
                </a:ln>
                <a:solidFill>
                  <a:schemeClr val="tx1"/>
                </a:solidFill>
                <a:effectLst/>
                <a:latin typeface="Verdana" pitchFamily="34" charset="0"/>
              </a:rPr>
              <a:t>Bold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Italics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Fonts</a:t>
            </a:r>
            <a:r>
              <a:rPr kumimoji="0" lang="tr-TR" b="0" i="0" u="none" strike="noStrike" cap="none" normalizeH="0" baseline="0" dirty="0" smtClean="0">
                <a:ln>
                  <a:noFill/>
                </a:ln>
                <a:solidFill>
                  <a:schemeClr val="tx1"/>
                </a:solidFill>
                <a:effectLst/>
                <a:latin typeface="Verdana" pitchFamily="34" charset="0"/>
              </a:rPr>
              <a:t>, Font Size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Font </a:t>
            </a:r>
            <a:r>
              <a:rPr kumimoji="0" lang="tr-TR" b="0" i="0" u="none" strike="noStrike" cap="none" normalizeH="0" baseline="0" dirty="0" err="1" smtClean="0">
                <a:ln>
                  <a:noFill/>
                </a:ln>
                <a:solidFill>
                  <a:schemeClr val="tx1"/>
                </a:solidFill>
                <a:effectLst/>
                <a:latin typeface="Verdana" pitchFamily="34" charset="0"/>
              </a:rPr>
              <a:t>Color</a:t>
            </a:r>
            <a:r>
              <a:rPr kumimoji="0" lang="tr-TR" b="0" i="0" u="none" strike="noStrike" cap="none" normalizeH="0" baseline="0" dirty="0" smtClean="0">
                <a:ln>
                  <a:noFill/>
                </a:ln>
                <a:solidFill>
                  <a:schemeClr val="tx1"/>
                </a:solidFill>
                <a:effectLst/>
                <a:latin typeface="Verdana" pitchFamily="34" charset="0"/>
              </a:rPr>
              <a:t>. </a:t>
            </a:r>
            <a:endParaRPr kumimoji="0" lang="tr-TR" sz="9600" b="0" i="0" u="none" strike="noStrike" cap="none" normalizeH="0" baseline="0" dirty="0" smtClean="0">
              <a:ln>
                <a:noFill/>
              </a:ln>
              <a:solidFill>
                <a:schemeClr val="tx1"/>
              </a:solidFill>
              <a:effectLst/>
              <a:latin typeface="Verdana" pitchFamily="34" charset="0"/>
            </a:endParaRPr>
          </a:p>
        </p:txBody>
      </p:sp>
      <p:pic>
        <p:nvPicPr>
          <p:cNvPr id="18434" name="Picture 2" descr="Mini Toolbar"/>
          <p:cNvPicPr>
            <a:picLocks noChangeAspect="1" noChangeArrowheads="1"/>
          </p:cNvPicPr>
          <p:nvPr/>
        </p:nvPicPr>
        <p:blipFill>
          <a:blip r:embed="rId2" cstate="print"/>
          <a:srcRect/>
          <a:stretch>
            <a:fillRect/>
          </a:stretch>
        </p:blipFill>
        <p:spPr bwMode="auto">
          <a:xfrm>
            <a:off x="3071802" y="2000240"/>
            <a:ext cx="3005150" cy="187821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descr="http://www.fgcu.edu/support/images/spacer.gif"/>
          <p:cNvPicPr>
            <a:picLocks noChangeAspect="1" noChangeArrowheads="1"/>
          </p:cNvPicPr>
          <p:nvPr/>
        </p:nvPicPr>
        <p:blipFill>
          <a:blip r:embed="rId2"/>
          <a:srcRect/>
          <a:stretch>
            <a:fillRect/>
          </a:stretch>
        </p:blipFill>
        <p:spPr bwMode="auto">
          <a:xfrm>
            <a:off x="0" y="0"/>
            <a:ext cx="9525" cy="9525"/>
          </a:xfrm>
          <a:prstGeom prst="rect">
            <a:avLst/>
          </a:prstGeom>
          <a:noFill/>
        </p:spPr>
      </p:pic>
      <p:sp>
        <p:nvSpPr>
          <p:cNvPr id="17410" name="Rectangle 2"/>
          <p:cNvSpPr>
            <a:spLocks noChangeArrowheads="1"/>
          </p:cNvSpPr>
          <p:nvPr/>
        </p:nvSpPr>
        <p:spPr bwMode="auto">
          <a:xfrm>
            <a:off x="642910" y="214290"/>
            <a:ext cx="8072462"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endParaRPr lang="tr-TR" dirty="0" smtClean="0"/>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Excel 2007 </a:t>
            </a:r>
            <a:r>
              <a:rPr kumimoji="0" lang="tr-TR" b="0" i="0" u="none" strike="noStrike" cap="none" normalizeH="0" baseline="0" dirty="0" err="1" smtClean="0">
                <a:ln>
                  <a:noFill/>
                </a:ln>
                <a:solidFill>
                  <a:schemeClr val="tx1"/>
                </a:solidFill>
                <a:effectLst/>
                <a:latin typeface="Verdana" pitchFamily="34" charset="0"/>
              </a:rPr>
              <a:t>offers</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wide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customizable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options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make</a:t>
            </a:r>
            <a:r>
              <a:rPr kumimoji="0" lang="tr-TR" b="0" i="0" u="none" strike="noStrike" cap="none" normalizeH="0" baseline="0" dirty="0" smtClean="0">
                <a:ln>
                  <a:noFill/>
                </a:ln>
                <a:solidFill>
                  <a:schemeClr val="tx1"/>
                </a:solidFill>
                <a:effectLst/>
                <a:latin typeface="Verdana" pitchFamily="34" charset="0"/>
              </a:rPr>
              <a:t> Excel </a:t>
            </a:r>
            <a:r>
              <a:rPr kumimoji="0" lang="tr-TR" b="0" i="0" u="none" strike="noStrike" cap="none" normalizeH="0" baseline="0" dirty="0" err="1" smtClean="0">
                <a:ln>
                  <a:noFill/>
                </a:ln>
                <a:solidFill>
                  <a:schemeClr val="tx1"/>
                </a:solidFill>
                <a:effectLst/>
                <a:latin typeface="Verdana" pitchFamily="34" charset="0"/>
              </a:rPr>
              <a:t>work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best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access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customizable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options</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Office </a:t>
            </a:r>
            <a:r>
              <a:rPr kumimoji="0" lang="tr-TR" b="1"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Excel </a:t>
            </a:r>
            <a:r>
              <a:rPr kumimoji="0" lang="tr-TR" b="1" i="0" u="none" strike="noStrike" cap="none" normalizeH="0" baseline="0" dirty="0" err="1" smtClean="0">
                <a:ln>
                  <a:noFill/>
                </a:ln>
                <a:solidFill>
                  <a:schemeClr val="tx1"/>
                </a:solidFill>
                <a:effectLst/>
                <a:latin typeface="Verdana" pitchFamily="34" charset="0"/>
              </a:rPr>
              <a:t>Options</a:t>
            </a:r>
            <a:endParaRPr kumimoji="0" lang="tr-TR"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80000" b="0" i="0" u="none" strike="noStrike" cap="none" normalizeH="0" baseline="0" dirty="0" smtClean="0">
              <a:ln>
                <a:noFill/>
              </a:ln>
              <a:solidFill>
                <a:schemeClr val="tx1"/>
              </a:solidFill>
              <a:effectLst/>
              <a:latin typeface="Verdana" pitchFamily="34" charset="0"/>
            </a:endParaRPr>
          </a:p>
        </p:txBody>
      </p:sp>
      <p:pic>
        <p:nvPicPr>
          <p:cNvPr id="17411" name="Picture 3" descr="Excel Options Menu"/>
          <p:cNvPicPr>
            <a:picLocks noChangeAspect="1" noChangeArrowheads="1"/>
          </p:cNvPicPr>
          <p:nvPr/>
        </p:nvPicPr>
        <p:blipFill>
          <a:blip r:embed="rId3" cstate="print"/>
          <a:srcRect/>
          <a:stretch>
            <a:fillRect/>
          </a:stretch>
        </p:blipFill>
        <p:spPr bwMode="auto">
          <a:xfrm>
            <a:off x="4214810" y="1996480"/>
            <a:ext cx="4114806" cy="4475754"/>
          </a:xfrm>
          <a:prstGeom prst="rect">
            <a:avLst/>
          </a:prstGeom>
          <a:noFill/>
        </p:spPr>
      </p:pic>
      <p:sp>
        <p:nvSpPr>
          <p:cNvPr id="5" name="4 Dikdörtgen"/>
          <p:cNvSpPr/>
          <p:nvPr/>
        </p:nvSpPr>
        <p:spPr>
          <a:xfrm>
            <a:off x="857224" y="142852"/>
            <a:ext cx="1752403" cy="369332"/>
          </a:xfrm>
          <a:prstGeom prst="rect">
            <a:avLst/>
          </a:prstGeom>
        </p:spPr>
        <p:txBody>
          <a:bodyPr wrap="none">
            <a:spAutoFit/>
          </a:bodyPr>
          <a:lstStyle/>
          <a:p>
            <a:r>
              <a:rPr lang="en-US" b="1" dirty="0" smtClean="0"/>
              <a:t>Customize Excel </a:t>
            </a:r>
            <a:endParaRPr lang="en-US"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opular Customize Items"/>
          <p:cNvPicPr>
            <a:picLocks noChangeAspect="1" noChangeArrowheads="1"/>
          </p:cNvPicPr>
          <p:nvPr/>
        </p:nvPicPr>
        <p:blipFill>
          <a:blip r:embed="rId2" cstate="print"/>
          <a:srcRect/>
          <a:stretch>
            <a:fillRect/>
          </a:stretch>
        </p:blipFill>
        <p:spPr bwMode="auto">
          <a:xfrm>
            <a:off x="1500166" y="1970447"/>
            <a:ext cx="6491294" cy="5101891"/>
          </a:xfrm>
          <a:prstGeom prst="rect">
            <a:avLst/>
          </a:prstGeom>
          <a:noFill/>
        </p:spPr>
      </p:pic>
      <p:sp>
        <p:nvSpPr>
          <p:cNvPr id="43009" name="Rectangle 1"/>
          <p:cNvSpPr>
            <a:spLocks noChangeArrowheads="1"/>
          </p:cNvSpPr>
          <p:nvPr/>
        </p:nvSpPr>
        <p:spPr bwMode="auto">
          <a:xfrm>
            <a:off x="71438" y="-93770"/>
            <a:ext cx="828677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Verdana" pitchFamily="34" charset="0"/>
              </a:rPr>
              <a:t>Popular</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These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personalize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environment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mini </a:t>
            </a:r>
            <a:r>
              <a:rPr kumimoji="0" lang="tr-TR" b="0"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schemes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default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options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workbooks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customize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sort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sequences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user</a:t>
            </a:r>
            <a:r>
              <a:rPr kumimoji="0" lang="tr-TR" b="0" i="0" u="none" strike="noStrike" cap="none" normalizeH="0" baseline="0" dirty="0" smtClean="0">
                <a:ln>
                  <a:noFill/>
                </a:ln>
                <a:solidFill>
                  <a:schemeClr val="tx1"/>
                </a:solidFill>
                <a:effectLst/>
                <a:latin typeface="Verdana" pitchFamily="34" charset="0"/>
              </a:rPr>
              <a:t> name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access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Live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Preview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Live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Preview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preview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results</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applying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design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formatting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changes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actually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applying</a:t>
            </a:r>
            <a:r>
              <a:rPr kumimoji="0" lang="tr-TR" b="0" i="0" u="none" strike="noStrike" cap="none" normalizeH="0" baseline="0" dirty="0" smtClean="0">
                <a:ln>
                  <a:noFill/>
                </a:ln>
                <a:solidFill>
                  <a:schemeClr val="tx1"/>
                </a:solidFill>
                <a:effectLst/>
                <a:latin typeface="Verdana" pitchFamily="34" charset="0"/>
              </a:rPr>
              <a:t> it.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98500" b="0" i="0" u="none" strike="noStrike" cap="none" normalizeH="0" baseline="0" dirty="0" smtClean="0">
              <a:ln>
                <a:noFill/>
              </a:ln>
              <a:solidFill>
                <a:schemeClr val="tx1"/>
              </a:solidFill>
              <a:effectLst/>
              <a:latin typeface="Verdana"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285720" y="311000"/>
            <a:ext cx="8286808"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Formulas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This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modify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calculation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options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formulas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error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checking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error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checking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rules</a:t>
            </a:r>
            <a:r>
              <a:rPr kumimoji="0" lang="tr-TR" b="0" i="0" u="none" strike="noStrike" cap="none" normalizeH="0" baseline="0" dirty="0" smtClean="0">
                <a:ln>
                  <a:noFill/>
                </a:ln>
                <a:solidFill>
                  <a:schemeClr val="tx1"/>
                </a:solidFill>
                <a:effectLst/>
                <a:latin typeface="Verdana" pitchFamily="34" charset="0"/>
              </a:rPr>
              <a:t>.   </a:t>
            </a:r>
            <a:endParaRPr kumimoji="0" lang="tr-TR" sz="111700" b="0" i="0" u="none" strike="noStrike" cap="none" normalizeH="0" baseline="0" dirty="0" smtClean="0">
              <a:ln>
                <a:noFill/>
              </a:ln>
              <a:solidFill>
                <a:schemeClr val="tx1"/>
              </a:solidFill>
              <a:effectLst/>
              <a:latin typeface="Verdana" pitchFamily="34" charset="0"/>
            </a:endParaRPr>
          </a:p>
        </p:txBody>
      </p:sp>
      <p:pic>
        <p:nvPicPr>
          <p:cNvPr id="41986" name="Picture 2" descr="Formula Options"/>
          <p:cNvPicPr>
            <a:picLocks noChangeAspect="1" noChangeArrowheads="1"/>
          </p:cNvPicPr>
          <p:nvPr/>
        </p:nvPicPr>
        <p:blipFill>
          <a:blip r:embed="rId2" cstate="print"/>
          <a:srcRect/>
          <a:stretch>
            <a:fillRect/>
          </a:stretch>
        </p:blipFill>
        <p:spPr bwMode="auto">
          <a:xfrm>
            <a:off x="1643042" y="1214422"/>
            <a:ext cx="6786578" cy="600173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785786" y="-53954"/>
            <a:ext cx="7858148"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Proofing</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This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personalize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corrects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formats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customize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auto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correction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settings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have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ignore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certain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words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errors</a:t>
            </a:r>
            <a:r>
              <a:rPr kumimoji="0" lang="tr-TR" b="0" i="0" u="none" strike="noStrike" cap="none" normalizeH="0" baseline="0" dirty="0" smtClean="0">
                <a:ln>
                  <a:noFill/>
                </a:ln>
                <a:solidFill>
                  <a:schemeClr val="tx1"/>
                </a:solidFill>
                <a:effectLst/>
                <a:latin typeface="Verdana" pitchFamily="34" charset="0"/>
              </a:rPr>
              <a:t> in a </a:t>
            </a:r>
            <a:r>
              <a:rPr kumimoji="0" lang="tr-TR" b="0" i="0" u="none" strike="noStrike" cap="none" normalizeH="0" baseline="0" dirty="0" err="1" smtClean="0">
                <a:ln>
                  <a:noFill/>
                </a:ln>
                <a:solidFill>
                  <a:schemeClr val="tx1"/>
                </a:solidFill>
                <a:effectLst/>
                <a:latin typeface="Verdana" pitchFamily="34" charset="0"/>
              </a:rPr>
              <a:t>document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through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Custom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Dictionaries</a:t>
            </a:r>
            <a:r>
              <a:rPr kumimoji="0" lang="tr-TR" b="0" i="0" u="none" strike="noStrike" cap="none" normalizeH="0" baseline="0" dirty="0" smtClean="0">
                <a:ln>
                  <a:noFill/>
                </a:ln>
                <a:solidFill>
                  <a:schemeClr val="tx1"/>
                </a:solidFill>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77500" b="0" i="0" u="none" strike="noStrike" cap="none" normalizeH="0" baseline="0" dirty="0" smtClean="0">
              <a:ln>
                <a:noFill/>
              </a:ln>
              <a:solidFill>
                <a:schemeClr val="tx1"/>
              </a:solidFill>
              <a:effectLst/>
              <a:latin typeface="Verdana" pitchFamily="34" charset="0"/>
            </a:endParaRPr>
          </a:p>
        </p:txBody>
      </p:sp>
      <p:pic>
        <p:nvPicPr>
          <p:cNvPr id="40962" name="Picture 2" descr="Proofing Options"/>
          <p:cNvPicPr>
            <a:picLocks noChangeAspect="1" noChangeArrowheads="1"/>
          </p:cNvPicPr>
          <p:nvPr/>
        </p:nvPicPr>
        <p:blipFill>
          <a:blip r:embed="rId2" cstate="print"/>
          <a:srcRect/>
          <a:stretch>
            <a:fillRect/>
          </a:stretch>
        </p:blipFill>
        <p:spPr bwMode="auto">
          <a:xfrm>
            <a:off x="1214414" y="1785926"/>
            <a:ext cx="7481310" cy="5072074"/>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857224" y="47131"/>
            <a:ext cx="7072298"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Save</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This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personalize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workbook</a:t>
            </a:r>
            <a:r>
              <a:rPr kumimoji="0" lang="tr-TR" b="0" i="0" u="none" strike="noStrike" cap="none" normalizeH="0" baseline="0" dirty="0" smtClean="0">
                <a:ln>
                  <a:noFill/>
                </a:ln>
                <a:solidFill>
                  <a:schemeClr val="tx1"/>
                </a:solidFill>
                <a:effectLst/>
                <a:latin typeface="Verdana" pitchFamily="34" charset="0"/>
              </a:rPr>
              <a:t> is </a:t>
            </a:r>
            <a:r>
              <a:rPr kumimoji="0" lang="tr-TR" b="0" i="0" u="none" strike="noStrike" cap="none" normalizeH="0" baseline="0" dirty="0" err="1" smtClean="0">
                <a:ln>
                  <a:noFill/>
                </a:ln>
                <a:solidFill>
                  <a:schemeClr val="tx1"/>
                </a:solidFill>
                <a:effectLst/>
                <a:latin typeface="Verdana" pitchFamily="34" charset="0"/>
              </a:rPr>
              <a:t>saved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specify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often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auto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save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run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workbooks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saved</a:t>
            </a:r>
            <a:r>
              <a:rPr kumimoji="0" lang="tr-TR" b="0" i="0" u="none" strike="noStrike" cap="none" normalizeH="0" baseline="0" dirty="0" smtClean="0">
                <a:ln>
                  <a:noFill/>
                </a:ln>
                <a:solidFill>
                  <a:schemeClr val="tx1"/>
                </a:solidFill>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92400" b="0" i="0" u="none" strike="noStrike" cap="none" normalizeH="0" baseline="0" dirty="0" smtClean="0">
              <a:ln>
                <a:noFill/>
              </a:ln>
              <a:solidFill>
                <a:schemeClr val="tx1"/>
              </a:solidFill>
              <a:effectLst/>
              <a:latin typeface="Verdana" pitchFamily="34" charset="0"/>
            </a:endParaRPr>
          </a:p>
        </p:txBody>
      </p:sp>
      <p:pic>
        <p:nvPicPr>
          <p:cNvPr id="39938" name="Picture 2" descr="Save Options"/>
          <p:cNvPicPr>
            <a:picLocks noChangeAspect="1" noChangeArrowheads="1"/>
          </p:cNvPicPr>
          <p:nvPr/>
        </p:nvPicPr>
        <p:blipFill>
          <a:blip r:embed="rId2" cstate="print"/>
          <a:srcRect/>
          <a:stretch>
            <a:fillRect/>
          </a:stretch>
        </p:blipFill>
        <p:spPr bwMode="auto">
          <a:xfrm>
            <a:off x="2214546" y="1718643"/>
            <a:ext cx="6577023" cy="530604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142844" y="65766"/>
            <a:ext cx="857252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chemeClr val="tx1"/>
                </a:solidFill>
                <a:effectLst/>
                <a:latin typeface="Verdana" pitchFamily="34" charset="0"/>
              </a:rPr>
              <a:t>Advanced</a:t>
            </a:r>
            <a:r>
              <a:rPr kumimoji="0" lang="tr-TR" sz="1600" b="0" i="0" u="none" strike="noStrike" cap="none" normalizeH="0" baseline="0" dirty="0" smtClean="0">
                <a:ln>
                  <a:noFill/>
                </a:ln>
                <a:solidFill>
                  <a:schemeClr val="tx1"/>
                </a:solidFill>
                <a:effectLst/>
                <a:latin typeface="Verdana" pitchFamily="34" charset="0"/>
              </a:rPr>
              <a:t/>
            </a:r>
            <a:br>
              <a:rPr kumimoji="0" lang="tr-TR" sz="1600" b="0" i="0" u="none" strike="noStrike" cap="none" normalizeH="0" baseline="0" dirty="0" smtClean="0">
                <a:ln>
                  <a:noFill/>
                </a:ln>
                <a:solidFill>
                  <a:schemeClr val="tx1"/>
                </a:solidFill>
                <a:effectLst/>
                <a:latin typeface="Verdana" pitchFamily="34" charset="0"/>
              </a:rPr>
            </a:br>
            <a:r>
              <a:rPr kumimoji="0" lang="tr-TR" sz="1600" b="0" i="0" u="none" strike="noStrike" cap="none" normalizeH="0" baseline="0" dirty="0" err="1" smtClean="0">
                <a:ln>
                  <a:noFill/>
                </a:ln>
                <a:solidFill>
                  <a:schemeClr val="tx1"/>
                </a:solidFill>
                <a:effectLst/>
                <a:latin typeface="Verdana" pitchFamily="34" charset="0"/>
              </a:rPr>
              <a:t>This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feature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allows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specify</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options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for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editing</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copying</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pasting</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printing</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displaying</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formulas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calculations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and</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other</a:t>
            </a:r>
            <a:r>
              <a:rPr kumimoji="0" lang="tr-TR" sz="1600" b="0" i="0" u="none" strike="noStrike" cap="none" normalizeH="0" baseline="0" dirty="0" smtClean="0">
                <a:ln>
                  <a:noFill/>
                </a:ln>
                <a:solidFill>
                  <a:schemeClr val="tx1"/>
                </a:solidFill>
                <a:effectLst/>
                <a:latin typeface="Verdana" pitchFamily="34" charset="0"/>
              </a:rPr>
              <a:t> general </a:t>
            </a:r>
            <a:r>
              <a:rPr kumimoji="0" lang="tr-TR" sz="1600" b="0" i="0" u="none" strike="noStrike" cap="none" normalizeH="0" baseline="0" dirty="0" err="1" smtClean="0">
                <a:ln>
                  <a:noFill/>
                </a:ln>
                <a:solidFill>
                  <a:schemeClr val="tx1"/>
                </a:solidFill>
                <a:effectLst/>
                <a:latin typeface="Verdana" pitchFamily="34" charset="0"/>
              </a:rPr>
              <a:t>settings</a:t>
            </a:r>
            <a:r>
              <a:rPr kumimoji="0" lang="tr-TR" sz="1600" b="0" i="0" u="none" strike="noStrike" cap="none" normalizeH="0" baseline="0" dirty="0" smtClean="0">
                <a:ln>
                  <a:noFill/>
                </a:ln>
                <a:solidFill>
                  <a:schemeClr val="tx1"/>
                </a:solidFill>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Verdana" pitchFamily="34" charset="0"/>
              </a:rPr>
              <a:t>  </a:t>
            </a:r>
            <a:endParaRPr kumimoji="0" lang="tr-TR" sz="77500" b="0" i="0" u="none" strike="noStrike" cap="none" normalizeH="0" baseline="0" dirty="0" smtClean="0">
              <a:ln>
                <a:noFill/>
              </a:ln>
              <a:solidFill>
                <a:schemeClr val="tx1"/>
              </a:solidFill>
              <a:effectLst/>
              <a:latin typeface="Verdana" pitchFamily="34" charset="0"/>
            </a:endParaRPr>
          </a:p>
        </p:txBody>
      </p:sp>
      <p:pic>
        <p:nvPicPr>
          <p:cNvPr id="38914" name="Picture 2" descr="Advanced Options"/>
          <p:cNvPicPr>
            <a:picLocks noChangeAspect="1" noChangeArrowheads="1"/>
          </p:cNvPicPr>
          <p:nvPr/>
        </p:nvPicPr>
        <p:blipFill>
          <a:blip r:embed="rId2" cstate="print"/>
          <a:srcRect/>
          <a:stretch>
            <a:fillRect/>
          </a:stretch>
        </p:blipFill>
        <p:spPr bwMode="auto">
          <a:xfrm>
            <a:off x="2000232" y="1554360"/>
            <a:ext cx="6905638" cy="564177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nvSpPr>
        <p:spPr bwMode="auto">
          <a:xfrm>
            <a:off x="357190" y="176735"/>
            <a:ext cx="8286776"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chemeClr val="tx1"/>
                </a:solidFill>
                <a:effectLst/>
                <a:latin typeface="Verdana" pitchFamily="34" charset="0"/>
              </a:rPr>
              <a:t>Customize</a:t>
            </a:r>
            <a:r>
              <a:rPr kumimoji="0" lang="tr-TR" sz="1600" b="0" i="0" u="none" strike="noStrike" cap="none" normalizeH="0" baseline="0" dirty="0" smtClean="0">
                <a:ln>
                  <a:noFill/>
                </a:ln>
                <a:solidFill>
                  <a:schemeClr val="tx1"/>
                </a:solidFill>
                <a:effectLst/>
                <a:latin typeface="Verdana" pitchFamily="34" charset="0"/>
              </a:rPr>
              <a:t/>
            </a:r>
            <a:br>
              <a:rPr kumimoji="0" lang="tr-TR" sz="1600" b="0" i="0" u="none" strike="noStrike" cap="none" normalizeH="0" baseline="0" dirty="0" smtClean="0">
                <a:ln>
                  <a:noFill/>
                </a:ln>
                <a:solidFill>
                  <a:schemeClr val="tx1"/>
                </a:solidFill>
                <a:effectLst/>
                <a:latin typeface="Verdana" pitchFamily="34" charset="0"/>
              </a:rPr>
            </a:br>
            <a:r>
              <a:rPr kumimoji="0" lang="tr-TR" sz="1600" b="0" i="0" u="none" strike="noStrike" cap="none" normalizeH="0" baseline="0" dirty="0" err="1" smtClean="0">
                <a:ln>
                  <a:noFill/>
                </a:ln>
                <a:solidFill>
                  <a:schemeClr val="tx1"/>
                </a:solidFill>
                <a:effectLst/>
                <a:latin typeface="Verdana" pitchFamily="34" charset="0"/>
              </a:rPr>
              <a:t>Customize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allows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add</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features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Quick</a:t>
            </a:r>
            <a:r>
              <a:rPr kumimoji="0" lang="tr-TR" sz="1600" b="0" i="0" u="none" strike="noStrike" cap="none" normalizeH="0" baseline="0" dirty="0" smtClean="0">
                <a:ln>
                  <a:noFill/>
                </a:ln>
                <a:solidFill>
                  <a:schemeClr val="tx1"/>
                </a:solidFill>
                <a:effectLst/>
                <a:latin typeface="Verdana" pitchFamily="34" charset="0"/>
              </a:rPr>
              <a:t> Access </a:t>
            </a:r>
            <a:r>
              <a:rPr kumimoji="0" lang="tr-TR" sz="1600" b="0" i="0" u="none" strike="noStrike" cap="none" normalizeH="0" baseline="0" dirty="0" err="1" smtClean="0">
                <a:ln>
                  <a:noFill/>
                </a:ln>
                <a:solidFill>
                  <a:schemeClr val="tx1"/>
                </a:solidFill>
                <a:effectLst/>
                <a:latin typeface="Verdana" pitchFamily="34" charset="0"/>
              </a:rPr>
              <a:t>Toolbar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If</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there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are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tools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that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are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utilizing</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frequently</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may</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want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add</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these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Quick</a:t>
            </a:r>
            <a:r>
              <a:rPr kumimoji="0" lang="tr-TR" sz="1600" b="0" i="0" u="none" strike="noStrike" cap="none" normalizeH="0" baseline="0" dirty="0" smtClean="0">
                <a:ln>
                  <a:noFill/>
                </a:ln>
                <a:solidFill>
                  <a:schemeClr val="tx1"/>
                </a:solidFill>
                <a:effectLst/>
                <a:latin typeface="Verdana" pitchFamily="34" charset="0"/>
              </a:rPr>
              <a:t> Access </a:t>
            </a:r>
            <a:r>
              <a:rPr kumimoji="0" lang="tr-TR" sz="1600" b="0" i="0" u="none" strike="noStrike" cap="none" normalizeH="0" baseline="0" dirty="0" err="1" smtClean="0">
                <a:ln>
                  <a:noFill/>
                </a:ln>
                <a:solidFill>
                  <a:schemeClr val="tx1"/>
                </a:solidFill>
                <a:effectLst/>
                <a:latin typeface="Verdana" pitchFamily="34" charset="0"/>
              </a:rPr>
              <a:t>Toolbar</a:t>
            </a:r>
            <a:r>
              <a:rPr kumimoji="0" lang="tr-TR" sz="1600" b="0" i="0" u="none" strike="noStrike" cap="none" normalizeH="0" baseline="0" dirty="0" smtClean="0">
                <a:ln>
                  <a:noFill/>
                </a:ln>
                <a:solidFill>
                  <a:schemeClr val="tx1"/>
                </a:solidFill>
                <a:effectLst/>
                <a:latin typeface="Verdana"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Verdana" pitchFamily="34" charset="0"/>
              </a:rPr>
              <a:t>  </a:t>
            </a:r>
            <a:endParaRPr kumimoji="0" lang="tr-TR" sz="74600" b="0" i="0" u="none" strike="noStrike" cap="none" normalizeH="0" baseline="0" dirty="0" smtClean="0">
              <a:ln>
                <a:noFill/>
              </a:ln>
              <a:solidFill>
                <a:schemeClr val="tx1"/>
              </a:solidFill>
              <a:effectLst/>
              <a:latin typeface="Verdana" pitchFamily="34" charset="0"/>
            </a:endParaRPr>
          </a:p>
        </p:txBody>
      </p:sp>
      <p:pic>
        <p:nvPicPr>
          <p:cNvPr id="37890" name="Picture 2" descr="Customize Options"/>
          <p:cNvPicPr>
            <a:picLocks noChangeAspect="1" noChangeArrowheads="1"/>
          </p:cNvPicPr>
          <p:nvPr/>
        </p:nvPicPr>
        <p:blipFill>
          <a:blip r:embed="rId2" cstate="print"/>
          <a:srcRect/>
          <a:stretch>
            <a:fillRect/>
          </a:stretch>
        </p:blipFill>
        <p:spPr bwMode="auto">
          <a:xfrm>
            <a:off x="2000232" y="1974867"/>
            <a:ext cx="7143768" cy="507839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2786082" y="216266"/>
            <a:ext cx="4357686"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chemeClr val="tx1"/>
                </a:solidFill>
                <a:effectLst/>
                <a:latin typeface="Verdana" pitchFamily="34" charset="0"/>
              </a:rPr>
              <a:t>Create</a:t>
            </a:r>
            <a:r>
              <a:rPr kumimoji="0" lang="tr-TR" sz="1600" b="1" i="0" u="none" strike="noStrike" cap="none" normalizeH="0" baseline="0" dirty="0" smtClean="0">
                <a:ln>
                  <a:noFill/>
                </a:ln>
                <a:solidFill>
                  <a:schemeClr val="tx1"/>
                </a:solidFill>
                <a:effectLst/>
                <a:latin typeface="Verdana" pitchFamily="34" charset="0"/>
              </a:rPr>
              <a:t> a </a:t>
            </a:r>
            <a:r>
              <a:rPr kumimoji="0" lang="tr-TR" sz="1600" b="1"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Verdana" pitchFamily="34" charset="0"/>
              </a:rPr>
              <a:t/>
            </a:r>
            <a:br>
              <a:rPr kumimoji="0" lang="tr-TR" sz="1600" b="0" i="0" u="none" strike="noStrike" cap="none" normalizeH="0" baseline="0" dirty="0" smtClean="0">
                <a:ln>
                  <a:noFill/>
                </a:ln>
                <a:solidFill>
                  <a:schemeClr val="tx1"/>
                </a:solidFill>
                <a:effectLst/>
                <a:latin typeface="Verdana" pitchFamily="34" charset="0"/>
              </a:rPr>
            </a:b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create</a:t>
            </a:r>
            <a:r>
              <a:rPr kumimoji="0" lang="tr-TR" sz="1600" b="0" i="0" u="none" strike="noStrike" cap="none" normalizeH="0" baseline="0" dirty="0" smtClean="0">
                <a:ln>
                  <a:noFill/>
                </a:ln>
                <a:solidFill>
                  <a:schemeClr val="tx1"/>
                </a:solidFill>
                <a:effectLst/>
                <a:latin typeface="Verdana" pitchFamily="34" charset="0"/>
              </a:rPr>
              <a:t> a </a:t>
            </a:r>
            <a:r>
              <a:rPr kumimoji="0" lang="tr-TR" sz="1600" b="0" i="0" u="none" strike="noStrike" cap="none" normalizeH="0" baseline="0" dirty="0" err="1" smtClean="0">
                <a:ln>
                  <a:noFill/>
                </a:ln>
                <a:solidFill>
                  <a:schemeClr val="tx1"/>
                </a:solidFill>
                <a:effectLst/>
                <a:latin typeface="Verdana" pitchFamily="34" charset="0"/>
              </a:rPr>
              <a:t>new</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Verdana" pitchFamily="34" charset="0"/>
              </a:rPr>
              <a:t>:</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smtClean="0">
                <a:ln>
                  <a:noFill/>
                </a:ln>
                <a:solidFill>
                  <a:schemeClr val="tx1"/>
                </a:solidFill>
                <a:effectLst/>
                <a:latin typeface="Verdana" pitchFamily="34" charset="0"/>
              </a:rPr>
              <a:t>Microsoft Office </a:t>
            </a:r>
            <a:r>
              <a:rPr kumimoji="0" lang="tr-TR" sz="1600" b="1" i="0" u="none" strike="noStrike" cap="none" normalizeH="0" baseline="0" dirty="0" err="1" smtClean="0">
                <a:ln>
                  <a:noFill/>
                </a:ln>
                <a:solidFill>
                  <a:schemeClr val="tx1"/>
                </a:solidFill>
                <a:effectLst/>
                <a:latin typeface="Verdana" pitchFamily="34" charset="0"/>
              </a:rPr>
              <a:t>Toolbar</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smtClean="0">
                <a:ln>
                  <a:noFill/>
                </a:ln>
                <a:solidFill>
                  <a:schemeClr val="tx1"/>
                </a:solidFill>
                <a:effectLst/>
                <a:latin typeface="Verdana" pitchFamily="34" charset="0"/>
              </a:rPr>
              <a:t>New</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Choose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Blank</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Document</a:t>
            </a:r>
            <a:r>
              <a:rPr kumimoji="0" lang="tr-TR" sz="1600" b="0" i="0" u="none" strike="noStrike" cap="none" normalizeH="0" baseline="0" dirty="0" smtClean="0">
                <a:ln>
                  <a:noFill/>
                </a:ln>
                <a:solidFill>
                  <a:schemeClr val="tx1"/>
                </a:solidFill>
                <a:effectLst/>
                <a:latin typeface="Verdana" pitchFamily="34" charset="0"/>
              </a:rPr>
              <a:t> </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Verdana" pitchFamily="34" charset="0"/>
              </a:rPr>
              <a:t>  </a:t>
            </a:r>
            <a:endParaRPr kumimoji="0" lang="tr-TR" sz="71900" b="0" i="0" u="none" strike="noStrike" cap="none" normalizeH="0" baseline="0" dirty="0" smtClean="0">
              <a:ln>
                <a:noFill/>
              </a:ln>
              <a:solidFill>
                <a:schemeClr val="tx1"/>
              </a:solidFill>
              <a:effectLst/>
              <a:latin typeface="Verdana" pitchFamily="34" charset="0"/>
            </a:endParaRPr>
          </a:p>
        </p:txBody>
      </p:sp>
      <p:pic>
        <p:nvPicPr>
          <p:cNvPr id="36866" name="Picture 2" descr="New Workbook"/>
          <p:cNvPicPr>
            <a:picLocks noChangeAspect="1" noChangeArrowheads="1"/>
          </p:cNvPicPr>
          <p:nvPr/>
        </p:nvPicPr>
        <p:blipFill>
          <a:blip r:embed="rId2" cstate="print"/>
          <a:srcRect/>
          <a:stretch>
            <a:fillRect/>
          </a:stretch>
        </p:blipFill>
        <p:spPr bwMode="auto">
          <a:xfrm>
            <a:off x="2928926" y="1625239"/>
            <a:ext cx="4643470" cy="5170845"/>
          </a:xfrm>
          <a:prstGeom prst="rect">
            <a:avLst/>
          </a:prstGeom>
          <a:noFill/>
        </p:spPr>
      </p:pic>
      <p:sp>
        <p:nvSpPr>
          <p:cNvPr id="4" name="3 Dikdörtgen"/>
          <p:cNvSpPr/>
          <p:nvPr/>
        </p:nvSpPr>
        <p:spPr>
          <a:xfrm>
            <a:off x="113275" y="-24"/>
            <a:ext cx="2744213" cy="369332"/>
          </a:xfrm>
          <a:prstGeom prst="rect">
            <a:avLst/>
          </a:prstGeom>
        </p:spPr>
        <p:txBody>
          <a:bodyPr wrap="none">
            <a:spAutoFit/>
          </a:bodyPr>
          <a:lstStyle/>
          <a:p>
            <a:r>
              <a:rPr lang="en-US" b="1" dirty="0" smtClean="0"/>
              <a:t>Working with a Workbook </a:t>
            </a: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57256" y="357166"/>
            <a:ext cx="4572000" cy="5078313"/>
          </a:xfrm>
          <a:prstGeom prst="rect">
            <a:avLst/>
          </a:prstGeom>
        </p:spPr>
        <p:txBody>
          <a:bodyPr>
            <a:spAutoFit/>
          </a:bodyPr>
          <a:lstStyle/>
          <a:p>
            <a:r>
              <a:rPr lang="en-US" b="1" dirty="0" smtClean="0"/>
              <a:t>Getting Started</a:t>
            </a:r>
            <a:endParaRPr lang="en-US" dirty="0" smtClean="0"/>
          </a:p>
          <a:p>
            <a:r>
              <a:rPr lang="en-US" dirty="0" smtClean="0"/>
              <a:t>Spreadsheets</a:t>
            </a:r>
          </a:p>
          <a:p>
            <a:r>
              <a:rPr lang="en-US" dirty="0" smtClean="0"/>
              <a:t>Microsoft Office Button</a:t>
            </a:r>
          </a:p>
          <a:p>
            <a:r>
              <a:rPr lang="en-US" dirty="0" smtClean="0"/>
              <a:t>Ribbon</a:t>
            </a:r>
          </a:p>
          <a:p>
            <a:r>
              <a:rPr lang="en-US" dirty="0" smtClean="0"/>
              <a:t>Quick Access Toolbar</a:t>
            </a:r>
          </a:p>
          <a:p>
            <a:r>
              <a:rPr lang="en-US" dirty="0" smtClean="0"/>
              <a:t>Mini Toolbar </a:t>
            </a:r>
          </a:p>
          <a:p>
            <a:r>
              <a:rPr lang="en-US" b="1" dirty="0" smtClean="0"/>
              <a:t>Customize Excel </a:t>
            </a:r>
            <a:endParaRPr lang="en-US" dirty="0" smtClean="0"/>
          </a:p>
          <a:p>
            <a:r>
              <a:rPr lang="en-US" dirty="0" smtClean="0"/>
              <a:t>Popular</a:t>
            </a:r>
          </a:p>
          <a:p>
            <a:r>
              <a:rPr lang="en-US" dirty="0" smtClean="0"/>
              <a:t>Formulas</a:t>
            </a:r>
          </a:p>
          <a:p>
            <a:r>
              <a:rPr lang="en-US" dirty="0" smtClean="0"/>
              <a:t>Proofing</a:t>
            </a:r>
          </a:p>
          <a:p>
            <a:r>
              <a:rPr lang="en-US" dirty="0" smtClean="0"/>
              <a:t>Save</a:t>
            </a:r>
          </a:p>
          <a:p>
            <a:r>
              <a:rPr lang="en-US" dirty="0" smtClean="0"/>
              <a:t>Advanced</a:t>
            </a:r>
          </a:p>
          <a:p>
            <a:r>
              <a:rPr lang="en-US" dirty="0" smtClean="0"/>
              <a:t>Customize</a:t>
            </a:r>
          </a:p>
          <a:p>
            <a:r>
              <a:rPr lang="en-US" b="1" dirty="0" smtClean="0"/>
              <a:t>Working with a Workbook </a:t>
            </a:r>
            <a:endParaRPr lang="en-US" dirty="0" smtClean="0"/>
          </a:p>
          <a:p>
            <a:r>
              <a:rPr lang="en-US" dirty="0" smtClean="0"/>
              <a:t>Create a Workbook</a:t>
            </a:r>
          </a:p>
          <a:p>
            <a:r>
              <a:rPr lang="en-US" dirty="0" smtClean="0"/>
              <a:t>Save a Workbook</a:t>
            </a:r>
          </a:p>
          <a:p>
            <a:r>
              <a:rPr lang="en-US" dirty="0" smtClean="0"/>
              <a:t>Open a Workbook</a:t>
            </a:r>
          </a:p>
          <a:p>
            <a:r>
              <a:rPr lang="en-US" dirty="0" smtClean="0"/>
              <a:t>Entering Data</a:t>
            </a:r>
          </a:p>
        </p:txBody>
      </p:sp>
      <p:sp>
        <p:nvSpPr>
          <p:cNvPr id="3" name="2 Dikdörtgen"/>
          <p:cNvSpPr/>
          <p:nvPr/>
        </p:nvSpPr>
        <p:spPr>
          <a:xfrm>
            <a:off x="4214810" y="-24"/>
            <a:ext cx="4572000" cy="5355312"/>
          </a:xfrm>
          <a:prstGeom prst="rect">
            <a:avLst/>
          </a:prstGeom>
        </p:spPr>
        <p:txBody>
          <a:bodyPr>
            <a:spAutoFit/>
          </a:bodyPr>
          <a:lstStyle/>
          <a:p>
            <a:endParaRPr lang="en-US" dirty="0" smtClean="0"/>
          </a:p>
          <a:p>
            <a:r>
              <a:rPr lang="en-US" b="1" dirty="0" smtClean="0"/>
              <a:t>Manipulating Data </a:t>
            </a:r>
            <a:endParaRPr lang="en-US" dirty="0" smtClean="0"/>
          </a:p>
          <a:p>
            <a:r>
              <a:rPr lang="en-US" dirty="0" smtClean="0"/>
              <a:t>Select Data</a:t>
            </a:r>
          </a:p>
          <a:p>
            <a:r>
              <a:rPr lang="en-US" dirty="0" smtClean="0"/>
              <a:t>Copy and Paste </a:t>
            </a:r>
          </a:p>
          <a:p>
            <a:r>
              <a:rPr lang="en-US" dirty="0" smtClean="0"/>
              <a:t>Cut and Paste</a:t>
            </a:r>
          </a:p>
          <a:p>
            <a:r>
              <a:rPr lang="en-US" dirty="0" smtClean="0"/>
              <a:t>Undo and Redo</a:t>
            </a:r>
          </a:p>
          <a:p>
            <a:r>
              <a:rPr lang="en-US" dirty="0" smtClean="0"/>
              <a:t>Auto Fill</a:t>
            </a:r>
          </a:p>
          <a:p>
            <a:r>
              <a:rPr lang="en-US" b="1" dirty="0" smtClean="0"/>
              <a:t>Modifying a Worksheet </a:t>
            </a:r>
            <a:endParaRPr lang="en-US" dirty="0" smtClean="0"/>
          </a:p>
          <a:p>
            <a:r>
              <a:rPr lang="en-US" dirty="0" smtClean="0"/>
              <a:t>Insert Cells, Rows and Columns</a:t>
            </a:r>
          </a:p>
          <a:p>
            <a:r>
              <a:rPr lang="en-US" dirty="0" smtClean="0"/>
              <a:t>Delete Cells, Rows and Columns</a:t>
            </a:r>
          </a:p>
          <a:p>
            <a:r>
              <a:rPr lang="en-US" dirty="0" smtClean="0"/>
              <a:t>Find and Replace</a:t>
            </a:r>
          </a:p>
          <a:p>
            <a:r>
              <a:rPr lang="en-US" dirty="0" smtClean="0"/>
              <a:t>Go To Command</a:t>
            </a:r>
          </a:p>
          <a:p>
            <a:r>
              <a:rPr lang="en-US" dirty="0" smtClean="0"/>
              <a:t>Spell Check</a:t>
            </a:r>
          </a:p>
          <a:p>
            <a:r>
              <a:rPr lang="en-US" b="1" dirty="0" smtClean="0"/>
              <a:t>Performing Calculations</a:t>
            </a:r>
            <a:r>
              <a:rPr lang="en-US" dirty="0" smtClean="0"/>
              <a:t> </a:t>
            </a:r>
          </a:p>
          <a:p>
            <a:r>
              <a:rPr lang="en-US" dirty="0" smtClean="0"/>
              <a:t>Excel Formulas</a:t>
            </a:r>
          </a:p>
          <a:p>
            <a:r>
              <a:rPr lang="en-US" dirty="0" smtClean="0"/>
              <a:t>Calculate with Functions</a:t>
            </a:r>
          </a:p>
          <a:p>
            <a:r>
              <a:rPr lang="en-US" dirty="0" smtClean="0"/>
              <a:t>Function Library</a:t>
            </a:r>
          </a:p>
          <a:p>
            <a:r>
              <a:rPr lang="en-US" dirty="0" smtClean="0"/>
              <a:t>Relative, Absolute, &amp; Mixed Functions</a:t>
            </a:r>
          </a:p>
          <a:p>
            <a:r>
              <a:rPr lang="en-US" dirty="0" smtClean="0"/>
              <a:t>Linking Worksheets</a:t>
            </a:r>
            <a:endParaRPr lang="tr-T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14314" y="334040"/>
            <a:ext cx="835821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If</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create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new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document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from</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template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explore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templates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one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needs</a:t>
            </a:r>
            <a:r>
              <a:rPr kumimoji="0" lang="tr-TR" b="0" i="0" u="none" strike="noStrike" cap="none" normalizeH="0" baseline="0" dirty="0" smtClean="0">
                <a:ln>
                  <a:noFill/>
                </a:ln>
                <a:solidFill>
                  <a:schemeClr val="tx1"/>
                </a:solidFill>
                <a:effectLst/>
                <a:latin typeface="Verdana" pitchFamily="34" charset="0"/>
              </a:rPr>
              <a:t>. </a:t>
            </a:r>
            <a:endParaRPr kumimoji="0" lang="tr-TR" sz="80000" b="0" i="0" u="none" strike="noStrike" cap="none" normalizeH="0" baseline="0" dirty="0" smtClean="0">
              <a:ln>
                <a:noFill/>
              </a:ln>
              <a:solidFill>
                <a:schemeClr val="tx1"/>
              </a:solidFill>
              <a:effectLst/>
              <a:latin typeface="Verdana" pitchFamily="34" charset="0"/>
            </a:endParaRPr>
          </a:p>
        </p:txBody>
      </p:sp>
      <p:pic>
        <p:nvPicPr>
          <p:cNvPr id="16386" name="Picture 2" descr="Template Menu"/>
          <p:cNvPicPr>
            <a:picLocks noChangeAspect="1" noChangeArrowheads="1"/>
          </p:cNvPicPr>
          <p:nvPr/>
        </p:nvPicPr>
        <p:blipFill>
          <a:blip r:embed="rId2" cstate="print"/>
          <a:srcRect/>
          <a:stretch>
            <a:fillRect/>
          </a:stretch>
        </p:blipFill>
        <p:spPr bwMode="auto">
          <a:xfrm>
            <a:off x="785786" y="1643050"/>
            <a:ext cx="7896239" cy="4745397"/>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000232" y="71414"/>
            <a:ext cx="671514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err="1" smtClean="0">
                <a:ln>
                  <a:noFill/>
                </a:ln>
                <a:solidFill>
                  <a:schemeClr val="tx1"/>
                </a:solidFill>
                <a:effectLst/>
                <a:latin typeface="Verdana" pitchFamily="34" charset="0"/>
              </a:rPr>
              <a:t>Save</a:t>
            </a:r>
            <a:r>
              <a:rPr kumimoji="0" lang="tr-TR" sz="1600" b="0" i="0" u="none" strike="noStrike" cap="none" normalizeH="0" baseline="0" dirty="0" smtClean="0">
                <a:ln>
                  <a:noFill/>
                </a:ln>
                <a:solidFill>
                  <a:schemeClr val="tx1"/>
                </a:solidFill>
                <a:effectLst/>
                <a:latin typeface="Verdana" pitchFamily="34" charset="0"/>
              </a:rPr>
              <a:t> a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Verdana" pitchFamily="34" charset="0"/>
              </a:rPr>
              <a:t/>
            </a:r>
            <a:br>
              <a:rPr kumimoji="0" lang="tr-TR" sz="1600" b="0" i="0" u="none" strike="noStrike" cap="none" normalizeH="0" baseline="0" dirty="0" smtClean="0">
                <a:ln>
                  <a:noFill/>
                </a:ln>
                <a:solidFill>
                  <a:schemeClr val="tx1"/>
                </a:solidFill>
                <a:effectLst/>
                <a:latin typeface="Verdana" pitchFamily="34" charset="0"/>
              </a:rPr>
            </a:br>
            <a:r>
              <a:rPr kumimoji="0" lang="tr-TR" sz="1600" b="0" i="0" u="none" strike="noStrike" cap="none" normalizeH="0" baseline="0" dirty="0" err="1" smtClean="0">
                <a:ln>
                  <a:noFill/>
                </a:ln>
                <a:solidFill>
                  <a:schemeClr val="tx1"/>
                </a:solidFill>
                <a:effectLst/>
                <a:latin typeface="Verdana" pitchFamily="34" charset="0"/>
              </a:rPr>
              <a:t>When</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save</a:t>
            </a:r>
            <a:r>
              <a:rPr kumimoji="0" lang="tr-TR" sz="1600" b="0" i="0" u="none" strike="noStrike" cap="none" normalizeH="0" baseline="0" dirty="0" smtClean="0">
                <a:ln>
                  <a:noFill/>
                </a:ln>
                <a:solidFill>
                  <a:schemeClr val="tx1"/>
                </a:solidFill>
                <a:effectLst/>
                <a:latin typeface="Verdana" pitchFamily="34" charset="0"/>
              </a:rPr>
              <a:t> a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have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two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choices</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Save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or</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Save</a:t>
            </a:r>
            <a:r>
              <a:rPr kumimoji="0" lang="tr-TR" sz="1600" b="1" i="0" u="none" strike="noStrike" cap="none" normalizeH="0" baseline="0" dirty="0" smtClean="0">
                <a:ln>
                  <a:noFill/>
                </a:ln>
                <a:solidFill>
                  <a:schemeClr val="tx1"/>
                </a:solidFill>
                <a:effectLst/>
                <a:latin typeface="Verdana" pitchFamily="34" charset="0"/>
              </a:rPr>
              <a:t> As</a:t>
            </a:r>
            <a:r>
              <a:rPr kumimoji="0" lang="tr-TR" sz="1600" b="0" i="0" u="none" strike="noStrike" cap="none" normalizeH="0" baseline="0" dirty="0" smtClean="0">
                <a:ln>
                  <a:noFill/>
                </a:ln>
                <a:solidFill>
                  <a:schemeClr val="tx1"/>
                </a:solidFill>
                <a:effectLst/>
                <a:latin typeface="Verdana" pitchFamily="34" charset="0"/>
              </a:rPr>
              <a:t>.</a:t>
            </a:r>
            <a:br>
              <a:rPr kumimoji="0" lang="tr-TR" sz="1600" b="0" i="0" u="none" strike="noStrike" cap="none" normalizeH="0" baseline="0" dirty="0" smtClean="0">
                <a:ln>
                  <a:noFill/>
                </a:ln>
                <a:solidFill>
                  <a:schemeClr val="tx1"/>
                </a:solidFill>
                <a:effectLst/>
                <a:latin typeface="Verdana" pitchFamily="34" charset="0"/>
              </a:rPr>
            </a:b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save</a:t>
            </a:r>
            <a:r>
              <a:rPr kumimoji="0" lang="tr-TR" sz="1600" b="0" i="0" u="none" strike="noStrike" cap="none" normalizeH="0" baseline="0" dirty="0" smtClean="0">
                <a:ln>
                  <a:noFill/>
                </a:ln>
                <a:solidFill>
                  <a:schemeClr val="tx1"/>
                </a:solidFill>
                <a:effectLst/>
                <a:latin typeface="Verdana" pitchFamily="34" charset="0"/>
              </a:rPr>
              <a:t> a </a:t>
            </a:r>
            <a:r>
              <a:rPr kumimoji="0" lang="tr-TR" sz="1600" b="0" i="0" u="none" strike="noStrike" cap="none" normalizeH="0" baseline="0" dirty="0" err="1" smtClean="0">
                <a:ln>
                  <a:noFill/>
                </a:ln>
                <a:solidFill>
                  <a:schemeClr val="tx1"/>
                </a:solidFill>
                <a:effectLst/>
                <a:latin typeface="Verdana" pitchFamily="34" charset="0"/>
              </a:rPr>
              <a:t>document</a:t>
            </a:r>
            <a:r>
              <a:rPr kumimoji="0" lang="tr-TR" sz="1600" b="0" i="0" u="none" strike="noStrike" cap="none" normalizeH="0" baseline="0" dirty="0" smtClean="0">
                <a:ln>
                  <a:noFill/>
                </a:ln>
                <a:solidFill>
                  <a:schemeClr val="tx1"/>
                </a:solidFill>
                <a:effectLst/>
                <a:latin typeface="Verdana" pitchFamily="34" charset="0"/>
              </a:rPr>
              <a:t>:</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smtClean="0">
                <a:ln>
                  <a:noFill/>
                </a:ln>
                <a:solidFill>
                  <a:schemeClr val="tx1"/>
                </a:solidFill>
                <a:effectLst/>
                <a:latin typeface="Verdana" pitchFamily="34" charset="0"/>
              </a:rPr>
              <a:t>Microsoft Office </a:t>
            </a:r>
            <a:r>
              <a:rPr kumimoji="0" lang="tr-TR" sz="1600" b="1" i="0" u="none" strike="noStrike" cap="none" normalizeH="0" baseline="0" dirty="0" err="1" smtClean="0">
                <a:ln>
                  <a:noFill/>
                </a:ln>
                <a:solidFill>
                  <a:schemeClr val="tx1"/>
                </a:solidFill>
                <a:effectLst/>
                <a:latin typeface="Verdana" pitchFamily="34" charset="0"/>
              </a:rPr>
              <a:t>Button</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Save</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Verdana" pitchFamily="34" charset="0"/>
              </a:rPr>
              <a:t>  </a:t>
            </a:r>
            <a:endParaRPr kumimoji="0" lang="tr-TR" sz="67200" b="0" i="0" u="none" strike="noStrike" cap="none" normalizeH="0" baseline="0" dirty="0" smtClean="0">
              <a:ln>
                <a:noFill/>
              </a:ln>
              <a:solidFill>
                <a:schemeClr val="tx1"/>
              </a:solidFill>
              <a:effectLst/>
              <a:latin typeface="Verdana" pitchFamily="34" charset="0"/>
            </a:endParaRPr>
          </a:p>
        </p:txBody>
      </p:sp>
      <p:pic>
        <p:nvPicPr>
          <p:cNvPr id="15362" name="Picture 2" descr="Save Menu"/>
          <p:cNvPicPr>
            <a:picLocks noChangeAspect="1" noChangeArrowheads="1"/>
          </p:cNvPicPr>
          <p:nvPr/>
        </p:nvPicPr>
        <p:blipFill>
          <a:blip r:embed="rId2" cstate="print"/>
          <a:srcRect/>
          <a:stretch>
            <a:fillRect/>
          </a:stretch>
        </p:blipFill>
        <p:spPr bwMode="auto">
          <a:xfrm>
            <a:off x="3700479" y="1357298"/>
            <a:ext cx="4943487" cy="548304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285720" y="191982"/>
            <a:ext cx="871543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may</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need</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use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Save</a:t>
            </a:r>
            <a:r>
              <a:rPr kumimoji="0" lang="tr-TR" sz="1600" b="1" i="0" u="none" strike="noStrike" cap="none" normalizeH="0" baseline="0" dirty="0" smtClean="0">
                <a:ln>
                  <a:noFill/>
                </a:ln>
                <a:solidFill>
                  <a:schemeClr val="tx1"/>
                </a:solidFill>
                <a:effectLst/>
                <a:latin typeface="Verdana" pitchFamily="34" charset="0"/>
              </a:rPr>
              <a:t> As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feature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when</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need</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save</a:t>
            </a:r>
            <a:r>
              <a:rPr kumimoji="0" lang="tr-TR" sz="1600" b="0" i="0" u="none" strike="noStrike" cap="none" normalizeH="0" baseline="0" dirty="0" smtClean="0">
                <a:ln>
                  <a:noFill/>
                </a:ln>
                <a:solidFill>
                  <a:schemeClr val="tx1"/>
                </a:solidFill>
                <a:effectLst/>
                <a:latin typeface="Verdana" pitchFamily="34" charset="0"/>
              </a:rPr>
              <a:t> a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under</a:t>
            </a:r>
            <a:r>
              <a:rPr kumimoji="0" lang="tr-TR" sz="1600" b="0" i="0" u="none" strike="noStrike" cap="none" normalizeH="0" baseline="0" dirty="0" smtClean="0">
                <a:ln>
                  <a:noFill/>
                </a:ln>
                <a:solidFill>
                  <a:schemeClr val="tx1"/>
                </a:solidFill>
                <a:effectLst/>
                <a:latin typeface="Verdana" pitchFamily="34" charset="0"/>
              </a:rPr>
              <a:t> a </a:t>
            </a:r>
            <a:r>
              <a:rPr kumimoji="0" lang="tr-TR" sz="1600" b="0" i="0" u="none" strike="noStrike" cap="none" normalizeH="0" baseline="0" dirty="0" err="1" smtClean="0">
                <a:ln>
                  <a:noFill/>
                </a:ln>
                <a:solidFill>
                  <a:schemeClr val="tx1"/>
                </a:solidFill>
                <a:effectLst/>
                <a:latin typeface="Verdana" pitchFamily="34" charset="0"/>
              </a:rPr>
              <a:t>different</a:t>
            </a:r>
            <a:r>
              <a:rPr kumimoji="0" lang="tr-TR" sz="1600" b="0" i="0" u="none" strike="noStrike" cap="none" normalizeH="0" baseline="0" dirty="0" smtClean="0">
                <a:ln>
                  <a:noFill/>
                </a:ln>
                <a:solidFill>
                  <a:schemeClr val="tx1"/>
                </a:solidFill>
                <a:effectLst/>
                <a:latin typeface="Verdana" pitchFamily="34" charset="0"/>
              </a:rPr>
              <a:t> name </a:t>
            </a:r>
            <a:r>
              <a:rPr kumimoji="0" lang="tr-TR" sz="1600" b="0" i="0" u="none" strike="noStrike" cap="none" normalizeH="0" baseline="0" dirty="0" err="1" smtClean="0">
                <a:ln>
                  <a:noFill/>
                </a:ln>
                <a:solidFill>
                  <a:schemeClr val="tx1"/>
                </a:solidFill>
                <a:effectLst/>
                <a:latin typeface="Verdana" pitchFamily="34" charset="0"/>
              </a:rPr>
              <a:t>or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save</a:t>
            </a:r>
            <a:r>
              <a:rPr kumimoji="0" lang="tr-TR" sz="1600" b="0" i="0" u="none" strike="noStrike" cap="none" normalizeH="0" baseline="0" dirty="0" smtClean="0">
                <a:ln>
                  <a:noFill/>
                </a:ln>
                <a:solidFill>
                  <a:schemeClr val="tx1"/>
                </a:solidFill>
                <a:effectLst/>
                <a:latin typeface="Verdana" pitchFamily="34" charset="0"/>
              </a:rPr>
              <a:t> it </a:t>
            </a:r>
            <a:r>
              <a:rPr kumimoji="0" lang="tr-TR" sz="1600" b="0" i="0" u="none" strike="noStrike" cap="none" normalizeH="0" baseline="0" dirty="0" err="1" smtClean="0">
                <a:ln>
                  <a:noFill/>
                </a:ln>
                <a:solidFill>
                  <a:schemeClr val="tx1"/>
                </a:solidFill>
                <a:effectLst/>
                <a:latin typeface="Verdana" pitchFamily="34" charset="0"/>
              </a:rPr>
              <a:t>for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earlier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versions</a:t>
            </a:r>
            <a:r>
              <a:rPr kumimoji="0" lang="tr-TR" sz="1600" b="0" i="0" u="none" strike="noStrike" cap="none" normalizeH="0" baseline="0" dirty="0" smtClean="0">
                <a:ln>
                  <a:noFill/>
                </a:ln>
                <a:solidFill>
                  <a:schemeClr val="tx1"/>
                </a:solidFill>
                <a:effectLst/>
                <a:latin typeface="Verdana" pitchFamily="34" charset="0"/>
              </a:rPr>
              <a:t> of Excel.  </a:t>
            </a:r>
            <a:r>
              <a:rPr kumimoji="0" lang="tr-TR" sz="1600" b="0" i="0" u="none" strike="noStrike" cap="none" normalizeH="0" baseline="0" dirty="0" err="1" smtClean="0">
                <a:ln>
                  <a:noFill/>
                </a:ln>
                <a:solidFill>
                  <a:schemeClr val="tx1"/>
                </a:solidFill>
                <a:effectLst/>
                <a:latin typeface="Verdana" pitchFamily="34" charset="0"/>
              </a:rPr>
              <a:t>Remember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that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older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versions</a:t>
            </a:r>
            <a:r>
              <a:rPr kumimoji="0" lang="tr-TR" sz="1600" b="0" i="0" u="none" strike="noStrike" cap="none" normalizeH="0" baseline="0" dirty="0" smtClean="0">
                <a:ln>
                  <a:noFill/>
                </a:ln>
                <a:solidFill>
                  <a:schemeClr val="tx1"/>
                </a:solidFill>
                <a:effectLst/>
                <a:latin typeface="Verdana" pitchFamily="34" charset="0"/>
              </a:rPr>
              <a:t> of Excel </a:t>
            </a:r>
            <a:r>
              <a:rPr kumimoji="0" lang="tr-TR" sz="1600" b="0" i="0" u="none" strike="noStrike" cap="none" normalizeH="0" baseline="0" dirty="0" err="1" smtClean="0">
                <a:ln>
                  <a:noFill/>
                </a:ln>
                <a:solidFill>
                  <a:schemeClr val="tx1"/>
                </a:solidFill>
                <a:effectLst/>
                <a:latin typeface="Verdana" pitchFamily="34" charset="0"/>
              </a:rPr>
              <a:t>will</a:t>
            </a:r>
            <a:r>
              <a:rPr kumimoji="0" lang="tr-TR" sz="1600" b="0" i="0" u="none" strike="noStrike" cap="none" normalizeH="0" baseline="0" dirty="0" smtClean="0">
                <a:ln>
                  <a:noFill/>
                </a:ln>
                <a:solidFill>
                  <a:schemeClr val="tx1"/>
                </a:solidFill>
                <a:effectLst/>
                <a:latin typeface="Verdana" pitchFamily="34" charset="0"/>
              </a:rPr>
              <a:t> not be </a:t>
            </a:r>
            <a:r>
              <a:rPr kumimoji="0" lang="tr-TR" sz="1600" b="0" i="0" u="none" strike="noStrike" cap="none" normalizeH="0" baseline="0" dirty="0" err="1" smtClean="0">
                <a:ln>
                  <a:noFill/>
                </a:ln>
                <a:solidFill>
                  <a:schemeClr val="tx1"/>
                </a:solidFill>
                <a:effectLst/>
                <a:latin typeface="Verdana" pitchFamily="34" charset="0"/>
              </a:rPr>
              <a:t>able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open</a:t>
            </a:r>
            <a:r>
              <a:rPr kumimoji="0" lang="tr-TR" sz="1600" b="0" i="0" u="none" strike="noStrike" cap="none" normalizeH="0" baseline="0" dirty="0" smtClean="0">
                <a:ln>
                  <a:noFill/>
                </a:ln>
                <a:solidFill>
                  <a:schemeClr val="tx1"/>
                </a:solidFill>
                <a:effectLst/>
                <a:latin typeface="Verdana" pitchFamily="34" charset="0"/>
              </a:rPr>
              <a:t> an Excel 2007 </a:t>
            </a:r>
            <a:r>
              <a:rPr kumimoji="0" lang="tr-TR" sz="1600" b="0" i="0" u="none" strike="noStrike" cap="none" normalizeH="0" baseline="0" dirty="0" err="1" smtClean="0">
                <a:ln>
                  <a:noFill/>
                </a:ln>
                <a:solidFill>
                  <a:schemeClr val="tx1"/>
                </a:solidFill>
                <a:effectLst/>
                <a:latin typeface="Verdana" pitchFamily="34" charset="0"/>
              </a:rPr>
              <a:t>worksheet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unless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save</a:t>
            </a:r>
            <a:r>
              <a:rPr kumimoji="0" lang="tr-TR" sz="1600" b="0" i="0" u="none" strike="noStrike" cap="none" normalizeH="0" baseline="0" dirty="0" smtClean="0">
                <a:ln>
                  <a:noFill/>
                </a:ln>
                <a:solidFill>
                  <a:schemeClr val="tx1"/>
                </a:solidFill>
                <a:effectLst/>
                <a:latin typeface="Verdana" pitchFamily="34" charset="0"/>
              </a:rPr>
              <a:t> it as an Excel 97-2003 Format.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use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Save</a:t>
            </a:r>
            <a:r>
              <a:rPr kumimoji="0" lang="tr-TR" sz="1600" b="1" i="0" u="none" strike="noStrike" cap="none" normalizeH="0" baseline="0" dirty="0" smtClean="0">
                <a:ln>
                  <a:noFill/>
                </a:ln>
                <a:solidFill>
                  <a:schemeClr val="tx1"/>
                </a:solidFill>
                <a:effectLst/>
                <a:latin typeface="Verdana" pitchFamily="34" charset="0"/>
              </a:rPr>
              <a:t> As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feature</a:t>
            </a:r>
            <a:r>
              <a:rPr kumimoji="0" lang="tr-TR" sz="1600" b="0" i="0" u="none" strike="noStrike" cap="none" normalizeH="0" baseline="0" dirty="0" smtClean="0">
                <a:ln>
                  <a:noFill/>
                </a:ln>
                <a:solidFill>
                  <a:schemeClr val="tx1"/>
                </a:solidFill>
                <a:effectLst/>
                <a:latin typeface="Verdana" pitchFamily="34" charset="0"/>
              </a:rPr>
              <a:t>:</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smtClean="0">
                <a:ln>
                  <a:noFill/>
                </a:ln>
                <a:solidFill>
                  <a:schemeClr val="tx1"/>
                </a:solidFill>
                <a:effectLst/>
                <a:latin typeface="Verdana" pitchFamily="34" charset="0"/>
              </a:rPr>
              <a:t>Microsoft Office </a:t>
            </a:r>
            <a:r>
              <a:rPr kumimoji="0" lang="tr-TR" sz="1600" b="1" i="0" u="none" strike="noStrike" cap="none" normalizeH="0" baseline="0" dirty="0" err="1" smtClean="0">
                <a:ln>
                  <a:noFill/>
                </a:ln>
                <a:solidFill>
                  <a:schemeClr val="tx1"/>
                </a:solidFill>
                <a:effectLst/>
                <a:latin typeface="Verdana" pitchFamily="34" charset="0"/>
              </a:rPr>
              <a:t>Button</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Save</a:t>
            </a:r>
            <a:r>
              <a:rPr kumimoji="0" lang="tr-TR" sz="1600" b="1" i="0" u="none" strike="noStrike" cap="none" normalizeH="0" baseline="0" dirty="0" smtClean="0">
                <a:ln>
                  <a:noFill/>
                </a:ln>
                <a:solidFill>
                  <a:schemeClr val="tx1"/>
                </a:solidFill>
                <a:effectLst/>
                <a:latin typeface="Verdana" pitchFamily="34" charset="0"/>
              </a:rPr>
              <a:t> As</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Type</a:t>
            </a:r>
            <a:r>
              <a:rPr kumimoji="0" lang="tr-TR" sz="1600" b="0" i="0" u="none" strike="noStrike" cap="none" normalizeH="0" baseline="0" dirty="0" smtClean="0">
                <a:ln>
                  <a:noFill/>
                </a:ln>
                <a:solidFill>
                  <a:schemeClr val="tx1"/>
                </a:solidFill>
                <a:effectLst/>
                <a:latin typeface="Verdana" pitchFamily="34" charset="0"/>
              </a:rPr>
              <a:t> in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name </a:t>
            </a:r>
            <a:r>
              <a:rPr kumimoji="0" lang="tr-TR" sz="1600" b="0" i="0" u="none" strike="noStrike" cap="none" normalizeH="0" baseline="0" dirty="0" err="1" smtClean="0">
                <a:ln>
                  <a:noFill/>
                </a:ln>
                <a:solidFill>
                  <a:schemeClr val="tx1"/>
                </a:solidFill>
                <a:effectLst/>
                <a:latin typeface="Verdana" pitchFamily="34" charset="0"/>
              </a:rPr>
              <a:t>for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In</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Save</a:t>
            </a:r>
            <a:r>
              <a:rPr kumimoji="0" lang="tr-TR" sz="1600" b="1" i="0" u="none" strike="noStrike" cap="none" normalizeH="0" baseline="0" dirty="0" smtClean="0">
                <a:ln>
                  <a:noFill/>
                </a:ln>
                <a:solidFill>
                  <a:schemeClr val="tx1"/>
                </a:solidFill>
                <a:effectLst/>
                <a:latin typeface="Verdana" pitchFamily="34" charset="0"/>
              </a:rPr>
              <a:t> as </a:t>
            </a:r>
            <a:r>
              <a:rPr kumimoji="0" lang="tr-TR" sz="1600" b="1" i="0" u="none" strike="noStrike" cap="none" normalizeH="0" baseline="0" dirty="0" err="1" smtClean="0">
                <a:ln>
                  <a:noFill/>
                </a:ln>
                <a:solidFill>
                  <a:schemeClr val="tx1"/>
                </a:solidFill>
                <a:effectLst/>
                <a:latin typeface="Verdana" pitchFamily="34" charset="0"/>
              </a:rPr>
              <a:t>Type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box</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choose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smtClean="0">
                <a:ln>
                  <a:noFill/>
                </a:ln>
                <a:solidFill>
                  <a:schemeClr val="tx1"/>
                </a:solidFill>
                <a:effectLst/>
                <a:latin typeface="Verdana" pitchFamily="34" charset="0"/>
              </a:rPr>
              <a:t>Excel 97-2003 </a:t>
            </a:r>
            <a:r>
              <a:rPr kumimoji="0" lang="tr-TR" sz="1600" b="1" i="0" u="none" strike="noStrike" cap="none" normalizeH="0" baseline="0" dirty="0" err="1" smtClean="0">
                <a:ln>
                  <a:noFill/>
                </a:ln>
                <a:solidFill>
                  <a:schemeClr val="tx1"/>
                </a:solidFill>
                <a:effectLst/>
                <a:latin typeface="Verdana" pitchFamily="34" charset="0"/>
              </a:rPr>
              <a:t>Workbook</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Verdana" pitchFamily="34" charset="0"/>
              </a:rPr>
              <a:t>  </a:t>
            </a:r>
            <a:endParaRPr kumimoji="0" lang="tr-TR" sz="70100" b="0" i="0" u="none" strike="noStrike" cap="none" normalizeH="0" baseline="0" dirty="0" smtClean="0">
              <a:ln>
                <a:noFill/>
              </a:ln>
              <a:solidFill>
                <a:schemeClr val="tx1"/>
              </a:solidFill>
              <a:effectLst/>
              <a:latin typeface="Verdana" pitchFamily="34" charset="0"/>
            </a:endParaRPr>
          </a:p>
        </p:txBody>
      </p:sp>
      <p:pic>
        <p:nvPicPr>
          <p:cNvPr id="14338" name="Picture 2" descr="Save As Dialog Box"/>
          <p:cNvPicPr>
            <a:picLocks noChangeAspect="1" noChangeArrowheads="1"/>
          </p:cNvPicPr>
          <p:nvPr/>
        </p:nvPicPr>
        <p:blipFill>
          <a:blip r:embed="rId2" cstate="print"/>
          <a:srcRect/>
          <a:stretch>
            <a:fillRect/>
          </a:stretch>
        </p:blipFill>
        <p:spPr bwMode="auto">
          <a:xfrm>
            <a:off x="2048714" y="2357430"/>
            <a:ext cx="7095286" cy="450057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857224" y="428604"/>
            <a:ext cx="8001024"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chemeClr val="tx1"/>
                </a:solidFill>
                <a:effectLst/>
                <a:latin typeface="Verdana" pitchFamily="34" charset="0"/>
              </a:rPr>
              <a:t>Open</a:t>
            </a:r>
            <a:r>
              <a:rPr kumimoji="0" lang="tr-TR" sz="1600" b="1" i="0" u="none" strike="noStrike" cap="none" normalizeH="0" baseline="0" dirty="0" smtClean="0">
                <a:ln>
                  <a:noFill/>
                </a:ln>
                <a:solidFill>
                  <a:schemeClr val="tx1"/>
                </a:solidFill>
                <a:effectLst/>
                <a:latin typeface="Verdana" pitchFamily="34" charset="0"/>
              </a:rPr>
              <a:t> a </a:t>
            </a:r>
            <a:r>
              <a:rPr kumimoji="0" lang="tr-TR" sz="1600" b="1"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Verdana" pitchFamily="34" charset="0"/>
              </a:rPr>
              <a:t/>
            </a:r>
            <a:br>
              <a:rPr kumimoji="0" lang="tr-TR" sz="1600" b="0" i="0" u="none" strike="noStrike" cap="none" normalizeH="0" baseline="0" dirty="0" smtClean="0">
                <a:ln>
                  <a:noFill/>
                </a:ln>
                <a:solidFill>
                  <a:schemeClr val="tx1"/>
                </a:solidFill>
                <a:effectLst/>
                <a:latin typeface="Verdana" pitchFamily="34" charset="0"/>
              </a:rPr>
            </a:b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open</a:t>
            </a:r>
            <a:r>
              <a:rPr kumimoji="0" lang="tr-TR" sz="1600" b="0" i="0" u="none" strike="noStrike" cap="none" normalizeH="0" baseline="0" dirty="0" smtClean="0">
                <a:ln>
                  <a:noFill/>
                </a:ln>
                <a:solidFill>
                  <a:schemeClr val="tx1"/>
                </a:solidFill>
                <a:effectLst/>
                <a:latin typeface="Verdana" pitchFamily="34" charset="0"/>
              </a:rPr>
              <a:t> an </a:t>
            </a:r>
            <a:r>
              <a:rPr kumimoji="0" lang="tr-TR" sz="1600" b="0" i="0" u="none" strike="noStrike" cap="none" normalizeH="0" baseline="0" dirty="0" err="1" smtClean="0">
                <a:ln>
                  <a:noFill/>
                </a:ln>
                <a:solidFill>
                  <a:schemeClr val="tx1"/>
                </a:solidFill>
                <a:effectLst/>
                <a:latin typeface="Verdana" pitchFamily="34" charset="0"/>
              </a:rPr>
              <a:t>existing</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Verdana" pitchFamily="34" charset="0"/>
              </a:rPr>
              <a:t>:</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smtClean="0">
                <a:ln>
                  <a:noFill/>
                </a:ln>
                <a:solidFill>
                  <a:schemeClr val="tx1"/>
                </a:solidFill>
                <a:effectLst/>
                <a:latin typeface="Verdana" pitchFamily="34" charset="0"/>
              </a:rPr>
              <a:t>Microsoft Office </a:t>
            </a:r>
            <a:r>
              <a:rPr kumimoji="0" lang="tr-TR" sz="1600" b="1" i="0" u="none" strike="noStrike" cap="none" normalizeH="0" baseline="0" dirty="0" err="1" smtClean="0">
                <a:ln>
                  <a:noFill/>
                </a:ln>
                <a:solidFill>
                  <a:schemeClr val="tx1"/>
                </a:solidFill>
                <a:effectLst/>
                <a:latin typeface="Verdana" pitchFamily="34" charset="0"/>
              </a:rPr>
              <a:t>Button</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Open</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Browse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title</a:t>
            </a:r>
            <a:r>
              <a:rPr kumimoji="0" lang="tr-TR" sz="1600" b="0" i="0" u="none" strike="noStrike" cap="none" normalizeH="0" baseline="0" dirty="0" smtClean="0">
                <a:ln>
                  <a:noFill/>
                </a:ln>
                <a:solidFill>
                  <a:schemeClr val="tx1"/>
                </a:solidFill>
                <a:effectLst/>
                <a:latin typeface="Verdana" pitchFamily="34" charset="0"/>
              </a:rPr>
              <a:t> of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Open</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Verdana" pitchFamily="34" charset="0"/>
              </a:rPr>
              <a:t>  </a:t>
            </a:r>
            <a:endParaRPr kumimoji="0" lang="tr-TR" sz="63200" b="0" i="0" u="none" strike="noStrike" cap="none" normalizeH="0" baseline="0" dirty="0" smtClean="0">
              <a:ln>
                <a:noFill/>
              </a:ln>
              <a:solidFill>
                <a:schemeClr val="tx1"/>
              </a:solidFill>
              <a:effectLst/>
              <a:latin typeface="Verdana" pitchFamily="34" charset="0"/>
            </a:endParaRPr>
          </a:p>
        </p:txBody>
      </p:sp>
      <p:pic>
        <p:nvPicPr>
          <p:cNvPr id="13314" name="Picture 2" descr="Open Workbook Menu"/>
          <p:cNvPicPr>
            <a:picLocks noChangeAspect="1" noChangeArrowheads="1"/>
          </p:cNvPicPr>
          <p:nvPr/>
        </p:nvPicPr>
        <p:blipFill>
          <a:blip r:embed="rId2" cstate="print"/>
          <a:srcRect/>
          <a:stretch>
            <a:fillRect/>
          </a:stretch>
        </p:blipFill>
        <p:spPr bwMode="auto">
          <a:xfrm>
            <a:off x="4429124" y="1831726"/>
            <a:ext cx="4557723" cy="502627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357158" y="1000108"/>
            <a:ext cx="850109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Entering</a:t>
            </a:r>
            <a:r>
              <a:rPr kumimoji="0" lang="tr-TR" b="1" i="0" u="none" strike="noStrike" cap="none" normalizeH="0" baseline="0" dirty="0" smtClean="0">
                <a:ln>
                  <a:noFill/>
                </a:ln>
                <a:solidFill>
                  <a:schemeClr val="tx1"/>
                </a:solidFill>
                <a:effectLst/>
                <a:latin typeface="Verdana" pitchFamily="34" charset="0"/>
              </a:rPr>
              <a:t> Data</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different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ways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enter</a:t>
            </a:r>
            <a:r>
              <a:rPr kumimoji="0" lang="tr-TR" b="0" i="0" u="none" strike="noStrike" cap="none" normalizeH="0" baseline="0" dirty="0" smtClean="0">
                <a:ln>
                  <a:noFill/>
                </a:ln>
                <a:solidFill>
                  <a:schemeClr val="tx1"/>
                </a:solidFill>
                <a:effectLst/>
                <a:latin typeface="Verdana" pitchFamily="34" charset="0"/>
              </a:rPr>
              <a:t> data in Excel:  in an </a:t>
            </a:r>
            <a:r>
              <a:rPr kumimoji="0" lang="tr-TR" b="0" i="0" u="none" strike="noStrike" cap="none" normalizeH="0" baseline="0" dirty="0" err="1" smtClean="0">
                <a:ln>
                  <a:noFill/>
                </a:ln>
                <a:solidFill>
                  <a:schemeClr val="tx1"/>
                </a:solidFill>
                <a:effectLst/>
                <a:latin typeface="Verdana" pitchFamily="34" charset="0"/>
              </a:rPr>
              <a:t>active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formula</a:t>
            </a:r>
            <a:r>
              <a:rPr kumimoji="0" lang="tr-TR" b="0" i="0" u="none" strike="noStrike" cap="none" normalizeH="0" baseline="0" dirty="0" smtClean="0">
                <a:ln>
                  <a:noFill/>
                </a:ln>
                <a:solidFill>
                  <a:schemeClr val="tx1"/>
                </a:solidFill>
                <a:effectLst/>
                <a:latin typeface="Verdana" pitchFamily="34" charset="0"/>
              </a:rPr>
              <a:t> bar.</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enter</a:t>
            </a:r>
            <a:r>
              <a:rPr kumimoji="0" lang="tr-TR" b="0" i="0" u="none" strike="noStrike" cap="none" normalizeH="0" baseline="0" dirty="0" smtClean="0">
                <a:ln>
                  <a:noFill/>
                </a:ln>
                <a:solidFill>
                  <a:schemeClr val="tx1"/>
                </a:solidFill>
                <a:effectLst/>
                <a:latin typeface="Verdana" pitchFamily="34" charset="0"/>
              </a:rPr>
              <a:t> data in an </a:t>
            </a:r>
            <a:r>
              <a:rPr kumimoji="0" lang="tr-TR" b="0" i="0" u="none" strike="noStrike" cap="none" normalizeH="0" baseline="0" dirty="0" err="1" smtClean="0">
                <a:ln>
                  <a:noFill/>
                </a:ln>
                <a:solidFill>
                  <a:schemeClr val="tx1"/>
                </a:solidFill>
                <a:effectLst/>
                <a:latin typeface="Verdana" pitchFamily="34" charset="0"/>
              </a:rPr>
              <a:t>active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data</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Begin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typing</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35300" b="0" i="0" u="none" strike="noStrike" cap="none" normalizeH="0" baseline="0" dirty="0" smtClean="0">
              <a:ln>
                <a:noFill/>
              </a:ln>
              <a:solidFill>
                <a:schemeClr val="tx1"/>
              </a:solidFill>
              <a:effectLst/>
              <a:latin typeface="Verdana" pitchFamily="34" charset="0"/>
            </a:endParaRPr>
          </a:p>
        </p:txBody>
      </p:sp>
      <p:pic>
        <p:nvPicPr>
          <p:cNvPr id="12290" name="Picture 2" descr="Enter Data Sample"/>
          <p:cNvPicPr>
            <a:picLocks noChangeAspect="1" noChangeArrowheads="1"/>
          </p:cNvPicPr>
          <p:nvPr/>
        </p:nvPicPr>
        <p:blipFill>
          <a:blip r:embed="rId2" cstate="print"/>
          <a:srcRect/>
          <a:stretch>
            <a:fillRect/>
          </a:stretch>
        </p:blipFill>
        <p:spPr bwMode="auto">
          <a:xfrm>
            <a:off x="4067142" y="3500438"/>
            <a:ext cx="4576805" cy="263367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928662" y="1000108"/>
            <a:ext cx="742952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err="1" smtClean="0">
                <a:ln>
                  <a:noFill/>
                </a:ln>
                <a:solidFill>
                  <a:schemeClr val="tx1"/>
                </a:solidFill>
                <a:effectLst/>
                <a:latin typeface="Verdana" pitchFamily="34" charset="0"/>
              </a:rPr>
              <a:t>To</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enter</a:t>
            </a:r>
            <a:r>
              <a:rPr kumimoji="0" lang="tr-TR" sz="2000" b="0" i="0" u="none" strike="noStrike" cap="none" normalizeH="0" baseline="0" dirty="0" smtClean="0">
                <a:ln>
                  <a:noFill/>
                </a:ln>
                <a:solidFill>
                  <a:schemeClr val="tx1"/>
                </a:solidFill>
                <a:effectLst/>
                <a:latin typeface="Verdana" pitchFamily="34" charset="0"/>
              </a:rPr>
              <a:t> data </a:t>
            </a:r>
            <a:r>
              <a:rPr kumimoji="0" lang="tr-TR" sz="2000" b="0" i="0" u="none" strike="noStrike" cap="none" normalizeH="0" baseline="0" dirty="0" err="1" smtClean="0">
                <a:ln>
                  <a:noFill/>
                </a:ln>
                <a:solidFill>
                  <a:schemeClr val="tx1"/>
                </a:solidFill>
                <a:effectLst/>
                <a:latin typeface="Verdana" pitchFamily="34" charset="0"/>
              </a:rPr>
              <a:t>into</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a:t>
            </a:r>
            <a:r>
              <a:rPr kumimoji="0" lang="tr-TR" sz="2000" b="1" i="0" u="none" strike="noStrike" cap="none" normalizeH="0" baseline="0" dirty="0" err="1" smtClean="0">
                <a:ln>
                  <a:noFill/>
                </a:ln>
                <a:solidFill>
                  <a:schemeClr val="tx1"/>
                </a:solidFill>
                <a:effectLst/>
                <a:latin typeface="Verdana" pitchFamily="34" charset="0"/>
              </a:rPr>
              <a:t>formula</a:t>
            </a:r>
            <a:r>
              <a:rPr kumimoji="0" lang="tr-TR" sz="2000" b="1" i="0" u="none" strike="noStrike" cap="none" normalizeH="0" baseline="0" dirty="0" smtClean="0">
                <a:ln>
                  <a:noFill/>
                </a:ln>
                <a:solidFill>
                  <a:schemeClr val="tx1"/>
                </a:solidFill>
                <a:effectLst/>
                <a:latin typeface="Verdana" pitchFamily="34" charset="0"/>
              </a:rPr>
              <a:t> bar</a:t>
            </a:r>
            <a:endParaRPr kumimoji="0" lang="tr-TR" sz="20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err="1" smtClean="0">
                <a:ln>
                  <a:noFill/>
                </a:ln>
                <a:solidFill>
                  <a:schemeClr val="tx1"/>
                </a:solidFill>
                <a:effectLst/>
                <a:latin typeface="Verdana" pitchFamily="34" charset="0"/>
              </a:rPr>
              <a:t>Click</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cell</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where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you</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would</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like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data</a:t>
            </a:r>
            <a:r>
              <a:rPr kumimoji="0" lang="tr-TR" sz="2000" b="0" i="0" u="none" strike="noStrike" cap="none" normalizeH="0" baseline="0" dirty="0" smtClean="0">
                <a:ln>
                  <a:noFill/>
                </a:ln>
                <a:solidFill>
                  <a:schemeClr val="tx1"/>
                </a:solidFill>
                <a:effectLst/>
                <a:latin typeface="Arial" pitchFamily="34" charset="0"/>
              </a:rPr>
              <a:t> </a:t>
            </a:r>
            <a:endParaRPr kumimoji="0" lang="tr-TR" sz="20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err="1" smtClean="0">
                <a:ln>
                  <a:noFill/>
                </a:ln>
                <a:solidFill>
                  <a:schemeClr val="tx1"/>
                </a:solidFill>
                <a:effectLst/>
                <a:latin typeface="Verdana" pitchFamily="34" charset="0"/>
              </a:rPr>
              <a:t>Place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cursor</a:t>
            </a:r>
            <a:r>
              <a:rPr kumimoji="0" lang="tr-TR" sz="2000" b="0" i="0" u="none" strike="noStrike" cap="none" normalizeH="0" baseline="0" dirty="0" smtClean="0">
                <a:ln>
                  <a:noFill/>
                </a:ln>
                <a:solidFill>
                  <a:schemeClr val="tx1"/>
                </a:solidFill>
                <a:effectLst/>
                <a:latin typeface="Verdana" pitchFamily="34" charset="0"/>
              </a:rPr>
              <a:t> in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a:t>
            </a:r>
            <a:r>
              <a:rPr kumimoji="0" lang="tr-TR" sz="2000" b="1" i="0" u="none" strike="noStrike" cap="none" normalizeH="0" baseline="0" dirty="0" smtClean="0">
                <a:ln>
                  <a:noFill/>
                </a:ln>
                <a:solidFill>
                  <a:schemeClr val="tx1"/>
                </a:solidFill>
                <a:effectLst/>
                <a:latin typeface="Verdana" pitchFamily="34" charset="0"/>
              </a:rPr>
              <a:t>Formula Bar</a:t>
            </a:r>
            <a:r>
              <a:rPr kumimoji="0" lang="tr-TR" sz="2000" b="0" i="0" u="none" strike="noStrike" cap="none" normalizeH="0" baseline="0" dirty="0" smtClean="0">
                <a:ln>
                  <a:noFill/>
                </a:ln>
                <a:solidFill>
                  <a:schemeClr val="tx1"/>
                </a:solidFill>
                <a:effectLst/>
                <a:latin typeface="Arial" pitchFamily="34" charset="0"/>
              </a:rPr>
              <a:t> </a:t>
            </a:r>
            <a:endParaRPr kumimoji="0" lang="tr-TR" sz="20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2000" b="0" i="0" u="none" strike="noStrike" cap="none" normalizeH="0" baseline="0" dirty="0" err="1" smtClean="0">
                <a:ln>
                  <a:noFill/>
                </a:ln>
                <a:solidFill>
                  <a:schemeClr val="tx1"/>
                </a:solidFill>
                <a:effectLst/>
                <a:latin typeface="Verdana" pitchFamily="34" charset="0"/>
              </a:rPr>
              <a:t>Type</a:t>
            </a:r>
            <a:r>
              <a:rPr kumimoji="0" lang="tr-TR" sz="2000" b="0" i="0" u="none" strike="noStrike" cap="none" normalizeH="0" baseline="0" dirty="0" smtClean="0">
                <a:ln>
                  <a:noFill/>
                </a:ln>
                <a:solidFill>
                  <a:schemeClr val="tx1"/>
                </a:solidFill>
                <a:effectLst/>
                <a:latin typeface="Verdana" pitchFamily="34" charset="0"/>
              </a:rPr>
              <a:t> in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data</a:t>
            </a:r>
            <a:endParaRPr kumimoji="0" lang="tr-TR" sz="20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sz="2000" b="0" i="0" u="none" strike="noStrike" cap="none" normalizeH="0" baseline="0" dirty="0" smtClean="0">
                <a:ln>
                  <a:noFill/>
                </a:ln>
                <a:solidFill>
                  <a:schemeClr val="tx1"/>
                </a:solidFill>
                <a:effectLst/>
                <a:latin typeface="Verdana" pitchFamily="34" charset="0"/>
              </a:rPr>
              <a:t>  </a:t>
            </a:r>
            <a:endParaRPr kumimoji="0" lang="tr-TR" sz="19900" b="0" i="0" u="none" strike="noStrike" cap="none" normalizeH="0" baseline="0" dirty="0" smtClean="0">
              <a:ln>
                <a:noFill/>
              </a:ln>
              <a:solidFill>
                <a:schemeClr val="tx1"/>
              </a:solidFill>
              <a:effectLst/>
              <a:latin typeface="Verdana" pitchFamily="34" charset="0"/>
            </a:endParaRPr>
          </a:p>
        </p:txBody>
      </p:sp>
      <p:pic>
        <p:nvPicPr>
          <p:cNvPr id="11266" name="Picture 2" descr="Entering Data in the Formula Bar"/>
          <p:cNvPicPr>
            <a:picLocks noChangeAspect="1" noChangeArrowheads="1"/>
          </p:cNvPicPr>
          <p:nvPr/>
        </p:nvPicPr>
        <p:blipFill>
          <a:blip r:embed="rId2" cstate="print"/>
          <a:srcRect/>
          <a:stretch>
            <a:fillRect/>
          </a:stretch>
        </p:blipFill>
        <p:spPr bwMode="auto">
          <a:xfrm>
            <a:off x="500034" y="2928934"/>
            <a:ext cx="8332595" cy="1700217"/>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714380" y="326105"/>
            <a:ext cx="742952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DATA</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Excel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copy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paste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through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cutting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pasting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copying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pasting</a:t>
            </a:r>
            <a:r>
              <a:rPr kumimoji="0" lang="tr-TR" b="0" i="0" u="none" strike="noStrike" cap="none" normalizeH="0" baseline="0" dirty="0" smtClean="0">
                <a:ln>
                  <a:noFill/>
                </a:ln>
                <a:solidFill>
                  <a:schemeClr val="tx1"/>
                </a:solidFill>
                <a:effectLst/>
                <a:latin typeface="Verdana"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Select</a:t>
            </a:r>
            <a:r>
              <a:rPr kumimoji="0" lang="tr-TR" b="1" i="0" u="none" strike="noStrike" cap="none" normalizeH="0" baseline="0" dirty="0" smtClean="0">
                <a:ln>
                  <a:noFill/>
                </a:ln>
                <a:solidFill>
                  <a:schemeClr val="tx1"/>
                </a:solidFill>
                <a:effectLst/>
                <a:latin typeface="Verdana" pitchFamily="34" charset="0"/>
              </a:rPr>
              <a:t> Data</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copied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cut</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a:t>
            </a:r>
            <a:endParaRPr kumimoji="0" lang="tr-TR"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34600" b="0" i="0" u="none" strike="noStrike" cap="none" normalizeH="0" baseline="0" dirty="0" smtClean="0">
              <a:ln>
                <a:noFill/>
              </a:ln>
              <a:solidFill>
                <a:schemeClr val="tx1"/>
              </a:solidFill>
              <a:effectLst/>
              <a:latin typeface="Verdana" pitchFamily="34" charset="0"/>
            </a:endParaRPr>
          </a:p>
        </p:txBody>
      </p:sp>
      <p:pic>
        <p:nvPicPr>
          <p:cNvPr id="10242" name="Picture 2" descr="Select Single Cell"/>
          <p:cNvPicPr>
            <a:picLocks noChangeAspect="1" noChangeArrowheads="1"/>
          </p:cNvPicPr>
          <p:nvPr/>
        </p:nvPicPr>
        <p:blipFill>
          <a:blip r:embed="rId2" cstate="print"/>
          <a:srcRect/>
          <a:stretch>
            <a:fillRect/>
          </a:stretch>
        </p:blipFill>
        <p:spPr bwMode="auto">
          <a:xfrm>
            <a:off x="2714612" y="2214554"/>
            <a:ext cx="4152664" cy="3071834"/>
          </a:xfrm>
          <a:prstGeom prst="rect">
            <a:avLst/>
          </a:prstGeom>
          <a:noFill/>
        </p:spPr>
      </p:pic>
      <p:sp>
        <p:nvSpPr>
          <p:cNvPr id="4" name="3 Dikdörtgen"/>
          <p:cNvSpPr/>
          <p:nvPr/>
        </p:nvSpPr>
        <p:spPr>
          <a:xfrm>
            <a:off x="142844" y="142852"/>
            <a:ext cx="2018438" cy="369332"/>
          </a:xfrm>
          <a:prstGeom prst="rect">
            <a:avLst/>
          </a:prstGeom>
        </p:spPr>
        <p:txBody>
          <a:bodyPr wrap="none">
            <a:spAutoFit/>
          </a:bodyPr>
          <a:lstStyle/>
          <a:p>
            <a:r>
              <a:rPr lang="en-US" b="1" dirty="0" smtClean="0"/>
              <a:t>Manipulating Data </a:t>
            </a:r>
            <a:endParaRPr lang="en-US"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1071538" y="1214425"/>
            <a:ext cx="735808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drag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cursor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many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in a </a:t>
            </a:r>
            <a:r>
              <a:rPr kumimoji="0" lang="tr-TR" b="0" i="0" u="none" strike="noStrike" cap="none" normalizeH="0" baseline="0" dirty="0" err="1" smtClean="0">
                <a:ln>
                  <a:noFill/>
                </a:ln>
                <a:solidFill>
                  <a:schemeClr val="tx1"/>
                </a:solidFill>
                <a:effectLst/>
                <a:latin typeface="Verdana" pitchFamily="34" charset="0"/>
              </a:rPr>
              <a:t>range</a:t>
            </a:r>
            <a:endParaRPr kumimoji="0" lang="tr-TR"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28700" b="0" i="0" u="none" strike="noStrike" cap="none" normalizeH="0" baseline="0" dirty="0" smtClean="0">
              <a:ln>
                <a:noFill/>
              </a:ln>
              <a:solidFill>
                <a:schemeClr val="tx1"/>
              </a:solidFill>
              <a:effectLst/>
              <a:latin typeface="Verdana" pitchFamily="34" charset="0"/>
            </a:endParaRPr>
          </a:p>
        </p:txBody>
      </p:sp>
      <p:pic>
        <p:nvPicPr>
          <p:cNvPr id="9218" name="Picture 2" descr="Select Range of Cells"/>
          <p:cNvPicPr>
            <a:picLocks noChangeAspect="1" noChangeArrowheads="1"/>
          </p:cNvPicPr>
          <p:nvPr/>
        </p:nvPicPr>
        <p:blipFill>
          <a:blip r:embed="rId2" cstate="print"/>
          <a:srcRect/>
          <a:stretch>
            <a:fillRect/>
          </a:stretch>
        </p:blipFill>
        <p:spPr bwMode="auto">
          <a:xfrm>
            <a:off x="1285852" y="2357430"/>
            <a:ext cx="6359687" cy="246698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571472" y="412086"/>
            <a:ext cx="550069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column</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header</a:t>
            </a:r>
            <a:r>
              <a:rPr kumimoji="0" lang="tr-TR" b="0" i="0" u="none" strike="noStrike" cap="none" normalizeH="0" baseline="0" dirty="0" smtClean="0">
                <a:ln>
                  <a:noFill/>
                </a:ln>
                <a:solidFill>
                  <a:schemeClr val="tx1"/>
                </a:solidFill>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dirty="0">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tr-TR" dirty="0">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Copy</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Paste</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copy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paste</a:t>
            </a:r>
            <a:r>
              <a:rPr kumimoji="0" lang="tr-TR" b="0" i="0" u="none" strike="noStrike" cap="none" normalizeH="0" baseline="0" dirty="0" smtClean="0">
                <a:ln>
                  <a:noFill/>
                </a:ln>
                <a:solidFill>
                  <a:schemeClr val="tx1"/>
                </a:solidFill>
                <a:effectLst/>
                <a:latin typeface="Verdana" pitchFamily="34" charset="0"/>
              </a:rPr>
              <a:t> data:</a:t>
            </a:r>
            <a:endParaRPr kumimoji="0" lang="tr-TR"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(s)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wish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copy</a:t>
            </a:r>
            <a:r>
              <a:rPr kumimoji="0" lang="tr-TR" b="0" i="0" u="none" strike="noStrike" cap="none" normalizeH="0" baseline="0" dirty="0" smtClean="0">
                <a:ln>
                  <a:noFill/>
                </a:ln>
                <a:solidFill>
                  <a:schemeClr val="tx1"/>
                </a:solidFill>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smtClean="0">
                <a:ln>
                  <a:noFill/>
                </a:ln>
                <a:solidFill>
                  <a:schemeClr val="tx1"/>
                </a:solidFill>
                <a:effectLst/>
                <a:latin typeface="Verdana" pitchFamily="34" charset="0"/>
              </a:rPr>
              <a:t>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Clipboard</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Copy</a:t>
            </a:r>
            <a:endParaRPr kumimoji="0" lang="tr-TR" b="0" i="0" u="none" strike="noStrike" cap="none" normalizeH="0" baseline="0" dirty="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Verdana" pitchFamily="34" charset="0"/>
              </a:rPr>
              <a:t>  </a:t>
            </a:r>
            <a:endParaRPr kumimoji="0" lang="tr-TR" sz="23900" b="1" i="0" u="none" strike="noStrike" cap="none" normalizeH="0" baseline="0" dirty="0" smtClean="0">
              <a:ln>
                <a:noFill/>
              </a:ln>
              <a:solidFill>
                <a:schemeClr val="tx1"/>
              </a:solidFill>
              <a:effectLst/>
              <a:latin typeface="Verdana" pitchFamily="34" charset="0"/>
            </a:endParaRPr>
          </a:p>
        </p:txBody>
      </p:sp>
      <p:pic>
        <p:nvPicPr>
          <p:cNvPr id="8194" name="Picture 2" descr="Select Row"/>
          <p:cNvPicPr>
            <a:picLocks noChangeAspect="1" noChangeArrowheads="1"/>
          </p:cNvPicPr>
          <p:nvPr/>
        </p:nvPicPr>
        <p:blipFill>
          <a:blip r:embed="rId2" cstate="print"/>
          <a:srcRect/>
          <a:stretch>
            <a:fillRect/>
          </a:stretch>
        </p:blipFill>
        <p:spPr bwMode="auto">
          <a:xfrm>
            <a:off x="1714480" y="1714488"/>
            <a:ext cx="3933825" cy="1123951"/>
          </a:xfrm>
          <a:prstGeom prst="rect">
            <a:avLst/>
          </a:prstGeom>
          <a:noFill/>
        </p:spPr>
      </p:pic>
      <p:pic>
        <p:nvPicPr>
          <p:cNvPr id="8195" name="Picture 3" descr="Copy Button"/>
          <p:cNvPicPr>
            <a:picLocks noChangeAspect="1" noChangeArrowheads="1"/>
          </p:cNvPicPr>
          <p:nvPr/>
        </p:nvPicPr>
        <p:blipFill>
          <a:blip r:embed="rId3" cstate="print"/>
          <a:srcRect/>
          <a:stretch>
            <a:fillRect/>
          </a:stretch>
        </p:blipFill>
        <p:spPr bwMode="auto">
          <a:xfrm>
            <a:off x="6429388" y="4000504"/>
            <a:ext cx="1428760" cy="202650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14282" y="619197"/>
            <a:ext cx="7429552"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(s) </a:t>
            </a:r>
            <a:r>
              <a:rPr kumimoji="0" lang="tr-TR" b="0" i="0" u="none" strike="noStrike" cap="none" normalizeH="0" baseline="0" dirty="0" err="1" smtClean="0">
                <a:ln>
                  <a:noFill/>
                </a:ln>
                <a:solidFill>
                  <a:schemeClr val="tx1"/>
                </a:solidFill>
                <a:effectLst/>
                <a:latin typeface="Verdana" pitchFamily="34" charset="0"/>
              </a:rPr>
              <a:t>where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would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like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copy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data</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smtClean="0">
                <a:ln>
                  <a:noFill/>
                </a:ln>
                <a:solidFill>
                  <a:schemeClr val="tx1"/>
                </a:solidFill>
                <a:effectLst/>
                <a:latin typeface="Verdana" pitchFamily="34" charset="0"/>
              </a:rPr>
              <a:t>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Clipboard</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Paste</a:t>
            </a:r>
            <a:r>
              <a:rPr kumimoji="0" lang="tr-TR" b="0" i="0" u="none" strike="noStrike" cap="none" normalizeH="0" baseline="0" dirty="0" smtClean="0">
                <a:ln>
                  <a:noFill/>
                </a:ln>
                <a:solidFill>
                  <a:schemeClr val="tx1"/>
                </a:solidFill>
                <a:effectLst/>
                <a:latin typeface="Verdana" pitchFamily="34" charset="0"/>
              </a:rPr>
              <a:t> </a:t>
            </a:r>
            <a:endParaRPr kumimoji="0" lang="tr-TR"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tr-TR" dirty="0">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Cut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Paste</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paste</a:t>
            </a:r>
            <a:r>
              <a:rPr kumimoji="0" lang="tr-TR" b="0" i="0" u="none" strike="noStrike" cap="none" normalizeH="0" baseline="0" dirty="0" smtClean="0">
                <a:ln>
                  <a:noFill/>
                </a:ln>
                <a:solidFill>
                  <a:schemeClr val="tx1"/>
                </a:solidFill>
                <a:effectLst/>
                <a:latin typeface="Verdana" pitchFamily="34" charset="0"/>
              </a:rPr>
              <a:t> data:</a:t>
            </a:r>
            <a:endParaRPr kumimoji="0" lang="tr-TR"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(s)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wish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copy</a:t>
            </a:r>
            <a:r>
              <a:rPr kumimoji="0" lang="tr-TR" b="0" i="0" u="none" strike="noStrike" cap="none" normalizeH="0" baseline="0" dirty="0" smtClean="0">
                <a:ln>
                  <a:noFill/>
                </a:ln>
                <a:solidFill>
                  <a:schemeClr val="tx1"/>
                </a:solidFill>
                <a:effectLst/>
                <a:latin typeface="Verdana" pitchFamily="34"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smtClean="0">
                <a:ln>
                  <a:noFill/>
                </a:ln>
                <a:solidFill>
                  <a:schemeClr val="tx1"/>
                </a:solidFill>
                <a:effectLst/>
                <a:latin typeface="Verdana" pitchFamily="34" charset="0"/>
              </a:rPr>
              <a:t>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Clipboard</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Cut</a:t>
            </a:r>
            <a:endParaRPr kumimoji="0" lang="tr-TR"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tr-TR" dirty="0">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dirty="0">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(s) </a:t>
            </a:r>
            <a:r>
              <a:rPr kumimoji="0" lang="tr-TR" b="0" i="0" u="none" strike="noStrike" cap="none" normalizeH="0" baseline="0" dirty="0" err="1" smtClean="0">
                <a:ln>
                  <a:noFill/>
                </a:ln>
                <a:solidFill>
                  <a:schemeClr val="tx1"/>
                </a:solidFill>
                <a:effectLst/>
                <a:latin typeface="Verdana" pitchFamily="34" charset="0"/>
              </a:rPr>
              <a:t>where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would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like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copy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data</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smtClean="0">
                <a:ln>
                  <a:noFill/>
                </a:ln>
                <a:solidFill>
                  <a:schemeClr val="tx1"/>
                </a:solidFill>
                <a:effectLst/>
                <a:latin typeface="Verdana" pitchFamily="34" charset="0"/>
              </a:rPr>
              <a:t>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Clipboard</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Paste</a:t>
            </a:r>
            <a:endParaRPr kumimoji="0" lang="tr-TR" b="0" i="0" u="none" strike="noStrike" cap="none" normalizeH="0" baseline="0" dirty="0" smtClean="0">
              <a:ln>
                <a:noFill/>
              </a:ln>
              <a:solidFill>
                <a:schemeClr val="tx1"/>
              </a:solidFill>
              <a:effectLst/>
              <a:latin typeface="Arial" pitchFamily="34" charset="0"/>
            </a:endParaRPr>
          </a:p>
        </p:txBody>
      </p:sp>
      <p:pic>
        <p:nvPicPr>
          <p:cNvPr id="7170" name="Picture 2" descr="Paste Button"/>
          <p:cNvPicPr>
            <a:picLocks noChangeAspect="1" noChangeArrowheads="1"/>
          </p:cNvPicPr>
          <p:nvPr/>
        </p:nvPicPr>
        <p:blipFill>
          <a:blip r:embed="rId2" cstate="print"/>
          <a:srcRect/>
          <a:stretch>
            <a:fillRect/>
          </a:stretch>
        </p:blipFill>
        <p:spPr bwMode="auto">
          <a:xfrm>
            <a:off x="7000892" y="571480"/>
            <a:ext cx="1428760" cy="2026507"/>
          </a:xfrm>
          <a:prstGeom prst="rect">
            <a:avLst/>
          </a:prstGeom>
          <a:noFill/>
        </p:spPr>
      </p:pic>
      <p:pic>
        <p:nvPicPr>
          <p:cNvPr id="7171" name="Picture 3" descr="Cut Button"/>
          <p:cNvPicPr>
            <a:picLocks noChangeAspect="1" noChangeArrowheads="1"/>
          </p:cNvPicPr>
          <p:nvPr/>
        </p:nvPicPr>
        <p:blipFill>
          <a:blip r:embed="rId3" cstate="print"/>
          <a:srcRect/>
          <a:stretch>
            <a:fillRect/>
          </a:stretch>
        </p:blipFill>
        <p:spPr bwMode="auto">
          <a:xfrm>
            <a:off x="7072330" y="3143248"/>
            <a:ext cx="1428760" cy="202650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714348" y="234334"/>
            <a:ext cx="4572000" cy="5909310"/>
          </a:xfrm>
          <a:prstGeom prst="rect">
            <a:avLst/>
          </a:prstGeom>
        </p:spPr>
        <p:txBody>
          <a:bodyPr>
            <a:spAutoFit/>
          </a:bodyPr>
          <a:lstStyle/>
          <a:p>
            <a:endParaRPr lang="en-US" dirty="0" smtClean="0"/>
          </a:p>
          <a:p>
            <a:r>
              <a:rPr lang="en-US" b="1" dirty="0" smtClean="0"/>
              <a:t>Macros</a:t>
            </a:r>
            <a:endParaRPr lang="en-US" dirty="0" smtClean="0"/>
          </a:p>
          <a:p>
            <a:r>
              <a:rPr lang="en-US" dirty="0" smtClean="0"/>
              <a:t>Recording a Marco</a:t>
            </a:r>
          </a:p>
          <a:p>
            <a:r>
              <a:rPr lang="en-US" dirty="0" smtClean="0"/>
              <a:t>Running a Macro</a:t>
            </a:r>
          </a:p>
          <a:p>
            <a:r>
              <a:rPr lang="en-US" dirty="0" smtClean="0"/>
              <a:t> </a:t>
            </a:r>
          </a:p>
          <a:p>
            <a:r>
              <a:rPr lang="en-US" b="1" dirty="0" smtClean="0"/>
              <a:t>Sort and Filter </a:t>
            </a:r>
            <a:endParaRPr lang="en-US" dirty="0" smtClean="0"/>
          </a:p>
          <a:p>
            <a:r>
              <a:rPr lang="en-US" dirty="0" smtClean="0"/>
              <a:t>Basic Sorts</a:t>
            </a:r>
          </a:p>
          <a:p>
            <a:r>
              <a:rPr lang="en-US" dirty="0" smtClean="0"/>
              <a:t>Custom Sorts</a:t>
            </a:r>
          </a:p>
          <a:p>
            <a:r>
              <a:rPr lang="en-US" dirty="0" smtClean="0"/>
              <a:t>Filter</a:t>
            </a:r>
          </a:p>
          <a:p>
            <a:r>
              <a:rPr lang="en-US" b="1" dirty="0" smtClean="0"/>
              <a:t>Graphics </a:t>
            </a:r>
            <a:endParaRPr lang="en-US" dirty="0" smtClean="0"/>
          </a:p>
          <a:p>
            <a:r>
              <a:rPr lang="en-US" dirty="0" smtClean="0"/>
              <a:t>Adding a Picture</a:t>
            </a:r>
          </a:p>
          <a:p>
            <a:r>
              <a:rPr lang="en-US" dirty="0" smtClean="0"/>
              <a:t>Adding Clip Art</a:t>
            </a:r>
          </a:p>
          <a:p>
            <a:r>
              <a:rPr lang="en-US" dirty="0" smtClean="0"/>
              <a:t>Editing Pictures and Clip Art</a:t>
            </a:r>
          </a:p>
          <a:p>
            <a:r>
              <a:rPr lang="en-US" dirty="0" smtClean="0"/>
              <a:t>Adding Shapes</a:t>
            </a:r>
          </a:p>
          <a:p>
            <a:r>
              <a:rPr lang="en-US" dirty="0" smtClean="0"/>
              <a:t>Adding </a:t>
            </a:r>
            <a:r>
              <a:rPr lang="en-US" dirty="0" err="1" smtClean="0"/>
              <a:t>SmartArt</a:t>
            </a:r>
            <a:endParaRPr lang="en-US" dirty="0" smtClean="0"/>
          </a:p>
          <a:p>
            <a:r>
              <a:rPr lang="en-US" b="1" dirty="0" smtClean="0"/>
              <a:t>Charts </a:t>
            </a:r>
            <a:endParaRPr lang="en-US" dirty="0" smtClean="0"/>
          </a:p>
          <a:p>
            <a:r>
              <a:rPr lang="en-US" dirty="0" smtClean="0"/>
              <a:t>Create a Chart</a:t>
            </a:r>
          </a:p>
          <a:p>
            <a:r>
              <a:rPr lang="en-US" dirty="0" smtClean="0"/>
              <a:t>Modify a Chart</a:t>
            </a:r>
          </a:p>
          <a:p>
            <a:r>
              <a:rPr lang="en-US" dirty="0" smtClean="0"/>
              <a:t>Chart Tools</a:t>
            </a:r>
          </a:p>
          <a:p>
            <a:r>
              <a:rPr lang="en-US" dirty="0" smtClean="0"/>
              <a:t>Copy a Chart to Word</a:t>
            </a:r>
          </a:p>
          <a:p>
            <a:endParaRPr lang="en-US" dirty="0"/>
          </a:p>
        </p:txBody>
      </p:sp>
      <p:sp>
        <p:nvSpPr>
          <p:cNvPr id="3" name="2 Dikdörtgen"/>
          <p:cNvSpPr/>
          <p:nvPr/>
        </p:nvSpPr>
        <p:spPr>
          <a:xfrm>
            <a:off x="3929058" y="251840"/>
            <a:ext cx="4572000" cy="6463308"/>
          </a:xfrm>
          <a:prstGeom prst="rect">
            <a:avLst/>
          </a:prstGeom>
        </p:spPr>
        <p:txBody>
          <a:bodyPr>
            <a:spAutoFit/>
          </a:bodyPr>
          <a:lstStyle/>
          <a:p>
            <a:r>
              <a:rPr lang="en-US" sz="1600" b="1" dirty="0" smtClean="0"/>
              <a:t>Formatting a Worksheet </a:t>
            </a:r>
            <a:endParaRPr lang="en-US" sz="1600" dirty="0" smtClean="0"/>
          </a:p>
          <a:p>
            <a:r>
              <a:rPr lang="en-US" sz="1600" dirty="0" smtClean="0"/>
              <a:t>Convert Text to Columns</a:t>
            </a:r>
          </a:p>
          <a:p>
            <a:r>
              <a:rPr lang="en-US" sz="1600" dirty="0" smtClean="0"/>
              <a:t>Modify Fonts</a:t>
            </a:r>
          </a:p>
          <a:p>
            <a:r>
              <a:rPr lang="en-US" sz="1600" dirty="0" smtClean="0"/>
              <a:t>Format Cells Dialog Box</a:t>
            </a:r>
          </a:p>
          <a:p>
            <a:r>
              <a:rPr lang="en-US" sz="1600" dirty="0" smtClean="0"/>
              <a:t>Add Borders and Colors to Cells</a:t>
            </a:r>
          </a:p>
          <a:p>
            <a:r>
              <a:rPr lang="en-US" sz="1600" dirty="0" smtClean="0"/>
              <a:t>Change Column Width and Row Height</a:t>
            </a:r>
          </a:p>
          <a:p>
            <a:r>
              <a:rPr lang="en-US" sz="1600" dirty="0" smtClean="0"/>
              <a:t>Hide or Unhide Rows and Columns</a:t>
            </a:r>
          </a:p>
          <a:p>
            <a:r>
              <a:rPr lang="en-US" sz="1600" dirty="0" smtClean="0"/>
              <a:t>Merge Cells</a:t>
            </a:r>
          </a:p>
          <a:p>
            <a:r>
              <a:rPr lang="en-US" sz="1600" dirty="0" smtClean="0"/>
              <a:t>Align Cell Contents</a:t>
            </a:r>
          </a:p>
          <a:p>
            <a:r>
              <a:rPr lang="en-US" sz="1600" b="1" dirty="0" smtClean="0"/>
              <a:t>Developing a Workbook </a:t>
            </a:r>
            <a:endParaRPr lang="en-US" sz="1600" dirty="0" smtClean="0"/>
          </a:p>
          <a:p>
            <a:r>
              <a:rPr lang="en-US" sz="1600" dirty="0" smtClean="0"/>
              <a:t>Format Worksheet Tabs</a:t>
            </a:r>
          </a:p>
          <a:p>
            <a:r>
              <a:rPr lang="en-US" sz="1600" dirty="0" smtClean="0"/>
              <a:t>Reposition Worksheets in a Workbook</a:t>
            </a:r>
          </a:p>
          <a:p>
            <a:r>
              <a:rPr lang="en-US" sz="1600" dirty="0" smtClean="0"/>
              <a:t>Insert and Delete Worksheets</a:t>
            </a:r>
          </a:p>
          <a:p>
            <a:r>
              <a:rPr lang="en-US" sz="1600" dirty="0" smtClean="0"/>
              <a:t>Copy and Paste Worksheets</a:t>
            </a:r>
          </a:p>
          <a:p>
            <a:r>
              <a:rPr lang="en-US" sz="1600" b="1" dirty="0" smtClean="0"/>
              <a:t>Page Properties and Printing </a:t>
            </a:r>
            <a:endParaRPr lang="en-US" sz="1600" dirty="0" smtClean="0"/>
          </a:p>
          <a:p>
            <a:r>
              <a:rPr lang="en-US" sz="1600" dirty="0" smtClean="0"/>
              <a:t>Set Print Titles</a:t>
            </a:r>
          </a:p>
          <a:p>
            <a:r>
              <a:rPr lang="en-US" sz="1600" dirty="0" smtClean="0"/>
              <a:t>Create a Header and a Footer</a:t>
            </a:r>
          </a:p>
          <a:p>
            <a:r>
              <a:rPr lang="en-US" sz="1600" dirty="0" smtClean="0"/>
              <a:t>Set Page Margins</a:t>
            </a:r>
          </a:p>
          <a:p>
            <a:r>
              <a:rPr lang="en-US" sz="1600" dirty="0" smtClean="0"/>
              <a:t>Change Page Orientation</a:t>
            </a:r>
          </a:p>
          <a:p>
            <a:r>
              <a:rPr lang="en-US" sz="1600" dirty="0" smtClean="0"/>
              <a:t>Set Page Breaks</a:t>
            </a:r>
          </a:p>
          <a:p>
            <a:r>
              <a:rPr lang="en-US" sz="1600" dirty="0" smtClean="0"/>
              <a:t>Print a Range </a:t>
            </a:r>
          </a:p>
          <a:p>
            <a:r>
              <a:rPr lang="en-US" sz="1600" b="1" dirty="0" smtClean="0"/>
              <a:t>Customize the Layout </a:t>
            </a:r>
            <a:endParaRPr lang="en-US" sz="1600" dirty="0" smtClean="0"/>
          </a:p>
          <a:p>
            <a:r>
              <a:rPr lang="en-US" sz="1600" dirty="0" smtClean="0"/>
              <a:t>Split a Worksheet</a:t>
            </a:r>
          </a:p>
          <a:p>
            <a:r>
              <a:rPr lang="en-US" sz="1600" dirty="0" smtClean="0"/>
              <a:t>Freeze and Unfreeze Rows &amp; Columns</a:t>
            </a:r>
          </a:p>
          <a:p>
            <a:r>
              <a:rPr lang="en-US" sz="1600" dirty="0" smtClean="0"/>
              <a:t>Hide and Unhide Worksheets</a:t>
            </a:r>
            <a:endParaRPr lang="en-US" sz="1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214314" y="162896"/>
            <a:ext cx="6500826"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Undo</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Redo</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undo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redo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most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recent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actions</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smtClean="0">
                <a:ln>
                  <a:noFill/>
                </a:ln>
                <a:solidFill>
                  <a:schemeClr val="tx1"/>
                </a:solidFill>
                <a:effectLst/>
                <a:latin typeface="Verdana" pitchFamily="34" charset="0"/>
              </a:rPr>
              <a:t>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Quick</a:t>
            </a:r>
            <a:r>
              <a:rPr kumimoji="0" lang="tr-TR" b="1" i="0" u="none" strike="noStrike" cap="none" normalizeH="0" baseline="0" dirty="0" smtClean="0">
                <a:ln>
                  <a:noFill/>
                </a:ln>
                <a:solidFill>
                  <a:schemeClr val="tx1"/>
                </a:solidFill>
                <a:effectLst/>
                <a:latin typeface="Verdana" pitchFamily="34" charset="0"/>
              </a:rPr>
              <a:t> Access </a:t>
            </a:r>
            <a:r>
              <a:rPr kumimoji="0" lang="tr-TR" b="1"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Undo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Redo</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endParaRPr lang="tr-TR" dirty="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Auto</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Fill</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Auto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series</a:t>
            </a:r>
            <a:r>
              <a:rPr kumimoji="0" lang="tr-TR" b="0" i="0" u="none" strike="noStrike" cap="none" normalizeH="0" baseline="0" dirty="0" smtClean="0">
                <a:ln>
                  <a:noFill/>
                </a:ln>
                <a:solidFill>
                  <a:schemeClr val="tx1"/>
                </a:solidFill>
                <a:effectLst/>
                <a:latin typeface="Verdana" pitchFamily="34" charset="0"/>
              </a:rPr>
              <a:t> of data in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into</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selected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If</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same</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copied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other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only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complete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one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If</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have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series</a:t>
            </a:r>
            <a:r>
              <a:rPr kumimoji="0" lang="tr-TR" b="0" i="0" u="none" strike="noStrike" cap="none" normalizeH="0" baseline="0" dirty="0" smtClean="0">
                <a:ln>
                  <a:noFill/>
                </a:ln>
                <a:solidFill>
                  <a:schemeClr val="tx1"/>
                </a:solidFill>
                <a:effectLst/>
                <a:latin typeface="Verdana" pitchFamily="34" charset="0"/>
              </a:rPr>
              <a:t> of data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example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days</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week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fill</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first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two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series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auto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Auto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a:t>
            </a:r>
            <a:r>
              <a:rPr kumimoji="0" lang="tr-TR" b="0" i="0" u="none" strike="noStrike" cap="none" normalizeH="0" baseline="0" dirty="0" smtClean="0">
                <a:ln>
                  <a:noFill/>
                </a:ln>
                <a:solidFill>
                  <a:schemeClr val="tx1"/>
                </a:solidFill>
                <a:effectLst/>
                <a:latin typeface="Verdana"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endParaRPr lang="tr-TR" dirty="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1" i="0" u="none" strike="noStrike" cap="none" normalizeH="0" baseline="0" dirty="0" err="1" smtClean="0">
                <a:ln>
                  <a:noFill/>
                </a:ln>
                <a:solidFill>
                  <a:schemeClr val="tx1"/>
                </a:solidFill>
                <a:effectLst/>
                <a:latin typeface="Verdana" pitchFamily="34" charset="0"/>
              </a:rPr>
              <a:t>Click</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Fill</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Handle</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1" i="0" u="none" strike="noStrike" cap="none" normalizeH="0" baseline="0" dirty="0" err="1" smtClean="0">
                <a:ln>
                  <a:noFill/>
                </a:ln>
                <a:solidFill>
                  <a:schemeClr val="tx1"/>
                </a:solidFill>
                <a:effectLst/>
                <a:latin typeface="Verdana" pitchFamily="34" charset="0"/>
              </a:rPr>
              <a:t>Drag</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Fill</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Handle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complete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9900" b="0" i="0" u="none" strike="noStrike" cap="none" normalizeH="0" baseline="0" dirty="0" smtClean="0">
              <a:ln>
                <a:noFill/>
              </a:ln>
              <a:solidFill>
                <a:schemeClr val="tx1"/>
              </a:solidFill>
              <a:effectLst/>
              <a:latin typeface="Verdana" pitchFamily="34" charset="0"/>
            </a:endParaRPr>
          </a:p>
        </p:txBody>
      </p:sp>
      <p:pic>
        <p:nvPicPr>
          <p:cNvPr id="6146" name="Picture 2" descr="Undo Redo on Quick Access Toolbar"/>
          <p:cNvPicPr>
            <a:picLocks noChangeAspect="1" noChangeArrowheads="1"/>
          </p:cNvPicPr>
          <p:nvPr/>
        </p:nvPicPr>
        <p:blipFill>
          <a:blip r:embed="rId2" cstate="print"/>
          <a:srcRect/>
          <a:stretch>
            <a:fillRect/>
          </a:stretch>
        </p:blipFill>
        <p:spPr bwMode="auto">
          <a:xfrm>
            <a:off x="5572132" y="857232"/>
            <a:ext cx="2179773" cy="1500198"/>
          </a:xfrm>
          <a:prstGeom prst="rect">
            <a:avLst/>
          </a:prstGeom>
          <a:noFill/>
        </p:spPr>
      </p:pic>
      <p:pic>
        <p:nvPicPr>
          <p:cNvPr id="6147" name="Picture 3" descr="Fill Handle"/>
          <p:cNvPicPr>
            <a:picLocks noChangeAspect="1" noChangeArrowheads="1"/>
          </p:cNvPicPr>
          <p:nvPr/>
        </p:nvPicPr>
        <p:blipFill>
          <a:blip r:embed="rId3" cstate="print"/>
          <a:srcRect/>
          <a:stretch>
            <a:fillRect/>
          </a:stretch>
        </p:blipFill>
        <p:spPr bwMode="auto">
          <a:xfrm>
            <a:off x="5601995" y="4643446"/>
            <a:ext cx="3184847" cy="150019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214290"/>
            <a:ext cx="2473562" cy="369332"/>
          </a:xfrm>
          <a:prstGeom prst="rect">
            <a:avLst/>
          </a:prstGeom>
        </p:spPr>
        <p:txBody>
          <a:bodyPr wrap="none">
            <a:spAutoFit/>
          </a:bodyPr>
          <a:lstStyle/>
          <a:p>
            <a:r>
              <a:rPr lang="en-US" b="1" dirty="0" smtClean="0"/>
              <a:t>Modifying a Worksheet </a:t>
            </a:r>
            <a:endParaRPr lang="en-US" dirty="0" smtClean="0"/>
          </a:p>
        </p:txBody>
      </p:sp>
      <p:sp>
        <p:nvSpPr>
          <p:cNvPr id="38913" name="Rectangle 1"/>
          <p:cNvSpPr>
            <a:spLocks noChangeArrowheads="1"/>
          </p:cNvSpPr>
          <p:nvPr/>
        </p:nvSpPr>
        <p:spPr bwMode="auto">
          <a:xfrm>
            <a:off x="785818" y="642918"/>
            <a:ext cx="7786710" cy="23391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Insert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Columns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insert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columns</a:t>
            </a:r>
            <a:r>
              <a:rPr kumimoji="0" lang="tr-TR" b="0" i="0" u="none" strike="noStrike" cap="none" normalizeH="0" baseline="0" dirty="0" smtClean="0">
                <a:ln>
                  <a:noFill/>
                </a:ln>
                <a:solidFill>
                  <a:schemeClr val="tx1"/>
                </a:solidFill>
                <a:effectLst/>
                <a:latin typeface="Verdana" pitchFamily="34" charset="0"/>
              </a:rPr>
              <a:t> in Excel:</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Place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cursor</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below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left</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where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Insert</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appropriate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choice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or</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Column</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9900" b="0" i="0" u="none" strike="noStrike" cap="none" normalizeH="0" baseline="0" dirty="0" smtClean="0">
              <a:ln>
                <a:noFill/>
              </a:ln>
              <a:solidFill>
                <a:schemeClr val="tx1"/>
              </a:solidFill>
              <a:effectLst/>
              <a:latin typeface="Verdana" pitchFamily="34" charset="0"/>
            </a:endParaRPr>
          </a:p>
        </p:txBody>
      </p:sp>
      <p:pic>
        <p:nvPicPr>
          <p:cNvPr id="38914" name="Picture 2" descr="Insert Drop Down Menu"/>
          <p:cNvPicPr>
            <a:picLocks noChangeAspect="1" noChangeArrowheads="1"/>
          </p:cNvPicPr>
          <p:nvPr/>
        </p:nvPicPr>
        <p:blipFill>
          <a:blip r:embed="rId2" cstate="print"/>
          <a:srcRect/>
          <a:stretch>
            <a:fillRect/>
          </a:stretch>
        </p:blipFill>
        <p:spPr bwMode="auto">
          <a:xfrm>
            <a:off x="4000496" y="3349255"/>
            <a:ext cx="4210068" cy="2937257"/>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nvSpPr>
        <p:spPr bwMode="auto">
          <a:xfrm>
            <a:off x="357190" y="723955"/>
            <a:ext cx="842965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Delete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Columns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delete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columns</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Place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cursor</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delete</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Delete</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appropriate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choice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or</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Column</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23900" b="0" i="0" u="none" strike="noStrike" cap="none" normalizeH="0" baseline="0" dirty="0" smtClean="0">
              <a:ln>
                <a:noFill/>
              </a:ln>
              <a:solidFill>
                <a:schemeClr val="tx1"/>
              </a:solidFill>
              <a:effectLst/>
              <a:latin typeface="Verdana" pitchFamily="34" charset="0"/>
            </a:endParaRPr>
          </a:p>
        </p:txBody>
      </p:sp>
      <p:pic>
        <p:nvPicPr>
          <p:cNvPr id="36866" name="Picture 2" descr="Delete Drop Down Menu"/>
          <p:cNvPicPr>
            <a:picLocks noChangeAspect="1" noChangeArrowheads="1"/>
          </p:cNvPicPr>
          <p:nvPr/>
        </p:nvPicPr>
        <p:blipFill>
          <a:blip r:embed="rId2" cstate="print"/>
          <a:srcRect/>
          <a:stretch>
            <a:fillRect/>
          </a:stretch>
        </p:blipFill>
        <p:spPr bwMode="auto">
          <a:xfrm>
            <a:off x="5214942" y="3636374"/>
            <a:ext cx="3238511" cy="2516786"/>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285752" y="435944"/>
            <a:ext cx="8572528"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Find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Replace</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find</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replace</a:t>
            </a:r>
            <a:r>
              <a:rPr kumimoji="0" lang="tr-TR" b="0" i="0" u="none" strike="noStrike" cap="none" normalizeH="0" baseline="0" dirty="0" smtClean="0">
                <a:ln>
                  <a:noFill/>
                </a:ln>
                <a:solidFill>
                  <a:schemeClr val="tx1"/>
                </a:solidFill>
                <a:effectLst/>
                <a:latin typeface="Verdana" pitchFamily="34" charset="0"/>
              </a:rPr>
              <a:t> data:</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Find</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Select</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Editing</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Find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Replace</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Complete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Find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What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box</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on </a:t>
            </a:r>
            <a:r>
              <a:rPr kumimoji="0" lang="tr-TR" b="1" i="0" u="none" strike="noStrike" cap="none" normalizeH="0" baseline="0" dirty="0" err="1" smtClean="0">
                <a:ln>
                  <a:noFill/>
                </a:ln>
                <a:solidFill>
                  <a:schemeClr val="tx1"/>
                </a:solidFill>
                <a:effectLst/>
                <a:latin typeface="Verdana" pitchFamily="34" charset="0"/>
              </a:rPr>
              <a:t>Options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search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options</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60700" b="0" i="0" u="none" strike="noStrike" cap="none" normalizeH="0" baseline="0" dirty="0" smtClean="0">
              <a:ln>
                <a:noFill/>
              </a:ln>
              <a:solidFill>
                <a:schemeClr val="tx1"/>
              </a:solidFill>
              <a:effectLst/>
              <a:latin typeface="Verdana" pitchFamily="34" charset="0"/>
            </a:endParaRPr>
          </a:p>
        </p:txBody>
      </p:sp>
      <p:pic>
        <p:nvPicPr>
          <p:cNvPr id="35842" name="Picture 2" descr="Find and Replace Dialog Box"/>
          <p:cNvPicPr>
            <a:picLocks noChangeAspect="1" noChangeArrowheads="1"/>
          </p:cNvPicPr>
          <p:nvPr/>
        </p:nvPicPr>
        <p:blipFill>
          <a:blip r:embed="rId2" cstate="print"/>
          <a:srcRect/>
          <a:stretch>
            <a:fillRect/>
          </a:stretch>
        </p:blipFill>
        <p:spPr bwMode="auto">
          <a:xfrm>
            <a:off x="3286116" y="3005386"/>
            <a:ext cx="5486408" cy="3404942"/>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85720" y="323845"/>
            <a:ext cx="707233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Go</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To</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Command</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command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takes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specific</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either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reference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Letter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Number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name.  </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Find</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Select</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Editing</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Go</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To</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69200" b="0" i="0" u="none" strike="noStrike" cap="none" normalizeH="0" baseline="0" dirty="0" smtClean="0">
              <a:ln>
                <a:noFill/>
              </a:ln>
              <a:solidFill>
                <a:schemeClr val="tx1"/>
              </a:solidFill>
              <a:effectLst/>
              <a:latin typeface="Verdana" pitchFamily="34" charset="0"/>
            </a:endParaRPr>
          </a:p>
        </p:txBody>
      </p:sp>
      <p:pic>
        <p:nvPicPr>
          <p:cNvPr id="34818" name="Picture 2" descr="Go To Drop Down"/>
          <p:cNvPicPr>
            <a:picLocks noChangeAspect="1" noChangeArrowheads="1"/>
          </p:cNvPicPr>
          <p:nvPr/>
        </p:nvPicPr>
        <p:blipFill>
          <a:blip r:embed="rId2" cstate="print"/>
          <a:srcRect/>
          <a:stretch>
            <a:fillRect/>
          </a:stretch>
        </p:blipFill>
        <p:spPr bwMode="auto">
          <a:xfrm>
            <a:off x="6357950" y="2344510"/>
            <a:ext cx="2505080" cy="430394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357158" y="1008867"/>
            <a:ext cx="8572528"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smtClean="0">
                <a:ln>
                  <a:noFill/>
                </a:ln>
                <a:solidFill>
                  <a:schemeClr val="tx1"/>
                </a:solidFill>
                <a:effectLst/>
                <a:latin typeface="Verdana" pitchFamily="34" charset="0"/>
              </a:rPr>
              <a:t>Spell Check</a:t>
            </a:r>
            <a:r>
              <a:rPr kumimoji="0" lang="tr-TR" b="0" i="0" u="none" strike="noStrike" cap="none" normalizeH="0" baseline="0" smtClean="0">
                <a:ln>
                  <a:noFill/>
                </a:ln>
                <a:solidFill>
                  <a:schemeClr val="tx1"/>
                </a:solidFill>
                <a:effectLst/>
                <a:latin typeface="Verdana" pitchFamily="34" charset="0"/>
              </a:rPr>
              <a:t/>
            </a:r>
            <a:br>
              <a:rPr kumimoji="0" lang="tr-TR" b="0" i="0" u="none" strike="noStrike" cap="none" normalizeH="0" baseline="0" smtClean="0">
                <a:ln>
                  <a:noFill/>
                </a:ln>
                <a:solidFill>
                  <a:schemeClr val="tx1"/>
                </a:solidFill>
                <a:effectLst/>
                <a:latin typeface="Verdana" pitchFamily="34" charset="0"/>
              </a:rPr>
            </a:br>
            <a:r>
              <a:rPr kumimoji="0" lang="tr-TR" b="0" i="0" u="none" strike="noStrike" cap="none" normalizeH="0" baseline="0" smtClean="0">
                <a:ln>
                  <a:noFill/>
                </a:ln>
                <a:solidFill>
                  <a:schemeClr val="tx1"/>
                </a:solidFill>
                <a:effectLst/>
                <a:latin typeface="Verdana" pitchFamily="34" charset="0"/>
              </a:rPr>
              <a:t>To check the spelling:</a:t>
            </a:r>
            <a:endParaRPr kumimoji="0" lang="tr-TR" sz="28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smtClean="0">
                <a:ln>
                  <a:noFill/>
                </a:ln>
                <a:solidFill>
                  <a:schemeClr val="tx1"/>
                </a:solidFill>
                <a:effectLst/>
                <a:latin typeface="Verdana" pitchFamily="34" charset="0"/>
              </a:rPr>
              <a:t>On the </a:t>
            </a:r>
            <a:r>
              <a:rPr kumimoji="0" lang="tr-TR" b="1" i="0" u="none" strike="noStrike" cap="none" normalizeH="0" baseline="0" smtClean="0">
                <a:ln>
                  <a:noFill/>
                </a:ln>
                <a:solidFill>
                  <a:schemeClr val="tx1"/>
                </a:solidFill>
                <a:effectLst/>
                <a:latin typeface="Verdana" pitchFamily="34" charset="0"/>
              </a:rPr>
              <a:t>Review </a:t>
            </a:r>
            <a:r>
              <a:rPr kumimoji="0" lang="tr-TR" b="0" i="0" u="none" strike="noStrike" cap="none" normalizeH="0" baseline="0" smtClean="0">
                <a:ln>
                  <a:noFill/>
                </a:ln>
                <a:solidFill>
                  <a:schemeClr val="tx1"/>
                </a:solidFill>
                <a:effectLst/>
                <a:latin typeface="Verdana" pitchFamily="34" charset="0"/>
              </a:rPr>
              <a:t>tab click the </a:t>
            </a:r>
            <a:r>
              <a:rPr kumimoji="0" lang="tr-TR" b="1" i="0" u="none" strike="noStrike" cap="none" normalizeH="0" baseline="0" smtClean="0">
                <a:ln>
                  <a:noFill/>
                </a:ln>
                <a:solidFill>
                  <a:schemeClr val="tx1"/>
                </a:solidFill>
                <a:effectLst/>
                <a:latin typeface="Verdana" pitchFamily="34" charset="0"/>
              </a:rPr>
              <a:t>Spelling </a:t>
            </a:r>
            <a:r>
              <a:rPr kumimoji="0" lang="tr-TR" b="0" i="0" u="none" strike="noStrike" cap="none" normalizeH="0" baseline="0" smtClean="0">
                <a:ln>
                  <a:noFill/>
                </a:ln>
                <a:solidFill>
                  <a:schemeClr val="tx1"/>
                </a:solidFill>
                <a:effectLst/>
                <a:latin typeface="Verdana" pitchFamily="34" charset="0"/>
              </a:rPr>
              <a:t>button</a:t>
            </a:r>
            <a:endParaRPr kumimoji="0" lang="tr-TR" sz="2800" b="0" i="0" u="none" strike="noStrike" cap="none" normalizeH="0" baseline="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smtClean="0">
                <a:ln>
                  <a:noFill/>
                </a:ln>
                <a:solidFill>
                  <a:schemeClr val="tx1"/>
                </a:solidFill>
                <a:effectLst/>
                <a:latin typeface="Verdana" pitchFamily="34" charset="0"/>
              </a:rPr>
              <a:t>  </a:t>
            </a:r>
            <a:endParaRPr kumimoji="0" lang="tr-TR" sz="16600" b="0" i="0" u="none" strike="noStrike" cap="none" normalizeH="0" baseline="0" smtClean="0">
              <a:ln>
                <a:noFill/>
              </a:ln>
              <a:solidFill>
                <a:schemeClr val="tx1"/>
              </a:solidFill>
              <a:effectLst/>
              <a:latin typeface="Verdana" pitchFamily="34" charset="0"/>
            </a:endParaRPr>
          </a:p>
        </p:txBody>
      </p:sp>
      <p:pic>
        <p:nvPicPr>
          <p:cNvPr id="86018" name="Picture 2" descr="Spelling Button"/>
          <p:cNvPicPr>
            <a:picLocks noChangeAspect="1" noChangeArrowheads="1"/>
          </p:cNvPicPr>
          <p:nvPr/>
        </p:nvPicPr>
        <p:blipFill>
          <a:blip r:embed="rId2" cstate="print"/>
          <a:srcRect/>
          <a:stretch>
            <a:fillRect/>
          </a:stretch>
        </p:blipFill>
        <p:spPr bwMode="auto">
          <a:xfrm>
            <a:off x="1571604" y="2571744"/>
            <a:ext cx="6878990" cy="184785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Dikdörtgen"/>
          <p:cNvSpPr/>
          <p:nvPr/>
        </p:nvSpPr>
        <p:spPr>
          <a:xfrm>
            <a:off x="357158" y="214290"/>
            <a:ext cx="2512547" cy="369332"/>
          </a:xfrm>
          <a:prstGeom prst="rect">
            <a:avLst/>
          </a:prstGeom>
        </p:spPr>
        <p:txBody>
          <a:bodyPr wrap="none">
            <a:spAutoFit/>
          </a:bodyPr>
          <a:lstStyle/>
          <a:p>
            <a:r>
              <a:rPr lang="en-US" b="1" dirty="0" smtClean="0"/>
              <a:t>Performing Calculations</a:t>
            </a:r>
            <a:r>
              <a:rPr lang="en-US" dirty="0" smtClean="0"/>
              <a:t> </a:t>
            </a:r>
          </a:p>
        </p:txBody>
      </p:sp>
      <p:sp>
        <p:nvSpPr>
          <p:cNvPr id="37889" name="Rectangle 1"/>
          <p:cNvSpPr>
            <a:spLocks noChangeArrowheads="1"/>
          </p:cNvSpPr>
          <p:nvPr/>
        </p:nvSpPr>
        <p:spPr bwMode="auto">
          <a:xfrm>
            <a:off x="285752" y="636703"/>
            <a:ext cx="835821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Verdana" pitchFamily="34" charset="0"/>
              </a:rPr>
              <a:t>Excel </a:t>
            </a:r>
            <a:r>
              <a:rPr kumimoji="0" lang="tr-TR" b="1" i="0" u="none" strike="noStrike" cap="none" normalizeH="0" baseline="0" dirty="0" err="1" smtClean="0">
                <a:ln>
                  <a:noFill/>
                </a:ln>
                <a:solidFill>
                  <a:schemeClr val="tx1"/>
                </a:solidFill>
                <a:effectLst/>
                <a:latin typeface="Verdana" pitchFamily="34" charset="0"/>
              </a:rPr>
              <a:t>Formulas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smtClean="0">
                <a:ln>
                  <a:noFill/>
                </a:ln>
                <a:solidFill>
                  <a:schemeClr val="tx1"/>
                </a:solidFill>
                <a:effectLst/>
                <a:latin typeface="Verdana" pitchFamily="34" charset="0"/>
              </a:rPr>
              <a:t>A </a:t>
            </a:r>
            <a:r>
              <a:rPr kumimoji="0" lang="tr-TR" b="0" i="0" u="none" strike="noStrike" cap="none" normalizeH="0" baseline="0" dirty="0" err="1" smtClean="0">
                <a:ln>
                  <a:noFill/>
                </a:ln>
                <a:solidFill>
                  <a:schemeClr val="tx1"/>
                </a:solidFill>
                <a:effectLst/>
                <a:latin typeface="Verdana" pitchFamily="34" charset="0"/>
              </a:rPr>
              <a:t>formula</a:t>
            </a:r>
            <a:r>
              <a:rPr kumimoji="0" lang="tr-TR" b="0" i="0" u="none" strike="noStrike" cap="none" normalizeH="0" baseline="0" dirty="0" smtClean="0">
                <a:ln>
                  <a:noFill/>
                </a:ln>
                <a:solidFill>
                  <a:schemeClr val="tx1"/>
                </a:solidFill>
                <a:effectLst/>
                <a:latin typeface="Verdana" pitchFamily="34" charset="0"/>
              </a:rPr>
              <a:t> is a set of </a:t>
            </a:r>
            <a:r>
              <a:rPr kumimoji="0" lang="tr-TR" b="0" i="0" u="none" strike="noStrike" cap="none" normalizeH="0" baseline="0" dirty="0" err="1" smtClean="0">
                <a:ln>
                  <a:noFill/>
                </a:ln>
                <a:solidFill>
                  <a:schemeClr val="tx1"/>
                </a:solidFill>
                <a:effectLst/>
                <a:latin typeface="Verdana" pitchFamily="34" charset="0"/>
              </a:rPr>
              <a:t>mathematical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instructions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can be </a:t>
            </a:r>
            <a:r>
              <a:rPr kumimoji="0" lang="tr-TR" b="0" i="0" u="none" strike="noStrike" cap="none" normalizeH="0" baseline="0" dirty="0" err="1" smtClean="0">
                <a:ln>
                  <a:noFill/>
                </a:ln>
                <a:solidFill>
                  <a:schemeClr val="tx1"/>
                </a:solidFill>
                <a:effectLst/>
                <a:latin typeface="Verdana" pitchFamily="34" charset="0"/>
              </a:rPr>
              <a:t>used</a:t>
            </a:r>
            <a:r>
              <a:rPr kumimoji="0" lang="tr-TR" b="0" i="0" u="none" strike="noStrike" cap="none" normalizeH="0" baseline="0" dirty="0" smtClean="0">
                <a:ln>
                  <a:noFill/>
                </a:ln>
                <a:solidFill>
                  <a:schemeClr val="tx1"/>
                </a:solidFill>
                <a:effectLst/>
                <a:latin typeface="Verdana" pitchFamily="34" charset="0"/>
              </a:rPr>
              <a:t> in Excel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perform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calculations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Formals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started</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formula</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box</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a:t>
            </a:r>
            <a:r>
              <a:rPr kumimoji="0" lang="tr-TR" b="0" i="0" u="none" strike="noStrike" cap="none" normalizeH="0" baseline="0" dirty="0" smtClean="0">
                <a:ln>
                  <a:noFill/>
                </a:ln>
                <a:solidFill>
                  <a:schemeClr val="tx1"/>
                </a:solidFill>
                <a:effectLst/>
                <a:latin typeface="Verdana" pitchFamily="34" charset="0"/>
              </a:rPr>
              <a:t> an = </a:t>
            </a:r>
            <a:r>
              <a:rPr kumimoji="0" lang="tr-TR" b="0" i="0" u="none" strike="noStrike" cap="none" normalizeH="0" baseline="0" dirty="0" err="1" smtClean="0">
                <a:ln>
                  <a:noFill/>
                </a:ln>
                <a:solidFill>
                  <a:schemeClr val="tx1"/>
                </a:solidFill>
                <a:effectLst/>
                <a:latin typeface="Verdana" pitchFamily="34" charset="0"/>
              </a:rPr>
              <a:t>sign</a:t>
            </a:r>
            <a:r>
              <a:rPr kumimoji="0" lang="tr-TR" b="0" i="0" u="none" strike="noStrike" cap="none" normalizeH="0" baseline="0" dirty="0" smtClean="0">
                <a:ln>
                  <a:noFill/>
                </a:ln>
                <a:solidFill>
                  <a:schemeClr val="tx1"/>
                </a:solidFill>
                <a:effectLst/>
                <a:latin typeface="Verdan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many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elements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excel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formula</a:t>
            </a:r>
            <a:r>
              <a:rPr kumimoji="0" lang="tr-TR" b="0" i="0" u="none" strike="noStrike" cap="none" normalizeH="0" baseline="0" dirty="0" smtClean="0">
                <a:ln>
                  <a:noFill/>
                </a:ln>
                <a:solidFill>
                  <a:schemeClr val="tx1"/>
                </a:solidFill>
                <a:effectLst/>
                <a:latin typeface="Verdan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References</a:t>
            </a:r>
            <a:r>
              <a:rPr kumimoji="0" lang="tr-TR" b="1" i="0" u="none" strike="noStrike" cap="none" normalizeH="0" baseline="0" dirty="0" smtClean="0">
                <a:ln>
                  <a:noFill/>
                </a:ln>
                <a:solidFill>
                  <a:schemeClr val="tx1"/>
                </a:solidFill>
                <a:effectLst/>
                <a:latin typeface="Verdana" pitchFamily="34" charset="0"/>
              </a:rPr>
              <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use</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your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calculation</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Operators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Symbols</a:t>
            </a:r>
            <a:r>
              <a:rPr kumimoji="0" lang="tr-TR" b="0" i="0" u="none" strike="noStrike" cap="none" normalizeH="0" baseline="0" dirty="0" smtClean="0">
                <a:ln>
                  <a:noFill/>
                </a:ln>
                <a:solidFill>
                  <a:schemeClr val="tx1"/>
                </a:solidFill>
                <a:effectLst/>
                <a:latin typeface="Verdana" pitchFamily="34" charset="0"/>
              </a:rPr>
              <a:t> (+, -, *, /, </a:t>
            </a:r>
            <a:r>
              <a:rPr kumimoji="0" lang="tr-TR" b="0" i="0" u="none" strike="noStrike" cap="none" normalizeH="0" baseline="0" dirty="0" err="1" smtClean="0">
                <a:ln>
                  <a:noFill/>
                </a:ln>
                <a:solidFill>
                  <a:schemeClr val="tx1"/>
                </a:solidFill>
                <a:effectLst/>
                <a:latin typeface="Verdana" pitchFamily="34" charset="0"/>
              </a:rPr>
              <a:t>etc</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specify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calculation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performed</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Constants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Numbers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values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do not </a:t>
            </a:r>
            <a:r>
              <a:rPr kumimoji="0" lang="tr-TR" b="0" i="0" u="none" strike="noStrike" cap="none" normalizeH="0" baseline="0" dirty="0" err="1" smtClean="0">
                <a:ln>
                  <a:noFill/>
                </a:ln>
                <a:solidFill>
                  <a:schemeClr val="tx1"/>
                </a:solidFill>
                <a:effectLst/>
                <a:latin typeface="Verdana" pitchFamily="34" charset="0"/>
              </a:rPr>
              <a:t>change</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Functions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Predefined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formulas</a:t>
            </a:r>
            <a:r>
              <a:rPr kumimoji="0" lang="tr-TR" b="0" i="0" u="none" strike="noStrike" cap="none" normalizeH="0" baseline="0" dirty="0" smtClean="0">
                <a:ln>
                  <a:noFill/>
                </a:ln>
                <a:solidFill>
                  <a:schemeClr val="tx1"/>
                </a:solidFill>
                <a:effectLst/>
                <a:latin typeface="Verdana" pitchFamily="34" charset="0"/>
              </a:rPr>
              <a:t> in Excel</a:t>
            </a:r>
            <a:endParaRPr kumimoji="0" lang="tr-TR" sz="23900" b="0" i="0" u="none" strike="noStrike" cap="none" normalizeH="0" baseline="0" dirty="0" smtClean="0">
              <a:ln>
                <a:noFill/>
              </a:ln>
              <a:solidFill>
                <a:schemeClr val="tx1"/>
              </a:solidFill>
              <a:effectLst/>
              <a:latin typeface="Verdana" pitchFamily="34" charset="0"/>
            </a:endParaRPr>
          </a:p>
        </p:txBody>
      </p:sp>
      <p:pic>
        <p:nvPicPr>
          <p:cNvPr id="37890" name="Picture 2" descr="Formula Bar with Equal Sign in it"/>
          <p:cNvPicPr>
            <a:picLocks noChangeAspect="1" noChangeArrowheads="1"/>
          </p:cNvPicPr>
          <p:nvPr/>
        </p:nvPicPr>
        <p:blipFill>
          <a:blip r:embed="rId2" cstate="print"/>
          <a:srcRect/>
          <a:stretch>
            <a:fillRect/>
          </a:stretch>
        </p:blipFill>
        <p:spPr bwMode="auto">
          <a:xfrm>
            <a:off x="2928926" y="1714488"/>
            <a:ext cx="5376975" cy="191452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1"/>
          <p:cNvSpPr>
            <a:spLocks noChangeArrowheads="1"/>
          </p:cNvSpPr>
          <p:nvPr/>
        </p:nvSpPr>
        <p:spPr bwMode="auto">
          <a:xfrm>
            <a:off x="714348" y="583338"/>
            <a:ext cx="7286644"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create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basic</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formula</a:t>
            </a:r>
            <a:r>
              <a:rPr kumimoji="0" lang="tr-TR" b="0" i="0" u="none" strike="noStrike" cap="none" normalizeH="0" baseline="0" dirty="0" smtClean="0">
                <a:ln>
                  <a:noFill/>
                </a:ln>
                <a:solidFill>
                  <a:schemeClr val="tx1"/>
                </a:solidFill>
                <a:effectLst/>
                <a:latin typeface="Verdana" pitchFamily="34" charset="0"/>
              </a:rPr>
              <a:t> in Excel:</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formula</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Type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smtClean="0">
                <a:ln>
                  <a:noFill/>
                </a:ln>
                <a:solidFill>
                  <a:schemeClr val="tx1"/>
                </a:solidFill>
                <a:effectLst/>
                <a:latin typeface="Verdana" pitchFamily="34" charset="0"/>
              </a:rPr>
              <a:t>(</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equal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formula</a:t>
            </a:r>
            <a:r>
              <a:rPr kumimoji="0" lang="tr-TR" b="1" i="0" u="none" strike="noStrike" cap="none" normalizeH="0" baseline="0" dirty="0" smtClean="0">
                <a:ln>
                  <a:noFill/>
                </a:ln>
                <a:solidFill>
                  <a:schemeClr val="tx1"/>
                </a:solidFill>
                <a:effectLst/>
                <a:latin typeface="Verdana"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Enter</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28700" b="0" i="0" u="none" strike="noStrike" cap="none" normalizeH="0" baseline="0" dirty="0" smtClean="0">
              <a:ln>
                <a:noFill/>
              </a:ln>
              <a:solidFill>
                <a:schemeClr val="tx1"/>
              </a:solidFill>
              <a:effectLst/>
              <a:latin typeface="Verdana" pitchFamily="34" charset="0"/>
            </a:endParaRPr>
          </a:p>
        </p:txBody>
      </p:sp>
      <p:pic>
        <p:nvPicPr>
          <p:cNvPr id="84994" name="Picture 2" descr="Formula bar with simple equation"/>
          <p:cNvPicPr>
            <a:picLocks noChangeAspect="1" noChangeArrowheads="1"/>
          </p:cNvPicPr>
          <p:nvPr/>
        </p:nvPicPr>
        <p:blipFill>
          <a:blip r:embed="rId2" cstate="print"/>
          <a:srcRect/>
          <a:stretch>
            <a:fillRect/>
          </a:stretch>
        </p:blipFill>
        <p:spPr bwMode="auto">
          <a:xfrm>
            <a:off x="2786049" y="2571744"/>
            <a:ext cx="5050153" cy="185738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p:cNvSpPr>
            <a:spLocks noChangeArrowheads="1"/>
          </p:cNvSpPr>
          <p:nvPr/>
        </p:nvSpPr>
        <p:spPr bwMode="auto">
          <a:xfrm>
            <a:off x="357190" y="157532"/>
            <a:ext cx="8572528" cy="49859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Calculate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with</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Functions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smtClean="0">
                <a:ln>
                  <a:noFill/>
                </a:ln>
                <a:solidFill>
                  <a:schemeClr val="tx1"/>
                </a:solidFill>
                <a:effectLst/>
                <a:latin typeface="Verdana" pitchFamily="34" charset="0"/>
              </a:rPr>
              <a:t>A </a:t>
            </a:r>
            <a:r>
              <a:rPr kumimoji="0" lang="tr-TR" b="0" i="0" u="none" strike="noStrike" cap="none" normalizeH="0" baseline="0" dirty="0" err="1" smtClean="0">
                <a:ln>
                  <a:noFill/>
                </a:ln>
                <a:solidFill>
                  <a:schemeClr val="tx1"/>
                </a:solidFill>
                <a:effectLst/>
                <a:latin typeface="Verdana" pitchFamily="34" charset="0"/>
              </a:rPr>
              <a:t>function</a:t>
            </a:r>
            <a:r>
              <a:rPr kumimoji="0" lang="tr-TR" b="0" i="0" u="none" strike="noStrike" cap="none" normalizeH="0" baseline="0" dirty="0" smtClean="0">
                <a:ln>
                  <a:noFill/>
                </a:ln>
                <a:solidFill>
                  <a:schemeClr val="tx1"/>
                </a:solidFill>
                <a:effectLst/>
                <a:latin typeface="Verdana" pitchFamily="34" charset="0"/>
              </a:rPr>
              <a:t> is a </a:t>
            </a:r>
            <a:r>
              <a:rPr kumimoji="0" lang="tr-TR" b="0" i="0" u="none" strike="noStrike" cap="none" normalizeH="0" baseline="0" dirty="0" err="1" smtClean="0">
                <a:ln>
                  <a:noFill/>
                </a:ln>
                <a:solidFill>
                  <a:schemeClr val="tx1"/>
                </a:solidFill>
                <a:effectLst/>
                <a:latin typeface="Verdana" pitchFamily="34" charset="0"/>
              </a:rPr>
              <a:t>built</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formula</a:t>
            </a:r>
            <a:r>
              <a:rPr kumimoji="0" lang="tr-TR" b="0" i="0" u="none" strike="noStrike" cap="none" normalizeH="0" baseline="0" dirty="0" smtClean="0">
                <a:ln>
                  <a:noFill/>
                </a:ln>
                <a:solidFill>
                  <a:schemeClr val="tx1"/>
                </a:solidFill>
                <a:effectLst/>
                <a:latin typeface="Verdana" pitchFamily="34" charset="0"/>
              </a:rPr>
              <a:t> in Excel.  A </a:t>
            </a:r>
            <a:r>
              <a:rPr kumimoji="0" lang="tr-TR" b="0" i="0" u="none" strike="noStrike" cap="none" normalizeH="0" baseline="0" dirty="0" err="1" smtClean="0">
                <a:ln>
                  <a:noFill/>
                </a:ln>
                <a:solidFill>
                  <a:schemeClr val="tx1"/>
                </a:solidFill>
                <a:effectLst/>
                <a:latin typeface="Verdana" pitchFamily="34" charset="0"/>
              </a:rPr>
              <a:t>function</a:t>
            </a:r>
            <a:r>
              <a:rPr kumimoji="0" lang="tr-TR" b="0" i="0" u="none" strike="noStrike" cap="none" normalizeH="0" baseline="0" dirty="0" smtClean="0">
                <a:ln>
                  <a:noFill/>
                </a:ln>
                <a:solidFill>
                  <a:schemeClr val="tx1"/>
                </a:solidFill>
                <a:effectLst/>
                <a:latin typeface="Verdana" pitchFamily="34" charset="0"/>
              </a:rPr>
              <a:t> has a name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arguments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mathematical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parentheses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Common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functions</a:t>
            </a:r>
            <a:r>
              <a:rPr kumimoji="0" lang="tr-TR" b="0" i="0" u="none" strike="noStrike" cap="none" normalizeH="0" baseline="0" dirty="0" smtClean="0">
                <a:ln>
                  <a:noFill/>
                </a:ln>
                <a:solidFill>
                  <a:schemeClr val="tx1"/>
                </a:solidFill>
                <a:effectLst/>
                <a:latin typeface="Verdana" pitchFamily="34" charset="0"/>
              </a:rPr>
              <a:t> in Excel:</a:t>
            </a: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Sum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argument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Average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Calculates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average</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argument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Min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Finds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minimum </a:t>
            </a:r>
            <a:r>
              <a:rPr kumimoji="0" lang="tr-TR" b="0" i="0" u="none" strike="noStrike" cap="none" normalizeH="0" baseline="0" dirty="0" err="1" smtClean="0">
                <a:ln>
                  <a:noFill/>
                </a:ln>
                <a:solidFill>
                  <a:schemeClr val="tx1"/>
                </a:solidFill>
                <a:effectLst/>
                <a:latin typeface="Verdana" pitchFamily="34" charset="0"/>
              </a:rPr>
              <a:t>value</a:t>
            </a:r>
            <a:r>
              <a:rPr kumimoji="0" lang="tr-TR" b="0" i="0" u="none" strike="noStrike" cap="none" normalizeH="0" baseline="0" dirty="0" smtClean="0">
                <a:ln>
                  <a:noFill/>
                </a:ln>
                <a:solidFill>
                  <a:schemeClr val="tx1"/>
                </a:solidFill>
                <a:effectLst/>
                <a:latin typeface="Verdana" pitchFamily="34" charset="0"/>
              </a:rPr>
              <a:t>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Max</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Finds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maximum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value</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Count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Finds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number</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contain</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numerical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value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within</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argument</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calculate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function</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applied</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Insert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Function</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OK</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43300" b="0" i="0" u="none" strike="noStrike" cap="none" normalizeH="0" baseline="0" dirty="0" smtClean="0">
              <a:ln>
                <a:noFill/>
              </a:ln>
              <a:solidFill>
                <a:schemeClr val="tx1"/>
              </a:solidFill>
              <a:effectLst/>
              <a:latin typeface="Verdana" pitchFamily="34" charset="0"/>
            </a:endParaRPr>
          </a:p>
        </p:txBody>
      </p:sp>
      <p:pic>
        <p:nvPicPr>
          <p:cNvPr id="83970" name="Picture 2" descr="Insert Function Button"/>
          <p:cNvPicPr>
            <a:picLocks noChangeAspect="1" noChangeArrowheads="1"/>
          </p:cNvPicPr>
          <p:nvPr/>
        </p:nvPicPr>
        <p:blipFill>
          <a:blip r:embed="rId2" cstate="print"/>
          <a:srcRect/>
          <a:stretch>
            <a:fillRect/>
          </a:stretch>
        </p:blipFill>
        <p:spPr bwMode="auto">
          <a:xfrm>
            <a:off x="4054934" y="4214818"/>
            <a:ext cx="4893808" cy="242886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214282" y="120544"/>
            <a:ext cx="81439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tr-TR" sz="4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Complete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Number</a:t>
            </a:r>
            <a:r>
              <a:rPr kumimoji="0" lang="tr-TR" b="0" i="0" u="none" strike="noStrike" cap="none" normalizeH="0" baseline="0" dirty="0" smtClean="0">
                <a:ln>
                  <a:noFill/>
                </a:ln>
                <a:solidFill>
                  <a:schemeClr val="tx1"/>
                </a:solidFill>
                <a:effectLst/>
                <a:latin typeface="Verdana" pitchFamily="34" charset="0"/>
              </a:rPr>
              <a:t> 1 </a:t>
            </a:r>
            <a:r>
              <a:rPr kumimoji="0" lang="tr-TR" b="0" i="0" u="none" strike="noStrike" cap="none" normalizeH="0" baseline="0" dirty="0" err="1" smtClean="0">
                <a:ln>
                  <a:noFill/>
                </a:ln>
                <a:solidFill>
                  <a:schemeClr val="tx1"/>
                </a:solidFill>
                <a:effectLst/>
                <a:latin typeface="Verdana" pitchFamily="34" charset="0"/>
              </a:rPr>
              <a:t>box</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first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calculated</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Complete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Number</a:t>
            </a:r>
            <a:r>
              <a:rPr kumimoji="0" lang="tr-TR" b="0" i="0" u="none" strike="noStrike" cap="none" normalizeH="0" baseline="0" dirty="0" smtClean="0">
                <a:ln>
                  <a:noFill/>
                </a:ln>
                <a:solidFill>
                  <a:schemeClr val="tx1"/>
                </a:solidFill>
                <a:effectLst/>
                <a:latin typeface="Verdana" pitchFamily="34" charset="0"/>
              </a:rPr>
              <a:t> 2 </a:t>
            </a:r>
            <a:r>
              <a:rPr kumimoji="0" lang="tr-TR" b="0" i="0" u="none" strike="noStrike" cap="none" normalizeH="0" baseline="0" dirty="0" err="1" smtClean="0">
                <a:ln>
                  <a:noFill/>
                </a:ln>
                <a:solidFill>
                  <a:schemeClr val="tx1"/>
                </a:solidFill>
                <a:effectLst/>
                <a:latin typeface="Verdana" pitchFamily="34" charset="0"/>
              </a:rPr>
              <a:t>box</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last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calculated</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49800" b="0" i="0" u="none" strike="noStrike" cap="none" normalizeH="0" baseline="0" dirty="0" smtClean="0">
              <a:ln>
                <a:noFill/>
              </a:ln>
              <a:solidFill>
                <a:schemeClr val="tx1"/>
              </a:solidFill>
              <a:effectLst/>
              <a:latin typeface="Verdana" pitchFamily="34" charset="0"/>
            </a:endParaRPr>
          </a:p>
        </p:txBody>
      </p:sp>
      <p:pic>
        <p:nvPicPr>
          <p:cNvPr id="82946" name="Picture 2" descr="Function Argument Dialog Box"/>
          <p:cNvPicPr>
            <a:picLocks noChangeAspect="1" noChangeArrowheads="1"/>
          </p:cNvPicPr>
          <p:nvPr/>
        </p:nvPicPr>
        <p:blipFill>
          <a:blip r:embed="rId2" cstate="print"/>
          <a:srcRect/>
          <a:stretch>
            <a:fillRect/>
          </a:stretch>
        </p:blipFill>
        <p:spPr bwMode="auto">
          <a:xfrm>
            <a:off x="2848290" y="3357562"/>
            <a:ext cx="5905183" cy="293370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85752" y="549172"/>
            <a:ext cx="8215338"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Getting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started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a:t>
            </a:r>
            <a:r>
              <a:rPr kumimoji="0" lang="tr-TR" b="0" i="0" u="none" strike="noStrike" cap="none" normalizeH="0" baseline="0" dirty="0" smtClean="0">
                <a:ln>
                  <a:noFill/>
                </a:ln>
                <a:solidFill>
                  <a:schemeClr val="tx1"/>
                </a:solidFill>
                <a:effectLst/>
                <a:latin typeface="Verdana" pitchFamily="34" charset="0"/>
              </a:rPr>
              <a:t> Excel 2007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notice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many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similar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previous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versions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also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notice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many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you’ll</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able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utilize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three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should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remember</a:t>
            </a:r>
            <a:r>
              <a:rPr kumimoji="0" lang="tr-TR" b="0" i="0" u="none" strike="noStrike" cap="none" normalizeH="0" baseline="0" dirty="0" smtClean="0">
                <a:ln>
                  <a:noFill/>
                </a:ln>
                <a:solidFill>
                  <a:schemeClr val="tx1"/>
                </a:solidFill>
                <a:effectLst/>
                <a:latin typeface="Verdana" pitchFamily="34" charset="0"/>
              </a:rPr>
              <a:t> as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within</a:t>
            </a:r>
            <a:r>
              <a:rPr kumimoji="0" lang="tr-TR" b="0" i="0" u="none" strike="noStrike" cap="none" normalizeH="0" baseline="0" dirty="0" smtClean="0">
                <a:ln>
                  <a:noFill/>
                </a:ln>
                <a:solidFill>
                  <a:schemeClr val="tx1"/>
                </a:solidFill>
                <a:effectLst/>
                <a:latin typeface="Verdana" pitchFamily="34" charset="0"/>
              </a:rPr>
              <a:t> Excel 2007: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Microsoft Office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Quick</a:t>
            </a:r>
            <a:r>
              <a:rPr kumimoji="0" lang="tr-TR" b="0" i="0" u="none" strike="noStrike" cap="none" normalizeH="0" baseline="0" dirty="0" smtClean="0">
                <a:ln>
                  <a:noFill/>
                </a:ln>
                <a:solidFill>
                  <a:schemeClr val="tx1"/>
                </a:solidFill>
                <a:effectLst/>
                <a:latin typeface="Verdana" pitchFamily="34" charset="0"/>
              </a:rPr>
              <a:t> Access </a:t>
            </a:r>
            <a:r>
              <a:rPr kumimoji="0" lang="tr-TR" b="0"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Ribbon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will</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more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fully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explored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below</a:t>
            </a:r>
            <a:r>
              <a:rPr kumimoji="0" lang="tr-TR" b="0" i="0" u="none" strike="noStrike" cap="none" normalizeH="0" baseline="0" dirty="0" smtClean="0">
                <a:ln>
                  <a:noFill/>
                </a:ln>
                <a:solidFill>
                  <a:schemeClr val="tx1"/>
                </a:solidFill>
                <a:effectLst/>
                <a:latin typeface="Verdan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p:txBody>
      </p:sp>
      <p:pic>
        <p:nvPicPr>
          <p:cNvPr id="3076" name="Picture 4" descr="Excel Window"/>
          <p:cNvPicPr>
            <a:picLocks noChangeAspect="1" noChangeArrowheads="1"/>
          </p:cNvPicPr>
          <p:nvPr/>
        </p:nvPicPr>
        <p:blipFill>
          <a:blip r:embed="rId2" cstate="print"/>
          <a:srcRect/>
          <a:stretch>
            <a:fillRect/>
          </a:stretch>
        </p:blipFill>
        <p:spPr bwMode="auto">
          <a:xfrm>
            <a:off x="571472" y="2571744"/>
            <a:ext cx="8152476" cy="4071966"/>
          </a:xfrm>
          <a:prstGeom prst="rect">
            <a:avLst/>
          </a:prstGeom>
          <a:noFill/>
        </p:spPr>
      </p:pic>
      <p:sp>
        <p:nvSpPr>
          <p:cNvPr id="4" name="3 Dikdörtgen"/>
          <p:cNvSpPr/>
          <p:nvPr/>
        </p:nvSpPr>
        <p:spPr>
          <a:xfrm>
            <a:off x="357158" y="214290"/>
            <a:ext cx="1643655" cy="369332"/>
          </a:xfrm>
          <a:prstGeom prst="rect">
            <a:avLst/>
          </a:prstGeom>
        </p:spPr>
        <p:txBody>
          <a:bodyPr wrap="none">
            <a:spAutoFit/>
          </a:bodyPr>
          <a:lstStyle/>
          <a:p>
            <a:r>
              <a:rPr lang="en-US" b="1" dirty="0" smtClean="0"/>
              <a:t>Getting Started</a:t>
            </a:r>
            <a:endParaRPr lang="en-US"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Rectangle 8"/>
          <p:cNvSpPr>
            <a:spLocks noChangeArrowheads="1"/>
          </p:cNvSpPr>
          <p:nvPr/>
        </p:nvSpPr>
        <p:spPr bwMode="auto">
          <a:xfrm>
            <a:off x="500066" y="369870"/>
            <a:ext cx="707233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Function</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Library</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library</a:t>
            </a:r>
            <a:r>
              <a:rPr kumimoji="0" lang="tr-TR" b="0" i="0" u="none" strike="noStrike" cap="none" normalizeH="0" baseline="0" dirty="0" smtClean="0">
                <a:ln>
                  <a:noFill/>
                </a:ln>
                <a:solidFill>
                  <a:schemeClr val="tx1"/>
                </a:solidFill>
                <a:effectLst/>
                <a:latin typeface="Verdana" pitchFamily="34" charset="0"/>
              </a:rPr>
              <a:t> is a </a:t>
            </a:r>
            <a:r>
              <a:rPr kumimoji="0" lang="tr-TR" b="0" i="0" u="none" strike="noStrike" cap="none" normalizeH="0" baseline="0" dirty="0" err="1" smtClean="0">
                <a:ln>
                  <a:noFill/>
                </a:ln>
                <a:solidFill>
                  <a:schemeClr val="tx1"/>
                </a:solidFill>
                <a:effectLst/>
                <a:latin typeface="Verdana" pitchFamily="34" charset="0"/>
              </a:rPr>
              <a:t>large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functions</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Formula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Ribbon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include</a:t>
            </a:r>
            <a:r>
              <a:rPr kumimoji="0" lang="tr-TR" b="0" i="0" u="none" strike="noStrike" cap="none" normalizeH="0" baseline="0" dirty="0" smtClean="0">
                <a:ln>
                  <a:noFill/>
                </a:ln>
                <a:solidFill>
                  <a:schemeClr val="tx1"/>
                </a:solidFill>
                <a:effectLst/>
                <a:latin typeface="Verdana"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AutoSum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Easily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calculates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sum</a:t>
            </a:r>
            <a:r>
              <a:rPr kumimoji="0" lang="tr-TR" b="0" i="0" u="none" strike="noStrike" cap="none" normalizeH="0" baseline="0" dirty="0" smtClean="0">
                <a:ln>
                  <a:noFill/>
                </a:ln>
                <a:solidFill>
                  <a:schemeClr val="tx1"/>
                </a:solidFill>
                <a:effectLst/>
                <a:latin typeface="Verdana" pitchFamily="34" charset="0"/>
              </a:rPr>
              <a:t> of a </a:t>
            </a:r>
            <a:r>
              <a:rPr kumimoji="0" lang="tr-TR" b="0"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Recently</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Used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recently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used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Financial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Accrued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interest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cash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return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rates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additional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financial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Logical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If</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True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False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etc</a:t>
            </a:r>
            <a:r>
              <a:rPr kumimoji="0" lang="tr-TR" b="0" i="0" u="none" strike="noStrike" cap="none" normalizeH="0" baseline="0" dirty="0" smtClean="0">
                <a:ln>
                  <a:noFill/>
                </a:ln>
                <a:solidFill>
                  <a:schemeClr val="tx1"/>
                </a:solidFill>
                <a:effectLst/>
                <a:latin typeface="Verdana" pitchFamily="34" charset="0"/>
              </a:rPr>
              <a:t>.</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based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Date</a:t>
            </a:r>
            <a:r>
              <a:rPr kumimoji="0" lang="tr-TR" b="1" i="0" u="none" strike="noStrike" cap="none" normalizeH="0" baseline="0" dirty="0" smtClean="0">
                <a:ln>
                  <a:noFill/>
                </a:ln>
                <a:solidFill>
                  <a:schemeClr val="tx1"/>
                </a:solidFill>
                <a:effectLst/>
                <a:latin typeface="Verdana" pitchFamily="34" charset="0"/>
              </a:rPr>
              <a:t> &amp; Time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calculated</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date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time</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Math</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Trig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Mathematical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Functions</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6600" b="0" i="0" u="none" strike="noStrike" cap="none" normalizeH="0" baseline="0" dirty="0" smtClean="0">
              <a:ln>
                <a:noFill/>
              </a:ln>
              <a:solidFill>
                <a:schemeClr val="tx1"/>
              </a:solidFill>
              <a:effectLst/>
              <a:latin typeface="Verdana" pitchFamily="34" charset="0"/>
            </a:endParaRPr>
          </a:p>
        </p:txBody>
      </p:sp>
      <p:pic>
        <p:nvPicPr>
          <p:cNvPr id="33801" name="Picture 9" descr="Function Library Group"/>
          <p:cNvPicPr>
            <a:picLocks noChangeAspect="1" noChangeArrowheads="1"/>
          </p:cNvPicPr>
          <p:nvPr/>
        </p:nvPicPr>
        <p:blipFill>
          <a:blip r:embed="rId2" cstate="print"/>
          <a:srcRect/>
          <a:stretch>
            <a:fillRect/>
          </a:stretch>
        </p:blipFill>
        <p:spPr bwMode="auto">
          <a:xfrm>
            <a:off x="2062590" y="4500570"/>
            <a:ext cx="6619450" cy="1909768"/>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57224" y="448648"/>
            <a:ext cx="8001056" cy="5909310"/>
          </a:xfrm>
          <a:prstGeom prst="rect">
            <a:avLst/>
          </a:prstGeom>
        </p:spPr>
        <p:txBody>
          <a:bodyPr wrap="square">
            <a:spAutoFit/>
          </a:bodyPr>
          <a:lstStyle/>
          <a:p>
            <a:r>
              <a:rPr lang="en-US" b="1" dirty="0" smtClean="0"/>
              <a:t>Relative, Absolute and Mixed References</a:t>
            </a:r>
            <a:endParaRPr lang="en-US" dirty="0" smtClean="0"/>
          </a:p>
          <a:p>
            <a:r>
              <a:rPr lang="en-US" dirty="0" smtClean="0"/>
              <a:t>Calling cells by just their column and row labels (such as "A1") is called </a:t>
            </a:r>
            <a:r>
              <a:rPr lang="en-US" b="1" dirty="0" smtClean="0"/>
              <a:t>relative referencing</a:t>
            </a:r>
            <a:r>
              <a:rPr lang="en-US" dirty="0" smtClean="0"/>
              <a:t>. When a formula contains relative referencing and it is copied from one cell to another, Excel does not create an exact copy of the formula. It will change cell addresses relative to the row and column they are moved to. For example, if a simple addition formula in cell C1 "=(A1+B1)" is copied to cell C2, the formula would change to "=(A2+B2)" to reflect the new row. To prevent this change, cells must be called by </a:t>
            </a:r>
            <a:r>
              <a:rPr lang="en-US" b="1" dirty="0" smtClean="0"/>
              <a:t>absolute referencing</a:t>
            </a:r>
            <a:r>
              <a:rPr lang="en-US" dirty="0" smtClean="0"/>
              <a:t> and this is accomplished by placing dollar signs "$" within the cell addresses in the formula. Continuing the previous example, the formula in cell C1 would read "=($A$1+$B$1)" if the value of cell C2 should be the sum of cells A1 and B1. Both the column and row of both cells are absolute and will not change when copied. </a:t>
            </a:r>
            <a:r>
              <a:rPr lang="en-US" b="1" dirty="0" smtClean="0"/>
              <a:t>Mixed referencing</a:t>
            </a:r>
            <a:r>
              <a:rPr lang="en-US" dirty="0" smtClean="0"/>
              <a:t> can also be used where only the row OR column fixed. For example, in the formula "=(A$1+$B2)", the row of cell A1 is fixed and the column of cell B2 is fixed.</a:t>
            </a:r>
          </a:p>
          <a:p>
            <a:r>
              <a:rPr lang="en-US" dirty="0" smtClean="0"/>
              <a:t>Linking Worksheets</a:t>
            </a:r>
            <a:br>
              <a:rPr lang="en-US" dirty="0" smtClean="0"/>
            </a:br>
            <a:r>
              <a:rPr lang="en-US" dirty="0" smtClean="0"/>
              <a:t>You may want to use the value from a cell in another worksheet within the same workbook in a formula. For example, the value of cell A1 in the current worksheet and cell A2 in the second worksheet can be added using the format "</a:t>
            </a:r>
            <a:r>
              <a:rPr lang="en-US" dirty="0" err="1" smtClean="0"/>
              <a:t>sheetname!celladdress</a:t>
            </a:r>
            <a:r>
              <a:rPr lang="en-US" dirty="0" smtClean="0"/>
              <a:t>". The formula for this example would be "=A1+Sheet2!A2" where the value of cell A1 in the current worksheet is added to the value of cell A2 in the worksheet named "Sheet2".</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214290"/>
            <a:ext cx="971804" cy="400110"/>
          </a:xfrm>
          <a:prstGeom prst="rect">
            <a:avLst/>
          </a:prstGeom>
        </p:spPr>
        <p:txBody>
          <a:bodyPr wrap="none">
            <a:spAutoFit/>
          </a:bodyPr>
          <a:lstStyle/>
          <a:p>
            <a:r>
              <a:rPr lang="tr-TR" sz="2000" b="1" dirty="0" err="1" smtClean="0"/>
              <a:t>Macros</a:t>
            </a:r>
            <a:endParaRPr lang="tr-TR" sz="2000" b="1" dirty="0" smtClean="0"/>
          </a:p>
        </p:txBody>
      </p:sp>
      <p:sp>
        <p:nvSpPr>
          <p:cNvPr id="31745" name="Rectangle 1"/>
          <p:cNvSpPr>
            <a:spLocks noChangeArrowheads="1"/>
          </p:cNvSpPr>
          <p:nvPr/>
        </p:nvSpPr>
        <p:spPr bwMode="auto">
          <a:xfrm>
            <a:off x="214314" y="756566"/>
            <a:ext cx="8358214"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Macros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advanced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speed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up</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editing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formatting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perform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often</a:t>
            </a:r>
            <a:r>
              <a:rPr kumimoji="0" lang="tr-TR" b="0" i="0" u="none" strike="noStrike" cap="none" normalizeH="0" baseline="0" dirty="0" smtClean="0">
                <a:ln>
                  <a:noFill/>
                </a:ln>
                <a:solidFill>
                  <a:schemeClr val="tx1"/>
                </a:solidFill>
                <a:effectLst/>
                <a:latin typeface="Verdana" pitchFamily="34" charset="0"/>
              </a:rPr>
              <a:t> in an Excel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record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sequences</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menu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selections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series</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actions</a:t>
            </a:r>
            <a:r>
              <a:rPr kumimoji="0" lang="tr-TR" b="0" i="0" u="none" strike="noStrike" cap="none" normalizeH="0" baseline="0" dirty="0" smtClean="0">
                <a:ln>
                  <a:noFill/>
                </a:ln>
                <a:solidFill>
                  <a:schemeClr val="tx1"/>
                </a:solidFill>
                <a:effectLst/>
                <a:latin typeface="Verdana" pitchFamily="34" charset="0"/>
              </a:rPr>
              <a:t> can be </a:t>
            </a:r>
            <a:r>
              <a:rPr kumimoji="0" lang="tr-TR" b="0" i="0" u="none" strike="noStrike" cap="none" normalizeH="0" baseline="0" dirty="0" err="1" smtClean="0">
                <a:ln>
                  <a:noFill/>
                </a:ln>
                <a:solidFill>
                  <a:schemeClr val="tx1"/>
                </a:solidFill>
                <a:effectLst/>
                <a:latin typeface="Verdana" pitchFamily="34" charset="0"/>
              </a:rPr>
              <a:t>completed</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one</a:t>
            </a:r>
            <a:r>
              <a:rPr kumimoji="0" lang="tr-TR" b="0" i="0" u="none" strike="noStrike" cap="none" normalizeH="0" baseline="0" dirty="0" smtClean="0">
                <a:ln>
                  <a:noFill/>
                </a:ln>
                <a:solidFill>
                  <a:schemeClr val="tx1"/>
                </a:solidFill>
                <a:effectLst/>
                <a:latin typeface="Verdana" pitchFamily="34" charset="0"/>
              </a:rPr>
              <a:t> step.</a:t>
            </a: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Recording</a:t>
            </a:r>
            <a:r>
              <a:rPr kumimoji="0" lang="tr-TR" b="1"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Macro</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record</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Macro</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View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Ribbon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Macros</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Record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Macro</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Enter</a:t>
            </a:r>
            <a:r>
              <a:rPr kumimoji="0" lang="tr-TR" b="0" i="0" u="none" strike="noStrike" cap="none" normalizeH="0" baseline="0" dirty="0" smtClean="0">
                <a:ln>
                  <a:noFill/>
                </a:ln>
                <a:solidFill>
                  <a:schemeClr val="tx1"/>
                </a:solidFill>
                <a:effectLst/>
                <a:latin typeface="Verdana" pitchFamily="34" charset="0"/>
              </a:rPr>
              <a:t> a name (</a:t>
            </a:r>
            <a:r>
              <a:rPr kumimoji="0" lang="tr-TR" b="0" i="0" u="none" strike="noStrike" cap="none" normalizeH="0" baseline="0" dirty="0" err="1" smtClean="0">
                <a:ln>
                  <a:noFill/>
                </a:ln>
                <a:solidFill>
                  <a:schemeClr val="tx1"/>
                </a:solidFill>
                <a:effectLst/>
                <a:latin typeface="Verdana" pitchFamily="34" charset="0"/>
              </a:rPr>
              <a:t>without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spaces</a:t>
            </a:r>
            <a:r>
              <a:rPr kumimoji="0" lang="tr-TR" b="0" i="0" u="none" strike="noStrike" cap="none" normalizeH="0" baseline="0" dirty="0" smtClean="0">
                <a:ln>
                  <a:noFill/>
                </a:ln>
                <a:solidFill>
                  <a:schemeClr val="tx1"/>
                </a:solidFill>
                <a:effectLst/>
                <a:latin typeface="Verdana" pitchFamily="34" charset="0"/>
              </a:rPr>
              <a:t>)</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Enter</a:t>
            </a:r>
            <a:r>
              <a:rPr kumimoji="0" lang="tr-TR" b="0"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Shortcut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Key</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Enter</a:t>
            </a:r>
            <a:r>
              <a:rPr kumimoji="0" lang="tr-TR" b="0"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Description</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85400" b="0" i="0" u="none" strike="noStrike" cap="none" normalizeH="0" baseline="0" dirty="0" smtClean="0">
              <a:ln>
                <a:noFill/>
              </a:ln>
              <a:solidFill>
                <a:schemeClr val="tx1"/>
              </a:solidFill>
              <a:effectLst/>
              <a:latin typeface="Verdana" pitchFamily="34" charset="0"/>
            </a:endParaRPr>
          </a:p>
        </p:txBody>
      </p:sp>
      <p:pic>
        <p:nvPicPr>
          <p:cNvPr id="31746" name="Picture 2" descr="Record Macro Dialog Box"/>
          <p:cNvPicPr>
            <a:picLocks noChangeAspect="1" noChangeArrowheads="1"/>
          </p:cNvPicPr>
          <p:nvPr/>
        </p:nvPicPr>
        <p:blipFill>
          <a:blip r:embed="rId2" cstate="print"/>
          <a:srcRect/>
          <a:stretch>
            <a:fillRect/>
          </a:stretch>
        </p:blipFill>
        <p:spPr bwMode="auto">
          <a:xfrm>
            <a:off x="5072067" y="2252423"/>
            <a:ext cx="4071934" cy="4605578"/>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57190" y="-376700"/>
            <a:ext cx="3857620" cy="62170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tr-TR" sz="4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Perform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Macro</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Marcos</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Stop </a:t>
            </a:r>
            <a:r>
              <a:rPr kumimoji="0" lang="tr-TR" b="1" i="0" u="none" strike="noStrike" cap="none" normalizeH="0" baseline="0" dirty="0" err="1" smtClean="0">
                <a:ln>
                  <a:noFill/>
                </a:ln>
                <a:solidFill>
                  <a:schemeClr val="tx1"/>
                </a:solidFill>
                <a:effectLst/>
                <a:latin typeface="Verdana" pitchFamily="34" charset="0"/>
              </a:rPr>
              <a:t>Recording</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Running</a:t>
            </a:r>
            <a:r>
              <a:rPr kumimoji="0" lang="tr-TR" b="1"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Macro</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run</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Macro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from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Keyboard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shortcut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simply</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press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the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keys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have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programmed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run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Macro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view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macros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run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by</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Macros</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View</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Macros</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Macro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Run</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78600" b="0" i="0" u="none" strike="noStrike" cap="none" normalizeH="0" baseline="0" dirty="0" smtClean="0">
              <a:ln>
                <a:noFill/>
              </a:ln>
              <a:solidFill>
                <a:schemeClr val="tx1"/>
              </a:solidFill>
              <a:effectLst/>
              <a:latin typeface="Verdana" pitchFamily="34" charset="0"/>
            </a:endParaRPr>
          </a:p>
        </p:txBody>
      </p:sp>
      <p:pic>
        <p:nvPicPr>
          <p:cNvPr id="30722" name="Picture 2" descr="Stop Recording Macro Button"/>
          <p:cNvPicPr>
            <a:picLocks noChangeAspect="1" noChangeArrowheads="1"/>
          </p:cNvPicPr>
          <p:nvPr/>
        </p:nvPicPr>
        <p:blipFill>
          <a:blip r:embed="rId2" cstate="print"/>
          <a:srcRect/>
          <a:stretch>
            <a:fillRect/>
          </a:stretch>
        </p:blipFill>
        <p:spPr bwMode="auto">
          <a:xfrm>
            <a:off x="4500562" y="357166"/>
            <a:ext cx="2500330" cy="1804363"/>
          </a:xfrm>
          <a:prstGeom prst="rect">
            <a:avLst/>
          </a:prstGeom>
          <a:noFill/>
        </p:spPr>
      </p:pic>
      <p:pic>
        <p:nvPicPr>
          <p:cNvPr id="30723" name="Picture 3" descr="View Macros Dialog Box"/>
          <p:cNvPicPr>
            <a:picLocks noChangeAspect="1" noChangeArrowheads="1"/>
          </p:cNvPicPr>
          <p:nvPr/>
        </p:nvPicPr>
        <p:blipFill>
          <a:blip r:embed="rId3" cstate="print"/>
          <a:srcRect/>
          <a:stretch>
            <a:fillRect/>
          </a:stretch>
        </p:blipFill>
        <p:spPr bwMode="auto">
          <a:xfrm>
            <a:off x="4500562" y="2301939"/>
            <a:ext cx="4643438" cy="4556061"/>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142852"/>
            <a:ext cx="1590885" cy="369332"/>
          </a:xfrm>
          <a:prstGeom prst="rect">
            <a:avLst/>
          </a:prstGeom>
        </p:spPr>
        <p:txBody>
          <a:bodyPr wrap="none">
            <a:spAutoFit/>
          </a:bodyPr>
          <a:lstStyle/>
          <a:p>
            <a:r>
              <a:rPr lang="tr-TR" b="1" dirty="0" err="1" smtClean="0"/>
              <a:t>Sort</a:t>
            </a:r>
            <a:r>
              <a:rPr lang="tr-TR" b="1" dirty="0" smtClean="0"/>
              <a:t> </a:t>
            </a:r>
            <a:r>
              <a:rPr lang="tr-TR" b="1" dirty="0" err="1" smtClean="0"/>
              <a:t>and</a:t>
            </a:r>
            <a:r>
              <a:rPr lang="tr-TR" b="1" dirty="0" smtClean="0"/>
              <a:t> </a:t>
            </a:r>
            <a:r>
              <a:rPr lang="tr-TR" b="1" dirty="0" err="1" smtClean="0"/>
              <a:t>Filter</a:t>
            </a:r>
            <a:r>
              <a:rPr lang="tr-TR" b="1" dirty="0" smtClean="0"/>
              <a:t> </a:t>
            </a:r>
            <a:endParaRPr lang="tr-TR" dirty="0"/>
          </a:p>
        </p:txBody>
      </p:sp>
      <p:sp>
        <p:nvSpPr>
          <p:cNvPr id="29697" name="Rectangle 1"/>
          <p:cNvSpPr>
            <a:spLocks noChangeArrowheads="1"/>
          </p:cNvSpPr>
          <p:nvPr/>
        </p:nvSpPr>
        <p:spPr bwMode="auto">
          <a:xfrm>
            <a:off x="357158" y="544653"/>
            <a:ext cx="7929586"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Sorting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Filtering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manipulate</a:t>
            </a:r>
            <a:r>
              <a:rPr kumimoji="0" lang="tr-TR" b="0" i="0" u="none" strike="noStrike" cap="none" normalizeH="0" baseline="0" dirty="0" smtClean="0">
                <a:ln>
                  <a:noFill/>
                </a:ln>
                <a:solidFill>
                  <a:schemeClr val="tx1"/>
                </a:solidFill>
                <a:effectLst/>
                <a:latin typeface="Verdana" pitchFamily="34" charset="0"/>
              </a:rPr>
              <a:t> data in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based</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given</a:t>
            </a:r>
            <a:r>
              <a:rPr kumimoji="0" lang="tr-TR" b="0" i="0" u="none" strike="noStrike" cap="none" normalizeH="0" baseline="0" dirty="0" smtClean="0">
                <a:ln>
                  <a:noFill/>
                </a:ln>
                <a:solidFill>
                  <a:schemeClr val="tx1"/>
                </a:solidFill>
                <a:effectLst/>
                <a:latin typeface="Verdana" pitchFamily="34" charset="0"/>
              </a:rPr>
              <a:t> set of </a:t>
            </a:r>
            <a:r>
              <a:rPr kumimoji="0" lang="tr-TR" b="0" i="0" u="none" strike="noStrike" cap="none" normalizeH="0" baseline="0" dirty="0" err="1" smtClean="0">
                <a:ln>
                  <a:noFill/>
                </a:ln>
                <a:solidFill>
                  <a:schemeClr val="tx1"/>
                </a:solidFill>
                <a:effectLst/>
                <a:latin typeface="Verdana" pitchFamily="34" charset="0"/>
              </a:rPr>
              <a:t>criteria</a:t>
            </a:r>
            <a:r>
              <a:rPr kumimoji="0" lang="tr-TR" b="0" i="0" u="none" strike="noStrike" cap="none" normalizeH="0" baseline="0" dirty="0" smtClean="0">
                <a:ln>
                  <a:noFill/>
                </a:ln>
                <a:solidFill>
                  <a:schemeClr val="tx1"/>
                </a:solidFill>
                <a:effectLst/>
                <a:latin typeface="Verdana"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Basic</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Sorts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execute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basic</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descending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ascending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sort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based</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one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Highlight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will</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sorted</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Sort</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Filter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Sort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Ascending</a:t>
            </a:r>
            <a:r>
              <a:rPr kumimoji="0" lang="tr-TR" b="0" i="0" u="none" strike="noStrike" cap="none" normalizeH="0" baseline="0" dirty="0" smtClean="0">
                <a:ln>
                  <a:noFill/>
                </a:ln>
                <a:solidFill>
                  <a:schemeClr val="tx1"/>
                </a:solidFill>
                <a:effectLst/>
                <a:latin typeface="Verdana" pitchFamily="34" charset="0"/>
              </a:rPr>
              <a:t> (A-Z)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Sort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Descending</a:t>
            </a:r>
            <a:r>
              <a:rPr kumimoji="0" lang="tr-TR" b="0" i="0" u="none" strike="noStrike" cap="none" normalizeH="0" baseline="0" dirty="0" smtClean="0">
                <a:ln>
                  <a:noFill/>
                </a:ln>
                <a:solidFill>
                  <a:schemeClr val="tx1"/>
                </a:solidFill>
                <a:effectLst/>
                <a:latin typeface="Verdana" pitchFamily="34" charset="0"/>
              </a:rPr>
              <a:t> (Z-A)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44400" b="0" i="0" u="none" strike="noStrike" cap="none" normalizeH="0" baseline="0" dirty="0" smtClean="0">
              <a:ln>
                <a:noFill/>
              </a:ln>
              <a:solidFill>
                <a:schemeClr val="tx1"/>
              </a:solidFill>
              <a:effectLst/>
              <a:latin typeface="Verdana" pitchFamily="34" charset="0"/>
            </a:endParaRPr>
          </a:p>
        </p:txBody>
      </p:sp>
      <p:pic>
        <p:nvPicPr>
          <p:cNvPr id="29698" name="Picture 2" descr="Sort and Filter Drop Down Menu"/>
          <p:cNvPicPr>
            <a:picLocks noChangeAspect="1" noChangeArrowheads="1"/>
          </p:cNvPicPr>
          <p:nvPr/>
        </p:nvPicPr>
        <p:blipFill>
          <a:blip r:embed="rId2" cstate="print"/>
          <a:srcRect/>
          <a:stretch>
            <a:fillRect/>
          </a:stretch>
        </p:blipFill>
        <p:spPr bwMode="auto">
          <a:xfrm>
            <a:off x="5776910" y="3214686"/>
            <a:ext cx="2857520" cy="3571900"/>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1000132" y="158945"/>
            <a:ext cx="7500958"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Custom</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Sorts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sort</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basis</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more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one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Sort</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Filter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which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sort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first</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Add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Level</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sort</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OK</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57700" b="0" i="0" u="none" strike="noStrike" cap="none" normalizeH="0" baseline="0" dirty="0" smtClean="0">
              <a:ln>
                <a:noFill/>
              </a:ln>
              <a:solidFill>
                <a:schemeClr val="tx1"/>
              </a:solidFill>
              <a:effectLst/>
              <a:latin typeface="Verdana" pitchFamily="34" charset="0"/>
            </a:endParaRPr>
          </a:p>
        </p:txBody>
      </p:sp>
      <p:pic>
        <p:nvPicPr>
          <p:cNvPr id="28674" name="Picture 2" descr="Custom Sort Dialog Box"/>
          <p:cNvPicPr>
            <a:picLocks noChangeAspect="1" noChangeArrowheads="1"/>
          </p:cNvPicPr>
          <p:nvPr/>
        </p:nvPicPr>
        <p:blipFill>
          <a:blip r:embed="rId2" cstate="print"/>
          <a:srcRect/>
          <a:stretch>
            <a:fillRect/>
          </a:stretch>
        </p:blipFill>
        <p:spPr bwMode="auto">
          <a:xfrm>
            <a:off x="1142976" y="2786058"/>
            <a:ext cx="6929220" cy="3143272"/>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571472" y="877304"/>
            <a:ext cx="535785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Filtering</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Filtering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display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only</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meets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certain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criteria</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filter</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contain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wish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filter</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smtClean="0">
                <a:ln>
                  <a:noFill/>
                </a:ln>
                <a:solidFill>
                  <a:schemeClr val="tx1"/>
                </a:solidFill>
                <a:effectLst/>
                <a:latin typeface="Verdana" pitchFamily="34" charset="0"/>
              </a:rPr>
              <a:t>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on </a:t>
            </a:r>
            <a:r>
              <a:rPr kumimoji="0" lang="tr-TR" b="1" i="0" u="none" strike="noStrike" cap="none" normalizeH="0" baseline="0" dirty="0" err="1" smtClean="0">
                <a:ln>
                  <a:noFill/>
                </a:ln>
                <a:solidFill>
                  <a:schemeClr val="tx1"/>
                </a:solidFill>
                <a:effectLst/>
                <a:latin typeface="Verdana" pitchFamily="34" charset="0"/>
              </a:rPr>
              <a:t>Sort</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Filter</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Filter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Arrow</a:t>
            </a:r>
            <a:r>
              <a:rPr kumimoji="0" lang="tr-TR" b="0" i="0" u="none" strike="noStrike" cap="none" normalizeH="0" baseline="0" dirty="0" smtClean="0">
                <a:ln>
                  <a:noFill/>
                </a:ln>
                <a:solidFill>
                  <a:schemeClr val="tx1"/>
                </a:solidFill>
                <a:effectLst/>
                <a:latin typeface="Verdana" pitchFamily="34" charset="0"/>
              </a:rPr>
              <a:t>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bottom</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first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Text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Filter</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Words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wish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Filter</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89300" b="0" i="0" u="none" strike="noStrike" cap="none" normalizeH="0" baseline="0" dirty="0" smtClean="0">
              <a:ln>
                <a:noFill/>
              </a:ln>
              <a:solidFill>
                <a:schemeClr val="tx1"/>
              </a:solidFill>
              <a:effectLst/>
              <a:latin typeface="Verdana" pitchFamily="34" charset="0"/>
            </a:endParaRPr>
          </a:p>
        </p:txBody>
      </p:sp>
      <p:pic>
        <p:nvPicPr>
          <p:cNvPr id="27650" name="Picture 2" descr="Filter Dialog Box"/>
          <p:cNvPicPr>
            <a:picLocks noChangeAspect="1" noChangeArrowheads="1"/>
          </p:cNvPicPr>
          <p:nvPr/>
        </p:nvPicPr>
        <p:blipFill>
          <a:blip r:embed="rId2" cstate="print"/>
          <a:srcRect/>
          <a:stretch>
            <a:fillRect/>
          </a:stretch>
        </p:blipFill>
        <p:spPr bwMode="auto">
          <a:xfrm>
            <a:off x="6000760" y="1462418"/>
            <a:ext cx="2857520" cy="513364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928662" y="675346"/>
            <a:ext cx="5857916" cy="17851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tr-TR" sz="4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clear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Sort</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Filter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Clear</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44400" b="0" i="0" u="none" strike="noStrike" cap="none" normalizeH="0" baseline="0" dirty="0" smtClean="0">
              <a:ln>
                <a:noFill/>
              </a:ln>
              <a:solidFill>
                <a:schemeClr val="tx1"/>
              </a:solidFill>
              <a:effectLst/>
              <a:latin typeface="Verdana" pitchFamily="34" charset="0"/>
            </a:endParaRPr>
          </a:p>
        </p:txBody>
      </p:sp>
      <p:pic>
        <p:nvPicPr>
          <p:cNvPr id="26626" name="Picture 2" descr="Clear Filter Drop Down"/>
          <p:cNvPicPr>
            <a:picLocks noChangeAspect="1" noChangeArrowheads="1"/>
          </p:cNvPicPr>
          <p:nvPr/>
        </p:nvPicPr>
        <p:blipFill>
          <a:blip r:embed="rId2" cstate="print"/>
          <a:srcRect/>
          <a:stretch>
            <a:fillRect/>
          </a:stretch>
        </p:blipFill>
        <p:spPr bwMode="auto">
          <a:xfrm>
            <a:off x="4214810" y="3000372"/>
            <a:ext cx="2786082" cy="3440643"/>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14282" y="285728"/>
            <a:ext cx="1108765" cy="400110"/>
          </a:xfrm>
          <a:prstGeom prst="rect">
            <a:avLst/>
          </a:prstGeom>
        </p:spPr>
        <p:txBody>
          <a:bodyPr wrap="none">
            <a:spAutoFit/>
          </a:bodyPr>
          <a:lstStyle/>
          <a:p>
            <a:r>
              <a:rPr lang="tr-TR" sz="2000" b="1" dirty="0" err="1" smtClean="0"/>
              <a:t>Graphics</a:t>
            </a:r>
            <a:endParaRPr lang="tr-TR" sz="2000" dirty="0"/>
          </a:p>
        </p:txBody>
      </p:sp>
      <p:sp>
        <p:nvSpPr>
          <p:cNvPr id="25601" name="Rectangle 1"/>
          <p:cNvSpPr>
            <a:spLocks noChangeArrowheads="1"/>
          </p:cNvSpPr>
          <p:nvPr/>
        </p:nvSpPr>
        <p:spPr bwMode="auto">
          <a:xfrm>
            <a:off x="285720" y="1214422"/>
            <a:ext cx="3286116"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Adding</a:t>
            </a:r>
            <a:r>
              <a:rPr kumimoji="0" lang="tr-TR" b="1" i="0" u="none" strike="noStrike" cap="none" normalizeH="0" baseline="0" dirty="0" smtClean="0">
                <a:ln>
                  <a:noFill/>
                </a:ln>
                <a:solidFill>
                  <a:schemeClr val="tx1"/>
                </a:solidFill>
                <a:effectLst/>
                <a:latin typeface="Verdana" pitchFamily="34" charset="0"/>
              </a:rPr>
              <a:t> a Picture</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picture</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Insert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Picture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Browse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picture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from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files</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name</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picture</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Insert</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graphic</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it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drag</a:t>
            </a:r>
            <a:r>
              <a:rPr kumimoji="0" lang="tr-TR" b="0" i="0" u="none" strike="noStrike" cap="none" normalizeH="0" baseline="0" dirty="0" smtClean="0">
                <a:ln>
                  <a:noFill/>
                </a:ln>
                <a:solidFill>
                  <a:schemeClr val="tx1"/>
                </a:solidFill>
                <a:effectLst/>
                <a:latin typeface="Verdana" pitchFamily="34" charset="0"/>
              </a:rPr>
              <a:t> it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it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05600" b="0" i="0" u="none" strike="noStrike" cap="none" normalizeH="0" baseline="0" dirty="0" smtClean="0">
              <a:ln>
                <a:noFill/>
              </a:ln>
              <a:solidFill>
                <a:schemeClr val="tx1"/>
              </a:solidFill>
              <a:effectLst/>
              <a:latin typeface="Verdana" pitchFamily="34" charset="0"/>
            </a:endParaRPr>
          </a:p>
        </p:txBody>
      </p:sp>
      <p:pic>
        <p:nvPicPr>
          <p:cNvPr id="25602" name="Picture 2" descr="Insert Picture Dialog Box"/>
          <p:cNvPicPr>
            <a:picLocks noChangeAspect="1" noChangeArrowheads="1"/>
          </p:cNvPicPr>
          <p:nvPr/>
        </p:nvPicPr>
        <p:blipFill>
          <a:blip r:embed="rId2" cstate="print"/>
          <a:srcRect/>
          <a:stretch>
            <a:fillRect/>
          </a:stretch>
        </p:blipFill>
        <p:spPr bwMode="auto">
          <a:xfrm>
            <a:off x="3571868" y="857232"/>
            <a:ext cx="5286380" cy="521497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714348" y="428604"/>
            <a:ext cx="7715304" cy="27699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Adding</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Clip</a:t>
            </a:r>
            <a:r>
              <a:rPr kumimoji="0" lang="tr-TR" b="1" i="0" u="none" strike="noStrike" cap="none" normalizeH="0" baseline="0" dirty="0" smtClean="0">
                <a:ln>
                  <a:noFill/>
                </a:ln>
                <a:solidFill>
                  <a:schemeClr val="tx1"/>
                </a:solidFill>
                <a:effectLst/>
                <a:latin typeface="Verdana" pitchFamily="34" charset="0"/>
              </a:rPr>
              <a:t> Art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Clip</a:t>
            </a:r>
            <a:r>
              <a:rPr kumimoji="0" lang="tr-TR" b="0" i="0" u="none" strike="noStrike" cap="none" normalizeH="0" baseline="0" dirty="0" smtClean="0">
                <a:ln>
                  <a:noFill/>
                </a:ln>
                <a:solidFill>
                  <a:schemeClr val="tx1"/>
                </a:solidFill>
                <a:effectLst/>
                <a:latin typeface="Verdana" pitchFamily="34" charset="0"/>
              </a:rPr>
              <a:t> Art: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Insert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Clip</a:t>
            </a:r>
            <a:r>
              <a:rPr kumimoji="0" lang="tr-TR" b="1" i="0" u="none" strike="noStrike" cap="none" normalizeH="0" baseline="0" dirty="0" smtClean="0">
                <a:ln>
                  <a:noFill/>
                </a:ln>
                <a:solidFill>
                  <a:schemeClr val="tx1"/>
                </a:solidFill>
                <a:effectLst/>
                <a:latin typeface="Verdana" pitchFamily="34" charset="0"/>
              </a:rPr>
              <a:t> 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Search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clip</a:t>
            </a:r>
            <a:r>
              <a:rPr kumimoji="0" lang="tr-TR" b="0" i="0" u="none" strike="noStrike" cap="none" normalizeH="0" baseline="0" dirty="0" smtClean="0">
                <a:ln>
                  <a:noFill/>
                </a:ln>
                <a:solidFill>
                  <a:schemeClr val="tx1"/>
                </a:solidFill>
                <a:effectLst/>
                <a:latin typeface="Verdana" pitchFamily="34" charset="0"/>
              </a:rPr>
              <a:t> art </a:t>
            </a:r>
            <a:r>
              <a:rPr kumimoji="0" lang="tr-TR" b="0" i="0" u="none" strike="noStrike" cap="none" normalizeH="0" baseline="0" dirty="0" err="1" smtClean="0">
                <a:ln>
                  <a:noFill/>
                </a:ln>
                <a:solidFill>
                  <a:schemeClr val="tx1"/>
                </a:solidFill>
                <a:effectLst/>
                <a:latin typeface="Verdana" pitchFamily="34" charset="0"/>
              </a:rPr>
              <a:t>using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search</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Clip</a:t>
            </a:r>
            <a:r>
              <a:rPr kumimoji="0" lang="tr-TR" b="1" i="0" u="none" strike="noStrike" cap="none" normalizeH="0" baseline="0" dirty="0" smtClean="0">
                <a:ln>
                  <a:noFill/>
                </a:ln>
                <a:solidFill>
                  <a:schemeClr val="tx1"/>
                </a:solidFill>
                <a:effectLst/>
                <a:latin typeface="Verdana" pitchFamily="34" charset="0"/>
              </a:rPr>
              <a:t> 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dialog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box</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clip</a:t>
            </a:r>
            <a:r>
              <a:rPr kumimoji="0" lang="tr-TR" b="1" i="0" u="none" strike="noStrike" cap="none" normalizeH="0" baseline="0" dirty="0" smtClean="0">
                <a:ln>
                  <a:noFill/>
                </a:ln>
                <a:solidFill>
                  <a:schemeClr val="tx1"/>
                </a:solidFill>
                <a:effectLst/>
                <a:latin typeface="Verdana" pitchFamily="34" charset="0"/>
              </a:rPr>
              <a:t> art</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graphic</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it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drag</a:t>
            </a:r>
            <a:r>
              <a:rPr kumimoji="0" lang="tr-TR" b="0" i="0" u="none" strike="noStrike" cap="none" normalizeH="0" baseline="0" dirty="0" smtClean="0">
                <a:ln>
                  <a:noFill/>
                </a:ln>
                <a:solidFill>
                  <a:schemeClr val="tx1"/>
                </a:solidFill>
                <a:effectLst/>
                <a:latin typeface="Verdana" pitchFamily="34" charset="0"/>
              </a:rPr>
              <a:t> it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it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85400" b="0" i="0" u="none" strike="noStrike" cap="none" normalizeH="0" baseline="0" dirty="0" smtClean="0">
              <a:ln>
                <a:noFill/>
              </a:ln>
              <a:solidFill>
                <a:schemeClr val="tx1"/>
              </a:solidFill>
              <a:effectLst/>
              <a:latin typeface="Verdana" pitchFamily="34" charset="0"/>
            </a:endParaRPr>
          </a:p>
        </p:txBody>
      </p:sp>
      <p:pic>
        <p:nvPicPr>
          <p:cNvPr id="24578" name="Picture 2" descr="Insert Clip Art Search Box"/>
          <p:cNvPicPr>
            <a:picLocks noChangeAspect="1" noChangeArrowheads="1"/>
          </p:cNvPicPr>
          <p:nvPr/>
        </p:nvPicPr>
        <p:blipFill>
          <a:blip r:embed="rId2" cstate="print"/>
          <a:srcRect/>
          <a:stretch>
            <a:fillRect/>
          </a:stretch>
        </p:blipFill>
        <p:spPr bwMode="auto">
          <a:xfrm>
            <a:off x="2143108" y="3000372"/>
            <a:ext cx="6505575" cy="37909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http://www.fgcu.edu/support/images/spacer.gif"/>
          <p:cNvPicPr>
            <a:picLocks noChangeAspect="1" noChangeArrowheads="1"/>
          </p:cNvPicPr>
          <p:nvPr/>
        </p:nvPicPr>
        <p:blipFill>
          <a:blip r:embed="rId2"/>
          <a:srcRect/>
          <a:stretch>
            <a:fillRect/>
          </a:stretch>
        </p:blipFill>
        <p:spPr bwMode="auto">
          <a:xfrm>
            <a:off x="0" y="0"/>
            <a:ext cx="9525" cy="9525"/>
          </a:xfrm>
          <a:prstGeom prst="rect">
            <a:avLst/>
          </a:prstGeom>
          <a:noFill/>
        </p:spPr>
      </p:pic>
      <p:sp>
        <p:nvSpPr>
          <p:cNvPr id="4100" name="Rectangle 4"/>
          <p:cNvSpPr>
            <a:spLocks noChangeArrowheads="1"/>
          </p:cNvSpPr>
          <p:nvPr/>
        </p:nvSpPr>
        <p:spPr bwMode="auto">
          <a:xfrm>
            <a:off x="642910" y="233985"/>
            <a:ext cx="785814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b="1" dirty="0" smtClean="0"/>
              <a:t>Spreadsheets</a:t>
            </a:r>
            <a:r>
              <a:rPr lang="en-US" dirty="0" smtClean="0"/>
              <a:t/>
            </a:r>
            <a:br>
              <a:rPr lang="en-US" dirty="0" smtClean="0"/>
            </a:br>
            <a:r>
              <a:rPr lang="en-US" dirty="0" smtClean="0"/>
              <a:t>A spreadsheet is an electronic document that stores various types of data.  There are vertical columns and horizontal rows.  A cell is where the column and row intersect.  A cell can contain data and can be used in calculations of data within the spreadsheet.  An Excel spreadsheet can contain workbooks and worksheets.  The workbook is the holder for related worksheets.</a:t>
            </a:r>
          </a:p>
          <a:p>
            <a:r>
              <a:rPr lang="en-US" b="1" dirty="0" smtClean="0"/>
              <a:t>Microsoft Office Button</a:t>
            </a:r>
            <a:r>
              <a:rPr lang="en-US" dirty="0" smtClean="0"/>
              <a:t/>
            </a:r>
            <a:br>
              <a:rPr lang="en-US" dirty="0" smtClean="0"/>
            </a:br>
            <a:r>
              <a:rPr lang="en-US" dirty="0" smtClean="0"/>
              <a:t>The Microsoft Office Button performs many of the functions that were located in the File menu of older versions of Excel.  This button allows you to create a new workbook, Open an existing workbook, save and save as, print, send, or close.</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34600" b="0" i="0" u="none" strike="noStrike" cap="none" normalizeH="0" baseline="0" dirty="0" smtClean="0">
              <a:ln>
                <a:noFill/>
              </a:ln>
              <a:solidFill>
                <a:schemeClr val="tx1"/>
              </a:solidFill>
              <a:effectLst/>
              <a:latin typeface="Verdana" pitchFamily="34" charset="0"/>
            </a:endParaRPr>
          </a:p>
        </p:txBody>
      </p:sp>
      <p:pic>
        <p:nvPicPr>
          <p:cNvPr id="4102" name="Picture 6" descr="Microsoft Office Button"/>
          <p:cNvPicPr>
            <a:picLocks noChangeAspect="1" noChangeArrowheads="1"/>
          </p:cNvPicPr>
          <p:nvPr/>
        </p:nvPicPr>
        <p:blipFill>
          <a:blip r:embed="rId3" cstate="print"/>
          <a:srcRect/>
          <a:stretch>
            <a:fillRect/>
          </a:stretch>
        </p:blipFill>
        <p:spPr bwMode="auto">
          <a:xfrm>
            <a:off x="3929058" y="3214686"/>
            <a:ext cx="4395804" cy="3348206"/>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85752" y="530468"/>
            <a:ext cx="757239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Editing</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Pictures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Clip</a:t>
            </a:r>
            <a:r>
              <a:rPr kumimoji="0" lang="tr-TR" b="1" i="0" u="none" strike="noStrike" cap="none" normalizeH="0" baseline="0" dirty="0" smtClean="0">
                <a:ln>
                  <a:noFill/>
                </a:ln>
                <a:solidFill>
                  <a:schemeClr val="tx1"/>
                </a:solidFill>
                <a:effectLst/>
                <a:latin typeface="Verdana" pitchFamily="34" charset="0"/>
              </a:rPr>
              <a:t> Art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When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graphic</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an </a:t>
            </a:r>
            <a:r>
              <a:rPr kumimoji="0" lang="tr-TR" b="0" i="0" u="none" strike="noStrike" cap="none" normalizeH="0" baseline="0" dirty="0" err="1" smtClean="0">
                <a:ln>
                  <a:noFill/>
                </a:ln>
                <a:solidFill>
                  <a:schemeClr val="tx1"/>
                </a:solidFill>
                <a:effectLst/>
                <a:latin typeface="Verdana" pitchFamily="34" charset="0"/>
              </a:rPr>
              <a:t>additional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appears</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Ribbon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Format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format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pictures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graphics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This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has </a:t>
            </a:r>
            <a:r>
              <a:rPr kumimoji="0" lang="tr-TR" b="0" i="0" u="none" strike="noStrike" cap="none" normalizeH="0" baseline="0" dirty="0" err="1" smtClean="0">
                <a:ln>
                  <a:noFill/>
                </a:ln>
                <a:solidFill>
                  <a:schemeClr val="tx1"/>
                </a:solidFill>
                <a:effectLst/>
                <a:latin typeface="Verdana" pitchFamily="34" charset="0"/>
              </a:rPr>
              <a:t>four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groups</a:t>
            </a:r>
            <a:r>
              <a:rPr kumimoji="0" lang="tr-TR" b="0" i="0" u="none" strike="noStrike" cap="none" normalizeH="0" baseline="0" dirty="0" smtClean="0">
                <a:ln>
                  <a:noFill/>
                </a:ln>
                <a:solidFill>
                  <a:schemeClr val="tx1"/>
                </a:solidFill>
                <a:effectLst/>
                <a:latin typeface="Verdana"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Adjust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Controls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picture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brightness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contrast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smtClean="0">
                <a:ln>
                  <a:noFill/>
                </a:ln>
                <a:solidFill>
                  <a:schemeClr val="tx1"/>
                </a:solidFill>
                <a:effectLst/>
                <a:latin typeface="Verdana" pitchFamily="34" charset="0"/>
              </a:rPr>
              <a:t>Picture </a:t>
            </a:r>
            <a:r>
              <a:rPr kumimoji="0" lang="tr-TR" b="1" i="0" u="none" strike="noStrike" cap="none" normalizeH="0" baseline="0" dirty="0" err="1" smtClean="0">
                <a:ln>
                  <a:noFill/>
                </a:ln>
                <a:solidFill>
                  <a:schemeClr val="tx1"/>
                </a:solidFill>
                <a:effectLst/>
                <a:latin typeface="Verdana" pitchFamily="34" charset="0"/>
              </a:rPr>
              <a:t>Style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place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frame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border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around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picture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effects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Arrange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Controls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alignment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rotation</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picture</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smtClean="0">
                <a:ln>
                  <a:noFill/>
                </a:ln>
                <a:solidFill>
                  <a:schemeClr val="tx1"/>
                </a:solidFill>
                <a:effectLst/>
                <a:latin typeface="Verdana" pitchFamily="34" charset="0"/>
              </a:rPr>
              <a:t>Size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Cropping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size of </a:t>
            </a:r>
            <a:r>
              <a:rPr kumimoji="0" lang="tr-TR" b="0" i="0" u="none" strike="noStrike" cap="none" normalizeH="0" baseline="0" dirty="0" err="1" smtClean="0">
                <a:ln>
                  <a:noFill/>
                </a:ln>
                <a:solidFill>
                  <a:schemeClr val="tx1"/>
                </a:solidFill>
                <a:effectLst/>
                <a:latin typeface="Verdana" pitchFamily="34" charset="0"/>
              </a:rPr>
              <a:t>graphic</a:t>
            </a:r>
            <a:endParaRPr kumimoji="0" lang="tr-TR" b="0" i="0" u="none" strike="noStrike" cap="none" normalizeH="0" baseline="0" dirty="0" smtClean="0">
              <a:ln>
                <a:noFill/>
              </a:ln>
              <a:solidFill>
                <a:schemeClr val="tx1"/>
              </a:solidFill>
              <a:effectLst/>
              <a:latin typeface="Verdana" pitchFamily="34" charset="0"/>
            </a:endParaRPr>
          </a:p>
        </p:txBody>
      </p:sp>
      <p:pic>
        <p:nvPicPr>
          <p:cNvPr id="23554" name="Picture 2" descr="Format Picture Tab"/>
          <p:cNvPicPr>
            <a:picLocks noChangeAspect="1" noChangeArrowheads="1"/>
          </p:cNvPicPr>
          <p:nvPr/>
        </p:nvPicPr>
        <p:blipFill>
          <a:blip r:embed="rId2" cstate="print"/>
          <a:srcRect/>
          <a:stretch>
            <a:fillRect/>
          </a:stretch>
        </p:blipFill>
        <p:spPr bwMode="auto">
          <a:xfrm>
            <a:off x="214282" y="3571876"/>
            <a:ext cx="8776865" cy="1762131"/>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14314" y="397706"/>
            <a:ext cx="485775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Adding</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Shapes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Shape</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Insert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Shapes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shape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choose</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89500" b="0" i="0" u="none" strike="noStrike" cap="none" normalizeH="0" baseline="0" dirty="0" smtClean="0">
              <a:ln>
                <a:noFill/>
              </a:ln>
              <a:solidFill>
                <a:schemeClr val="tx1"/>
              </a:solidFill>
              <a:effectLst/>
              <a:latin typeface="Verdana" pitchFamily="34" charset="0"/>
            </a:endParaRPr>
          </a:p>
        </p:txBody>
      </p:sp>
      <p:pic>
        <p:nvPicPr>
          <p:cNvPr id="22530" name="Picture 2" descr="Shapes Drop Down Menu"/>
          <p:cNvPicPr>
            <a:picLocks noChangeAspect="1" noChangeArrowheads="1"/>
          </p:cNvPicPr>
          <p:nvPr/>
        </p:nvPicPr>
        <p:blipFill>
          <a:blip r:embed="rId2" cstate="print"/>
          <a:srcRect/>
          <a:stretch>
            <a:fillRect/>
          </a:stretch>
        </p:blipFill>
        <p:spPr bwMode="auto">
          <a:xfrm>
            <a:off x="5357818" y="1106715"/>
            <a:ext cx="3476632" cy="558935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714348" y="756015"/>
            <a:ext cx="635795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tr-TR" sz="4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Drag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cursor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expand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Shape</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r>
              <a:rPr kumimoji="0" lang="tr-TR" sz="34400" b="0" i="0" u="none" strike="noStrike" cap="none" normalizeH="0" baseline="0" dirty="0" smtClean="0">
                <a:ln>
                  <a:noFill/>
                </a:ln>
                <a:solidFill>
                  <a:schemeClr val="tx1"/>
                </a:solidFill>
                <a:effectLst/>
                <a:latin typeface="Verdana" pitchFamily="34" charset="0"/>
              </a:rPr>
              <a:t/>
            </a:r>
            <a:br>
              <a:rPr kumimoji="0" lang="tr-TR" sz="34400" b="0" i="0" u="none" strike="noStrike" cap="none" normalizeH="0" baseline="0" dirty="0" smtClean="0">
                <a:ln>
                  <a:noFill/>
                </a:ln>
                <a:solidFill>
                  <a:schemeClr val="tx1"/>
                </a:solidFill>
                <a:effectLst/>
                <a:latin typeface="Verdana" pitchFamily="34" charset="0"/>
              </a:rPr>
            </a:b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format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shapes</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Shape</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Format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3800" b="0" i="0" u="none" strike="noStrike" cap="none" normalizeH="0" baseline="0" dirty="0" smtClean="0">
              <a:ln>
                <a:noFill/>
              </a:ln>
              <a:solidFill>
                <a:schemeClr val="tx1"/>
              </a:solidFill>
              <a:effectLst/>
              <a:latin typeface="Verdana" pitchFamily="34" charset="0"/>
            </a:endParaRPr>
          </a:p>
        </p:txBody>
      </p:sp>
      <p:pic>
        <p:nvPicPr>
          <p:cNvPr id="21506" name="Picture 2" descr="Edit Shape Picture"/>
          <p:cNvPicPr>
            <a:picLocks noChangeAspect="1" noChangeArrowheads="1"/>
          </p:cNvPicPr>
          <p:nvPr/>
        </p:nvPicPr>
        <p:blipFill>
          <a:blip r:embed="rId2" cstate="print"/>
          <a:srcRect/>
          <a:stretch>
            <a:fillRect/>
          </a:stretch>
        </p:blipFill>
        <p:spPr bwMode="auto">
          <a:xfrm>
            <a:off x="5357818" y="1357298"/>
            <a:ext cx="2466975" cy="1533526"/>
          </a:xfrm>
          <a:prstGeom prst="rect">
            <a:avLst/>
          </a:prstGeom>
          <a:noFill/>
        </p:spPr>
      </p:pic>
      <p:pic>
        <p:nvPicPr>
          <p:cNvPr id="21507" name="Picture 3" descr="Format Shapes Tab"/>
          <p:cNvPicPr>
            <a:picLocks noChangeAspect="1" noChangeArrowheads="1"/>
          </p:cNvPicPr>
          <p:nvPr/>
        </p:nvPicPr>
        <p:blipFill>
          <a:blip r:embed="rId3" cstate="print"/>
          <a:srcRect/>
          <a:stretch>
            <a:fillRect/>
          </a:stretch>
        </p:blipFill>
        <p:spPr bwMode="auto">
          <a:xfrm>
            <a:off x="381914" y="4429132"/>
            <a:ext cx="8490605" cy="1176339"/>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857224" y="763637"/>
            <a:ext cx="7500990"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Adding</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SmartArt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SmartArt</a:t>
            </a:r>
            <a:r>
              <a:rPr kumimoji="0" lang="tr-TR" b="0" i="0" u="none" strike="noStrike" cap="none" normalizeH="0" baseline="0" dirty="0" smtClean="0">
                <a:ln>
                  <a:noFill/>
                </a:ln>
                <a:solidFill>
                  <a:schemeClr val="tx1"/>
                </a:solidFill>
                <a:effectLst/>
                <a:latin typeface="Verdana" pitchFamily="34" charset="0"/>
              </a:rPr>
              <a:t> is a </a:t>
            </a:r>
            <a:r>
              <a:rPr kumimoji="0" lang="tr-TR" b="0" i="0" u="none" strike="noStrike" cap="none" normalizeH="0" baseline="0" dirty="0" err="1" smtClean="0">
                <a:ln>
                  <a:noFill/>
                </a:ln>
                <a:solidFill>
                  <a:schemeClr val="tx1"/>
                </a:solidFill>
                <a:effectLst/>
                <a:latin typeface="Verdana" pitchFamily="34" charset="0"/>
              </a:rPr>
              <a:t>feature</a:t>
            </a:r>
            <a:r>
              <a:rPr kumimoji="0" lang="tr-TR" b="0" i="0" u="none" strike="noStrike" cap="none" normalizeH="0" baseline="0" dirty="0" smtClean="0">
                <a:ln>
                  <a:noFill/>
                </a:ln>
                <a:solidFill>
                  <a:schemeClr val="tx1"/>
                </a:solidFill>
                <a:effectLst/>
                <a:latin typeface="Verdana" pitchFamily="34" charset="0"/>
              </a:rPr>
              <a:t> in Office 2007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from</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variety</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graphics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including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lists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cycles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processes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SmartArt</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Insert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SmartArt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SmartArt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choose</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66200" b="0" i="0" u="none" strike="noStrike" cap="none" normalizeH="0" baseline="0" dirty="0" smtClean="0">
              <a:ln>
                <a:noFill/>
              </a:ln>
              <a:solidFill>
                <a:schemeClr val="tx1"/>
              </a:solidFill>
              <a:effectLst/>
              <a:latin typeface="Verdana" pitchFamily="34" charset="0"/>
            </a:endParaRPr>
          </a:p>
        </p:txBody>
      </p:sp>
      <p:pic>
        <p:nvPicPr>
          <p:cNvPr id="20482" name="Picture 2" descr="Insert Smart Art Dialog Box"/>
          <p:cNvPicPr>
            <a:picLocks noChangeAspect="1" noChangeArrowheads="1"/>
          </p:cNvPicPr>
          <p:nvPr/>
        </p:nvPicPr>
        <p:blipFill>
          <a:blip r:embed="rId2" cstate="print"/>
          <a:srcRect/>
          <a:stretch>
            <a:fillRect/>
          </a:stretch>
        </p:blipFill>
        <p:spPr bwMode="auto">
          <a:xfrm>
            <a:off x="3571868" y="3571876"/>
            <a:ext cx="5391150" cy="294322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428596" y="258901"/>
            <a:ext cx="671514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tr-TR" sz="4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Smart</a:t>
            </a:r>
            <a:r>
              <a:rPr kumimoji="0" lang="tr-TR" b="1" i="0" u="none" strike="noStrike" cap="none" normalizeH="0" baseline="0" dirty="0" smtClean="0">
                <a:ln>
                  <a:noFill/>
                </a:ln>
                <a:solidFill>
                  <a:schemeClr val="tx1"/>
                </a:solidFill>
                <a:effectLst/>
                <a:latin typeface="Verdana" pitchFamily="34" charset="0"/>
              </a:rPr>
              <a:t> Art</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Drag</a:t>
            </a:r>
            <a:r>
              <a:rPr kumimoji="0" lang="tr-TR" b="0" i="0" u="none" strike="noStrike" cap="none" normalizeH="0" baseline="0" dirty="0" smtClean="0">
                <a:ln>
                  <a:noFill/>
                </a:ln>
                <a:solidFill>
                  <a:schemeClr val="tx1"/>
                </a:solidFill>
                <a:effectLst/>
                <a:latin typeface="Verdana" pitchFamily="34" charset="0"/>
              </a:rPr>
              <a:t> it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desired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location</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worksheet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format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SmartArt</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SmartArt</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either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Design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1" i="0" u="none" strike="noStrike" cap="none" normalizeH="0" baseline="0" dirty="0" smtClean="0">
                <a:ln>
                  <a:noFill/>
                </a:ln>
                <a:solidFill>
                  <a:schemeClr val="tx1"/>
                </a:solidFill>
                <a:effectLst/>
                <a:latin typeface="Verdana" pitchFamily="34" charset="0"/>
              </a:rPr>
              <a:t> Format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SmartArt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pictures</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3800" b="0" i="0" u="none" strike="noStrike" cap="none" normalizeH="0" baseline="0" dirty="0" smtClean="0">
              <a:ln>
                <a:noFill/>
              </a:ln>
              <a:solidFill>
                <a:schemeClr val="tx1"/>
              </a:solidFill>
              <a:effectLst/>
              <a:latin typeface="Verdana" pitchFamily="34" charset="0"/>
            </a:endParaRPr>
          </a:p>
        </p:txBody>
      </p:sp>
      <p:pic>
        <p:nvPicPr>
          <p:cNvPr id="19458" name="Picture 2" descr="Smart Art Tools Tabs"/>
          <p:cNvPicPr>
            <a:picLocks noChangeAspect="1" noChangeArrowheads="1"/>
          </p:cNvPicPr>
          <p:nvPr/>
        </p:nvPicPr>
        <p:blipFill>
          <a:blip r:embed="rId2" cstate="print"/>
          <a:srcRect/>
          <a:stretch>
            <a:fillRect/>
          </a:stretch>
        </p:blipFill>
        <p:spPr bwMode="auto">
          <a:xfrm>
            <a:off x="1071538" y="3786190"/>
            <a:ext cx="7774114" cy="1152526"/>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428596" y="285728"/>
            <a:ext cx="928694" cy="400110"/>
          </a:xfrm>
          <a:prstGeom prst="rect">
            <a:avLst/>
          </a:prstGeom>
        </p:spPr>
        <p:txBody>
          <a:bodyPr wrap="square">
            <a:spAutoFit/>
          </a:bodyPr>
          <a:lstStyle/>
          <a:p>
            <a:r>
              <a:rPr lang="tr-TR" sz="2000" b="1" dirty="0" err="1" smtClean="0"/>
              <a:t>Charts</a:t>
            </a:r>
            <a:endParaRPr lang="tr-TR" sz="2000" dirty="0"/>
          </a:p>
        </p:txBody>
      </p:sp>
      <p:sp>
        <p:nvSpPr>
          <p:cNvPr id="18433" name="Rectangle 1"/>
          <p:cNvSpPr>
            <a:spLocks noChangeArrowheads="1"/>
          </p:cNvSpPr>
          <p:nvPr/>
        </p:nvSpPr>
        <p:spPr bwMode="auto">
          <a:xfrm>
            <a:off x="285720" y="839158"/>
            <a:ext cx="821537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Charts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present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information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contained</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in a </a:t>
            </a:r>
            <a:r>
              <a:rPr kumimoji="0" lang="tr-TR" b="0" i="0" u="none" strike="noStrike" cap="none" normalizeH="0" baseline="0" dirty="0" err="1" smtClean="0">
                <a:ln>
                  <a:noFill/>
                </a:ln>
                <a:solidFill>
                  <a:schemeClr val="tx1"/>
                </a:solidFill>
                <a:effectLst/>
                <a:latin typeface="Verdana" pitchFamily="34" charset="0"/>
              </a:rPr>
              <a:t>graphic</a:t>
            </a:r>
            <a:r>
              <a:rPr kumimoji="0" lang="tr-TR" b="0" i="0" u="none" strike="noStrike" cap="none" normalizeH="0" baseline="0" dirty="0" smtClean="0">
                <a:ln>
                  <a:noFill/>
                </a:ln>
                <a:solidFill>
                  <a:schemeClr val="tx1"/>
                </a:solidFill>
                <a:effectLst/>
                <a:latin typeface="Verdana" pitchFamily="34" charset="0"/>
              </a:rPr>
              <a:t> format. Excel </a:t>
            </a:r>
            <a:r>
              <a:rPr kumimoji="0" lang="tr-TR" b="0" i="0" u="none" strike="noStrike" cap="none" normalizeH="0" baseline="0" dirty="0" err="1" smtClean="0">
                <a:ln>
                  <a:noFill/>
                </a:ln>
                <a:solidFill>
                  <a:schemeClr val="tx1"/>
                </a:solidFill>
                <a:effectLst/>
                <a:latin typeface="Verdana" pitchFamily="34" charset="0"/>
              </a:rPr>
              <a:t>offers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many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types</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charts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including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Line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Pie</a:t>
            </a:r>
            <a:r>
              <a:rPr kumimoji="0" lang="tr-TR" b="0" i="0" u="none" strike="noStrike" cap="none" normalizeH="0" baseline="0" dirty="0" smtClean="0">
                <a:ln>
                  <a:noFill/>
                </a:ln>
                <a:solidFill>
                  <a:schemeClr val="tx1"/>
                </a:solidFill>
                <a:effectLst/>
                <a:latin typeface="Verdana" pitchFamily="34" charset="0"/>
              </a:rPr>
              <a:t>, Bar, </a:t>
            </a:r>
            <a:r>
              <a:rPr kumimoji="0" lang="tr-TR" b="0" i="0" u="none" strike="noStrike" cap="none" normalizeH="0" baseline="0" dirty="0" err="1" smtClean="0">
                <a:ln>
                  <a:noFill/>
                </a:ln>
                <a:solidFill>
                  <a:schemeClr val="tx1"/>
                </a:solidFill>
                <a:effectLst/>
                <a:latin typeface="Verdana" pitchFamily="34" charset="0"/>
              </a:rPr>
              <a:t>Area</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Scatter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view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available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Insert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Ribbon</a:t>
            </a:r>
            <a:r>
              <a:rPr kumimoji="0" lang="tr-TR" b="0" i="0" u="none" strike="noStrike" cap="none" normalizeH="0" baseline="0" dirty="0" smtClean="0">
                <a:ln>
                  <a:noFill/>
                </a:ln>
                <a:solidFill>
                  <a:schemeClr val="tx1"/>
                </a:solidFill>
                <a:effectLst/>
                <a:latin typeface="Verdana"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Create</a:t>
            </a:r>
            <a:r>
              <a:rPr kumimoji="0" lang="tr-TR" b="1"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create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contain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use</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Insert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Ribbon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type</a:t>
            </a:r>
            <a:r>
              <a:rPr kumimoji="0" lang="tr-TR" b="0" i="0" u="none" strike="noStrike" cap="none" normalizeH="0" baseline="0" dirty="0" smtClean="0">
                <a:ln>
                  <a:noFill/>
                </a:ln>
                <a:solidFill>
                  <a:schemeClr val="tx1"/>
                </a:solidFill>
                <a:effectLst/>
                <a:latin typeface="Verdana" pitchFamily="34" charset="0"/>
              </a:rPr>
              <a:t> of </a:t>
            </a:r>
            <a:r>
              <a:rPr kumimoji="0" lang="tr-TR" b="1"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create</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23900" b="0" i="0" u="none" strike="noStrike" cap="none" normalizeH="0" baseline="0" dirty="0" smtClean="0">
              <a:ln>
                <a:noFill/>
              </a:ln>
              <a:solidFill>
                <a:schemeClr val="tx1"/>
              </a:solidFill>
              <a:effectLst/>
              <a:latin typeface="Verdana" pitchFamily="34" charset="0"/>
            </a:endParaRPr>
          </a:p>
        </p:txBody>
      </p:sp>
      <p:pic>
        <p:nvPicPr>
          <p:cNvPr id="18434" name="Picture 2" descr="Chart Options Group"/>
          <p:cNvPicPr>
            <a:picLocks noChangeAspect="1" noChangeArrowheads="1"/>
          </p:cNvPicPr>
          <p:nvPr/>
        </p:nvPicPr>
        <p:blipFill>
          <a:blip r:embed="rId2" cstate="print"/>
          <a:srcRect/>
          <a:stretch>
            <a:fillRect/>
          </a:stretch>
        </p:blipFill>
        <p:spPr bwMode="auto">
          <a:xfrm>
            <a:off x="1176448" y="4214818"/>
            <a:ext cx="7024570" cy="2005017"/>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00066" y="330339"/>
            <a:ext cx="807246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Modify</a:t>
            </a:r>
            <a:r>
              <a:rPr kumimoji="0" lang="tr-TR" b="1"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Once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have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created</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do </a:t>
            </a:r>
            <a:r>
              <a:rPr kumimoji="0" lang="tr-TR" b="0" i="0" u="none" strike="noStrike" cap="none" normalizeH="0" baseline="0" dirty="0" err="1" smtClean="0">
                <a:ln>
                  <a:noFill/>
                </a:ln>
                <a:solidFill>
                  <a:schemeClr val="tx1"/>
                </a:solidFill>
                <a:effectLst/>
                <a:latin typeface="Verdana" pitchFamily="34" charset="0"/>
              </a:rPr>
              <a:t>several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things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modify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Drag</a:t>
            </a:r>
            <a:r>
              <a:rPr kumimoji="0" lang="tr-TR" b="0" i="0" u="none" strike="noStrike" cap="none" normalizeH="0" baseline="0" dirty="0" smtClean="0">
                <a:ln>
                  <a:noFill/>
                </a:ln>
                <a:solidFill>
                  <a:schemeClr val="tx1"/>
                </a:solidFill>
                <a:effectLst/>
                <a:latin typeface="Verdana" pitchFamily="34" charset="0"/>
              </a:rPr>
              <a:t> it </a:t>
            </a:r>
            <a:r>
              <a:rPr kumimoji="0" lang="tr-TR" b="0" i="0" u="none" strike="noStrike" cap="none" normalizeH="0" baseline="0" dirty="0" err="1" smtClean="0">
                <a:ln>
                  <a:noFill/>
                </a:ln>
                <a:solidFill>
                  <a:schemeClr val="tx1"/>
                </a:solidFill>
                <a:effectLst/>
                <a:latin typeface="Verdana" pitchFamily="34" charset="0"/>
              </a:rPr>
              <a:t>another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location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same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Move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Design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desired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location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either</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new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current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sheet</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workbook</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23900" b="0" i="0" u="none" strike="noStrike" cap="none" normalizeH="0" baseline="0" dirty="0" smtClean="0">
              <a:ln>
                <a:noFill/>
              </a:ln>
              <a:solidFill>
                <a:schemeClr val="tx1"/>
              </a:solidFill>
              <a:effectLst/>
              <a:latin typeface="Verdana" pitchFamily="34" charset="0"/>
            </a:endParaRPr>
          </a:p>
        </p:txBody>
      </p:sp>
      <p:pic>
        <p:nvPicPr>
          <p:cNvPr id="17410" name="Picture 2" descr="Move Chart Button"/>
          <p:cNvPicPr>
            <a:picLocks noChangeAspect="1" noChangeArrowheads="1"/>
          </p:cNvPicPr>
          <p:nvPr/>
        </p:nvPicPr>
        <p:blipFill>
          <a:blip r:embed="rId2" cstate="print"/>
          <a:srcRect/>
          <a:stretch>
            <a:fillRect/>
          </a:stretch>
        </p:blipFill>
        <p:spPr bwMode="auto">
          <a:xfrm>
            <a:off x="3357554" y="4145359"/>
            <a:ext cx="5224475" cy="2084001"/>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14314" y="288833"/>
            <a:ext cx="742952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included</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Chart</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Select</a:t>
            </a:r>
            <a:r>
              <a:rPr kumimoji="0" lang="tr-TR" b="1" i="0" u="none" strike="noStrike" cap="none" normalizeH="0" baseline="0" dirty="0" smtClean="0">
                <a:ln>
                  <a:noFill/>
                </a:ln>
                <a:solidFill>
                  <a:schemeClr val="tx1"/>
                </a:solidFill>
                <a:effectLst/>
                <a:latin typeface="Verdana" pitchFamily="34" charset="0"/>
              </a:rPr>
              <a:t> Data</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Design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76300" b="0" i="0" u="none" strike="noStrike" cap="none" normalizeH="0" baseline="0" dirty="0" smtClean="0">
              <a:ln>
                <a:noFill/>
              </a:ln>
              <a:solidFill>
                <a:schemeClr val="tx1"/>
              </a:solidFill>
              <a:effectLst/>
              <a:latin typeface="Verdana" pitchFamily="34" charset="0"/>
            </a:endParaRPr>
          </a:p>
        </p:txBody>
      </p:sp>
      <p:pic>
        <p:nvPicPr>
          <p:cNvPr id="16386" name="Picture 2" descr="Change Data Dialog Box"/>
          <p:cNvPicPr>
            <a:picLocks noChangeAspect="1" noChangeArrowheads="1"/>
          </p:cNvPicPr>
          <p:nvPr/>
        </p:nvPicPr>
        <p:blipFill>
          <a:blip r:embed="rId2" cstate="print"/>
          <a:srcRect/>
          <a:stretch>
            <a:fillRect/>
          </a:stretch>
        </p:blipFill>
        <p:spPr bwMode="auto">
          <a:xfrm>
            <a:off x="2143108" y="2177326"/>
            <a:ext cx="6267456" cy="3928194"/>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285752" y="646023"/>
            <a:ext cx="81439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reverse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which</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displayed</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columns</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Chart</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Switch</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a:t>
            </a:r>
            <a:r>
              <a:rPr kumimoji="0" lang="tr-TR" b="1" i="0" u="none" strike="noStrike" cap="none" normalizeH="0" baseline="0" dirty="0" smtClean="0">
                <a:ln>
                  <a:noFill/>
                </a:ln>
                <a:solidFill>
                  <a:schemeClr val="tx1"/>
                </a:solidFill>
                <a:effectLst/>
                <a:latin typeface="Verdana" pitchFamily="34" charset="0"/>
              </a:rPr>
              <a:t>/</a:t>
            </a:r>
            <a:r>
              <a:rPr kumimoji="0" lang="tr-TR" b="1"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Design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34600" b="0" i="0" u="none" strike="noStrike" cap="none" normalizeH="0" baseline="0" dirty="0" smtClean="0">
              <a:ln>
                <a:noFill/>
              </a:ln>
              <a:solidFill>
                <a:schemeClr val="tx1"/>
              </a:solidFill>
              <a:effectLst/>
              <a:latin typeface="Verdana" pitchFamily="34" charset="0"/>
            </a:endParaRPr>
          </a:p>
        </p:txBody>
      </p:sp>
      <p:pic>
        <p:nvPicPr>
          <p:cNvPr id="15362" name="Picture 2" descr="Switch Row/Column Button"/>
          <p:cNvPicPr>
            <a:picLocks noChangeAspect="1" noChangeArrowheads="1"/>
          </p:cNvPicPr>
          <p:nvPr/>
        </p:nvPicPr>
        <p:blipFill>
          <a:blip r:embed="rId2" cstate="print"/>
          <a:srcRect/>
          <a:stretch>
            <a:fillRect/>
          </a:stretch>
        </p:blipFill>
        <p:spPr bwMode="auto">
          <a:xfrm>
            <a:off x="3214678" y="2571744"/>
            <a:ext cx="4552965" cy="293333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571472" y="820887"/>
            <a:ext cx="685801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modify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labels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titles</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Chart</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smtClean="0">
                <a:ln>
                  <a:noFill/>
                </a:ln>
                <a:solidFill>
                  <a:schemeClr val="tx1"/>
                </a:solidFill>
                <a:effectLst/>
                <a:latin typeface="Verdana" pitchFamily="34" charset="0"/>
              </a:rPr>
              <a:t>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Layout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Chart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Title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Data </a:t>
            </a:r>
            <a:r>
              <a:rPr kumimoji="0" lang="tr-TR" b="1" i="0" u="none" strike="noStrike" cap="none" normalizeH="0" baseline="0" dirty="0" err="1" smtClean="0">
                <a:ln>
                  <a:noFill/>
                </a:ln>
                <a:solidFill>
                  <a:schemeClr val="tx1"/>
                </a:solidFill>
                <a:effectLst/>
                <a:latin typeface="Verdana" pitchFamily="34" charset="0"/>
              </a:rPr>
              <a:t>Labels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Title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Enter</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6600" b="0" i="0" u="none" strike="noStrike" cap="none" normalizeH="0" baseline="0" dirty="0" smtClean="0">
              <a:ln>
                <a:noFill/>
              </a:ln>
              <a:solidFill>
                <a:schemeClr val="tx1"/>
              </a:solidFill>
              <a:effectLst/>
              <a:latin typeface="Verdana" pitchFamily="34" charset="0"/>
            </a:endParaRPr>
          </a:p>
        </p:txBody>
      </p:sp>
      <p:pic>
        <p:nvPicPr>
          <p:cNvPr id="14338" name="Picture 2" descr="Chart Labels Group"/>
          <p:cNvPicPr>
            <a:picLocks noChangeAspect="1" noChangeArrowheads="1"/>
          </p:cNvPicPr>
          <p:nvPr/>
        </p:nvPicPr>
        <p:blipFill>
          <a:blip r:embed="rId2" cstate="print"/>
          <a:srcRect/>
          <a:stretch>
            <a:fillRect/>
          </a:stretch>
        </p:blipFill>
        <p:spPr bwMode="auto">
          <a:xfrm>
            <a:off x="857224" y="3286124"/>
            <a:ext cx="7515894" cy="16906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500034" y="164738"/>
            <a:ext cx="7929586"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Ribbon</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ribbon</a:t>
            </a:r>
            <a:r>
              <a:rPr kumimoji="0" lang="tr-TR" b="0" i="0" u="none" strike="noStrike" cap="none" normalizeH="0" baseline="0" dirty="0" smtClean="0">
                <a:ln>
                  <a:noFill/>
                </a:ln>
                <a:solidFill>
                  <a:schemeClr val="tx1"/>
                </a:solidFill>
                <a:effectLst/>
                <a:latin typeface="Verdana" pitchFamily="34" charset="0"/>
              </a:rPr>
              <a:t> is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panel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top </a:t>
            </a:r>
            <a:r>
              <a:rPr kumimoji="0" lang="tr-TR" b="0" i="0" u="none" strike="noStrike" cap="none" normalizeH="0" baseline="0" dirty="0" err="1" smtClean="0">
                <a:ln>
                  <a:noFill/>
                </a:ln>
                <a:solidFill>
                  <a:schemeClr val="tx1"/>
                </a:solidFill>
                <a:effectLst/>
                <a:latin typeface="Verdana" pitchFamily="34" charset="0"/>
              </a:rPr>
              <a:t>portion</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document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It</a:t>
            </a:r>
            <a:r>
              <a:rPr kumimoji="0" lang="tr-TR" b="0" i="0" u="none" strike="noStrike" cap="none" normalizeH="0" baseline="0" dirty="0" smtClean="0">
                <a:ln>
                  <a:noFill/>
                </a:ln>
                <a:solidFill>
                  <a:schemeClr val="tx1"/>
                </a:solidFill>
                <a:effectLst/>
                <a:latin typeface="Verdana" pitchFamily="34" charset="0"/>
              </a:rPr>
              <a:t> has seven </a:t>
            </a:r>
            <a:r>
              <a:rPr kumimoji="0" lang="tr-TR" b="0" i="0" u="none" strike="noStrike" cap="none" normalizeH="0" baseline="0" dirty="0" err="1" smtClean="0">
                <a:ln>
                  <a:noFill/>
                </a:ln>
                <a:solidFill>
                  <a:schemeClr val="tx1"/>
                </a:solidFill>
                <a:effectLst/>
                <a:latin typeface="Verdana" pitchFamily="34" charset="0"/>
              </a:rPr>
              <a:t>tabs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Insert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Layouts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Formulas</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Review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View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Each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is </a:t>
            </a:r>
            <a:r>
              <a:rPr kumimoji="0" lang="tr-TR" b="0" i="0" u="none" strike="noStrike" cap="none" normalizeH="0" baseline="0" dirty="0" err="1" smtClean="0">
                <a:ln>
                  <a:noFill/>
                </a:ln>
                <a:solidFill>
                  <a:schemeClr val="tx1"/>
                </a:solidFill>
                <a:effectLst/>
                <a:latin typeface="Verdana" pitchFamily="34" charset="0"/>
              </a:rPr>
              <a:t>divided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logical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collections</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features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designed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perform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utilize</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developing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editing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your</a:t>
            </a:r>
            <a:r>
              <a:rPr kumimoji="0" lang="tr-TR" b="0" i="0" u="none" strike="noStrike" cap="none" normalizeH="0" baseline="0" dirty="0" smtClean="0">
                <a:ln>
                  <a:noFill/>
                </a:ln>
                <a:solidFill>
                  <a:schemeClr val="tx1"/>
                </a:solidFill>
                <a:effectLst/>
                <a:latin typeface="Verdana" pitchFamily="34" charset="0"/>
              </a:rPr>
              <a:t> Excel </a:t>
            </a:r>
            <a:r>
              <a:rPr kumimoji="0" lang="tr-TR" b="0" i="0" u="none" strike="noStrike" cap="none" normalizeH="0" baseline="0" dirty="0" err="1" smtClean="0">
                <a:ln>
                  <a:noFill/>
                </a:ln>
                <a:solidFill>
                  <a:schemeClr val="tx1"/>
                </a:solidFill>
                <a:effectLst/>
                <a:latin typeface="Verdana" pitchFamily="34" charset="0"/>
              </a:rPr>
              <a:t>spreadsheets</a:t>
            </a:r>
            <a:r>
              <a:rPr kumimoji="0" lang="tr-TR" b="0" i="0" u="none" strike="noStrike" cap="none" normalizeH="0" baseline="0" dirty="0" smtClean="0">
                <a:ln>
                  <a:noFill/>
                </a:ln>
                <a:solidFill>
                  <a:schemeClr val="tx1"/>
                </a:solidFill>
                <a:effectLst/>
                <a:latin typeface="Verdana"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smtClean="0">
                <a:ln>
                  <a:noFill/>
                </a:ln>
                <a:solidFill>
                  <a:schemeClr val="tx1"/>
                </a:solidFill>
                <a:effectLst/>
                <a:latin typeface="Verdana" pitchFamily="34" charset="0"/>
              </a:rPr>
              <a:t>  </a:t>
            </a:r>
            <a:endParaRPr kumimoji="0" lang="tr-TR" sz="16600" b="0" i="0" u="none" strike="noStrike" cap="none" normalizeH="0" baseline="0" dirty="0" smtClean="0">
              <a:ln>
                <a:noFill/>
              </a:ln>
              <a:solidFill>
                <a:schemeClr val="tx1"/>
              </a:solidFill>
              <a:effectLst/>
              <a:latin typeface="Verdana" pitchFamily="34" charset="0"/>
            </a:endParaRPr>
          </a:p>
        </p:txBody>
      </p:sp>
      <p:pic>
        <p:nvPicPr>
          <p:cNvPr id="5124" name="Picture 4" descr="Excel Ribbon"/>
          <p:cNvPicPr>
            <a:picLocks noChangeAspect="1" noChangeArrowheads="1"/>
          </p:cNvPicPr>
          <p:nvPr/>
        </p:nvPicPr>
        <p:blipFill>
          <a:blip r:embed="rId2" cstate="print"/>
          <a:srcRect/>
          <a:stretch>
            <a:fillRect/>
          </a:stretch>
        </p:blipFill>
        <p:spPr bwMode="auto">
          <a:xfrm>
            <a:off x="285720" y="3143248"/>
            <a:ext cx="8570237" cy="2076457"/>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14314" y="298432"/>
            <a:ext cx="792958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Chart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Tools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Tools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appear</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Ribbon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tools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located</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three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Design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Layout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Format.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Within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Design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control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type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layout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styles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location</a:t>
            </a:r>
            <a:r>
              <a:rPr kumimoji="0" lang="tr-TR" b="0" i="0" u="none" strike="noStrike" cap="none" normalizeH="0" baseline="0" dirty="0" smtClean="0">
                <a:ln>
                  <a:noFill/>
                </a:ln>
                <a:solidFill>
                  <a:schemeClr val="tx1"/>
                </a:solidFill>
                <a:effectLst/>
                <a:latin typeface="Verdana"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Within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Layout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control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inserting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pictures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shapes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boxes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labels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axes</a:t>
            </a:r>
            <a:r>
              <a:rPr kumimoji="0" lang="tr-TR" b="0" i="0" u="none" strike="noStrike" cap="none" normalizeH="0" baseline="0" dirty="0" smtClean="0">
                <a:ln>
                  <a:noFill/>
                </a:ln>
                <a:solidFill>
                  <a:schemeClr val="tx1"/>
                </a:solidFill>
                <a:effectLst/>
                <a:latin typeface="Verdana" pitchFamily="34" charset="0"/>
              </a:rPr>
              <a:t>, background,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analysis</a:t>
            </a:r>
            <a:r>
              <a:rPr kumimoji="0" lang="tr-TR" b="0" i="0" u="none" strike="noStrike" cap="none" normalizeH="0" baseline="0" dirty="0" smtClean="0">
                <a:ln>
                  <a:noFill/>
                </a:ln>
                <a:solidFill>
                  <a:schemeClr val="tx1"/>
                </a:solidFill>
                <a:effectLst/>
                <a:latin typeface="Verdana"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3800" b="0" i="0" u="none" strike="noStrike" cap="none" normalizeH="0" baseline="0" dirty="0" smtClean="0">
              <a:ln>
                <a:noFill/>
              </a:ln>
              <a:solidFill>
                <a:schemeClr val="tx1"/>
              </a:solidFill>
              <a:effectLst/>
              <a:latin typeface="Verdana" pitchFamily="34" charset="0"/>
            </a:endParaRPr>
          </a:p>
        </p:txBody>
      </p:sp>
      <p:pic>
        <p:nvPicPr>
          <p:cNvPr id="13314" name="Picture 2" descr="Chart Design Tools Tab"/>
          <p:cNvPicPr>
            <a:picLocks noChangeAspect="1" noChangeArrowheads="1"/>
          </p:cNvPicPr>
          <p:nvPr/>
        </p:nvPicPr>
        <p:blipFill>
          <a:blip r:embed="rId2" cstate="print"/>
          <a:srcRect/>
          <a:stretch>
            <a:fillRect/>
          </a:stretch>
        </p:blipFill>
        <p:spPr bwMode="auto">
          <a:xfrm>
            <a:off x="564467" y="3643314"/>
            <a:ext cx="8079499" cy="1199038"/>
          </a:xfrm>
          <a:prstGeom prst="rect">
            <a:avLst/>
          </a:prstGeom>
          <a:noFill/>
        </p:spPr>
      </p:pic>
      <p:pic>
        <p:nvPicPr>
          <p:cNvPr id="13315" name="Picture 3" descr="Chart Layouts Tab"/>
          <p:cNvPicPr>
            <a:picLocks noChangeAspect="1" noChangeArrowheads="1"/>
          </p:cNvPicPr>
          <p:nvPr/>
        </p:nvPicPr>
        <p:blipFill>
          <a:blip r:embed="rId3" cstate="print"/>
          <a:srcRect/>
          <a:stretch>
            <a:fillRect/>
          </a:stretch>
        </p:blipFill>
        <p:spPr bwMode="auto">
          <a:xfrm>
            <a:off x="571472" y="4929198"/>
            <a:ext cx="8068292" cy="114300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428596" y="345586"/>
            <a:ext cx="892975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Within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Format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modify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shape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styles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styles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size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Copy</a:t>
            </a:r>
            <a:r>
              <a:rPr kumimoji="0" lang="tr-TR" b="1"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Chart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to</a:t>
            </a:r>
            <a:r>
              <a:rPr kumimoji="0" lang="tr-TR" b="1" i="0" u="none" strike="noStrike" cap="none" normalizeH="0" baseline="0" dirty="0" smtClean="0">
                <a:ln>
                  <a:noFill/>
                </a:ln>
                <a:solidFill>
                  <a:schemeClr val="tx1"/>
                </a:solidFill>
                <a:effectLst/>
                <a:latin typeface="Verdana" pitchFamily="34" charset="0"/>
              </a:rPr>
              <a:t> Word</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chart</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Copy</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Go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Word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document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located</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Paste</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23900" b="0" i="0" u="none" strike="noStrike" cap="none" normalizeH="0" baseline="0" dirty="0" smtClean="0">
              <a:ln>
                <a:noFill/>
              </a:ln>
              <a:solidFill>
                <a:schemeClr val="tx1"/>
              </a:solidFill>
              <a:effectLst/>
              <a:latin typeface="Verdana" pitchFamily="34" charset="0"/>
            </a:endParaRPr>
          </a:p>
        </p:txBody>
      </p:sp>
      <p:pic>
        <p:nvPicPr>
          <p:cNvPr id="12290" name="Picture 2" descr="Chart Format Tab"/>
          <p:cNvPicPr>
            <a:picLocks noChangeAspect="1" noChangeArrowheads="1"/>
          </p:cNvPicPr>
          <p:nvPr/>
        </p:nvPicPr>
        <p:blipFill>
          <a:blip r:embed="rId2" cstate="print"/>
          <a:srcRect/>
          <a:stretch>
            <a:fillRect/>
          </a:stretch>
        </p:blipFill>
        <p:spPr bwMode="auto">
          <a:xfrm>
            <a:off x="409654" y="1071546"/>
            <a:ext cx="8734346" cy="1285884"/>
          </a:xfrm>
          <a:prstGeom prst="rect">
            <a:avLst/>
          </a:prstGeom>
          <a:noFill/>
        </p:spPr>
      </p:pic>
      <p:pic>
        <p:nvPicPr>
          <p:cNvPr id="12291" name="Picture 3" descr="Copy Button"/>
          <p:cNvPicPr>
            <a:picLocks noChangeAspect="1" noChangeArrowheads="1"/>
          </p:cNvPicPr>
          <p:nvPr/>
        </p:nvPicPr>
        <p:blipFill>
          <a:blip r:embed="rId3" cstate="print"/>
          <a:srcRect/>
          <a:stretch>
            <a:fillRect/>
          </a:stretch>
        </p:blipFill>
        <p:spPr bwMode="auto">
          <a:xfrm>
            <a:off x="7000892" y="4071942"/>
            <a:ext cx="1543055" cy="2500813"/>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214290"/>
            <a:ext cx="2017027" cy="369332"/>
          </a:xfrm>
          <a:prstGeom prst="rect">
            <a:avLst/>
          </a:prstGeom>
        </p:spPr>
        <p:txBody>
          <a:bodyPr wrap="none">
            <a:spAutoFit/>
          </a:bodyPr>
          <a:lstStyle/>
          <a:p>
            <a:r>
              <a:rPr lang="tr-TR" b="1" dirty="0" smtClean="0"/>
              <a:t>Format </a:t>
            </a:r>
            <a:r>
              <a:rPr lang="tr-TR" b="1" dirty="0" err="1" smtClean="0"/>
              <a:t>Worksheet</a:t>
            </a:r>
            <a:r>
              <a:rPr lang="tr-TR" b="1" dirty="0" smtClean="0"/>
              <a:t> </a:t>
            </a:r>
            <a:endParaRPr lang="tr-TR" dirty="0"/>
          </a:p>
        </p:txBody>
      </p:sp>
      <p:sp>
        <p:nvSpPr>
          <p:cNvPr id="11265" name="Rectangle 1"/>
          <p:cNvSpPr>
            <a:spLocks noChangeArrowheads="1"/>
          </p:cNvSpPr>
          <p:nvPr/>
        </p:nvSpPr>
        <p:spPr bwMode="auto">
          <a:xfrm>
            <a:off x="357190" y="1197194"/>
            <a:ext cx="3071802" cy="52322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chemeClr val="tx1"/>
                </a:solidFill>
                <a:effectLst/>
                <a:latin typeface="Verdana" pitchFamily="34" charset="0"/>
              </a:rPr>
              <a:t>Convert</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Text</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to</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Columns</a:t>
            </a:r>
            <a:r>
              <a:rPr kumimoji="0" lang="tr-TR" sz="1600" b="0" i="0" u="none" strike="noStrike" cap="none" normalizeH="0" baseline="0" dirty="0" smtClean="0">
                <a:ln>
                  <a:noFill/>
                </a:ln>
                <a:solidFill>
                  <a:schemeClr val="tx1"/>
                </a:solidFill>
                <a:effectLst/>
                <a:latin typeface="Verdana" pitchFamily="34" charset="0"/>
              </a:rPr>
              <a:t/>
            </a:r>
            <a:br>
              <a:rPr kumimoji="0" lang="tr-TR" sz="1600" b="0" i="0" u="none" strike="noStrike" cap="none" normalizeH="0" baseline="0" dirty="0" smtClean="0">
                <a:ln>
                  <a:noFill/>
                </a:ln>
                <a:solidFill>
                  <a:schemeClr val="tx1"/>
                </a:solidFill>
                <a:effectLst/>
                <a:latin typeface="Verdana" pitchFamily="34" charset="0"/>
              </a:rPr>
            </a:br>
            <a:r>
              <a:rPr kumimoji="0" lang="tr-TR" sz="1600" b="0" i="0" u="none" strike="noStrike" cap="none" normalizeH="0" baseline="0" dirty="0" err="1" smtClean="0">
                <a:ln>
                  <a:noFill/>
                </a:ln>
                <a:solidFill>
                  <a:schemeClr val="tx1"/>
                </a:solidFill>
                <a:effectLst/>
                <a:latin typeface="Verdana" pitchFamily="34" charset="0"/>
              </a:rPr>
              <a:t>Sometimes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will</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want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split</a:t>
            </a:r>
            <a:r>
              <a:rPr kumimoji="0" lang="tr-TR" sz="1600" b="0" i="0" u="none" strike="noStrike" cap="none" normalizeH="0" baseline="0" dirty="0" smtClean="0">
                <a:ln>
                  <a:noFill/>
                </a:ln>
                <a:solidFill>
                  <a:schemeClr val="tx1"/>
                </a:solidFill>
                <a:effectLst/>
                <a:latin typeface="Verdana" pitchFamily="34" charset="0"/>
              </a:rPr>
              <a:t> data in </a:t>
            </a:r>
            <a:r>
              <a:rPr kumimoji="0" lang="tr-TR" sz="1600" b="0" i="0" u="none" strike="noStrike" cap="none" normalizeH="0" baseline="0" dirty="0" err="1" smtClean="0">
                <a:ln>
                  <a:noFill/>
                </a:ln>
                <a:solidFill>
                  <a:schemeClr val="tx1"/>
                </a:solidFill>
                <a:effectLst/>
                <a:latin typeface="Verdana" pitchFamily="34" charset="0"/>
              </a:rPr>
              <a:t>one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cell</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into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two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or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more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cells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can do </a:t>
            </a:r>
            <a:r>
              <a:rPr kumimoji="0" lang="tr-TR" sz="1600" b="0" i="0" u="none" strike="noStrike" cap="none" normalizeH="0" baseline="0" dirty="0" err="1" smtClean="0">
                <a:ln>
                  <a:noFill/>
                </a:ln>
                <a:solidFill>
                  <a:schemeClr val="tx1"/>
                </a:solidFill>
                <a:effectLst/>
                <a:latin typeface="Verdana" pitchFamily="34" charset="0"/>
              </a:rPr>
              <a:t>this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easily</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by</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utilizing</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Convert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Text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Columns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Wizard</a:t>
            </a:r>
            <a:r>
              <a:rPr kumimoji="0" lang="tr-TR" sz="1600" b="0" i="0" u="none" strike="noStrike" cap="none" normalizeH="0" baseline="0" dirty="0" smtClean="0">
                <a:ln>
                  <a:noFill/>
                </a:ln>
                <a:solidFill>
                  <a:schemeClr val="tx1"/>
                </a:solidFill>
                <a:effectLst/>
                <a:latin typeface="Verdana" pitchFamily="34" charset="0"/>
              </a:rPr>
              <a:t>.</a:t>
            </a:r>
            <a:endParaRPr kumimoji="0" lang="tr-TR" sz="2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Highlight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column</a:t>
            </a:r>
            <a:r>
              <a:rPr kumimoji="0" lang="tr-TR" sz="1600" b="0" i="0" u="none" strike="noStrike" cap="none" normalizeH="0" baseline="0" dirty="0" smtClean="0">
                <a:ln>
                  <a:noFill/>
                </a:ln>
                <a:solidFill>
                  <a:schemeClr val="tx1"/>
                </a:solidFill>
                <a:effectLst/>
                <a:latin typeface="Verdana" pitchFamily="34" charset="0"/>
              </a:rPr>
              <a:t> in </a:t>
            </a:r>
            <a:r>
              <a:rPr kumimoji="0" lang="tr-TR" sz="1600" b="0" i="0" u="none" strike="noStrike" cap="none" normalizeH="0" baseline="0" dirty="0" err="1" smtClean="0">
                <a:ln>
                  <a:noFill/>
                </a:ln>
                <a:solidFill>
                  <a:schemeClr val="tx1"/>
                </a:solidFill>
                <a:effectLst/>
                <a:latin typeface="Verdana" pitchFamily="34" charset="0"/>
              </a:rPr>
              <a:t>which</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wish</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split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data</a:t>
            </a:r>
            <a:r>
              <a:rPr kumimoji="0" lang="tr-TR" sz="24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Text</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to</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Columns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button</a:t>
            </a:r>
            <a:r>
              <a:rPr kumimoji="0" lang="tr-TR" sz="1600" b="0" i="0" u="none" strike="noStrike" cap="none" normalizeH="0" baseline="0" dirty="0" smtClean="0">
                <a:ln>
                  <a:noFill/>
                </a:ln>
                <a:solidFill>
                  <a:schemeClr val="tx1"/>
                </a:solidFill>
                <a:effectLst/>
                <a:latin typeface="Verdana" pitchFamily="34" charset="0"/>
              </a:rPr>
              <a:t> on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smtClean="0">
                <a:ln>
                  <a:noFill/>
                </a:ln>
                <a:solidFill>
                  <a:schemeClr val="tx1"/>
                </a:solidFill>
                <a:effectLst/>
                <a:latin typeface="Verdana" pitchFamily="34" charset="0"/>
              </a:rPr>
              <a:t>Data</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tab</a:t>
            </a:r>
            <a:r>
              <a:rPr kumimoji="0" lang="tr-TR" sz="24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Delimited</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if</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have</a:t>
            </a:r>
            <a:r>
              <a:rPr kumimoji="0" lang="tr-TR" sz="1600" b="0" i="0" u="none" strike="noStrike" cap="none" normalizeH="0" baseline="0" dirty="0" smtClean="0">
                <a:ln>
                  <a:noFill/>
                </a:ln>
                <a:solidFill>
                  <a:schemeClr val="tx1"/>
                </a:solidFill>
                <a:effectLst/>
                <a:latin typeface="Verdana" pitchFamily="34" charset="0"/>
              </a:rPr>
              <a:t> a </a:t>
            </a:r>
            <a:r>
              <a:rPr kumimoji="0" lang="tr-TR" sz="1600" b="0" i="0" u="none" strike="noStrike" cap="none" normalizeH="0" baseline="0" dirty="0" err="1" smtClean="0">
                <a:ln>
                  <a:noFill/>
                </a:ln>
                <a:solidFill>
                  <a:schemeClr val="tx1"/>
                </a:solidFill>
                <a:effectLst/>
                <a:latin typeface="Verdana" pitchFamily="34" charset="0"/>
              </a:rPr>
              <a:t>comma</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or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tab</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separating</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data, </a:t>
            </a:r>
            <a:r>
              <a:rPr kumimoji="0" lang="tr-TR" sz="1600" b="0" i="0" u="none" strike="noStrike" cap="none" normalizeH="0" baseline="0" dirty="0" err="1" smtClean="0">
                <a:ln>
                  <a:noFill/>
                </a:ln>
                <a:solidFill>
                  <a:schemeClr val="tx1"/>
                </a:solidFill>
                <a:effectLst/>
                <a:latin typeface="Verdana" pitchFamily="34" charset="0"/>
              </a:rPr>
              <a:t>or</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fixed</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widths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set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data </a:t>
            </a:r>
            <a:r>
              <a:rPr kumimoji="0" lang="tr-TR" sz="1600" b="0" i="0" u="none" strike="noStrike" cap="none" normalizeH="0" baseline="0" dirty="0" err="1" smtClean="0">
                <a:ln>
                  <a:noFill/>
                </a:ln>
                <a:solidFill>
                  <a:schemeClr val="tx1"/>
                </a:solidFill>
                <a:effectLst/>
                <a:latin typeface="Verdana" pitchFamily="34" charset="0"/>
              </a:rPr>
              <a:t>separation</a:t>
            </a:r>
            <a:r>
              <a:rPr kumimoji="0" lang="tr-TR" sz="1600" b="0" i="0" u="none" strike="noStrike" cap="none" normalizeH="0" baseline="0" dirty="0" smtClean="0">
                <a:ln>
                  <a:noFill/>
                </a:ln>
                <a:solidFill>
                  <a:schemeClr val="tx1"/>
                </a:solidFill>
                <a:effectLst/>
                <a:latin typeface="Verdana" pitchFamily="34" charset="0"/>
              </a:rPr>
              <a:t> at a </a:t>
            </a:r>
            <a:r>
              <a:rPr kumimoji="0" lang="tr-TR" sz="1600" b="0" i="0" u="none" strike="noStrike" cap="none" normalizeH="0" baseline="0" dirty="0" err="1" smtClean="0">
                <a:ln>
                  <a:noFill/>
                </a:ln>
                <a:solidFill>
                  <a:schemeClr val="tx1"/>
                </a:solidFill>
                <a:effectLst/>
                <a:latin typeface="Verdana" pitchFamily="34" charset="0"/>
              </a:rPr>
              <a:t>specific</a:t>
            </a:r>
            <a:r>
              <a:rPr kumimoji="0" lang="tr-TR" sz="1600" b="0" i="0" u="none" strike="noStrike" cap="none" normalizeH="0" baseline="0" dirty="0" smtClean="0">
                <a:ln>
                  <a:noFill/>
                </a:ln>
                <a:solidFill>
                  <a:schemeClr val="tx1"/>
                </a:solidFill>
                <a:effectLst/>
                <a:latin typeface="Verdana" pitchFamily="34" charset="0"/>
              </a:rPr>
              <a:t> size.  </a:t>
            </a:r>
            <a:endParaRPr kumimoji="0" lang="tr-TR" sz="2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Verdana" pitchFamily="34" charset="0"/>
              </a:rPr>
              <a:t>  </a:t>
            </a:r>
            <a:endParaRPr kumimoji="0" lang="tr-TR" sz="86300" b="0" i="0" u="none" strike="noStrike" cap="none" normalizeH="0" baseline="0" dirty="0" smtClean="0">
              <a:ln>
                <a:noFill/>
              </a:ln>
              <a:solidFill>
                <a:schemeClr val="tx1"/>
              </a:solidFill>
              <a:effectLst/>
              <a:latin typeface="Verdana" pitchFamily="34" charset="0"/>
            </a:endParaRPr>
          </a:p>
        </p:txBody>
      </p:sp>
      <p:pic>
        <p:nvPicPr>
          <p:cNvPr id="11266" name="Picture 2" descr="Text To Columns Wizard"/>
          <p:cNvPicPr>
            <a:picLocks noChangeAspect="1" noChangeArrowheads="1"/>
          </p:cNvPicPr>
          <p:nvPr/>
        </p:nvPicPr>
        <p:blipFill>
          <a:blip r:embed="rId2" cstate="print"/>
          <a:srcRect/>
          <a:stretch>
            <a:fillRect/>
          </a:stretch>
        </p:blipFill>
        <p:spPr bwMode="auto">
          <a:xfrm>
            <a:off x="3481414" y="1228891"/>
            <a:ext cx="5448304" cy="5129067"/>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nvSpPr>
        <p:spPr bwMode="auto">
          <a:xfrm>
            <a:off x="357190" y="507382"/>
            <a:ext cx="6929454" cy="24929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Modify</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Fonts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Modifying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fonts</a:t>
            </a:r>
            <a:r>
              <a:rPr kumimoji="0" lang="tr-TR" b="0" i="0" u="none" strike="noStrike" cap="none" normalizeH="0" baseline="0" dirty="0" smtClean="0">
                <a:ln>
                  <a:noFill/>
                </a:ln>
                <a:solidFill>
                  <a:schemeClr val="tx1"/>
                </a:solidFill>
                <a:effectLst/>
                <a:latin typeface="Verdana" pitchFamily="34" charset="0"/>
              </a:rPr>
              <a:t> in Excel </a:t>
            </a:r>
            <a:r>
              <a:rPr kumimoji="0" lang="tr-TR" b="0" i="0" u="none" strike="noStrike" cap="none" normalizeH="0" baseline="0" dirty="0" err="1" smtClean="0">
                <a:ln>
                  <a:noFill/>
                </a:ln>
                <a:solidFill>
                  <a:schemeClr val="tx1"/>
                </a:solidFill>
                <a:effectLst/>
                <a:latin typeface="Verdana" pitchFamily="34" charset="0"/>
              </a:rPr>
              <a:t>will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emphasize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titles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headings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modify</a:t>
            </a:r>
            <a:r>
              <a:rPr kumimoji="0" lang="tr-TR" b="0" i="0" u="none" strike="noStrike" cap="none" normalizeH="0" baseline="0" dirty="0" smtClean="0">
                <a:ln>
                  <a:noFill/>
                </a:ln>
                <a:solidFill>
                  <a:schemeClr val="tx1"/>
                </a:solidFill>
                <a:effectLst/>
                <a:latin typeface="Verdana" pitchFamily="34" charset="0"/>
              </a:rPr>
              <a:t> a font: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would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like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font </a:t>
            </a:r>
            <a:r>
              <a:rPr kumimoji="0" lang="tr-TR" b="0" i="0" u="none" strike="noStrike" cap="none" normalizeH="0" baseline="0" dirty="0" err="1" smtClean="0">
                <a:ln>
                  <a:noFill/>
                </a:ln>
                <a:solidFill>
                  <a:schemeClr val="tx1"/>
                </a:solidFill>
                <a:effectLst/>
                <a:latin typeface="Verdana" pitchFamily="34" charset="0"/>
              </a:rPr>
              <a:t>applied</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smtClean="0">
                <a:ln>
                  <a:noFill/>
                </a:ln>
                <a:solidFill>
                  <a:schemeClr val="tx1"/>
                </a:solidFill>
                <a:effectLst/>
                <a:latin typeface="Verdana" pitchFamily="34" charset="0"/>
              </a:rPr>
              <a:t>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Font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font </a:t>
            </a:r>
            <a:r>
              <a:rPr kumimoji="0" lang="tr-TR" b="0" i="0" u="none" strike="noStrike" cap="none" normalizeH="0" baseline="0" dirty="0" err="1" smtClean="0">
                <a:ln>
                  <a:noFill/>
                </a:ln>
                <a:solidFill>
                  <a:schemeClr val="tx1"/>
                </a:solidFill>
                <a:effectLst/>
                <a:latin typeface="Verdana" pitchFamily="34" charset="0"/>
              </a:rPr>
              <a:t>type</a:t>
            </a:r>
            <a:r>
              <a:rPr kumimoji="0" lang="tr-TR" b="0" i="0" u="none" strike="noStrike" cap="none" normalizeH="0" baseline="0" dirty="0" smtClean="0">
                <a:ln>
                  <a:noFill/>
                </a:ln>
                <a:solidFill>
                  <a:schemeClr val="tx1"/>
                </a:solidFill>
                <a:effectLst/>
                <a:latin typeface="Verdana" pitchFamily="34" charset="0"/>
              </a:rPr>
              <a:t>, size, </a:t>
            </a:r>
            <a:r>
              <a:rPr kumimoji="0" lang="tr-TR" b="0" i="0" u="none" strike="noStrike" cap="none" normalizeH="0" baseline="0" dirty="0" err="1" smtClean="0">
                <a:ln>
                  <a:noFill/>
                </a:ln>
                <a:solidFill>
                  <a:schemeClr val="tx1"/>
                </a:solidFill>
                <a:effectLst/>
                <a:latin typeface="Verdana" pitchFamily="34" charset="0"/>
              </a:rPr>
              <a:t>bold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italics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underline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49600" b="0" i="0" u="none" strike="noStrike" cap="none" normalizeH="0" baseline="0" dirty="0" smtClean="0">
              <a:ln>
                <a:noFill/>
              </a:ln>
              <a:solidFill>
                <a:schemeClr val="tx1"/>
              </a:solidFill>
              <a:effectLst/>
              <a:latin typeface="Verdana" pitchFamily="34" charset="0"/>
            </a:endParaRPr>
          </a:p>
        </p:txBody>
      </p:sp>
      <p:pic>
        <p:nvPicPr>
          <p:cNvPr id="10242" name="Picture 2" descr="Fonts Group"/>
          <p:cNvPicPr>
            <a:picLocks noChangeAspect="1" noChangeArrowheads="1"/>
          </p:cNvPicPr>
          <p:nvPr/>
        </p:nvPicPr>
        <p:blipFill>
          <a:blip r:embed="rId2" cstate="print"/>
          <a:srcRect/>
          <a:stretch>
            <a:fillRect/>
          </a:stretch>
        </p:blipFill>
        <p:spPr bwMode="auto">
          <a:xfrm>
            <a:off x="4357686" y="3110800"/>
            <a:ext cx="4062422" cy="3304294"/>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500034" y="1231862"/>
            <a:ext cx="350043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Verdana" pitchFamily="34" charset="0"/>
              </a:rPr>
              <a:t>Format </a:t>
            </a:r>
            <a:r>
              <a:rPr kumimoji="0" lang="tr-TR" b="1" i="0" u="none" strike="noStrike" cap="none" normalizeH="0" baseline="0" dirty="0" err="1" smtClean="0">
                <a:ln>
                  <a:noFill/>
                </a:ln>
                <a:solidFill>
                  <a:schemeClr val="tx1"/>
                </a:solidFill>
                <a:effectLst/>
                <a:latin typeface="Verdana" pitchFamily="34" charset="0"/>
              </a:rPr>
              <a:t>Cells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Dialog</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Box</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In</a:t>
            </a:r>
            <a:r>
              <a:rPr kumimoji="0" lang="tr-TR" b="0" i="0" u="none" strike="noStrike" cap="none" normalizeH="0" baseline="0" dirty="0" smtClean="0">
                <a:ln>
                  <a:noFill/>
                </a:ln>
                <a:solidFill>
                  <a:schemeClr val="tx1"/>
                </a:solidFill>
                <a:effectLst/>
                <a:latin typeface="Verdana" pitchFamily="34" charset="0"/>
              </a:rPr>
              <a:t> Excel,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also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specific</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formatting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formatting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have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formatting</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Dialog</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Box</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arrow</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Alignment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18300" b="0" i="0" u="none" strike="noStrike" cap="none" normalizeH="0" baseline="0" dirty="0" smtClean="0">
              <a:ln>
                <a:noFill/>
              </a:ln>
              <a:solidFill>
                <a:schemeClr val="tx1"/>
              </a:solidFill>
              <a:effectLst/>
              <a:latin typeface="Verdana" pitchFamily="34" charset="0"/>
            </a:endParaRPr>
          </a:p>
        </p:txBody>
      </p:sp>
      <p:pic>
        <p:nvPicPr>
          <p:cNvPr id="9218" name="Picture 2" descr="Alignment Drop Down"/>
          <p:cNvPicPr>
            <a:picLocks noChangeAspect="1" noChangeArrowheads="1"/>
          </p:cNvPicPr>
          <p:nvPr/>
        </p:nvPicPr>
        <p:blipFill>
          <a:blip r:embed="rId2" cstate="print"/>
          <a:srcRect/>
          <a:stretch>
            <a:fillRect/>
          </a:stretch>
        </p:blipFill>
        <p:spPr bwMode="auto">
          <a:xfrm>
            <a:off x="4214810" y="1357298"/>
            <a:ext cx="4524375" cy="5267325"/>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571504" y="303513"/>
            <a:ext cx="4929190" cy="63401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several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tabs</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this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dialog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box</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modify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properties</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Number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display</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different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number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types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decimal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places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Alignment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horizontal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vertical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alignment</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wrap</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shrink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merge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direction</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smtClean="0">
                <a:ln>
                  <a:noFill/>
                </a:ln>
                <a:solidFill>
                  <a:schemeClr val="tx1"/>
                </a:solidFill>
                <a:effectLst/>
                <a:latin typeface="Verdana" pitchFamily="34" charset="0"/>
              </a:rPr>
              <a:t>Font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control</a:t>
            </a:r>
            <a:r>
              <a:rPr kumimoji="0" lang="tr-TR" b="0" i="0" u="none" strike="noStrike" cap="none" normalizeH="0" baseline="0" dirty="0" smtClean="0">
                <a:ln>
                  <a:noFill/>
                </a:ln>
                <a:solidFill>
                  <a:schemeClr val="tx1"/>
                </a:solidFill>
                <a:effectLst/>
                <a:latin typeface="Verdana" pitchFamily="34" charset="0"/>
              </a:rPr>
              <a:t> of font, font </a:t>
            </a:r>
            <a:r>
              <a:rPr kumimoji="0" lang="tr-TR" b="0" i="0" u="none" strike="noStrike" cap="none" normalizeH="0" baseline="0" dirty="0" err="1" smtClean="0">
                <a:ln>
                  <a:noFill/>
                </a:ln>
                <a:solidFill>
                  <a:schemeClr val="tx1"/>
                </a:solidFill>
                <a:effectLst/>
                <a:latin typeface="Verdana" pitchFamily="34" charset="0"/>
              </a:rPr>
              <a:t>style</a:t>
            </a:r>
            <a:r>
              <a:rPr kumimoji="0" lang="tr-TR" b="0" i="0" u="none" strike="noStrike" cap="none" normalizeH="0" baseline="0" dirty="0" smtClean="0">
                <a:ln>
                  <a:noFill/>
                </a:ln>
                <a:solidFill>
                  <a:schemeClr val="tx1"/>
                </a:solidFill>
                <a:effectLst/>
                <a:latin typeface="Verdana" pitchFamily="34" charset="0"/>
              </a:rPr>
              <a:t>, size, </a:t>
            </a:r>
            <a:r>
              <a:rPr kumimoji="0" lang="tr-TR" b="0" i="0" u="none" strike="noStrike" cap="none" normalizeH="0" baseline="0" dirty="0" err="1" smtClean="0">
                <a:ln>
                  <a:noFill/>
                </a:ln>
                <a:solidFill>
                  <a:schemeClr val="tx1"/>
                </a:solidFill>
                <a:effectLst/>
                <a:latin typeface="Verdana" pitchFamily="34" charset="0"/>
              </a:rPr>
              <a:t>color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additional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features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Border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Border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styles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Fill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styles</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Add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Borders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Colors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to</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Borders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colors</a:t>
            </a:r>
            <a:r>
              <a:rPr kumimoji="0" lang="tr-TR" b="0" i="0" u="none" strike="noStrike" cap="none" normalizeH="0" baseline="0" dirty="0" smtClean="0">
                <a:ln>
                  <a:noFill/>
                </a:ln>
                <a:solidFill>
                  <a:schemeClr val="tx1"/>
                </a:solidFill>
                <a:effectLst/>
                <a:latin typeface="Verdana" pitchFamily="34" charset="0"/>
              </a:rPr>
              <a:t> can be </a:t>
            </a:r>
            <a:r>
              <a:rPr kumimoji="0" lang="tr-TR" b="0" i="0" u="none" strike="noStrike" cap="none" normalizeH="0" baseline="0" dirty="0" err="1" smtClean="0">
                <a:ln>
                  <a:noFill/>
                </a:ln>
                <a:solidFill>
                  <a:schemeClr val="tx1"/>
                </a:solidFill>
                <a:effectLst/>
                <a:latin typeface="Verdana" pitchFamily="34" charset="0"/>
              </a:rPr>
              <a:t>added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manually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through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use</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styles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borders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manually</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Borders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drop</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down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menu</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Font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appropriate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border</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96000" b="0" i="0" u="none" strike="noStrike" cap="none" normalizeH="0" baseline="0" dirty="0" smtClean="0">
              <a:ln>
                <a:noFill/>
              </a:ln>
              <a:solidFill>
                <a:schemeClr val="tx1"/>
              </a:solidFill>
              <a:effectLst/>
              <a:latin typeface="Verdana" pitchFamily="34" charset="0"/>
            </a:endParaRPr>
          </a:p>
        </p:txBody>
      </p:sp>
      <p:pic>
        <p:nvPicPr>
          <p:cNvPr id="8194" name="Picture 2" descr="Borders Drop Down Menu"/>
          <p:cNvPicPr>
            <a:picLocks noChangeAspect="1" noChangeArrowheads="1"/>
          </p:cNvPicPr>
          <p:nvPr/>
        </p:nvPicPr>
        <p:blipFill>
          <a:blip r:embed="rId2" cstate="print"/>
          <a:srcRect/>
          <a:stretch>
            <a:fillRect/>
          </a:stretch>
        </p:blipFill>
        <p:spPr bwMode="auto">
          <a:xfrm>
            <a:off x="5715008" y="1724468"/>
            <a:ext cx="3019428" cy="4962075"/>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500066" y="1293341"/>
            <a:ext cx="8143900"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manually</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drop</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down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menu</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Font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appropriate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62400" b="0" i="0" u="none" strike="noStrike" cap="none" normalizeH="0" baseline="0" dirty="0" smtClean="0">
              <a:ln>
                <a:noFill/>
              </a:ln>
              <a:solidFill>
                <a:schemeClr val="tx1"/>
              </a:solidFill>
              <a:effectLst/>
              <a:latin typeface="Verdana" pitchFamily="34" charset="0"/>
            </a:endParaRPr>
          </a:p>
        </p:txBody>
      </p:sp>
      <p:pic>
        <p:nvPicPr>
          <p:cNvPr id="7170" name="Picture 2" descr="Cell Color Drop Down Menu"/>
          <p:cNvPicPr>
            <a:picLocks noChangeAspect="1" noChangeArrowheads="1"/>
          </p:cNvPicPr>
          <p:nvPr/>
        </p:nvPicPr>
        <p:blipFill>
          <a:blip r:embed="rId2" cstate="print"/>
          <a:srcRect/>
          <a:stretch>
            <a:fillRect/>
          </a:stretch>
        </p:blipFill>
        <p:spPr bwMode="auto">
          <a:xfrm>
            <a:off x="4714876" y="2949743"/>
            <a:ext cx="3886205" cy="3384383"/>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357190" y="913146"/>
            <a:ext cx="8429652" cy="13542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borders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using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styles</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Styles</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style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New </a:t>
            </a:r>
            <a:r>
              <a:rPr kumimoji="0" lang="tr-TR" b="1" i="0" u="none" strike="noStrike" cap="none" normalizeH="0" baseline="0" dirty="0" err="1" smtClean="0">
                <a:ln>
                  <a:noFill/>
                </a:ln>
                <a:solidFill>
                  <a:schemeClr val="tx1"/>
                </a:solidFill>
                <a:effectLst/>
                <a:latin typeface="Verdana" pitchFamily="34" charset="0"/>
              </a:rPr>
              <a:t>Cell</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Style</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82700" b="0" i="0" u="none" strike="noStrike" cap="none" normalizeH="0" baseline="0" dirty="0" smtClean="0">
              <a:ln>
                <a:noFill/>
              </a:ln>
              <a:solidFill>
                <a:schemeClr val="tx1"/>
              </a:solidFill>
              <a:effectLst/>
              <a:latin typeface="Verdana" pitchFamily="34" charset="0"/>
            </a:endParaRPr>
          </a:p>
        </p:txBody>
      </p:sp>
      <p:pic>
        <p:nvPicPr>
          <p:cNvPr id="6146" name="Picture 2" descr="Cell Styles Drop Down"/>
          <p:cNvPicPr>
            <a:picLocks noChangeAspect="1" noChangeArrowheads="1"/>
          </p:cNvPicPr>
          <p:nvPr/>
        </p:nvPicPr>
        <p:blipFill>
          <a:blip r:embed="rId2" cstate="print"/>
          <a:srcRect/>
          <a:stretch>
            <a:fillRect/>
          </a:stretch>
        </p:blipFill>
        <p:spPr bwMode="auto">
          <a:xfrm>
            <a:off x="3265334" y="2571744"/>
            <a:ext cx="5659586" cy="4095753"/>
          </a:xfrm>
          <a:prstGeom prst="rect">
            <a:avLst/>
          </a:prstGeom>
          <a:noFill/>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571504" y="1401909"/>
            <a:ext cx="535781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Change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Column</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Width</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Height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width</a:t>
            </a:r>
            <a:r>
              <a:rPr kumimoji="0" lang="tr-TR" b="0" i="0" u="none" strike="noStrike" cap="none" normalizeH="0" baseline="0" dirty="0" smtClean="0">
                <a:ln>
                  <a:noFill/>
                </a:ln>
                <a:solidFill>
                  <a:schemeClr val="tx1"/>
                </a:solidFill>
                <a:effectLst/>
                <a:latin typeface="Verdana" pitchFamily="34" charset="0"/>
              </a:rPr>
              <a:t> of a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height</a:t>
            </a:r>
            <a:r>
              <a:rPr kumimoji="0" lang="tr-TR" b="0" i="0" u="none" strike="noStrike" cap="none" normalizeH="0" baseline="0" dirty="0" smtClean="0">
                <a:ln>
                  <a:noFill/>
                </a:ln>
                <a:solidFill>
                  <a:schemeClr val="tx1"/>
                </a:solidFill>
                <a:effectLst/>
                <a:latin typeface="Verdana" pitchFamily="34" charset="0"/>
              </a:rPr>
              <a:t> of a </a:t>
            </a:r>
            <a:r>
              <a:rPr kumimoji="0" lang="tr-TR" b="0"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Format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Manually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adjust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height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width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clicking</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Height</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Column</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Width</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use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AutoFit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AutoFit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Height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AutoFit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Column</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Width</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93500" b="0" i="0" u="none" strike="noStrike" cap="none" normalizeH="0" baseline="0" dirty="0" smtClean="0">
              <a:ln>
                <a:noFill/>
              </a:ln>
              <a:solidFill>
                <a:schemeClr val="tx1"/>
              </a:solidFill>
              <a:effectLst/>
              <a:latin typeface="Verdana" pitchFamily="34" charset="0"/>
            </a:endParaRPr>
          </a:p>
        </p:txBody>
      </p:sp>
      <p:pic>
        <p:nvPicPr>
          <p:cNvPr id="5122" name="Picture 2" descr="Format Cell Drop Down"/>
          <p:cNvPicPr>
            <a:picLocks noChangeAspect="1" noChangeArrowheads="1"/>
          </p:cNvPicPr>
          <p:nvPr/>
        </p:nvPicPr>
        <p:blipFill>
          <a:blip r:embed="rId2" cstate="print"/>
          <a:srcRect/>
          <a:stretch>
            <a:fillRect/>
          </a:stretch>
        </p:blipFill>
        <p:spPr bwMode="auto">
          <a:xfrm>
            <a:off x="6286512" y="724657"/>
            <a:ext cx="2433643" cy="6133343"/>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428596" y="827452"/>
            <a:ext cx="4643438" cy="26161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Hide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or</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Unhide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or</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Columns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hide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unhide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columns</a:t>
            </a:r>
            <a:r>
              <a:rPr kumimoji="0" lang="tr-TR" b="0" i="0" u="none" strike="noStrike" cap="none" normalizeH="0" baseline="0" dirty="0" smtClean="0">
                <a:ln>
                  <a:noFill/>
                </a:ln>
                <a:solidFill>
                  <a:schemeClr val="tx1"/>
                </a:solidFill>
                <a:effectLst/>
                <a:latin typeface="Verdana" pitchFamily="34" charset="0"/>
              </a:rPr>
              <a:t>:</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wish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hide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unhide</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Format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sz="2800"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Hide</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Unhide</a:t>
            </a:r>
            <a:endParaRPr kumimoji="0" lang="tr-TR" sz="28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75000" b="0" i="0" u="none" strike="noStrike" cap="none" normalizeH="0" baseline="0" dirty="0" smtClean="0">
              <a:ln>
                <a:noFill/>
              </a:ln>
              <a:solidFill>
                <a:schemeClr val="tx1"/>
              </a:solidFill>
              <a:effectLst/>
              <a:latin typeface="Verdana" pitchFamily="34" charset="0"/>
            </a:endParaRPr>
          </a:p>
        </p:txBody>
      </p:sp>
      <p:pic>
        <p:nvPicPr>
          <p:cNvPr id="4098" name="Picture 2" descr="Hide and Unhide Drop Down Menu"/>
          <p:cNvPicPr>
            <a:picLocks noChangeAspect="1" noChangeArrowheads="1"/>
          </p:cNvPicPr>
          <p:nvPr/>
        </p:nvPicPr>
        <p:blipFill>
          <a:blip r:embed="rId2" cstate="print"/>
          <a:srcRect/>
          <a:stretch>
            <a:fillRect/>
          </a:stretch>
        </p:blipFill>
        <p:spPr bwMode="auto">
          <a:xfrm>
            <a:off x="5286380" y="1717442"/>
            <a:ext cx="3429024" cy="4688118"/>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357158" y="1082558"/>
            <a:ext cx="8429652"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000" b="0" i="0" u="none" strike="noStrike" cap="none" normalizeH="0" baseline="0" dirty="0" err="1" smtClean="0">
                <a:ln>
                  <a:noFill/>
                </a:ln>
                <a:solidFill>
                  <a:schemeClr val="tx1"/>
                </a:solidFill>
                <a:effectLst/>
                <a:latin typeface="Verdana" pitchFamily="34" charset="0"/>
              </a:rPr>
              <a:t>Commonly</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utilized</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features</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are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displayed</a:t>
            </a:r>
            <a:r>
              <a:rPr kumimoji="0" lang="tr-TR" sz="2000" b="0" i="0" u="none" strike="noStrike" cap="none" normalizeH="0" baseline="0" dirty="0" smtClean="0">
                <a:ln>
                  <a:noFill/>
                </a:ln>
                <a:solidFill>
                  <a:schemeClr val="tx1"/>
                </a:solidFill>
                <a:effectLst/>
                <a:latin typeface="Verdana" pitchFamily="34" charset="0"/>
              </a:rPr>
              <a:t> on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Ribbon</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To</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view</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additional</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features</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within</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each</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group</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click</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arrow</a:t>
            </a:r>
            <a:r>
              <a:rPr kumimoji="0" lang="tr-TR" sz="2000" b="0" i="0" u="none" strike="noStrike" cap="none" normalizeH="0" baseline="0" dirty="0" smtClean="0">
                <a:ln>
                  <a:noFill/>
                </a:ln>
                <a:solidFill>
                  <a:schemeClr val="tx1"/>
                </a:solidFill>
                <a:effectLst/>
                <a:latin typeface="Verdana" pitchFamily="34" charset="0"/>
              </a:rPr>
              <a:t> at </a:t>
            </a:r>
            <a:r>
              <a:rPr kumimoji="0" lang="tr-TR" sz="2000" b="0" i="0" u="none" strike="noStrike" cap="none" normalizeH="0" baseline="0" dirty="0" err="1" smtClean="0">
                <a:ln>
                  <a:noFill/>
                </a:ln>
                <a:solidFill>
                  <a:schemeClr val="tx1"/>
                </a:solidFill>
                <a:effectLst/>
                <a:latin typeface="Verdana" pitchFamily="34" charset="0"/>
              </a:rPr>
              <a:t>the</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bottom</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right</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corner</a:t>
            </a:r>
            <a:r>
              <a:rPr kumimoji="0" lang="tr-TR" sz="2000" b="0" i="0" u="none" strike="noStrike" cap="none" normalizeH="0" baseline="0" dirty="0" smtClean="0">
                <a:ln>
                  <a:noFill/>
                </a:ln>
                <a:solidFill>
                  <a:schemeClr val="tx1"/>
                </a:solidFill>
                <a:effectLst/>
                <a:latin typeface="Verdana" pitchFamily="34" charset="0"/>
              </a:rPr>
              <a:t> of </a:t>
            </a:r>
            <a:r>
              <a:rPr kumimoji="0" lang="tr-TR" sz="2000" b="0" i="0" u="none" strike="noStrike" cap="none" normalizeH="0" baseline="0" dirty="0" err="1" smtClean="0">
                <a:ln>
                  <a:noFill/>
                </a:ln>
                <a:solidFill>
                  <a:schemeClr val="tx1"/>
                </a:solidFill>
                <a:effectLst/>
                <a:latin typeface="Verdana" pitchFamily="34" charset="0"/>
              </a:rPr>
              <a:t>each</a:t>
            </a:r>
            <a:r>
              <a:rPr kumimoji="0" lang="tr-TR" sz="2000" b="0" i="0" u="none" strike="noStrike" cap="none" normalizeH="0" baseline="0" dirty="0" smtClean="0">
                <a:ln>
                  <a:noFill/>
                </a:ln>
                <a:solidFill>
                  <a:schemeClr val="tx1"/>
                </a:solidFill>
                <a:effectLst/>
                <a:latin typeface="Verdana" pitchFamily="34" charset="0"/>
              </a:rPr>
              <a:t> </a:t>
            </a:r>
            <a:r>
              <a:rPr kumimoji="0" lang="tr-TR" sz="2000" b="0" i="0" u="none" strike="noStrike" cap="none" normalizeH="0" baseline="0" dirty="0" err="1" smtClean="0">
                <a:ln>
                  <a:noFill/>
                </a:ln>
                <a:solidFill>
                  <a:schemeClr val="tx1"/>
                </a:solidFill>
                <a:effectLst/>
                <a:latin typeface="Verdana" pitchFamily="34" charset="0"/>
              </a:rPr>
              <a:t>group</a:t>
            </a:r>
            <a:r>
              <a:rPr kumimoji="0" lang="tr-TR" sz="2000" b="0" i="0" u="none" strike="noStrike" cap="none" normalizeH="0" baseline="0" dirty="0" smtClean="0">
                <a:ln>
                  <a:noFill/>
                </a:ln>
                <a:solidFill>
                  <a:schemeClr val="tx1"/>
                </a:solidFill>
                <a:effectLst/>
                <a:latin typeface="Verdana" pitchFamily="34" charset="0"/>
              </a:rPr>
              <a:t>. </a:t>
            </a:r>
            <a:endParaRPr kumimoji="0" lang="tr-TR" sz="19900" b="0" i="0" u="none" strike="noStrike" cap="none" normalizeH="0" baseline="0" dirty="0" smtClean="0">
              <a:ln>
                <a:noFill/>
              </a:ln>
              <a:solidFill>
                <a:schemeClr val="tx1"/>
              </a:solidFill>
              <a:effectLst/>
              <a:latin typeface="Verdana" pitchFamily="34" charset="0"/>
            </a:endParaRPr>
          </a:p>
        </p:txBody>
      </p:sp>
      <p:pic>
        <p:nvPicPr>
          <p:cNvPr id="35842" name="Picture 2" descr="Additional Group Menu Items"/>
          <p:cNvPicPr>
            <a:picLocks noChangeAspect="1" noChangeArrowheads="1"/>
          </p:cNvPicPr>
          <p:nvPr/>
        </p:nvPicPr>
        <p:blipFill>
          <a:blip r:embed="rId2" cstate="print"/>
          <a:srcRect/>
          <a:stretch>
            <a:fillRect/>
          </a:stretch>
        </p:blipFill>
        <p:spPr bwMode="auto">
          <a:xfrm>
            <a:off x="3071802" y="2500306"/>
            <a:ext cx="3868835" cy="1843093"/>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4" name="Rectangle 12"/>
          <p:cNvSpPr>
            <a:spLocks noChangeArrowheads="1"/>
          </p:cNvSpPr>
          <p:nvPr/>
        </p:nvSpPr>
        <p:spPr bwMode="auto">
          <a:xfrm>
            <a:off x="500034" y="306368"/>
            <a:ext cx="7143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Merge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merge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merge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Merge</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Center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Alignment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four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choices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merging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Merge</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Center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Combines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centers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contents</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larger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Merge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Across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Combines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across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centering</a:t>
            </a:r>
            <a:r>
              <a:rPr kumimoji="0" lang="tr-TR" b="0" i="0" u="none" strike="noStrike" cap="none" normalizeH="0" baseline="0" dirty="0" smtClean="0">
                <a:ln>
                  <a:noFill/>
                </a:ln>
                <a:solidFill>
                  <a:schemeClr val="tx1"/>
                </a:solidFill>
                <a:effectLst/>
                <a:latin typeface="Verdana" pitchFamily="34" charset="0"/>
              </a:rPr>
              <a:t> data</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Merge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Combines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in a </a:t>
            </a:r>
            <a:r>
              <a:rPr kumimoji="0" lang="tr-TR" b="0"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centering</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Unmerge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Splits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has </a:t>
            </a:r>
            <a:r>
              <a:rPr kumimoji="0" lang="tr-TR" b="0" i="0" u="none" strike="noStrike" cap="none" normalizeH="0" baseline="0" dirty="0" err="1" smtClean="0">
                <a:ln>
                  <a:noFill/>
                </a:ln>
                <a:solidFill>
                  <a:schemeClr val="tx1"/>
                </a:solidFill>
                <a:effectLst/>
                <a:latin typeface="Verdana" pitchFamily="34" charset="0"/>
              </a:rPr>
              <a:t>been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merged</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28700" b="0" i="0" u="none" strike="noStrike" cap="none" normalizeH="0" baseline="0" dirty="0" smtClean="0">
              <a:ln>
                <a:noFill/>
              </a:ln>
              <a:solidFill>
                <a:schemeClr val="tx1"/>
              </a:solidFill>
              <a:effectLst/>
              <a:latin typeface="Verdana" pitchFamily="34" charset="0"/>
            </a:endParaRPr>
          </a:p>
        </p:txBody>
      </p:sp>
      <p:pic>
        <p:nvPicPr>
          <p:cNvPr id="3085" name="Picture 13" descr="Merge and Center Drop Down Menu"/>
          <p:cNvPicPr>
            <a:picLocks noChangeAspect="1" noChangeArrowheads="1"/>
          </p:cNvPicPr>
          <p:nvPr/>
        </p:nvPicPr>
        <p:blipFill>
          <a:blip r:embed="rId2" cstate="print"/>
          <a:srcRect/>
          <a:stretch>
            <a:fillRect/>
          </a:stretch>
        </p:blipFill>
        <p:spPr bwMode="auto">
          <a:xfrm>
            <a:off x="4508702" y="4143380"/>
            <a:ext cx="4111434" cy="2362206"/>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714380" y="476321"/>
            <a:ext cx="785814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Align</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Contents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contents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options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within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Alignment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several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options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alignment</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contents</a:t>
            </a:r>
            <a:r>
              <a:rPr kumimoji="0" lang="tr-TR" b="0" i="0" u="none" strike="noStrike" cap="none" normalizeH="0" baseline="0" dirty="0" smtClean="0">
                <a:ln>
                  <a:noFill/>
                </a:ln>
                <a:solidFill>
                  <a:schemeClr val="tx1"/>
                </a:solidFill>
                <a:effectLst/>
                <a:latin typeface="Verdana" pitchFamily="34" charset="0"/>
              </a:rPr>
              <a:t>:</a:t>
            </a: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Verdana" pitchFamily="34" charset="0"/>
              </a:rPr>
              <a:t>Top </a:t>
            </a:r>
            <a:r>
              <a:rPr kumimoji="0" lang="tr-TR" b="1" i="0" u="none" strike="noStrike" cap="none" normalizeH="0" baseline="0" dirty="0" err="1" smtClean="0">
                <a:ln>
                  <a:noFill/>
                </a:ln>
                <a:solidFill>
                  <a:schemeClr val="tx1"/>
                </a:solidFill>
                <a:effectLst/>
                <a:latin typeface="Verdana" pitchFamily="34" charset="0"/>
              </a:rPr>
              <a:t>Align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Aligns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top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Middle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Align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Aligns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between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top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bottom</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Bottom</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Align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Aligns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bottom</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Align</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Text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Left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Aligns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left</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Center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Centers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from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left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right</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Align</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Text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Right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Aligns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right</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Decrease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Indent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Decreases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indent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between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left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border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Increase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Indent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Increase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indent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between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left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border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1" i="0" u="none" strike="noStrike" cap="none" normalizeH="0" baseline="0" dirty="0" err="1" smtClean="0">
                <a:ln>
                  <a:noFill/>
                </a:ln>
                <a:solidFill>
                  <a:schemeClr val="tx1"/>
                </a:solidFill>
                <a:effectLst/>
                <a:latin typeface="Verdana" pitchFamily="34" charset="0"/>
              </a:rPr>
              <a:t>Orientation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Rotate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diagonally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vertically</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1500" b="0" i="0" u="none" strike="noStrike" cap="none" normalizeH="0" baseline="0" dirty="0" smtClean="0">
              <a:ln>
                <a:noFill/>
              </a:ln>
              <a:solidFill>
                <a:schemeClr val="tx1"/>
              </a:solidFill>
              <a:effectLst/>
              <a:latin typeface="Verdana" pitchFamily="34" charset="0"/>
            </a:endParaRPr>
          </a:p>
        </p:txBody>
      </p:sp>
      <p:pic>
        <p:nvPicPr>
          <p:cNvPr id="2050" name="Picture 2" descr="Alignment Group"/>
          <p:cNvPicPr>
            <a:picLocks noChangeAspect="1" noChangeArrowheads="1"/>
          </p:cNvPicPr>
          <p:nvPr/>
        </p:nvPicPr>
        <p:blipFill>
          <a:blip r:embed="rId2" cstate="print"/>
          <a:srcRect/>
          <a:stretch>
            <a:fillRect/>
          </a:stretch>
        </p:blipFill>
        <p:spPr bwMode="auto">
          <a:xfrm>
            <a:off x="5572132" y="4786322"/>
            <a:ext cx="3035172" cy="1662118"/>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714348" y="1597446"/>
            <a:ext cx="585788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Verdana" pitchFamily="34" charset="0"/>
              </a:rPr>
              <a:t>Format </a:t>
            </a:r>
            <a:r>
              <a:rPr kumimoji="0" lang="tr-TR" b="1" i="0" u="none" strike="noStrike" cap="none" normalizeH="0" baseline="0" dirty="0" err="1" smtClean="0">
                <a:ln>
                  <a:noFill/>
                </a:ln>
                <a:solidFill>
                  <a:schemeClr val="tx1"/>
                </a:solidFill>
                <a:effectLst/>
                <a:latin typeface="Verdana" pitchFamily="34" charset="0"/>
              </a:rPr>
              <a:t>Worksheet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Tab</a:t>
            </a:r>
            <a:r>
              <a:rPr kumimoji="0" lang="tr-TR" b="1" i="0" u="none" strike="noStrike" cap="none" normalizeH="0" baseline="0" dirty="0" smtClean="0">
                <a:ln>
                  <a:noFill/>
                </a:ln>
                <a:solidFill>
                  <a:schemeClr val="tx1"/>
                </a:solidFill>
                <a:effectLst/>
                <a:latin typeface="Verdana" pitchFamily="34" charset="0"/>
              </a:rPr>
              <a:t/>
            </a:r>
            <a:br>
              <a:rPr kumimoji="0" lang="tr-TR" b="1"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rename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needs</a:t>
            </a:r>
            <a:r>
              <a:rPr kumimoji="0" lang="tr-TR" b="0" i="0" u="none" strike="noStrike" cap="none" normalizeH="0" baseline="0" dirty="0" smtClean="0">
                <a:ln>
                  <a:noFill/>
                </a:ln>
                <a:solidFill>
                  <a:schemeClr val="tx1"/>
                </a:solidFill>
                <a:effectLst/>
                <a:latin typeface="Verdana" pitchFamily="34" charset="0"/>
              </a:rPr>
              <a:t>.</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rename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a:t>
            </a:r>
          </a:p>
          <a:p>
            <a:pPr marL="0" marR="0" lvl="0" indent="0" defTabSz="914400" rtl="0" eaLnBrk="1" fontAlgn="base" latinLnBrk="0" hangingPunct="1">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Open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renamed</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Format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Rename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sheet</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Type</a:t>
            </a:r>
            <a:r>
              <a:rPr kumimoji="0" lang="tr-TR" b="0" i="0" u="none" strike="noStrike" cap="none" normalizeH="0" baseline="0" dirty="0" smtClean="0">
                <a:ln>
                  <a:noFill/>
                </a:ln>
                <a:solidFill>
                  <a:schemeClr val="tx1"/>
                </a:solidFill>
                <a:effectLst/>
                <a:latin typeface="Verdana" pitchFamily="34" charset="0"/>
              </a:rPr>
              <a:t> in a </a:t>
            </a:r>
            <a:r>
              <a:rPr kumimoji="0" lang="tr-TR" b="0" i="0" u="none" strike="noStrike" cap="none" normalizeH="0" baseline="0" dirty="0" err="1" smtClean="0">
                <a:ln>
                  <a:noFill/>
                </a:ln>
                <a:solidFill>
                  <a:schemeClr val="tx1"/>
                </a:solidFill>
                <a:effectLst/>
                <a:latin typeface="Verdana" pitchFamily="34" charset="0"/>
              </a:rPr>
              <a:t>new</a:t>
            </a:r>
            <a:r>
              <a:rPr kumimoji="0" lang="tr-TR" b="0" i="0" u="none" strike="noStrike" cap="none" normalizeH="0" baseline="0" dirty="0" smtClean="0">
                <a:ln>
                  <a:noFill/>
                </a:ln>
                <a:solidFill>
                  <a:schemeClr val="tx1"/>
                </a:solidFill>
                <a:effectLst/>
                <a:latin typeface="Verdana" pitchFamily="34" charset="0"/>
              </a:rPr>
              <a:t> name</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Press</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Enter</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93500" b="0" i="0" u="none" strike="noStrike" cap="none" normalizeH="0" baseline="0" dirty="0" smtClean="0">
              <a:ln>
                <a:noFill/>
              </a:ln>
              <a:solidFill>
                <a:schemeClr val="tx1"/>
              </a:solidFill>
              <a:effectLst/>
              <a:latin typeface="Verdana" pitchFamily="34" charset="0"/>
            </a:endParaRPr>
          </a:p>
        </p:txBody>
      </p:sp>
      <p:pic>
        <p:nvPicPr>
          <p:cNvPr id="14341" name="Picture 5" descr="Rename Sheet Drop Down"/>
          <p:cNvPicPr>
            <a:picLocks noChangeAspect="1" noChangeArrowheads="1"/>
          </p:cNvPicPr>
          <p:nvPr/>
        </p:nvPicPr>
        <p:blipFill>
          <a:blip r:embed="rId2" cstate="print"/>
          <a:srcRect/>
          <a:stretch>
            <a:fillRect/>
          </a:stretch>
        </p:blipFill>
        <p:spPr bwMode="auto">
          <a:xfrm>
            <a:off x="6500826" y="883660"/>
            <a:ext cx="2290767" cy="5760021"/>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357158" y="2732131"/>
            <a:ext cx="500062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a:t>
            </a:r>
            <a:r>
              <a:rPr kumimoji="0" lang="tr-TR" b="0" i="0" u="none" strike="noStrike" cap="none" normalizeH="0" baseline="0" dirty="0" smtClean="0">
                <a:ln>
                  <a:noFill/>
                </a:ln>
                <a:solidFill>
                  <a:schemeClr val="tx1"/>
                </a:solidFill>
                <a:effectLst/>
                <a:latin typeface="Verdana" pitchFamily="34" charset="0"/>
              </a:rPr>
              <a:t> of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Open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renamed</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Format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color</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88300" b="0" i="0" u="none" strike="noStrike" cap="none" normalizeH="0" baseline="0" dirty="0" smtClean="0">
              <a:ln>
                <a:noFill/>
              </a:ln>
              <a:solidFill>
                <a:schemeClr val="tx1"/>
              </a:solidFill>
              <a:effectLst/>
              <a:latin typeface="Verdana" pitchFamily="34" charset="0"/>
            </a:endParaRPr>
          </a:p>
        </p:txBody>
      </p:sp>
      <p:pic>
        <p:nvPicPr>
          <p:cNvPr id="13314" name="Picture 2" descr="Tab Color Drop Down Menu"/>
          <p:cNvPicPr>
            <a:picLocks noChangeAspect="1" noChangeArrowheads="1"/>
          </p:cNvPicPr>
          <p:nvPr/>
        </p:nvPicPr>
        <p:blipFill>
          <a:blip r:embed="rId2" cstate="print"/>
          <a:srcRect/>
          <a:stretch>
            <a:fillRect/>
          </a:stretch>
        </p:blipFill>
        <p:spPr bwMode="auto">
          <a:xfrm>
            <a:off x="5160801" y="1785926"/>
            <a:ext cx="3649833" cy="4862519"/>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642910" y="594913"/>
            <a:ext cx="528638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chemeClr val="tx1"/>
                </a:solidFill>
                <a:effectLst/>
                <a:latin typeface="Verdana" pitchFamily="34" charset="0"/>
              </a:rPr>
              <a:t>Reposition</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Worksheets</a:t>
            </a:r>
            <a:r>
              <a:rPr kumimoji="0" lang="tr-TR" sz="1600" b="1" i="0" u="none" strike="noStrike" cap="none" normalizeH="0" baseline="0" dirty="0" smtClean="0">
                <a:ln>
                  <a:noFill/>
                </a:ln>
                <a:solidFill>
                  <a:schemeClr val="tx1"/>
                </a:solidFill>
                <a:effectLst/>
                <a:latin typeface="Verdana" pitchFamily="34" charset="0"/>
              </a:rPr>
              <a:t> in a </a:t>
            </a:r>
            <a:r>
              <a:rPr kumimoji="0" lang="tr-TR" sz="1600" b="1"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Verdana" pitchFamily="34" charset="0"/>
              </a:rPr>
              <a:t/>
            </a:r>
            <a:br>
              <a:rPr kumimoji="0" lang="tr-TR" sz="1600" b="0" i="0" u="none" strike="noStrike" cap="none" normalizeH="0" baseline="0" dirty="0" smtClean="0">
                <a:ln>
                  <a:noFill/>
                </a:ln>
                <a:solidFill>
                  <a:schemeClr val="tx1"/>
                </a:solidFill>
                <a:effectLst/>
                <a:latin typeface="Verdana" pitchFamily="34" charset="0"/>
              </a:rPr>
            </a:b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move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worksheets</a:t>
            </a:r>
            <a:r>
              <a:rPr kumimoji="0" lang="tr-TR" sz="1600" b="0" i="0" u="none" strike="noStrike" cap="none" normalizeH="0" baseline="0" dirty="0" smtClean="0">
                <a:ln>
                  <a:noFill/>
                </a:ln>
                <a:solidFill>
                  <a:schemeClr val="tx1"/>
                </a:solidFill>
                <a:effectLst/>
                <a:latin typeface="Verdana" pitchFamily="34" charset="0"/>
              </a:rPr>
              <a:t> in a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Verdana" pitchFamily="34" charset="0"/>
              </a:rPr>
              <a:t>:</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Open</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that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contains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sheets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you</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want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rearrange</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1" i="0" u="none" strike="noStrike" cap="none" normalizeH="0" baseline="0" dirty="0" err="1" smtClean="0">
                <a:ln>
                  <a:noFill/>
                </a:ln>
                <a:solidFill>
                  <a:schemeClr val="tx1"/>
                </a:solidFill>
                <a:effectLst/>
                <a:latin typeface="Verdana" pitchFamily="34" charset="0"/>
              </a:rPr>
              <a:t>Click</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and</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hold</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worksheet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tab</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that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will</a:t>
            </a:r>
            <a:r>
              <a:rPr kumimoji="0" lang="tr-TR" sz="1600" b="0" i="0" u="none" strike="noStrike" cap="none" normalizeH="0" baseline="0" dirty="0" smtClean="0">
                <a:ln>
                  <a:noFill/>
                </a:ln>
                <a:solidFill>
                  <a:schemeClr val="tx1"/>
                </a:solidFill>
                <a:effectLst/>
                <a:latin typeface="Verdana" pitchFamily="34" charset="0"/>
              </a:rPr>
              <a:t> be </a:t>
            </a:r>
            <a:r>
              <a:rPr kumimoji="0" lang="tr-TR" sz="1600" b="0" i="0" u="none" strike="noStrike" cap="none" normalizeH="0" baseline="0" dirty="0" err="1" smtClean="0">
                <a:ln>
                  <a:noFill/>
                </a:ln>
                <a:solidFill>
                  <a:schemeClr val="tx1"/>
                </a:solidFill>
                <a:effectLst/>
                <a:latin typeface="Verdana" pitchFamily="34" charset="0"/>
              </a:rPr>
              <a:t>moved</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until</a:t>
            </a:r>
            <a:r>
              <a:rPr kumimoji="0" lang="tr-TR" sz="1600" b="0" i="0" u="none" strike="noStrike" cap="none" normalizeH="0" baseline="0" dirty="0" smtClean="0">
                <a:ln>
                  <a:noFill/>
                </a:ln>
                <a:solidFill>
                  <a:schemeClr val="tx1"/>
                </a:solidFill>
                <a:effectLst/>
                <a:latin typeface="Verdana" pitchFamily="34" charset="0"/>
              </a:rPr>
              <a:t> an </a:t>
            </a:r>
            <a:r>
              <a:rPr kumimoji="0" lang="tr-TR" sz="1600" b="0" i="0" u="none" strike="noStrike" cap="none" normalizeH="0" baseline="0" dirty="0" err="1" smtClean="0">
                <a:ln>
                  <a:noFill/>
                </a:ln>
                <a:solidFill>
                  <a:schemeClr val="tx1"/>
                </a:solidFill>
                <a:effectLst/>
                <a:latin typeface="Verdana" pitchFamily="34" charset="0"/>
              </a:rPr>
              <a:t>arrow</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appears</a:t>
            </a:r>
            <a:r>
              <a:rPr kumimoji="0" lang="tr-TR" sz="1600" b="0" i="0" u="none" strike="noStrike" cap="none" normalizeH="0" baseline="0" dirty="0" smtClean="0">
                <a:ln>
                  <a:noFill/>
                </a:ln>
                <a:solidFill>
                  <a:schemeClr val="tx1"/>
                </a:solidFill>
                <a:effectLst/>
                <a:latin typeface="Verdana" pitchFamily="34" charset="0"/>
              </a:rPr>
              <a:t> in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left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corner</a:t>
            </a:r>
            <a:r>
              <a:rPr kumimoji="0" lang="tr-TR" sz="1600" b="0" i="0" u="none" strike="noStrike" cap="none" normalizeH="0" baseline="0" dirty="0" smtClean="0">
                <a:ln>
                  <a:noFill/>
                </a:ln>
                <a:solidFill>
                  <a:schemeClr val="tx1"/>
                </a:solidFill>
                <a:effectLst/>
                <a:latin typeface="Verdana" pitchFamily="34" charset="0"/>
              </a:rPr>
              <a:t> of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sheet</a:t>
            </a:r>
            <a:r>
              <a:rPr kumimoji="0" lang="tr-TR" sz="1600" b="0" i="0" u="none" strike="noStrike" cap="none" normalizeH="0" baseline="0" dirty="0" smtClean="0">
                <a:ln>
                  <a:noFill/>
                </a:ln>
                <a:solidFill>
                  <a:schemeClr val="tx1"/>
                </a:solidFill>
                <a:effectLst/>
                <a:latin typeface="Arial" pitchFamily="34" charset="0"/>
              </a:rPr>
              <a:t> </a:t>
            </a:r>
          </a:p>
          <a:p>
            <a:pPr marL="0" marR="0" lvl="0" indent="0" defTabSz="914400" rtl="0" eaLnBrk="0" fontAlgn="base" latinLnBrk="0" hangingPunct="0">
              <a:lnSpc>
                <a:spcPct val="100000"/>
              </a:lnSpc>
              <a:spcBef>
                <a:spcPct val="0"/>
              </a:spcBef>
              <a:spcAft>
                <a:spcPct val="0"/>
              </a:spcAft>
              <a:buClrTx/>
              <a:buSzTx/>
              <a:buFontTx/>
              <a:buChar char="•"/>
              <a:tabLst/>
            </a:pPr>
            <a:endParaRPr lang="tr-TR" sz="1600" dirty="0" smtClean="0">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lang="tr-TR" sz="1600" dirty="0" smtClean="0">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1" i="0" u="none" strike="noStrike" cap="none" normalizeH="0" baseline="0" dirty="0" err="1" smtClean="0">
                <a:ln>
                  <a:noFill/>
                </a:ln>
                <a:solidFill>
                  <a:schemeClr val="tx1"/>
                </a:solidFill>
                <a:effectLst/>
                <a:latin typeface="Verdana" pitchFamily="34" charset="0"/>
              </a:rPr>
              <a:t>Drag</a:t>
            </a:r>
            <a:r>
              <a:rPr kumimoji="0" lang="tr-TR" sz="1600" b="1"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worksheet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desired</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location</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r>
              <a:rPr kumimoji="0" lang="tr-TR" sz="1600" b="1" i="0" u="none" strike="noStrike" cap="none" normalizeH="0" baseline="0" dirty="0" err="1" smtClean="0">
                <a:ln>
                  <a:noFill/>
                </a:ln>
                <a:solidFill>
                  <a:schemeClr val="tx1"/>
                </a:solidFill>
                <a:effectLst/>
                <a:latin typeface="Verdana" pitchFamily="34" charset="0"/>
              </a:rPr>
              <a:t>Insert</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and</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Delete</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Worksheets</a:t>
            </a:r>
            <a:r>
              <a:rPr kumimoji="0" lang="tr-TR" sz="1600" b="0" i="0" u="none" strike="noStrike" cap="none" normalizeH="0" baseline="0" dirty="0" smtClean="0">
                <a:ln>
                  <a:noFill/>
                </a:ln>
                <a:solidFill>
                  <a:schemeClr val="tx1"/>
                </a:solidFill>
                <a:effectLst/>
                <a:latin typeface="Verdana" pitchFamily="34" charset="0"/>
              </a:rPr>
              <a:t/>
            </a:r>
            <a:br>
              <a:rPr kumimoji="0" lang="tr-TR" sz="1600" b="0" i="0" u="none" strike="noStrike" cap="none" normalizeH="0" baseline="0" dirty="0" smtClean="0">
                <a:ln>
                  <a:noFill/>
                </a:ln>
                <a:solidFill>
                  <a:schemeClr val="tx1"/>
                </a:solidFill>
                <a:effectLst/>
                <a:latin typeface="Verdana" pitchFamily="34" charset="0"/>
              </a:rPr>
            </a:br>
            <a:r>
              <a:rPr kumimoji="0" lang="tr-TR" sz="1600" b="0" i="0" u="none" strike="noStrike" cap="none" normalizeH="0" baseline="0" dirty="0" err="1" smtClean="0">
                <a:ln>
                  <a:noFill/>
                </a:ln>
                <a:solidFill>
                  <a:schemeClr val="tx1"/>
                </a:solidFill>
                <a:effectLst/>
                <a:latin typeface="Verdana" pitchFamily="34" charset="0"/>
              </a:rPr>
              <a:t>To</a:t>
            </a:r>
            <a:r>
              <a:rPr kumimoji="0" lang="tr-TR" sz="1600" b="0" i="0" u="none" strike="noStrike" cap="none" normalizeH="0" baseline="0" dirty="0" smtClean="0">
                <a:ln>
                  <a:noFill/>
                </a:ln>
                <a:solidFill>
                  <a:schemeClr val="tx1"/>
                </a:solidFill>
                <a:effectLst/>
                <a:latin typeface="Verdana" pitchFamily="34" charset="0"/>
              </a:rPr>
              <a:t> insert a </a:t>
            </a:r>
            <a:r>
              <a:rPr kumimoji="0" lang="tr-TR" sz="1600" b="0" i="0" u="none" strike="noStrike" cap="none" normalizeH="0" baseline="0" dirty="0" err="1" smtClean="0">
                <a:ln>
                  <a:noFill/>
                </a:ln>
                <a:solidFill>
                  <a:schemeClr val="tx1"/>
                </a:solidFill>
                <a:effectLst/>
                <a:latin typeface="Verdana" pitchFamily="34" charset="0"/>
              </a:rPr>
              <a:t>worksheet</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Open</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workbook</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Insert</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button</a:t>
            </a:r>
            <a:r>
              <a:rPr kumimoji="0" lang="tr-TR" sz="1600" b="0" i="0" u="none" strike="noStrike" cap="none" normalizeH="0" baseline="0" dirty="0" smtClean="0">
                <a:ln>
                  <a:noFill/>
                </a:ln>
                <a:solidFill>
                  <a:schemeClr val="tx1"/>
                </a:solidFill>
                <a:effectLst/>
                <a:latin typeface="Verdana" pitchFamily="34" charset="0"/>
              </a:rPr>
              <a:t> on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Cells</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group</a:t>
            </a:r>
            <a:r>
              <a:rPr kumimoji="0" lang="tr-TR" sz="1600" b="0" i="0" u="none" strike="noStrike" cap="none" normalizeH="0" baseline="0" dirty="0" smtClean="0">
                <a:ln>
                  <a:noFill/>
                </a:ln>
                <a:solidFill>
                  <a:schemeClr val="tx1"/>
                </a:solidFill>
                <a:effectLst/>
                <a:latin typeface="Verdana" pitchFamily="34" charset="0"/>
              </a:rPr>
              <a:t> of </a:t>
            </a:r>
            <a:r>
              <a:rPr kumimoji="0" lang="tr-TR" sz="1600" b="0" i="0" u="none" strike="noStrike" cap="none" normalizeH="0" baseline="0" dirty="0" err="1" smtClean="0">
                <a:ln>
                  <a:noFill/>
                </a:ln>
                <a:solidFill>
                  <a:schemeClr val="tx1"/>
                </a:solidFill>
                <a:effectLst/>
                <a:latin typeface="Verdana" pitchFamily="34" charset="0"/>
              </a:rPr>
              <a:t>the</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Home</a:t>
            </a:r>
            <a:r>
              <a:rPr kumimoji="0" lang="tr-TR" sz="1600" b="0" i="0" u="none" strike="noStrike" cap="none" normalizeH="0" baseline="0" dirty="0" smtClean="0">
                <a:ln>
                  <a:noFill/>
                </a:ln>
                <a:solidFill>
                  <a:schemeClr val="tx1"/>
                </a:solidFill>
                <a:effectLst/>
                <a:latin typeface="Verdana" pitchFamily="34" charset="0"/>
              </a:rPr>
              <a:t> </a:t>
            </a:r>
            <a:r>
              <a:rPr kumimoji="0" lang="tr-TR" sz="1600" b="0" i="0" u="none" strike="noStrike" cap="none" normalizeH="0" baseline="0" dirty="0" err="1" smtClean="0">
                <a:ln>
                  <a:noFill/>
                </a:ln>
                <a:solidFill>
                  <a:schemeClr val="tx1"/>
                </a:solidFill>
                <a:effectLst/>
                <a:latin typeface="Verdana" pitchFamily="34" charset="0"/>
              </a:rPr>
              <a:t>tab</a:t>
            </a:r>
            <a:r>
              <a:rPr kumimoji="0" lang="tr-TR" sz="1600" b="0" i="0" u="none" strike="noStrike" cap="none" normalizeH="0" baseline="0" dirty="0" smtClean="0">
                <a:ln>
                  <a:noFill/>
                </a:ln>
                <a:solidFill>
                  <a:schemeClr val="tx1"/>
                </a:solidFill>
                <a:effectLst/>
                <a:latin typeface="Arial" pitchFamily="34" charset="0"/>
              </a:rPr>
              <a:t> </a:t>
            </a:r>
            <a:endParaRPr kumimoji="0" lang="tr-TR" sz="1600"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sz="1600" b="0" i="0" u="none" strike="noStrike" cap="none" normalizeH="0" baseline="0" dirty="0" err="1" smtClean="0">
                <a:ln>
                  <a:noFill/>
                </a:ln>
                <a:solidFill>
                  <a:schemeClr val="tx1"/>
                </a:solidFill>
                <a:effectLst/>
                <a:latin typeface="Verdana" pitchFamily="34" charset="0"/>
              </a:rPr>
              <a:t>Click</a:t>
            </a:r>
            <a:r>
              <a:rPr kumimoji="0" lang="tr-TR" sz="1600" b="0"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Insert</a:t>
            </a:r>
            <a:r>
              <a:rPr kumimoji="0" lang="tr-TR" sz="1600" b="1" i="0" u="none" strike="noStrike" cap="none" normalizeH="0" baseline="0" dirty="0" smtClean="0">
                <a:ln>
                  <a:noFill/>
                </a:ln>
                <a:solidFill>
                  <a:schemeClr val="tx1"/>
                </a:solidFill>
                <a:effectLst/>
                <a:latin typeface="Verdana" pitchFamily="34" charset="0"/>
              </a:rPr>
              <a:t> </a:t>
            </a:r>
            <a:r>
              <a:rPr kumimoji="0" lang="tr-TR" sz="1600" b="1" i="0" u="none" strike="noStrike" cap="none" normalizeH="0" baseline="0" dirty="0" err="1" smtClean="0">
                <a:ln>
                  <a:noFill/>
                </a:ln>
                <a:solidFill>
                  <a:schemeClr val="tx1"/>
                </a:solidFill>
                <a:effectLst/>
                <a:latin typeface="Verdana" pitchFamily="34" charset="0"/>
              </a:rPr>
              <a:t>Sheet</a:t>
            </a:r>
            <a:endParaRPr kumimoji="0" lang="tr-TR" sz="16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sz="1600" b="0" i="0" u="none" strike="noStrike" cap="none" normalizeH="0" baseline="0" dirty="0" smtClean="0">
                <a:ln>
                  <a:noFill/>
                </a:ln>
                <a:solidFill>
                  <a:schemeClr val="tx1"/>
                </a:solidFill>
                <a:effectLst/>
                <a:latin typeface="Verdana" pitchFamily="34" charset="0"/>
              </a:rPr>
              <a:t>  </a:t>
            </a:r>
            <a:endParaRPr kumimoji="0" lang="tr-TR" sz="16600" b="0" i="0" u="none" strike="noStrike" cap="none" normalizeH="0" baseline="0" dirty="0" smtClean="0">
              <a:ln>
                <a:noFill/>
              </a:ln>
              <a:solidFill>
                <a:schemeClr val="tx1"/>
              </a:solidFill>
              <a:effectLst/>
              <a:latin typeface="Verdana" pitchFamily="34" charset="0"/>
            </a:endParaRPr>
          </a:p>
        </p:txBody>
      </p:sp>
      <p:pic>
        <p:nvPicPr>
          <p:cNvPr id="12290" name="Picture 2" descr="Move Worksheet"/>
          <p:cNvPicPr>
            <a:picLocks noChangeAspect="1" noChangeArrowheads="1"/>
          </p:cNvPicPr>
          <p:nvPr/>
        </p:nvPicPr>
        <p:blipFill>
          <a:blip r:embed="rId2" cstate="print"/>
          <a:srcRect/>
          <a:stretch>
            <a:fillRect/>
          </a:stretch>
        </p:blipFill>
        <p:spPr bwMode="auto">
          <a:xfrm>
            <a:off x="4472006" y="2357434"/>
            <a:ext cx="4171960" cy="857252"/>
          </a:xfrm>
          <a:prstGeom prst="rect">
            <a:avLst/>
          </a:prstGeom>
          <a:noFill/>
        </p:spPr>
      </p:pic>
      <p:pic>
        <p:nvPicPr>
          <p:cNvPr id="12291" name="Picture 3" descr="Insert Sheet Drop Down Menu"/>
          <p:cNvPicPr>
            <a:picLocks noChangeAspect="1" noChangeArrowheads="1"/>
          </p:cNvPicPr>
          <p:nvPr/>
        </p:nvPicPr>
        <p:blipFill>
          <a:blip r:embed="rId3" cstate="print"/>
          <a:srcRect/>
          <a:stretch>
            <a:fillRect/>
          </a:stretch>
        </p:blipFill>
        <p:spPr bwMode="auto">
          <a:xfrm>
            <a:off x="5857884" y="4500570"/>
            <a:ext cx="2600332" cy="185738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428628" y="520086"/>
            <a:ext cx="5214942"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delete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worksheet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Open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workbook</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Delete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Cells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group</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Home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Delete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Sheet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Copy</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and</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Paste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Worksheets</a:t>
            </a:r>
            <a:r>
              <a:rPr kumimoji="0" lang="tr-TR" b="0" i="0" u="none" strike="noStrike" cap="none" normalizeH="0" baseline="0" dirty="0" smtClean="0">
                <a:ln>
                  <a:noFill/>
                </a:ln>
                <a:solidFill>
                  <a:schemeClr val="tx1"/>
                </a:solidFill>
                <a:effectLst/>
                <a:latin typeface="Verdana" pitchFamily="34" charset="0"/>
              </a:rPr>
              <a:t>:</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copy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paste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copied</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1" i="0" u="none" strike="noStrike" cap="none" normalizeH="0" baseline="0" dirty="0" err="1" smtClean="0">
                <a:ln>
                  <a:noFill/>
                </a:ln>
                <a:solidFill>
                  <a:schemeClr val="tx1"/>
                </a:solidFill>
                <a:effectLst/>
                <a:latin typeface="Verdana" pitchFamily="34" charset="0"/>
              </a:rPr>
              <a:t>Right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click</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Move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Copy</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desired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position</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sheet</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check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box</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Create</a:t>
            </a:r>
            <a:r>
              <a:rPr kumimoji="0" lang="tr-TR" b="1"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Copy</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OK</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55200" b="0" i="0" u="none" strike="noStrike" cap="none" normalizeH="0" baseline="0" dirty="0" smtClean="0">
              <a:ln>
                <a:noFill/>
              </a:ln>
              <a:solidFill>
                <a:schemeClr val="tx1"/>
              </a:solidFill>
              <a:effectLst/>
              <a:latin typeface="Verdana" pitchFamily="34" charset="0"/>
            </a:endParaRPr>
          </a:p>
        </p:txBody>
      </p:sp>
      <p:pic>
        <p:nvPicPr>
          <p:cNvPr id="11266" name="Picture 2" descr="Delete Worksheet Drop Down Menu"/>
          <p:cNvPicPr>
            <a:picLocks noChangeAspect="1" noChangeArrowheads="1"/>
          </p:cNvPicPr>
          <p:nvPr/>
        </p:nvPicPr>
        <p:blipFill>
          <a:blip r:embed="rId2" cstate="print"/>
          <a:srcRect/>
          <a:stretch>
            <a:fillRect/>
          </a:stretch>
        </p:blipFill>
        <p:spPr bwMode="auto">
          <a:xfrm>
            <a:off x="5857884" y="571480"/>
            <a:ext cx="2247904" cy="1826423"/>
          </a:xfrm>
          <a:prstGeom prst="rect">
            <a:avLst/>
          </a:prstGeom>
          <a:noFill/>
        </p:spPr>
      </p:pic>
      <p:pic>
        <p:nvPicPr>
          <p:cNvPr id="11267" name="Picture 3" descr="Move or Copy Right-Click Menu"/>
          <p:cNvPicPr>
            <a:picLocks noChangeAspect="1" noChangeArrowheads="1"/>
          </p:cNvPicPr>
          <p:nvPr/>
        </p:nvPicPr>
        <p:blipFill>
          <a:blip r:embed="rId3" cstate="print"/>
          <a:srcRect/>
          <a:stretch>
            <a:fillRect/>
          </a:stretch>
        </p:blipFill>
        <p:spPr bwMode="auto">
          <a:xfrm>
            <a:off x="5500694" y="2928934"/>
            <a:ext cx="3009904" cy="3033419"/>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285720" y="214290"/>
            <a:ext cx="2952347" cy="369332"/>
          </a:xfrm>
          <a:prstGeom prst="rect">
            <a:avLst/>
          </a:prstGeom>
        </p:spPr>
        <p:txBody>
          <a:bodyPr wrap="none">
            <a:spAutoFit/>
          </a:bodyPr>
          <a:lstStyle/>
          <a:p>
            <a:r>
              <a:rPr lang="tr-TR" b="1" dirty="0" err="1" smtClean="0"/>
              <a:t>Page</a:t>
            </a:r>
            <a:r>
              <a:rPr lang="tr-TR" b="1" dirty="0" smtClean="0"/>
              <a:t> </a:t>
            </a:r>
            <a:r>
              <a:rPr lang="tr-TR" b="1" dirty="0" err="1" smtClean="0"/>
              <a:t>Properties</a:t>
            </a:r>
            <a:r>
              <a:rPr lang="tr-TR" b="1" dirty="0" smtClean="0"/>
              <a:t> </a:t>
            </a:r>
            <a:r>
              <a:rPr lang="tr-TR" b="1" dirty="0" err="1" smtClean="0"/>
              <a:t>and</a:t>
            </a:r>
            <a:r>
              <a:rPr lang="tr-TR" b="1" dirty="0" smtClean="0"/>
              <a:t> </a:t>
            </a:r>
            <a:r>
              <a:rPr lang="tr-TR" b="1" dirty="0" err="1" smtClean="0"/>
              <a:t>Printing</a:t>
            </a:r>
            <a:r>
              <a:rPr lang="tr-TR" b="1" dirty="0" smtClean="0"/>
              <a:t> </a:t>
            </a:r>
            <a:endParaRPr lang="tr-TR" dirty="0"/>
          </a:p>
        </p:txBody>
      </p:sp>
      <p:sp>
        <p:nvSpPr>
          <p:cNvPr id="10241" name="Rectangle 1"/>
          <p:cNvSpPr>
            <a:spLocks noChangeArrowheads="1"/>
          </p:cNvSpPr>
          <p:nvPr/>
        </p:nvSpPr>
        <p:spPr bwMode="auto">
          <a:xfrm>
            <a:off x="357158" y="1214422"/>
            <a:ext cx="4000528"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Verdana" pitchFamily="34" charset="0"/>
              </a:rPr>
              <a:t>Set </a:t>
            </a:r>
            <a:r>
              <a:rPr kumimoji="0" lang="tr-TR" b="1" i="0" u="none" strike="noStrike" cap="none" normalizeH="0" baseline="0" dirty="0" err="1" smtClean="0">
                <a:ln>
                  <a:noFill/>
                </a:ln>
                <a:solidFill>
                  <a:schemeClr val="tx1"/>
                </a:solidFill>
                <a:effectLst/>
                <a:latin typeface="Verdana" pitchFamily="34" charset="0"/>
              </a:rPr>
              <a:t>Print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Titles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print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titles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allows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repeat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headings</a:t>
            </a:r>
            <a:r>
              <a:rPr kumimoji="0" lang="tr-TR" b="0" i="0" u="none" strike="noStrike" cap="none" normalizeH="0" baseline="0" dirty="0" smtClean="0">
                <a:ln>
                  <a:noFill/>
                </a:ln>
                <a:solidFill>
                  <a:schemeClr val="tx1"/>
                </a:solidFill>
                <a:effectLst/>
                <a:latin typeface="Verdana" pitchFamily="34" charset="0"/>
              </a:rPr>
              <a:t>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beginning</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each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make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reading</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multiple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easier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read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printed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Print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Titles</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Layout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Ribbon</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Print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Titles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In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Print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Titles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section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box</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rows</a:t>
            </a:r>
            <a:r>
              <a:rPr kumimoji="0" lang="tr-TR" b="0" i="0" u="none" strike="noStrike" cap="none" normalizeH="0" baseline="0" dirty="0" smtClean="0">
                <a:ln>
                  <a:noFill/>
                </a:ln>
                <a:solidFill>
                  <a:schemeClr val="tx1"/>
                </a:solidFill>
                <a:effectLst/>
                <a:latin typeface="Verdana" pitchFamily="34" charset="0"/>
              </a:rPr>
              <a:t>/</a:t>
            </a:r>
            <a:r>
              <a:rPr kumimoji="0" lang="tr-TR" b="0" i="0" u="none" strike="noStrike" cap="none" normalizeH="0" baseline="0" dirty="0" err="1" smtClean="0">
                <a:ln>
                  <a:noFill/>
                </a:ln>
                <a:solidFill>
                  <a:schemeClr val="tx1"/>
                </a:solidFill>
                <a:effectLst/>
                <a:latin typeface="Verdana" pitchFamily="34" charset="0"/>
              </a:rPr>
              <a:t>columns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repeated</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column</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Select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Row</a:t>
            </a:r>
            <a:r>
              <a:rPr kumimoji="0" lang="tr-TR" b="1" i="0" u="none" strike="noStrike" cap="none" normalizeH="0" baseline="0" dirty="0" smtClean="0">
                <a:ln>
                  <a:noFill/>
                </a:ln>
                <a:solidFill>
                  <a:schemeClr val="tx1"/>
                </a:solidFill>
                <a:effectLst/>
                <a:latin typeface="Verdana" pitchFamily="34" charset="0"/>
              </a:rPr>
              <a:t>/</a:t>
            </a:r>
            <a:r>
              <a:rPr kumimoji="0" lang="tr-TR" b="1" i="0" u="none" strike="noStrike" cap="none" normalizeH="0" baseline="0" dirty="0" err="1" smtClean="0">
                <a:ln>
                  <a:noFill/>
                </a:ln>
                <a:solidFill>
                  <a:schemeClr val="tx1"/>
                </a:solidFill>
                <a:effectLst/>
                <a:latin typeface="Verdana" pitchFamily="34" charset="0"/>
              </a:rPr>
              <a:t>Column</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OK</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97100" b="0" i="0" u="none" strike="noStrike" cap="none" normalizeH="0" baseline="0" dirty="0" smtClean="0">
              <a:ln>
                <a:noFill/>
              </a:ln>
              <a:solidFill>
                <a:schemeClr val="tx1"/>
              </a:solidFill>
              <a:effectLst/>
              <a:latin typeface="Verdana" pitchFamily="34" charset="0"/>
            </a:endParaRPr>
          </a:p>
        </p:txBody>
      </p:sp>
      <p:pic>
        <p:nvPicPr>
          <p:cNvPr id="10242" name="Picture 2" descr="Print Titles Drop Down"/>
          <p:cNvPicPr>
            <a:picLocks noChangeAspect="1" noChangeArrowheads="1"/>
          </p:cNvPicPr>
          <p:nvPr/>
        </p:nvPicPr>
        <p:blipFill>
          <a:blip r:embed="rId2" cstate="print"/>
          <a:srcRect/>
          <a:stretch>
            <a:fillRect/>
          </a:stretch>
        </p:blipFill>
        <p:spPr bwMode="auto">
          <a:xfrm>
            <a:off x="4357686" y="1907966"/>
            <a:ext cx="4543428" cy="4764289"/>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642942" y="214290"/>
            <a:ext cx="814390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Create</a:t>
            </a:r>
            <a:r>
              <a:rPr kumimoji="0" lang="tr-TR" b="1"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Header</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or</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Footer</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create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header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footer</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Header</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Footer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Insert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This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will</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display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Header</a:t>
            </a:r>
            <a:r>
              <a:rPr kumimoji="0" lang="tr-TR" b="1" i="0" u="none" strike="noStrike" cap="none" normalizeH="0" baseline="0" dirty="0" smtClean="0">
                <a:ln>
                  <a:noFill/>
                </a:ln>
                <a:solidFill>
                  <a:schemeClr val="tx1"/>
                </a:solidFill>
                <a:effectLst/>
                <a:latin typeface="Verdana" pitchFamily="34" charset="0"/>
              </a:rPr>
              <a:t> &amp; </a:t>
            </a:r>
            <a:r>
              <a:rPr kumimoji="0" lang="tr-TR" b="1" i="0" u="none" strike="noStrike" cap="none" normalizeH="0" baseline="0" dirty="0" err="1" smtClean="0">
                <a:ln>
                  <a:noFill/>
                </a:ln>
                <a:solidFill>
                  <a:schemeClr val="tx1"/>
                </a:solidFill>
                <a:effectLst/>
                <a:latin typeface="Verdana" pitchFamily="34" charset="0"/>
              </a:rPr>
              <a:t>Footer</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Design</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Tools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switch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between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Header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Footer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Go</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to</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Header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Go</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to</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Footer</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insert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enter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text</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header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footer</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enter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preprogrammed</a:t>
            </a:r>
            <a:r>
              <a:rPr kumimoji="0" lang="tr-TR" b="0" i="0" u="none" strike="noStrike" cap="none" normalizeH="0" baseline="0" dirty="0" smtClean="0">
                <a:ln>
                  <a:noFill/>
                </a:ln>
                <a:solidFill>
                  <a:schemeClr val="tx1"/>
                </a:solidFill>
                <a:effectLst/>
                <a:latin typeface="Verdana" pitchFamily="34" charset="0"/>
              </a:rPr>
              <a:t> data </a:t>
            </a:r>
            <a:r>
              <a:rPr kumimoji="0" lang="tr-TR" b="0" i="0" u="none" strike="noStrike" cap="none" normalizeH="0" baseline="0" dirty="0" err="1" smtClean="0">
                <a:ln>
                  <a:noFill/>
                </a:ln>
                <a:solidFill>
                  <a:schemeClr val="tx1"/>
                </a:solidFill>
                <a:effectLst/>
                <a:latin typeface="Verdana" pitchFamily="34" charset="0"/>
              </a:rPr>
              <a:t>such</a:t>
            </a:r>
            <a:r>
              <a:rPr kumimoji="0" lang="tr-TR" b="0" i="0" u="none" strike="noStrike" cap="none" normalizeH="0" baseline="0" dirty="0" smtClean="0">
                <a:ln>
                  <a:noFill/>
                </a:ln>
                <a:solidFill>
                  <a:schemeClr val="tx1"/>
                </a:solidFill>
                <a:effectLst/>
                <a:latin typeface="Verdana" pitchFamily="34" charset="0"/>
              </a:rPr>
              <a:t> as </a:t>
            </a:r>
            <a:r>
              <a:rPr kumimoji="0" lang="tr-TR" b="0" i="0" u="none" strike="noStrike" cap="none" normalizeH="0" baseline="0" dirty="0" err="1" smtClean="0">
                <a:ln>
                  <a:noFill/>
                </a:ln>
                <a:solidFill>
                  <a:schemeClr val="tx1"/>
                </a:solidFill>
                <a:effectLst/>
                <a:latin typeface="Verdana" pitchFamily="34" charset="0"/>
              </a:rPr>
              <a:t>page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numbers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date</a:t>
            </a:r>
            <a:r>
              <a:rPr kumimoji="0" lang="tr-TR" b="0" i="0" u="none" strike="noStrike" cap="none" normalizeH="0" baseline="0" dirty="0" smtClean="0">
                <a:ln>
                  <a:noFill/>
                </a:ln>
                <a:solidFill>
                  <a:schemeClr val="tx1"/>
                </a:solidFill>
                <a:effectLst/>
                <a:latin typeface="Verdana" pitchFamily="34" charset="0"/>
              </a:rPr>
              <a:t>, time, file name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sheet</a:t>
            </a:r>
            <a:r>
              <a:rPr kumimoji="0" lang="tr-TR" b="0" i="0" u="none" strike="noStrike" cap="none" normalizeH="0" baseline="0" dirty="0" smtClean="0">
                <a:ln>
                  <a:noFill/>
                </a:ln>
                <a:solidFill>
                  <a:schemeClr val="tx1"/>
                </a:solidFill>
                <a:effectLst/>
                <a:latin typeface="Verdana" pitchFamily="34" charset="0"/>
              </a:rPr>
              <a:t> name,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appropriate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location</a:t>
            </a:r>
            <a:r>
              <a:rPr kumimoji="0" lang="tr-TR" b="0" i="0" u="none" strike="noStrike" cap="none" normalizeH="0" baseline="0" dirty="0" smtClean="0">
                <a:ln>
                  <a:noFill/>
                </a:ln>
                <a:solidFill>
                  <a:schemeClr val="tx1"/>
                </a:solidFill>
                <a:effectLst/>
                <a:latin typeface="Verdana" pitchFamily="34" charset="0"/>
              </a:rPr>
              <a:t> of data,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desired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34600" b="0" i="0" u="none" strike="noStrike" cap="none" normalizeH="0" baseline="0" dirty="0" smtClean="0">
              <a:ln>
                <a:noFill/>
              </a:ln>
              <a:solidFill>
                <a:schemeClr val="tx1"/>
              </a:solidFill>
              <a:effectLst/>
              <a:latin typeface="Verdana" pitchFamily="34" charset="0"/>
            </a:endParaRPr>
          </a:p>
        </p:txBody>
      </p:sp>
      <p:pic>
        <p:nvPicPr>
          <p:cNvPr id="9218" name="Picture 2" descr="Header and Footer Design Tab"/>
          <p:cNvPicPr>
            <a:picLocks noChangeAspect="1" noChangeArrowheads="1"/>
          </p:cNvPicPr>
          <p:nvPr/>
        </p:nvPicPr>
        <p:blipFill>
          <a:blip r:embed="rId2" cstate="print"/>
          <a:srcRect/>
          <a:stretch>
            <a:fillRect/>
          </a:stretch>
        </p:blipFill>
        <p:spPr bwMode="auto">
          <a:xfrm>
            <a:off x="1738246" y="2143116"/>
            <a:ext cx="7143800" cy="1285884"/>
          </a:xfrm>
          <a:prstGeom prst="rect">
            <a:avLst/>
          </a:prstGeom>
          <a:noFill/>
        </p:spPr>
      </p:pic>
      <p:pic>
        <p:nvPicPr>
          <p:cNvPr id="9219" name="Picture 3" descr="Header Sample"/>
          <p:cNvPicPr>
            <a:picLocks noChangeAspect="1" noChangeArrowheads="1"/>
          </p:cNvPicPr>
          <p:nvPr/>
        </p:nvPicPr>
        <p:blipFill>
          <a:blip r:embed="rId3" cstate="print"/>
          <a:srcRect/>
          <a:stretch>
            <a:fillRect/>
          </a:stretch>
        </p:blipFill>
        <p:spPr bwMode="auto">
          <a:xfrm>
            <a:off x="1994940" y="4886346"/>
            <a:ext cx="6806146" cy="1685926"/>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714348" y="2285992"/>
            <a:ext cx="450056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Verdana" pitchFamily="34" charset="0"/>
              </a:rPr>
              <a:t>Set </a:t>
            </a:r>
            <a:r>
              <a:rPr kumimoji="0" lang="tr-TR" b="1" i="0" u="none" strike="noStrike" cap="none" normalizeH="0" baseline="0" dirty="0" err="1" smtClean="0">
                <a:ln>
                  <a:noFill/>
                </a:ln>
                <a:solidFill>
                  <a:schemeClr val="tx1"/>
                </a:solidFill>
                <a:effectLst/>
                <a:latin typeface="Verdana" pitchFamily="34" charset="0"/>
              </a:rPr>
              <a:t>Page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Margins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set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margins</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Margins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Layout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one</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give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choices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71900" b="0" i="0" u="none" strike="noStrike" cap="none" normalizeH="0" baseline="0" dirty="0" smtClean="0">
              <a:ln>
                <a:noFill/>
              </a:ln>
              <a:solidFill>
                <a:schemeClr val="tx1"/>
              </a:solidFill>
              <a:effectLst/>
              <a:latin typeface="Verdana" pitchFamily="34" charset="0"/>
            </a:endParaRPr>
          </a:p>
        </p:txBody>
      </p:sp>
      <p:pic>
        <p:nvPicPr>
          <p:cNvPr id="8194" name="Picture 2" descr="Margins Drop Down Menu"/>
          <p:cNvPicPr>
            <a:picLocks noChangeAspect="1" noChangeArrowheads="1"/>
          </p:cNvPicPr>
          <p:nvPr/>
        </p:nvPicPr>
        <p:blipFill>
          <a:blip r:embed="rId2" cstate="print"/>
          <a:srcRect/>
          <a:stretch>
            <a:fillRect/>
          </a:stretch>
        </p:blipFill>
        <p:spPr bwMode="auto">
          <a:xfrm>
            <a:off x="5072066" y="1545996"/>
            <a:ext cx="3748097" cy="5002441"/>
          </a:xfrm>
          <a:prstGeom prst="rect">
            <a:avLst/>
          </a:prstGeom>
          <a:noFill/>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tom Margins Dialog Box"/>
          <p:cNvPicPr>
            <a:picLocks noChangeAspect="1" noChangeArrowheads="1"/>
          </p:cNvPicPr>
          <p:nvPr/>
        </p:nvPicPr>
        <p:blipFill>
          <a:blip r:embed="rId2" cstate="print"/>
          <a:srcRect/>
          <a:stretch>
            <a:fillRect/>
          </a:stretch>
        </p:blipFill>
        <p:spPr bwMode="auto">
          <a:xfrm>
            <a:off x="4714876" y="44601"/>
            <a:ext cx="4257684" cy="4598845"/>
          </a:xfrm>
          <a:prstGeom prst="rect">
            <a:avLst/>
          </a:prstGeom>
          <a:noFill/>
        </p:spPr>
      </p:pic>
      <p:sp>
        <p:nvSpPr>
          <p:cNvPr id="7169" name="Rectangle 1"/>
          <p:cNvSpPr>
            <a:spLocks noChangeArrowheads="1"/>
          </p:cNvSpPr>
          <p:nvPr/>
        </p:nvSpPr>
        <p:spPr bwMode="auto">
          <a:xfrm>
            <a:off x="285720" y="285728"/>
            <a:ext cx="6215074"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endParaRPr kumimoji="0" lang="tr-TR" sz="4400"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Custom</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Margins</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Complete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boxes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set </a:t>
            </a:r>
            <a:r>
              <a:rPr kumimoji="0" lang="tr-TR" b="0" i="0" u="none" strike="noStrike" cap="none" normalizeH="0" baseline="0" dirty="0" err="1" smtClean="0">
                <a:ln>
                  <a:noFill/>
                </a:ln>
                <a:solidFill>
                  <a:schemeClr val="tx1"/>
                </a:solidFill>
                <a:effectLst/>
                <a:latin typeface="Verdana" pitchFamily="34" charset="0"/>
              </a:rPr>
              <a:t>margins</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Ok</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72200" b="0" i="0" u="none" strike="noStrike" cap="none" normalizeH="0" baseline="0" dirty="0" smtClean="0">
              <a:ln>
                <a:noFill/>
              </a:ln>
              <a:solidFill>
                <a:schemeClr val="tx1"/>
              </a:solidFill>
              <a:effectLst/>
              <a:latin typeface="Verdana" pitchFamily="34" charset="0"/>
            </a:endParaRPr>
          </a:p>
        </p:txBody>
      </p:sp>
      <p:sp>
        <p:nvSpPr>
          <p:cNvPr id="7171" name="Rectangle 3"/>
          <p:cNvSpPr>
            <a:spLocks noChangeArrowheads="1"/>
          </p:cNvSpPr>
          <p:nvPr/>
        </p:nvSpPr>
        <p:spPr bwMode="auto">
          <a:xfrm>
            <a:off x="3286116" y="4572008"/>
            <a:ext cx="5143504"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Change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Orientation</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orientation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from</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portrait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landscape</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Orientation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Layout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Portrait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Landscape</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39700" b="0" i="0" u="none" strike="noStrike" cap="none" normalizeH="0" baseline="0" dirty="0" smtClean="0">
              <a:ln>
                <a:noFill/>
              </a:ln>
              <a:solidFill>
                <a:schemeClr val="tx1"/>
              </a:solidFill>
              <a:effectLst/>
              <a:latin typeface="Verdana" pitchFamily="34" charset="0"/>
            </a:endParaRPr>
          </a:p>
        </p:txBody>
      </p:sp>
      <p:pic>
        <p:nvPicPr>
          <p:cNvPr id="7172" name="Picture 4" descr="Orientation Button"/>
          <p:cNvPicPr>
            <a:picLocks noChangeAspect="1" noChangeArrowheads="1"/>
          </p:cNvPicPr>
          <p:nvPr/>
        </p:nvPicPr>
        <p:blipFill>
          <a:blip r:embed="rId3" cstate="print"/>
          <a:srcRect/>
          <a:stretch>
            <a:fillRect/>
          </a:stretch>
        </p:blipFill>
        <p:spPr bwMode="auto">
          <a:xfrm>
            <a:off x="500033" y="3714752"/>
            <a:ext cx="2622761" cy="277178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928662" y="1000108"/>
            <a:ext cx="7286676" cy="4524315"/>
          </a:xfrm>
          <a:prstGeom prst="rect">
            <a:avLst/>
          </a:prstGeom>
        </p:spPr>
        <p:txBody>
          <a:bodyPr wrap="square">
            <a:spAutoFit/>
          </a:bodyPr>
          <a:lstStyle/>
          <a:p>
            <a:r>
              <a:rPr lang="tr-TR" sz="2400" b="1" dirty="0" err="1" smtClean="0"/>
              <a:t>Home</a:t>
            </a:r>
            <a:r>
              <a:rPr lang="tr-TR" sz="2400" dirty="0" smtClean="0"/>
              <a:t>:  </a:t>
            </a:r>
            <a:r>
              <a:rPr lang="tr-TR" sz="2400" dirty="0" err="1" smtClean="0"/>
              <a:t>Clipboard</a:t>
            </a:r>
            <a:r>
              <a:rPr lang="tr-TR" sz="2400" dirty="0" smtClean="0"/>
              <a:t>, </a:t>
            </a:r>
            <a:r>
              <a:rPr lang="tr-TR" sz="2400" dirty="0" err="1" smtClean="0"/>
              <a:t>Fonts</a:t>
            </a:r>
            <a:r>
              <a:rPr lang="tr-TR" sz="2400" dirty="0" smtClean="0"/>
              <a:t>, </a:t>
            </a:r>
            <a:r>
              <a:rPr lang="tr-TR" sz="2400" dirty="0" err="1" smtClean="0"/>
              <a:t>Alignment</a:t>
            </a:r>
            <a:r>
              <a:rPr lang="tr-TR" sz="2400" dirty="0" smtClean="0"/>
              <a:t>, </a:t>
            </a:r>
            <a:r>
              <a:rPr lang="tr-TR" sz="2400" dirty="0" err="1" smtClean="0"/>
              <a:t>Number</a:t>
            </a:r>
            <a:r>
              <a:rPr lang="tr-TR" sz="2400" dirty="0" smtClean="0"/>
              <a:t>, </a:t>
            </a:r>
            <a:r>
              <a:rPr lang="tr-TR" sz="2400" dirty="0" err="1" smtClean="0"/>
              <a:t>Styles</a:t>
            </a:r>
            <a:r>
              <a:rPr lang="tr-TR" sz="2400" dirty="0" smtClean="0"/>
              <a:t>, </a:t>
            </a:r>
            <a:r>
              <a:rPr lang="tr-TR" sz="2400" dirty="0" err="1" smtClean="0"/>
              <a:t>Cells</a:t>
            </a:r>
            <a:r>
              <a:rPr lang="tr-TR" sz="2400" dirty="0" smtClean="0"/>
              <a:t>, </a:t>
            </a:r>
            <a:r>
              <a:rPr lang="tr-TR" sz="2400" dirty="0" err="1" smtClean="0"/>
              <a:t>Editing</a:t>
            </a:r>
            <a:r>
              <a:rPr lang="tr-TR" sz="2400" dirty="0" smtClean="0"/>
              <a:t/>
            </a:r>
            <a:br>
              <a:rPr lang="tr-TR" sz="2400" dirty="0" smtClean="0"/>
            </a:br>
            <a:r>
              <a:rPr lang="tr-TR" sz="2400" b="1" dirty="0" err="1" smtClean="0"/>
              <a:t>Insert</a:t>
            </a:r>
            <a:r>
              <a:rPr lang="tr-TR" sz="2400" dirty="0" smtClean="0"/>
              <a:t>: </a:t>
            </a:r>
            <a:r>
              <a:rPr lang="tr-TR" sz="2400" dirty="0" err="1" smtClean="0"/>
              <a:t>Tables</a:t>
            </a:r>
            <a:r>
              <a:rPr lang="tr-TR" sz="2400" dirty="0" smtClean="0"/>
              <a:t>, </a:t>
            </a:r>
            <a:r>
              <a:rPr lang="tr-TR" sz="2400" dirty="0" err="1" smtClean="0"/>
              <a:t>Illustrations</a:t>
            </a:r>
            <a:r>
              <a:rPr lang="tr-TR" sz="2400" dirty="0" smtClean="0"/>
              <a:t>, </a:t>
            </a:r>
            <a:r>
              <a:rPr lang="tr-TR" sz="2400" dirty="0" err="1" smtClean="0"/>
              <a:t>Charts</a:t>
            </a:r>
            <a:r>
              <a:rPr lang="tr-TR" sz="2400" dirty="0" smtClean="0"/>
              <a:t>, </a:t>
            </a:r>
            <a:r>
              <a:rPr lang="tr-TR" sz="2400" dirty="0" err="1" smtClean="0"/>
              <a:t>Links</a:t>
            </a:r>
            <a:r>
              <a:rPr lang="tr-TR" sz="2400" dirty="0" smtClean="0"/>
              <a:t>, </a:t>
            </a:r>
            <a:r>
              <a:rPr lang="tr-TR" sz="2400" dirty="0" err="1" smtClean="0"/>
              <a:t>Text</a:t>
            </a:r>
            <a:r>
              <a:rPr lang="tr-TR" sz="2400" dirty="0" smtClean="0"/>
              <a:t/>
            </a:r>
            <a:br>
              <a:rPr lang="tr-TR" sz="2400" dirty="0" smtClean="0"/>
            </a:br>
            <a:r>
              <a:rPr lang="tr-TR" sz="2400" b="1" dirty="0" err="1" smtClean="0"/>
              <a:t>Page</a:t>
            </a:r>
            <a:r>
              <a:rPr lang="tr-TR" sz="2400" b="1" dirty="0" smtClean="0"/>
              <a:t> </a:t>
            </a:r>
            <a:r>
              <a:rPr lang="tr-TR" sz="2400" b="1" dirty="0" err="1" smtClean="0"/>
              <a:t>Layouts</a:t>
            </a:r>
            <a:r>
              <a:rPr lang="tr-TR" sz="2400" dirty="0" smtClean="0"/>
              <a:t>: </a:t>
            </a:r>
            <a:r>
              <a:rPr lang="tr-TR" sz="2400" dirty="0" err="1" smtClean="0"/>
              <a:t>Themes</a:t>
            </a:r>
            <a:r>
              <a:rPr lang="tr-TR" sz="2400" dirty="0" smtClean="0"/>
              <a:t>, </a:t>
            </a:r>
            <a:r>
              <a:rPr lang="tr-TR" sz="2400" dirty="0" err="1" smtClean="0"/>
              <a:t>Page</a:t>
            </a:r>
            <a:r>
              <a:rPr lang="tr-TR" sz="2400" dirty="0" smtClean="0"/>
              <a:t> </a:t>
            </a:r>
            <a:r>
              <a:rPr lang="tr-TR" sz="2400" dirty="0" err="1" smtClean="0"/>
              <a:t>Setup</a:t>
            </a:r>
            <a:r>
              <a:rPr lang="tr-TR" sz="2400" dirty="0" smtClean="0"/>
              <a:t>, </a:t>
            </a:r>
            <a:r>
              <a:rPr lang="tr-TR" sz="2400" dirty="0" err="1" smtClean="0"/>
              <a:t>Scale</a:t>
            </a:r>
            <a:r>
              <a:rPr lang="tr-TR" sz="2400" dirty="0" smtClean="0"/>
              <a:t> </a:t>
            </a:r>
            <a:r>
              <a:rPr lang="tr-TR" sz="2400" dirty="0" err="1" smtClean="0"/>
              <a:t>to</a:t>
            </a:r>
            <a:r>
              <a:rPr lang="tr-TR" sz="2400" dirty="0" smtClean="0"/>
              <a:t> Fit, </a:t>
            </a:r>
            <a:r>
              <a:rPr lang="tr-TR" sz="2400" dirty="0" err="1" smtClean="0"/>
              <a:t>Sheet</a:t>
            </a:r>
            <a:r>
              <a:rPr lang="tr-TR" sz="2400" dirty="0" smtClean="0"/>
              <a:t> </a:t>
            </a:r>
            <a:r>
              <a:rPr lang="tr-TR" sz="2400" dirty="0" err="1" smtClean="0"/>
              <a:t>Options</a:t>
            </a:r>
            <a:r>
              <a:rPr lang="tr-TR" sz="2400" dirty="0" smtClean="0"/>
              <a:t>, </a:t>
            </a:r>
            <a:r>
              <a:rPr lang="tr-TR" sz="2400" dirty="0" err="1" smtClean="0"/>
              <a:t>Arrange</a:t>
            </a:r>
            <a:r>
              <a:rPr lang="tr-TR" sz="2400" dirty="0" smtClean="0"/>
              <a:t/>
            </a:r>
            <a:br>
              <a:rPr lang="tr-TR" sz="2400" dirty="0" smtClean="0"/>
            </a:br>
            <a:r>
              <a:rPr lang="tr-TR" sz="2400" b="1" dirty="0" err="1" smtClean="0"/>
              <a:t>Formulas</a:t>
            </a:r>
            <a:r>
              <a:rPr lang="tr-TR" sz="2400" dirty="0" smtClean="0"/>
              <a:t>: </a:t>
            </a:r>
            <a:r>
              <a:rPr lang="tr-TR" sz="2400" dirty="0" err="1" smtClean="0"/>
              <a:t>Function</a:t>
            </a:r>
            <a:r>
              <a:rPr lang="tr-TR" sz="2400" dirty="0" smtClean="0"/>
              <a:t> </a:t>
            </a:r>
            <a:r>
              <a:rPr lang="tr-TR" sz="2400" dirty="0" err="1" smtClean="0"/>
              <a:t>Library</a:t>
            </a:r>
            <a:r>
              <a:rPr lang="tr-TR" sz="2400" dirty="0" smtClean="0"/>
              <a:t>, </a:t>
            </a:r>
            <a:r>
              <a:rPr lang="tr-TR" sz="2400" dirty="0" err="1" smtClean="0"/>
              <a:t>Defined</a:t>
            </a:r>
            <a:r>
              <a:rPr lang="tr-TR" sz="2400" dirty="0" smtClean="0"/>
              <a:t> </a:t>
            </a:r>
            <a:r>
              <a:rPr lang="tr-TR" sz="2400" dirty="0" err="1" smtClean="0"/>
              <a:t>Names</a:t>
            </a:r>
            <a:r>
              <a:rPr lang="tr-TR" sz="2400" dirty="0" smtClean="0"/>
              <a:t>, Formula </a:t>
            </a:r>
            <a:r>
              <a:rPr lang="tr-TR" sz="2400" dirty="0" err="1" smtClean="0"/>
              <a:t>Auditing</a:t>
            </a:r>
            <a:r>
              <a:rPr lang="tr-TR" sz="2400" dirty="0" smtClean="0"/>
              <a:t>, </a:t>
            </a:r>
            <a:r>
              <a:rPr lang="tr-TR" sz="2400" dirty="0" err="1" smtClean="0"/>
              <a:t>Calculation</a:t>
            </a:r>
            <a:r>
              <a:rPr lang="tr-TR" sz="2400" dirty="0" smtClean="0"/>
              <a:t/>
            </a:r>
            <a:br>
              <a:rPr lang="tr-TR" sz="2400" dirty="0" smtClean="0"/>
            </a:br>
            <a:r>
              <a:rPr lang="tr-TR" sz="2400" b="1" dirty="0" smtClean="0"/>
              <a:t>Data</a:t>
            </a:r>
            <a:r>
              <a:rPr lang="tr-TR" sz="2400" dirty="0" smtClean="0"/>
              <a:t>:  </a:t>
            </a:r>
            <a:r>
              <a:rPr lang="tr-TR" sz="2400" dirty="0" err="1" smtClean="0"/>
              <a:t>Get</a:t>
            </a:r>
            <a:r>
              <a:rPr lang="tr-TR" sz="2400" dirty="0" smtClean="0"/>
              <a:t> </a:t>
            </a:r>
            <a:r>
              <a:rPr lang="tr-TR" sz="2400" dirty="0" err="1" smtClean="0"/>
              <a:t>External</a:t>
            </a:r>
            <a:r>
              <a:rPr lang="tr-TR" sz="2400" dirty="0" smtClean="0"/>
              <a:t> Data, </a:t>
            </a:r>
            <a:r>
              <a:rPr lang="tr-TR" sz="2400" dirty="0" err="1" smtClean="0"/>
              <a:t>Connections</a:t>
            </a:r>
            <a:r>
              <a:rPr lang="tr-TR" sz="2400" dirty="0" smtClean="0"/>
              <a:t>, </a:t>
            </a:r>
            <a:r>
              <a:rPr lang="tr-TR" sz="2400" dirty="0" err="1" smtClean="0"/>
              <a:t>Sort</a:t>
            </a:r>
            <a:r>
              <a:rPr lang="tr-TR" sz="2400" dirty="0" smtClean="0"/>
              <a:t> &amp; </a:t>
            </a:r>
            <a:r>
              <a:rPr lang="tr-TR" sz="2400" dirty="0" err="1" smtClean="0"/>
              <a:t>Filter</a:t>
            </a:r>
            <a:r>
              <a:rPr lang="tr-TR" sz="2400" dirty="0" smtClean="0"/>
              <a:t>, Data </a:t>
            </a:r>
            <a:r>
              <a:rPr lang="tr-TR" sz="2400" dirty="0" err="1" smtClean="0"/>
              <a:t>Tools</a:t>
            </a:r>
            <a:r>
              <a:rPr lang="tr-TR" sz="2400" dirty="0" smtClean="0"/>
              <a:t>, </a:t>
            </a:r>
            <a:r>
              <a:rPr lang="tr-TR" sz="2400" dirty="0" err="1" smtClean="0"/>
              <a:t>Outline</a:t>
            </a:r>
            <a:r>
              <a:rPr lang="tr-TR" sz="2400" dirty="0" smtClean="0"/>
              <a:t/>
            </a:r>
            <a:br>
              <a:rPr lang="tr-TR" sz="2400" dirty="0" smtClean="0"/>
            </a:br>
            <a:r>
              <a:rPr lang="tr-TR" sz="2400" b="1" dirty="0" err="1" smtClean="0"/>
              <a:t>Review</a:t>
            </a:r>
            <a:r>
              <a:rPr lang="tr-TR" sz="2400" dirty="0" smtClean="0"/>
              <a:t>:  </a:t>
            </a:r>
            <a:r>
              <a:rPr lang="tr-TR" sz="2400" dirty="0" err="1" smtClean="0"/>
              <a:t>Proofing</a:t>
            </a:r>
            <a:r>
              <a:rPr lang="tr-TR" sz="2400" dirty="0" smtClean="0"/>
              <a:t>, </a:t>
            </a:r>
            <a:r>
              <a:rPr lang="tr-TR" sz="2400" dirty="0" err="1" smtClean="0"/>
              <a:t>Comments</a:t>
            </a:r>
            <a:r>
              <a:rPr lang="tr-TR" sz="2400" dirty="0" smtClean="0"/>
              <a:t>, </a:t>
            </a:r>
            <a:r>
              <a:rPr lang="tr-TR" sz="2400" dirty="0" err="1" smtClean="0"/>
              <a:t>Changes</a:t>
            </a:r>
            <a:r>
              <a:rPr lang="tr-TR" sz="2400" dirty="0" smtClean="0"/>
              <a:t/>
            </a:r>
            <a:br>
              <a:rPr lang="tr-TR" sz="2400" dirty="0" smtClean="0"/>
            </a:br>
            <a:r>
              <a:rPr lang="tr-TR" sz="2400" b="1" dirty="0" err="1" smtClean="0"/>
              <a:t>View</a:t>
            </a:r>
            <a:r>
              <a:rPr lang="tr-TR" sz="2400" dirty="0" smtClean="0"/>
              <a:t>: </a:t>
            </a:r>
            <a:r>
              <a:rPr lang="tr-TR" sz="2400" dirty="0" err="1" smtClean="0"/>
              <a:t>Workbook</a:t>
            </a:r>
            <a:r>
              <a:rPr lang="tr-TR" sz="2400" dirty="0" smtClean="0"/>
              <a:t> </a:t>
            </a:r>
            <a:r>
              <a:rPr lang="tr-TR" sz="2400" dirty="0" err="1" smtClean="0"/>
              <a:t>Views</a:t>
            </a:r>
            <a:r>
              <a:rPr lang="tr-TR" sz="2400" dirty="0" smtClean="0"/>
              <a:t>, Show/</a:t>
            </a:r>
            <a:r>
              <a:rPr lang="tr-TR" sz="2400" dirty="0" err="1" smtClean="0"/>
              <a:t>Hide</a:t>
            </a:r>
            <a:r>
              <a:rPr lang="tr-TR" sz="2400" dirty="0" smtClean="0"/>
              <a:t>, </a:t>
            </a:r>
            <a:r>
              <a:rPr lang="tr-TR" sz="2400" dirty="0" err="1" smtClean="0"/>
              <a:t>Zoom</a:t>
            </a:r>
            <a:r>
              <a:rPr lang="tr-TR" sz="2400" dirty="0" smtClean="0"/>
              <a:t>, </a:t>
            </a:r>
            <a:r>
              <a:rPr lang="tr-TR" sz="2400" dirty="0" err="1" smtClean="0"/>
              <a:t>Window</a:t>
            </a:r>
            <a:r>
              <a:rPr lang="tr-TR" sz="2400" dirty="0" smtClean="0"/>
              <a:t>, </a:t>
            </a:r>
            <a:r>
              <a:rPr lang="tr-TR" sz="2400" dirty="0" err="1" smtClean="0"/>
              <a:t>Macros</a:t>
            </a:r>
            <a:endParaRPr lang="tr-TR"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785786" y="702004"/>
            <a:ext cx="500062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smtClean="0">
                <a:ln>
                  <a:noFill/>
                </a:ln>
                <a:solidFill>
                  <a:schemeClr val="tx1"/>
                </a:solidFill>
                <a:effectLst/>
                <a:latin typeface="Verdana" pitchFamily="34" charset="0"/>
              </a:rPr>
              <a:t>Set </a:t>
            </a:r>
            <a:r>
              <a:rPr kumimoji="0" lang="tr-TR" b="1" i="0" u="none" strike="noStrike" cap="none" normalizeH="0" baseline="0" dirty="0" err="1" smtClean="0">
                <a:ln>
                  <a:noFill/>
                </a:ln>
                <a:solidFill>
                  <a:schemeClr val="tx1"/>
                </a:solidFill>
                <a:effectLst/>
                <a:latin typeface="Verdana" pitchFamily="34" charset="0"/>
              </a:rPr>
              <a:t>Page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Breaks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manually</a:t>
            </a:r>
            <a:r>
              <a:rPr kumimoji="0" lang="tr-TR" b="0" i="0" u="none" strike="noStrike" cap="none" normalizeH="0" baseline="0" dirty="0" smtClean="0">
                <a:ln>
                  <a:noFill/>
                </a:ln>
                <a:solidFill>
                  <a:schemeClr val="tx1"/>
                </a:solidFill>
                <a:effectLst/>
                <a:latin typeface="Verdana" pitchFamily="34" charset="0"/>
              </a:rPr>
              <a:t> set </a:t>
            </a:r>
            <a:r>
              <a:rPr kumimoji="0" lang="tr-TR" b="0" i="0" u="none" strike="noStrike" cap="none" normalizeH="0" baseline="0" dirty="0" err="1" smtClean="0">
                <a:ln>
                  <a:noFill/>
                </a:ln>
                <a:solidFill>
                  <a:schemeClr val="tx1"/>
                </a:solidFill>
                <a:effectLst/>
                <a:latin typeface="Verdana" pitchFamily="34" charset="0"/>
              </a:rPr>
              <a:t>up</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breaks</a:t>
            </a:r>
            <a:r>
              <a:rPr kumimoji="0" lang="tr-TR" b="0" i="0" u="none" strike="noStrike" cap="none" normalizeH="0" baseline="0" dirty="0" smtClean="0">
                <a:ln>
                  <a:noFill/>
                </a:ln>
                <a:solidFill>
                  <a:schemeClr val="tx1"/>
                </a:solidFill>
                <a:effectLst/>
                <a:latin typeface="Verdana" pitchFamily="34" charset="0"/>
              </a:rPr>
              <a:t> in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ease</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reading</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sheet</a:t>
            </a:r>
            <a:r>
              <a:rPr kumimoji="0" lang="tr-TR" b="0" i="0" u="none" strike="noStrike" cap="none" normalizeH="0" baseline="0" dirty="0" smtClean="0">
                <a:ln>
                  <a:noFill/>
                </a:ln>
                <a:solidFill>
                  <a:schemeClr val="tx1"/>
                </a:solidFill>
                <a:effectLst/>
                <a:latin typeface="Verdana" pitchFamily="34" charset="0"/>
              </a:rPr>
              <a:t> is </a:t>
            </a:r>
            <a:r>
              <a:rPr kumimoji="0" lang="tr-TR" b="0" i="0" u="none" strike="noStrike" cap="none" normalizeH="0" baseline="0" dirty="0" err="1" smtClean="0">
                <a:ln>
                  <a:noFill/>
                </a:ln>
                <a:solidFill>
                  <a:schemeClr val="tx1"/>
                </a:solidFill>
                <a:effectLst/>
                <a:latin typeface="Verdana" pitchFamily="34" charset="0"/>
              </a:rPr>
              <a:t>printed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set a </a:t>
            </a:r>
            <a:r>
              <a:rPr kumimoji="0" lang="tr-TR" b="0" i="0" u="none" strike="noStrike" cap="none" normalizeH="0" baseline="0" dirty="0" err="1" smtClean="0">
                <a:ln>
                  <a:noFill/>
                </a:ln>
                <a:solidFill>
                  <a:schemeClr val="tx1"/>
                </a:solidFill>
                <a:effectLst/>
                <a:latin typeface="Verdana" pitchFamily="34" charset="0"/>
              </a:rPr>
              <a:t>page</a:t>
            </a:r>
            <a:r>
              <a:rPr kumimoji="0" lang="tr-TR" b="0" i="0" u="none" strike="noStrike" cap="none" normalizeH="0" baseline="0" dirty="0" smtClean="0">
                <a:ln>
                  <a:noFill/>
                </a:ln>
                <a:solidFill>
                  <a:schemeClr val="tx1"/>
                </a:solidFill>
                <a:effectLst/>
                <a:latin typeface="Verdana" pitchFamily="34" charset="0"/>
              </a:rPr>
              <a:t> break:</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Breaks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Layout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Insert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Page</a:t>
            </a:r>
            <a:r>
              <a:rPr kumimoji="0" lang="tr-TR" b="1" i="0" u="none" strike="noStrike" cap="none" normalizeH="0" baseline="0" dirty="0" smtClean="0">
                <a:ln>
                  <a:noFill/>
                </a:ln>
                <a:solidFill>
                  <a:schemeClr val="tx1"/>
                </a:solidFill>
                <a:effectLst/>
                <a:latin typeface="Verdana" pitchFamily="34" charset="0"/>
              </a:rPr>
              <a:t> Break</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Print</a:t>
            </a:r>
            <a:r>
              <a:rPr kumimoji="0" lang="tr-TR" b="1"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There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may</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times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when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only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print</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portion</a:t>
            </a:r>
            <a:r>
              <a:rPr kumimoji="0" lang="tr-TR" b="0" i="0" u="none" strike="noStrike" cap="none" normalizeH="0" baseline="0" dirty="0" smtClean="0">
                <a:ln>
                  <a:noFill/>
                </a:ln>
                <a:solidFill>
                  <a:schemeClr val="tx1"/>
                </a:solidFill>
                <a:effectLst/>
                <a:latin typeface="Verdana" pitchFamily="34" charset="0"/>
              </a:rPr>
              <a:t> of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This</a:t>
            </a:r>
            <a:r>
              <a:rPr kumimoji="0" lang="tr-TR" b="0" i="0" u="none" strike="noStrike" cap="none" normalizeH="0" baseline="0" dirty="0" smtClean="0">
                <a:ln>
                  <a:noFill/>
                </a:ln>
                <a:solidFill>
                  <a:schemeClr val="tx1"/>
                </a:solidFill>
                <a:effectLst/>
                <a:latin typeface="Verdana" pitchFamily="34" charset="0"/>
              </a:rPr>
              <a:t> is </a:t>
            </a:r>
            <a:r>
              <a:rPr kumimoji="0" lang="tr-TR" b="0" i="0" u="none" strike="noStrike" cap="none" normalizeH="0" baseline="0" dirty="0" err="1" smtClean="0">
                <a:ln>
                  <a:noFill/>
                </a:ln>
                <a:solidFill>
                  <a:schemeClr val="tx1"/>
                </a:solidFill>
                <a:effectLst/>
                <a:latin typeface="Verdana" pitchFamily="34" charset="0"/>
              </a:rPr>
              <a:t>easily</a:t>
            </a:r>
            <a:r>
              <a:rPr kumimoji="0" lang="tr-TR" b="0" i="0" u="none" strike="noStrike" cap="none" normalizeH="0" baseline="0" dirty="0" smtClean="0">
                <a:ln>
                  <a:noFill/>
                </a:ln>
                <a:solidFill>
                  <a:schemeClr val="tx1"/>
                </a:solidFill>
                <a:effectLst/>
                <a:latin typeface="Verdana" pitchFamily="34" charset="0"/>
              </a:rPr>
              <a:t> done </a:t>
            </a:r>
            <a:r>
              <a:rPr kumimoji="0" lang="tr-TR" b="0" i="0" u="none" strike="noStrike" cap="none" normalizeH="0" baseline="0" dirty="0" err="1" smtClean="0">
                <a:ln>
                  <a:noFill/>
                </a:ln>
                <a:solidFill>
                  <a:schemeClr val="tx1"/>
                </a:solidFill>
                <a:effectLst/>
                <a:latin typeface="Verdana" pitchFamily="34" charset="0"/>
              </a:rPr>
              <a:t>through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Print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function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print</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range</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area</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be </a:t>
            </a:r>
            <a:r>
              <a:rPr kumimoji="0" lang="tr-TR" b="0" i="0" u="none" strike="noStrike" cap="none" normalizeH="0" baseline="0" dirty="0" err="1" smtClean="0">
                <a:ln>
                  <a:noFill/>
                </a:ln>
                <a:solidFill>
                  <a:schemeClr val="tx1"/>
                </a:solidFill>
                <a:effectLst/>
                <a:latin typeface="Verdana" pitchFamily="34" charset="0"/>
              </a:rPr>
              <a:t>printed</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Print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Area</a:t>
            </a:r>
            <a:r>
              <a:rPr kumimoji="0" lang="tr-TR" b="1"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Page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Layout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Select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Print</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Area</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19900" b="0" i="0" u="none" strike="noStrike" cap="none" normalizeH="0" baseline="0" dirty="0" smtClean="0">
              <a:ln>
                <a:noFill/>
              </a:ln>
              <a:solidFill>
                <a:schemeClr val="tx1"/>
              </a:solidFill>
              <a:effectLst/>
              <a:latin typeface="Verdana" pitchFamily="34" charset="0"/>
            </a:endParaRPr>
          </a:p>
        </p:txBody>
      </p:sp>
      <p:pic>
        <p:nvPicPr>
          <p:cNvPr id="6146" name="Picture 2" descr="Breaks Button"/>
          <p:cNvPicPr>
            <a:picLocks noChangeAspect="1" noChangeArrowheads="1"/>
          </p:cNvPicPr>
          <p:nvPr/>
        </p:nvPicPr>
        <p:blipFill>
          <a:blip r:embed="rId2" cstate="print"/>
          <a:srcRect/>
          <a:stretch>
            <a:fillRect/>
          </a:stretch>
        </p:blipFill>
        <p:spPr bwMode="auto">
          <a:xfrm>
            <a:off x="6108286" y="500042"/>
            <a:ext cx="2759508" cy="2500330"/>
          </a:xfrm>
          <a:prstGeom prst="rect">
            <a:avLst/>
          </a:prstGeom>
          <a:noFill/>
        </p:spPr>
      </p:pic>
      <p:pic>
        <p:nvPicPr>
          <p:cNvPr id="6147" name="Picture 3" descr="Print Areas Button"/>
          <p:cNvPicPr>
            <a:picLocks noChangeAspect="1" noChangeArrowheads="1"/>
          </p:cNvPicPr>
          <p:nvPr/>
        </p:nvPicPr>
        <p:blipFill>
          <a:blip r:embed="rId3" cstate="print"/>
          <a:srcRect/>
          <a:stretch>
            <a:fillRect/>
          </a:stretch>
        </p:blipFill>
        <p:spPr bwMode="auto">
          <a:xfrm>
            <a:off x="6179345" y="3500438"/>
            <a:ext cx="2678925" cy="2143140"/>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plit Screen Button"/>
          <p:cNvPicPr>
            <a:picLocks noChangeAspect="1" noChangeArrowheads="1"/>
          </p:cNvPicPr>
          <p:nvPr/>
        </p:nvPicPr>
        <p:blipFill>
          <a:blip r:embed="rId2" cstate="print"/>
          <a:srcRect/>
          <a:stretch>
            <a:fillRect/>
          </a:stretch>
        </p:blipFill>
        <p:spPr bwMode="auto">
          <a:xfrm>
            <a:off x="2071669" y="3214686"/>
            <a:ext cx="5624867" cy="2500330"/>
          </a:xfrm>
          <a:prstGeom prst="rect">
            <a:avLst/>
          </a:prstGeom>
          <a:noFill/>
        </p:spPr>
      </p:pic>
      <p:sp>
        <p:nvSpPr>
          <p:cNvPr id="2" name="1 Dikdörtgen"/>
          <p:cNvSpPr/>
          <p:nvPr/>
        </p:nvSpPr>
        <p:spPr>
          <a:xfrm>
            <a:off x="285720" y="142852"/>
            <a:ext cx="825611" cy="369332"/>
          </a:xfrm>
          <a:prstGeom prst="rect">
            <a:avLst/>
          </a:prstGeom>
        </p:spPr>
        <p:txBody>
          <a:bodyPr wrap="none">
            <a:spAutoFit/>
          </a:bodyPr>
          <a:lstStyle/>
          <a:p>
            <a:r>
              <a:rPr lang="tr-TR" b="1" dirty="0" err="1" smtClean="0"/>
              <a:t>Layout</a:t>
            </a:r>
            <a:endParaRPr lang="tr-TR" dirty="0"/>
          </a:p>
        </p:txBody>
      </p:sp>
      <p:sp>
        <p:nvSpPr>
          <p:cNvPr id="5121" name="Rectangle 1"/>
          <p:cNvSpPr>
            <a:spLocks noChangeArrowheads="1"/>
          </p:cNvSpPr>
          <p:nvPr/>
        </p:nvSpPr>
        <p:spPr bwMode="auto">
          <a:xfrm>
            <a:off x="214282" y="919917"/>
            <a:ext cx="728667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Split</a:t>
            </a:r>
            <a:r>
              <a:rPr kumimoji="0" lang="tr-TR" b="1" i="0" u="none" strike="noStrike" cap="none" normalizeH="0" baseline="0" dirty="0" smtClean="0">
                <a:ln>
                  <a:noFill/>
                </a:ln>
                <a:solidFill>
                  <a:schemeClr val="tx1"/>
                </a:solidFill>
                <a:effectLst/>
                <a:latin typeface="Verdana" pitchFamily="34" charset="0"/>
              </a:rPr>
              <a:t> a </a:t>
            </a:r>
            <a:r>
              <a:rPr kumimoji="0" lang="tr-TR" b="1"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split</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into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multiple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resizable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panes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for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easier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viewing</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parts</a:t>
            </a:r>
            <a:r>
              <a:rPr kumimoji="0" lang="tr-TR" b="0" i="0" u="none" strike="noStrike" cap="none" normalizeH="0" baseline="0" dirty="0" smtClean="0">
                <a:ln>
                  <a:noFill/>
                </a:ln>
                <a:solidFill>
                  <a:schemeClr val="tx1"/>
                </a:solidFill>
                <a:effectLst/>
                <a:latin typeface="Verdana" pitchFamily="34" charset="0"/>
              </a:rPr>
              <a:t> of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split</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cell</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center</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split</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Split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button</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View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Notice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split</a:t>
            </a:r>
            <a:r>
              <a:rPr kumimoji="0" lang="tr-TR" b="0" i="0" u="none" strike="noStrike" cap="none" normalizeH="0" baseline="0" dirty="0" smtClean="0">
                <a:ln>
                  <a:noFill/>
                </a:ln>
                <a:solidFill>
                  <a:schemeClr val="tx1"/>
                </a:solidFill>
                <a:effectLst/>
                <a:latin typeface="Verdana" pitchFamily="34" charset="0"/>
              </a:rPr>
              <a:t> in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screen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manipulate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each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part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separately</a:t>
            </a:r>
            <a:endParaRPr kumimoji="0" lang="tr-TR" b="0" i="0" u="none" strike="noStrike" cap="none" normalizeH="0" baseline="0" dirty="0" smtClean="0">
              <a:ln>
                <a:noFill/>
              </a:ln>
              <a:solidFill>
                <a:schemeClr val="tx1"/>
              </a:solidFill>
              <a:effectLst/>
              <a:latin typeface="Arial" pitchFamily="34"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reeze Panes Drop Down Menu"/>
          <p:cNvPicPr>
            <a:picLocks noChangeAspect="1" noChangeArrowheads="1"/>
          </p:cNvPicPr>
          <p:nvPr/>
        </p:nvPicPr>
        <p:blipFill>
          <a:blip r:embed="rId2" cstate="print"/>
          <a:srcRect/>
          <a:stretch>
            <a:fillRect/>
          </a:stretch>
        </p:blipFill>
        <p:spPr bwMode="auto">
          <a:xfrm>
            <a:off x="3500430" y="3429000"/>
            <a:ext cx="4600578" cy="2638428"/>
          </a:xfrm>
          <a:prstGeom prst="rect">
            <a:avLst/>
          </a:prstGeom>
          <a:noFill/>
        </p:spPr>
      </p:pic>
      <p:sp>
        <p:nvSpPr>
          <p:cNvPr id="3" name="2 Dikdörtgen"/>
          <p:cNvSpPr/>
          <p:nvPr/>
        </p:nvSpPr>
        <p:spPr>
          <a:xfrm>
            <a:off x="757208" y="500042"/>
            <a:ext cx="7394589" cy="2862322"/>
          </a:xfrm>
          <a:prstGeom prst="rect">
            <a:avLst/>
          </a:prstGeom>
        </p:spPr>
        <p:txBody>
          <a:bodyPr wrap="square">
            <a:spAutoFit/>
          </a:bodyPr>
          <a:lstStyle/>
          <a:p>
            <a:pPr lvl="0" eaLnBrk="0" fontAlgn="base" hangingPunct="0">
              <a:spcBef>
                <a:spcPct val="0"/>
              </a:spcBef>
              <a:spcAft>
                <a:spcPct val="0"/>
              </a:spcAft>
            </a:pPr>
            <a:r>
              <a:rPr lang="tr-TR" b="1" dirty="0" err="1" smtClean="0">
                <a:solidFill>
                  <a:prstClr val="black"/>
                </a:solidFill>
                <a:latin typeface="Verdana" pitchFamily="34" charset="0"/>
              </a:rPr>
              <a:t>Freeze</a:t>
            </a:r>
            <a:r>
              <a:rPr lang="tr-TR" b="1" dirty="0" smtClean="0">
                <a:solidFill>
                  <a:prstClr val="black"/>
                </a:solidFill>
                <a:latin typeface="Verdana" pitchFamily="34" charset="0"/>
              </a:rPr>
              <a:t> </a:t>
            </a:r>
            <a:r>
              <a:rPr lang="tr-TR" b="1" dirty="0" err="1" smtClean="0">
                <a:solidFill>
                  <a:prstClr val="black"/>
                </a:solidFill>
                <a:latin typeface="Verdana" pitchFamily="34" charset="0"/>
              </a:rPr>
              <a:t>Rows</a:t>
            </a:r>
            <a:r>
              <a:rPr lang="tr-TR" b="1" dirty="0" smtClean="0">
                <a:solidFill>
                  <a:prstClr val="black"/>
                </a:solidFill>
                <a:latin typeface="Verdana" pitchFamily="34" charset="0"/>
              </a:rPr>
              <a:t> </a:t>
            </a:r>
            <a:r>
              <a:rPr lang="tr-TR" b="1" dirty="0" err="1" smtClean="0">
                <a:solidFill>
                  <a:prstClr val="black"/>
                </a:solidFill>
                <a:latin typeface="Verdana" pitchFamily="34" charset="0"/>
              </a:rPr>
              <a:t>and</a:t>
            </a:r>
            <a:r>
              <a:rPr lang="tr-TR" b="1" dirty="0" smtClean="0">
                <a:solidFill>
                  <a:prstClr val="black"/>
                </a:solidFill>
                <a:latin typeface="Verdana" pitchFamily="34" charset="0"/>
              </a:rPr>
              <a:t> </a:t>
            </a:r>
            <a:r>
              <a:rPr lang="tr-TR" b="1" dirty="0" err="1" smtClean="0">
                <a:solidFill>
                  <a:prstClr val="black"/>
                </a:solidFill>
                <a:latin typeface="Verdana" pitchFamily="34" charset="0"/>
              </a:rPr>
              <a:t>Columns</a:t>
            </a:r>
            <a:r>
              <a:rPr lang="tr-TR" dirty="0" smtClean="0">
                <a:solidFill>
                  <a:prstClr val="black"/>
                </a:solidFill>
                <a:latin typeface="Verdana" pitchFamily="34" charset="0"/>
              </a:rPr>
              <a:t/>
            </a:r>
            <a:br>
              <a:rPr lang="tr-TR" dirty="0" smtClean="0">
                <a:solidFill>
                  <a:prstClr val="black"/>
                </a:solidFill>
                <a:latin typeface="Verdana" pitchFamily="34" charset="0"/>
              </a:rPr>
            </a:br>
            <a:r>
              <a:rPr lang="tr-TR" dirty="0" err="1" smtClean="0">
                <a:solidFill>
                  <a:prstClr val="black"/>
                </a:solidFill>
                <a:latin typeface="Verdana" pitchFamily="34" charset="0"/>
              </a:rPr>
              <a:t>You</a:t>
            </a:r>
            <a:r>
              <a:rPr lang="tr-TR" dirty="0" smtClean="0">
                <a:solidFill>
                  <a:prstClr val="black"/>
                </a:solidFill>
                <a:latin typeface="Verdana" pitchFamily="34" charset="0"/>
              </a:rPr>
              <a:t> can </a:t>
            </a:r>
            <a:r>
              <a:rPr lang="tr-TR" dirty="0" err="1" smtClean="0">
                <a:solidFill>
                  <a:prstClr val="black"/>
                </a:solidFill>
                <a:latin typeface="Verdana" pitchFamily="34" charset="0"/>
              </a:rPr>
              <a:t>select</a:t>
            </a:r>
            <a:r>
              <a:rPr lang="tr-TR" dirty="0" smtClean="0">
                <a:solidFill>
                  <a:prstClr val="black"/>
                </a:solidFill>
                <a:latin typeface="Verdana" pitchFamily="34" charset="0"/>
              </a:rPr>
              <a:t> a </a:t>
            </a:r>
            <a:r>
              <a:rPr lang="tr-TR" dirty="0" err="1" smtClean="0">
                <a:solidFill>
                  <a:prstClr val="black"/>
                </a:solidFill>
                <a:latin typeface="Verdana" pitchFamily="34" charset="0"/>
              </a:rPr>
              <a:t>particular</a:t>
            </a:r>
            <a:r>
              <a:rPr lang="tr-TR" dirty="0" smtClean="0">
                <a:solidFill>
                  <a:prstClr val="black"/>
                </a:solidFill>
                <a:latin typeface="Verdana" pitchFamily="34" charset="0"/>
              </a:rPr>
              <a:t> </a:t>
            </a:r>
            <a:r>
              <a:rPr lang="tr-TR" dirty="0" err="1" smtClean="0">
                <a:solidFill>
                  <a:prstClr val="black"/>
                </a:solidFill>
                <a:latin typeface="Verdana" pitchFamily="34" charset="0"/>
              </a:rPr>
              <a:t>portion</a:t>
            </a:r>
            <a:r>
              <a:rPr lang="tr-TR" dirty="0" smtClean="0">
                <a:solidFill>
                  <a:prstClr val="black"/>
                </a:solidFill>
                <a:latin typeface="Verdana" pitchFamily="34" charset="0"/>
              </a:rPr>
              <a:t> of a </a:t>
            </a:r>
            <a:r>
              <a:rPr lang="tr-TR" dirty="0" err="1" smtClean="0">
                <a:solidFill>
                  <a:prstClr val="black"/>
                </a:solidFill>
                <a:latin typeface="Verdana" pitchFamily="34" charset="0"/>
              </a:rPr>
              <a:t>worksheet</a:t>
            </a:r>
            <a:r>
              <a:rPr lang="tr-TR" dirty="0" smtClean="0">
                <a:solidFill>
                  <a:prstClr val="black"/>
                </a:solidFill>
                <a:latin typeface="Verdana" pitchFamily="34" charset="0"/>
              </a:rPr>
              <a:t> </a:t>
            </a:r>
            <a:r>
              <a:rPr lang="tr-TR" dirty="0" err="1" smtClean="0">
                <a:solidFill>
                  <a:prstClr val="black"/>
                </a:solidFill>
                <a:latin typeface="Verdana" pitchFamily="34" charset="0"/>
              </a:rPr>
              <a:t>to</a:t>
            </a:r>
            <a:r>
              <a:rPr lang="tr-TR" dirty="0" smtClean="0">
                <a:solidFill>
                  <a:prstClr val="black"/>
                </a:solidFill>
                <a:latin typeface="Verdana" pitchFamily="34" charset="0"/>
              </a:rPr>
              <a:t> </a:t>
            </a:r>
            <a:r>
              <a:rPr lang="tr-TR" dirty="0" err="1" smtClean="0">
                <a:solidFill>
                  <a:prstClr val="black"/>
                </a:solidFill>
                <a:latin typeface="Verdana" pitchFamily="34" charset="0"/>
              </a:rPr>
              <a:t>stay</a:t>
            </a:r>
            <a:r>
              <a:rPr lang="tr-TR" dirty="0" smtClean="0">
                <a:solidFill>
                  <a:prstClr val="black"/>
                </a:solidFill>
                <a:latin typeface="Verdana" pitchFamily="34" charset="0"/>
              </a:rPr>
              <a:t> </a:t>
            </a:r>
            <a:r>
              <a:rPr lang="tr-TR" dirty="0" err="1" smtClean="0">
                <a:solidFill>
                  <a:prstClr val="black"/>
                </a:solidFill>
                <a:latin typeface="Verdana" pitchFamily="34" charset="0"/>
              </a:rPr>
              <a:t>static</a:t>
            </a:r>
            <a:r>
              <a:rPr lang="tr-TR" dirty="0" smtClean="0">
                <a:solidFill>
                  <a:prstClr val="black"/>
                </a:solidFill>
                <a:latin typeface="Verdana" pitchFamily="34" charset="0"/>
              </a:rPr>
              <a:t> </a:t>
            </a:r>
            <a:r>
              <a:rPr lang="tr-TR" dirty="0" err="1" smtClean="0">
                <a:solidFill>
                  <a:prstClr val="black"/>
                </a:solidFill>
                <a:latin typeface="Verdana" pitchFamily="34" charset="0"/>
              </a:rPr>
              <a:t>while</a:t>
            </a:r>
            <a:r>
              <a:rPr lang="tr-TR" dirty="0" smtClean="0">
                <a:solidFill>
                  <a:prstClr val="black"/>
                </a:solidFill>
                <a:latin typeface="Verdana" pitchFamily="34" charset="0"/>
              </a:rPr>
              <a:t> </a:t>
            </a:r>
            <a:r>
              <a:rPr lang="tr-TR" dirty="0" err="1" smtClean="0">
                <a:solidFill>
                  <a:prstClr val="black"/>
                </a:solidFill>
                <a:latin typeface="Verdana" pitchFamily="34" charset="0"/>
              </a:rPr>
              <a:t>you</a:t>
            </a:r>
            <a:r>
              <a:rPr lang="tr-TR" dirty="0" smtClean="0">
                <a:solidFill>
                  <a:prstClr val="black"/>
                </a:solidFill>
                <a:latin typeface="Verdana" pitchFamily="34" charset="0"/>
              </a:rPr>
              <a:t> </a:t>
            </a:r>
            <a:r>
              <a:rPr lang="tr-TR" dirty="0" err="1" smtClean="0">
                <a:solidFill>
                  <a:prstClr val="black"/>
                </a:solidFill>
                <a:latin typeface="Verdana" pitchFamily="34" charset="0"/>
              </a:rPr>
              <a:t>work</a:t>
            </a:r>
            <a:r>
              <a:rPr lang="tr-TR" dirty="0" smtClean="0">
                <a:solidFill>
                  <a:prstClr val="black"/>
                </a:solidFill>
                <a:latin typeface="Verdana" pitchFamily="34" charset="0"/>
              </a:rPr>
              <a:t> on </a:t>
            </a:r>
            <a:r>
              <a:rPr lang="tr-TR" dirty="0" err="1" smtClean="0">
                <a:solidFill>
                  <a:prstClr val="black"/>
                </a:solidFill>
                <a:latin typeface="Verdana" pitchFamily="34" charset="0"/>
              </a:rPr>
              <a:t>other</a:t>
            </a:r>
            <a:r>
              <a:rPr lang="tr-TR" dirty="0" smtClean="0">
                <a:solidFill>
                  <a:prstClr val="black"/>
                </a:solidFill>
                <a:latin typeface="Verdana" pitchFamily="34" charset="0"/>
              </a:rPr>
              <a:t> </a:t>
            </a:r>
            <a:r>
              <a:rPr lang="tr-TR" dirty="0" err="1" smtClean="0">
                <a:solidFill>
                  <a:prstClr val="black"/>
                </a:solidFill>
                <a:latin typeface="Verdana" pitchFamily="34" charset="0"/>
              </a:rPr>
              <a:t>parts</a:t>
            </a:r>
            <a:r>
              <a:rPr lang="tr-TR" dirty="0" smtClean="0">
                <a:solidFill>
                  <a:prstClr val="black"/>
                </a:solidFill>
                <a:latin typeface="Verdana" pitchFamily="34" charset="0"/>
              </a:rPr>
              <a:t> of </a:t>
            </a:r>
            <a:r>
              <a:rPr lang="tr-TR" dirty="0" err="1" smtClean="0">
                <a:solidFill>
                  <a:prstClr val="black"/>
                </a:solidFill>
                <a:latin typeface="Verdana" pitchFamily="34" charset="0"/>
              </a:rPr>
              <a:t>the</a:t>
            </a:r>
            <a:r>
              <a:rPr lang="tr-TR" dirty="0" smtClean="0">
                <a:solidFill>
                  <a:prstClr val="black"/>
                </a:solidFill>
                <a:latin typeface="Verdana" pitchFamily="34" charset="0"/>
              </a:rPr>
              <a:t> </a:t>
            </a:r>
            <a:r>
              <a:rPr lang="tr-TR" dirty="0" err="1" smtClean="0">
                <a:solidFill>
                  <a:prstClr val="black"/>
                </a:solidFill>
                <a:latin typeface="Verdana" pitchFamily="34" charset="0"/>
              </a:rPr>
              <a:t>sheet</a:t>
            </a:r>
            <a:r>
              <a:rPr lang="tr-TR" dirty="0" smtClean="0">
                <a:solidFill>
                  <a:prstClr val="black"/>
                </a:solidFill>
                <a:latin typeface="Verdana" pitchFamily="34" charset="0"/>
              </a:rPr>
              <a:t>.  </a:t>
            </a:r>
            <a:r>
              <a:rPr lang="tr-TR" dirty="0" err="1" smtClean="0">
                <a:solidFill>
                  <a:prstClr val="black"/>
                </a:solidFill>
                <a:latin typeface="Verdana" pitchFamily="34" charset="0"/>
              </a:rPr>
              <a:t>This</a:t>
            </a:r>
            <a:r>
              <a:rPr lang="tr-TR" dirty="0" smtClean="0">
                <a:solidFill>
                  <a:prstClr val="black"/>
                </a:solidFill>
                <a:latin typeface="Verdana" pitchFamily="34" charset="0"/>
              </a:rPr>
              <a:t> is </a:t>
            </a:r>
            <a:r>
              <a:rPr lang="tr-TR" dirty="0" err="1" smtClean="0">
                <a:solidFill>
                  <a:prstClr val="black"/>
                </a:solidFill>
                <a:latin typeface="Verdana" pitchFamily="34" charset="0"/>
              </a:rPr>
              <a:t>accomplished</a:t>
            </a:r>
            <a:r>
              <a:rPr lang="tr-TR" dirty="0" smtClean="0">
                <a:solidFill>
                  <a:prstClr val="black"/>
                </a:solidFill>
                <a:latin typeface="Verdana" pitchFamily="34" charset="0"/>
              </a:rPr>
              <a:t> </a:t>
            </a:r>
            <a:r>
              <a:rPr lang="tr-TR" dirty="0" err="1" smtClean="0">
                <a:solidFill>
                  <a:prstClr val="black"/>
                </a:solidFill>
                <a:latin typeface="Verdana" pitchFamily="34" charset="0"/>
              </a:rPr>
              <a:t>through</a:t>
            </a:r>
            <a:r>
              <a:rPr lang="tr-TR" dirty="0" smtClean="0">
                <a:solidFill>
                  <a:prstClr val="black"/>
                </a:solidFill>
                <a:latin typeface="Verdana" pitchFamily="34" charset="0"/>
              </a:rPr>
              <a:t> </a:t>
            </a:r>
            <a:r>
              <a:rPr lang="tr-TR" dirty="0" err="1" smtClean="0">
                <a:solidFill>
                  <a:prstClr val="black"/>
                </a:solidFill>
                <a:latin typeface="Verdana" pitchFamily="34" charset="0"/>
              </a:rPr>
              <a:t>the</a:t>
            </a:r>
            <a:r>
              <a:rPr lang="tr-TR" dirty="0" smtClean="0">
                <a:solidFill>
                  <a:prstClr val="black"/>
                </a:solidFill>
                <a:latin typeface="Verdana" pitchFamily="34" charset="0"/>
              </a:rPr>
              <a:t> </a:t>
            </a:r>
            <a:r>
              <a:rPr lang="tr-TR" dirty="0" err="1" smtClean="0">
                <a:solidFill>
                  <a:prstClr val="black"/>
                </a:solidFill>
                <a:latin typeface="Verdana" pitchFamily="34" charset="0"/>
              </a:rPr>
              <a:t>Freeze</a:t>
            </a:r>
            <a:r>
              <a:rPr lang="tr-TR" dirty="0" smtClean="0">
                <a:solidFill>
                  <a:prstClr val="black"/>
                </a:solidFill>
                <a:latin typeface="Verdana" pitchFamily="34" charset="0"/>
              </a:rPr>
              <a:t> </a:t>
            </a:r>
            <a:r>
              <a:rPr lang="tr-TR" dirty="0" err="1" smtClean="0">
                <a:solidFill>
                  <a:prstClr val="black"/>
                </a:solidFill>
                <a:latin typeface="Verdana" pitchFamily="34" charset="0"/>
              </a:rPr>
              <a:t>Rows</a:t>
            </a:r>
            <a:r>
              <a:rPr lang="tr-TR" dirty="0" smtClean="0">
                <a:solidFill>
                  <a:prstClr val="black"/>
                </a:solidFill>
                <a:latin typeface="Verdana" pitchFamily="34" charset="0"/>
              </a:rPr>
              <a:t> </a:t>
            </a:r>
            <a:r>
              <a:rPr lang="tr-TR" dirty="0" err="1" smtClean="0">
                <a:solidFill>
                  <a:prstClr val="black"/>
                </a:solidFill>
                <a:latin typeface="Verdana" pitchFamily="34" charset="0"/>
              </a:rPr>
              <a:t>and</a:t>
            </a:r>
            <a:r>
              <a:rPr lang="tr-TR" dirty="0" smtClean="0">
                <a:solidFill>
                  <a:prstClr val="black"/>
                </a:solidFill>
                <a:latin typeface="Verdana" pitchFamily="34" charset="0"/>
              </a:rPr>
              <a:t> </a:t>
            </a:r>
            <a:r>
              <a:rPr lang="tr-TR" dirty="0" err="1" smtClean="0">
                <a:solidFill>
                  <a:prstClr val="black"/>
                </a:solidFill>
                <a:latin typeface="Verdana" pitchFamily="34" charset="0"/>
              </a:rPr>
              <a:t>Columns</a:t>
            </a:r>
            <a:r>
              <a:rPr lang="tr-TR" dirty="0" smtClean="0">
                <a:solidFill>
                  <a:prstClr val="black"/>
                </a:solidFill>
                <a:latin typeface="Verdana" pitchFamily="34" charset="0"/>
              </a:rPr>
              <a:t> </a:t>
            </a:r>
            <a:r>
              <a:rPr lang="tr-TR" dirty="0" err="1" smtClean="0">
                <a:solidFill>
                  <a:prstClr val="black"/>
                </a:solidFill>
                <a:latin typeface="Verdana" pitchFamily="34" charset="0"/>
              </a:rPr>
              <a:t>Function</a:t>
            </a:r>
            <a:r>
              <a:rPr lang="tr-TR" dirty="0" smtClean="0">
                <a:solidFill>
                  <a:prstClr val="black"/>
                </a:solidFill>
                <a:latin typeface="Verdana" pitchFamily="34" charset="0"/>
              </a:rPr>
              <a:t>.  </a:t>
            </a:r>
            <a:r>
              <a:rPr lang="tr-TR" dirty="0" err="1" smtClean="0">
                <a:solidFill>
                  <a:prstClr val="black"/>
                </a:solidFill>
                <a:latin typeface="Verdana" pitchFamily="34" charset="0"/>
              </a:rPr>
              <a:t>To</a:t>
            </a:r>
            <a:r>
              <a:rPr lang="tr-TR" dirty="0" smtClean="0">
                <a:solidFill>
                  <a:prstClr val="black"/>
                </a:solidFill>
                <a:latin typeface="Verdana" pitchFamily="34" charset="0"/>
              </a:rPr>
              <a:t> </a:t>
            </a:r>
            <a:r>
              <a:rPr lang="tr-TR" dirty="0" err="1" smtClean="0">
                <a:solidFill>
                  <a:prstClr val="black"/>
                </a:solidFill>
                <a:latin typeface="Verdana" pitchFamily="34" charset="0"/>
              </a:rPr>
              <a:t>Freeze</a:t>
            </a:r>
            <a:r>
              <a:rPr lang="tr-TR" dirty="0" smtClean="0">
                <a:solidFill>
                  <a:prstClr val="black"/>
                </a:solidFill>
                <a:latin typeface="Verdana" pitchFamily="34" charset="0"/>
              </a:rPr>
              <a:t> a </a:t>
            </a:r>
            <a:r>
              <a:rPr lang="tr-TR" dirty="0" err="1" smtClean="0">
                <a:solidFill>
                  <a:prstClr val="black"/>
                </a:solidFill>
                <a:latin typeface="Verdana" pitchFamily="34" charset="0"/>
              </a:rPr>
              <a:t>row</a:t>
            </a:r>
            <a:r>
              <a:rPr lang="tr-TR" dirty="0" smtClean="0">
                <a:solidFill>
                  <a:prstClr val="black"/>
                </a:solidFill>
                <a:latin typeface="Verdana" pitchFamily="34" charset="0"/>
              </a:rPr>
              <a:t> </a:t>
            </a:r>
            <a:r>
              <a:rPr lang="tr-TR" dirty="0" err="1" smtClean="0">
                <a:solidFill>
                  <a:prstClr val="black"/>
                </a:solidFill>
                <a:latin typeface="Verdana" pitchFamily="34" charset="0"/>
              </a:rPr>
              <a:t>or</a:t>
            </a:r>
            <a:r>
              <a:rPr lang="tr-TR" dirty="0" smtClean="0">
                <a:solidFill>
                  <a:prstClr val="black"/>
                </a:solidFill>
                <a:latin typeface="Verdana" pitchFamily="34" charset="0"/>
              </a:rPr>
              <a:t> </a:t>
            </a:r>
            <a:r>
              <a:rPr lang="tr-TR" dirty="0" err="1" smtClean="0">
                <a:solidFill>
                  <a:prstClr val="black"/>
                </a:solidFill>
                <a:latin typeface="Verdana" pitchFamily="34" charset="0"/>
              </a:rPr>
              <a:t>column</a:t>
            </a:r>
            <a:r>
              <a:rPr lang="tr-TR" dirty="0" smtClean="0">
                <a:solidFill>
                  <a:prstClr val="black"/>
                </a:solidFill>
                <a:latin typeface="Verdana" pitchFamily="34" charset="0"/>
              </a:rPr>
              <a:t>:</a:t>
            </a:r>
            <a:endParaRPr lang="tr-TR" dirty="0" smtClean="0">
              <a:solidFill>
                <a:prstClr val="black"/>
              </a:solidFill>
              <a:latin typeface="Arial" pitchFamily="34" charset="0"/>
            </a:endParaRPr>
          </a:p>
          <a:p>
            <a:pPr lvl="0" eaLnBrk="0" fontAlgn="base" hangingPunct="0">
              <a:spcBef>
                <a:spcPct val="0"/>
              </a:spcBef>
              <a:spcAft>
                <a:spcPct val="0"/>
              </a:spcAft>
              <a:buFontTx/>
              <a:buChar char="•"/>
            </a:pPr>
            <a:r>
              <a:rPr lang="tr-TR" dirty="0" err="1" smtClean="0">
                <a:solidFill>
                  <a:prstClr val="black"/>
                </a:solidFill>
                <a:latin typeface="Verdana" pitchFamily="34" charset="0"/>
              </a:rPr>
              <a:t>Click</a:t>
            </a:r>
            <a:r>
              <a:rPr lang="tr-TR" dirty="0" smtClean="0">
                <a:solidFill>
                  <a:prstClr val="black"/>
                </a:solidFill>
                <a:latin typeface="Verdana" pitchFamily="34" charset="0"/>
              </a:rPr>
              <a:t> </a:t>
            </a:r>
            <a:r>
              <a:rPr lang="tr-TR" dirty="0" err="1" smtClean="0">
                <a:solidFill>
                  <a:prstClr val="black"/>
                </a:solidFill>
                <a:latin typeface="Verdana" pitchFamily="34" charset="0"/>
              </a:rPr>
              <a:t>the</a:t>
            </a:r>
            <a:r>
              <a:rPr lang="tr-TR" dirty="0" smtClean="0">
                <a:solidFill>
                  <a:prstClr val="black"/>
                </a:solidFill>
                <a:latin typeface="Verdana" pitchFamily="34" charset="0"/>
              </a:rPr>
              <a:t> </a:t>
            </a:r>
            <a:r>
              <a:rPr lang="tr-TR" b="1" dirty="0" err="1" smtClean="0">
                <a:solidFill>
                  <a:prstClr val="black"/>
                </a:solidFill>
                <a:latin typeface="Verdana" pitchFamily="34" charset="0"/>
              </a:rPr>
              <a:t>Freeze</a:t>
            </a:r>
            <a:r>
              <a:rPr lang="tr-TR" b="1" dirty="0" smtClean="0">
                <a:solidFill>
                  <a:prstClr val="black"/>
                </a:solidFill>
                <a:latin typeface="Verdana" pitchFamily="34" charset="0"/>
              </a:rPr>
              <a:t> </a:t>
            </a:r>
            <a:r>
              <a:rPr lang="tr-TR" b="1" dirty="0" err="1" smtClean="0">
                <a:solidFill>
                  <a:prstClr val="black"/>
                </a:solidFill>
                <a:latin typeface="Verdana" pitchFamily="34" charset="0"/>
              </a:rPr>
              <a:t>Panes</a:t>
            </a:r>
            <a:r>
              <a:rPr lang="tr-TR" dirty="0" smtClean="0">
                <a:solidFill>
                  <a:prstClr val="black"/>
                </a:solidFill>
                <a:latin typeface="Verdana" pitchFamily="34" charset="0"/>
              </a:rPr>
              <a:t> </a:t>
            </a:r>
            <a:r>
              <a:rPr lang="tr-TR" dirty="0" err="1" smtClean="0">
                <a:solidFill>
                  <a:prstClr val="black"/>
                </a:solidFill>
                <a:latin typeface="Verdana" pitchFamily="34" charset="0"/>
              </a:rPr>
              <a:t>button</a:t>
            </a:r>
            <a:r>
              <a:rPr lang="tr-TR" dirty="0" smtClean="0">
                <a:solidFill>
                  <a:prstClr val="black"/>
                </a:solidFill>
                <a:latin typeface="Verdana" pitchFamily="34" charset="0"/>
              </a:rPr>
              <a:t> on </a:t>
            </a:r>
            <a:r>
              <a:rPr lang="tr-TR" dirty="0" err="1" smtClean="0">
                <a:solidFill>
                  <a:prstClr val="black"/>
                </a:solidFill>
                <a:latin typeface="Verdana" pitchFamily="34" charset="0"/>
              </a:rPr>
              <a:t>the</a:t>
            </a:r>
            <a:r>
              <a:rPr lang="tr-TR" dirty="0" smtClean="0">
                <a:solidFill>
                  <a:prstClr val="black"/>
                </a:solidFill>
                <a:latin typeface="Verdana" pitchFamily="34" charset="0"/>
              </a:rPr>
              <a:t> </a:t>
            </a:r>
            <a:r>
              <a:rPr lang="tr-TR" b="1" dirty="0" err="1" smtClean="0">
                <a:solidFill>
                  <a:prstClr val="black"/>
                </a:solidFill>
                <a:latin typeface="Verdana" pitchFamily="34" charset="0"/>
              </a:rPr>
              <a:t>View</a:t>
            </a:r>
            <a:r>
              <a:rPr lang="tr-TR" dirty="0" smtClean="0">
                <a:solidFill>
                  <a:prstClr val="black"/>
                </a:solidFill>
                <a:latin typeface="Verdana" pitchFamily="34" charset="0"/>
              </a:rPr>
              <a:t> </a:t>
            </a:r>
            <a:r>
              <a:rPr lang="tr-TR" dirty="0" err="1" smtClean="0">
                <a:solidFill>
                  <a:prstClr val="black"/>
                </a:solidFill>
                <a:latin typeface="Verdana" pitchFamily="34" charset="0"/>
              </a:rPr>
              <a:t>tab</a:t>
            </a:r>
            <a:r>
              <a:rPr lang="tr-TR" dirty="0" smtClean="0">
                <a:solidFill>
                  <a:prstClr val="black"/>
                </a:solidFill>
                <a:latin typeface="Arial" pitchFamily="34" charset="0"/>
              </a:rPr>
              <a:t> </a:t>
            </a:r>
            <a:endParaRPr lang="tr-TR" dirty="0" smtClean="0">
              <a:solidFill>
                <a:prstClr val="black"/>
              </a:solidFill>
              <a:latin typeface="Verdana" pitchFamily="34" charset="0"/>
            </a:endParaRPr>
          </a:p>
          <a:p>
            <a:pPr lvl="0" eaLnBrk="0" fontAlgn="base" hangingPunct="0">
              <a:spcBef>
                <a:spcPct val="0"/>
              </a:spcBef>
              <a:spcAft>
                <a:spcPct val="0"/>
              </a:spcAft>
              <a:buFontTx/>
              <a:buChar char="•"/>
            </a:pPr>
            <a:r>
              <a:rPr lang="tr-TR" dirty="0" err="1" smtClean="0">
                <a:solidFill>
                  <a:prstClr val="black"/>
                </a:solidFill>
                <a:latin typeface="Verdana" pitchFamily="34" charset="0"/>
              </a:rPr>
              <a:t>Either</a:t>
            </a:r>
            <a:r>
              <a:rPr lang="tr-TR" dirty="0" smtClean="0">
                <a:solidFill>
                  <a:prstClr val="black"/>
                </a:solidFill>
                <a:latin typeface="Verdana" pitchFamily="34" charset="0"/>
              </a:rPr>
              <a:t> </a:t>
            </a:r>
            <a:r>
              <a:rPr lang="tr-TR" dirty="0" err="1" smtClean="0">
                <a:solidFill>
                  <a:prstClr val="black"/>
                </a:solidFill>
                <a:latin typeface="Verdana" pitchFamily="34" charset="0"/>
              </a:rPr>
              <a:t>select</a:t>
            </a:r>
            <a:r>
              <a:rPr lang="tr-TR" dirty="0" smtClean="0">
                <a:solidFill>
                  <a:prstClr val="black"/>
                </a:solidFill>
                <a:latin typeface="Verdana" pitchFamily="34" charset="0"/>
              </a:rPr>
              <a:t> a </a:t>
            </a:r>
            <a:r>
              <a:rPr lang="tr-TR" dirty="0" err="1" smtClean="0">
                <a:solidFill>
                  <a:prstClr val="black"/>
                </a:solidFill>
                <a:latin typeface="Verdana" pitchFamily="34" charset="0"/>
              </a:rPr>
              <a:t>section</a:t>
            </a:r>
            <a:r>
              <a:rPr lang="tr-TR" dirty="0" smtClean="0">
                <a:solidFill>
                  <a:prstClr val="black"/>
                </a:solidFill>
                <a:latin typeface="Verdana" pitchFamily="34" charset="0"/>
              </a:rPr>
              <a:t> </a:t>
            </a:r>
            <a:r>
              <a:rPr lang="tr-TR" dirty="0" err="1" smtClean="0">
                <a:solidFill>
                  <a:prstClr val="black"/>
                </a:solidFill>
                <a:latin typeface="Verdana" pitchFamily="34" charset="0"/>
              </a:rPr>
              <a:t>to</a:t>
            </a:r>
            <a:r>
              <a:rPr lang="tr-TR" dirty="0" smtClean="0">
                <a:solidFill>
                  <a:prstClr val="black"/>
                </a:solidFill>
                <a:latin typeface="Verdana" pitchFamily="34" charset="0"/>
              </a:rPr>
              <a:t> be </a:t>
            </a:r>
            <a:r>
              <a:rPr lang="tr-TR" dirty="0" err="1" smtClean="0">
                <a:solidFill>
                  <a:prstClr val="black"/>
                </a:solidFill>
                <a:latin typeface="Verdana" pitchFamily="34" charset="0"/>
              </a:rPr>
              <a:t>frozen</a:t>
            </a:r>
            <a:r>
              <a:rPr lang="tr-TR" dirty="0" smtClean="0">
                <a:solidFill>
                  <a:prstClr val="black"/>
                </a:solidFill>
                <a:latin typeface="Verdana" pitchFamily="34" charset="0"/>
              </a:rPr>
              <a:t> </a:t>
            </a:r>
            <a:r>
              <a:rPr lang="tr-TR" dirty="0" err="1" smtClean="0">
                <a:solidFill>
                  <a:prstClr val="black"/>
                </a:solidFill>
                <a:latin typeface="Verdana" pitchFamily="34" charset="0"/>
              </a:rPr>
              <a:t>or</a:t>
            </a:r>
            <a:r>
              <a:rPr lang="tr-TR" dirty="0" smtClean="0">
                <a:solidFill>
                  <a:prstClr val="black"/>
                </a:solidFill>
                <a:latin typeface="Verdana" pitchFamily="34" charset="0"/>
              </a:rPr>
              <a:t> </a:t>
            </a:r>
            <a:r>
              <a:rPr lang="tr-TR" dirty="0" err="1" smtClean="0">
                <a:solidFill>
                  <a:prstClr val="black"/>
                </a:solidFill>
                <a:latin typeface="Verdana" pitchFamily="34" charset="0"/>
              </a:rPr>
              <a:t>click</a:t>
            </a:r>
            <a:r>
              <a:rPr lang="tr-TR" dirty="0" smtClean="0">
                <a:solidFill>
                  <a:prstClr val="black"/>
                </a:solidFill>
                <a:latin typeface="Verdana" pitchFamily="34" charset="0"/>
              </a:rPr>
              <a:t> </a:t>
            </a:r>
            <a:r>
              <a:rPr lang="tr-TR" dirty="0" err="1" smtClean="0">
                <a:solidFill>
                  <a:prstClr val="black"/>
                </a:solidFill>
                <a:latin typeface="Verdana" pitchFamily="34" charset="0"/>
              </a:rPr>
              <a:t>the</a:t>
            </a:r>
            <a:r>
              <a:rPr lang="tr-TR" dirty="0" smtClean="0">
                <a:solidFill>
                  <a:prstClr val="black"/>
                </a:solidFill>
                <a:latin typeface="Verdana" pitchFamily="34" charset="0"/>
              </a:rPr>
              <a:t> </a:t>
            </a:r>
            <a:r>
              <a:rPr lang="tr-TR" dirty="0" err="1" smtClean="0">
                <a:solidFill>
                  <a:prstClr val="black"/>
                </a:solidFill>
                <a:latin typeface="Verdana" pitchFamily="34" charset="0"/>
              </a:rPr>
              <a:t>defaults</a:t>
            </a:r>
            <a:r>
              <a:rPr lang="tr-TR" dirty="0" smtClean="0">
                <a:solidFill>
                  <a:prstClr val="black"/>
                </a:solidFill>
                <a:latin typeface="Verdana" pitchFamily="34" charset="0"/>
              </a:rPr>
              <a:t> of top </a:t>
            </a:r>
            <a:r>
              <a:rPr lang="tr-TR" dirty="0" err="1" smtClean="0">
                <a:solidFill>
                  <a:prstClr val="black"/>
                </a:solidFill>
                <a:latin typeface="Verdana" pitchFamily="34" charset="0"/>
              </a:rPr>
              <a:t>row</a:t>
            </a:r>
            <a:r>
              <a:rPr lang="tr-TR" dirty="0" smtClean="0">
                <a:solidFill>
                  <a:prstClr val="black"/>
                </a:solidFill>
                <a:latin typeface="Verdana" pitchFamily="34" charset="0"/>
              </a:rPr>
              <a:t> </a:t>
            </a:r>
            <a:r>
              <a:rPr lang="tr-TR" dirty="0" err="1" smtClean="0">
                <a:solidFill>
                  <a:prstClr val="black"/>
                </a:solidFill>
                <a:latin typeface="Verdana" pitchFamily="34" charset="0"/>
              </a:rPr>
              <a:t>or</a:t>
            </a:r>
            <a:r>
              <a:rPr lang="tr-TR" dirty="0" smtClean="0">
                <a:solidFill>
                  <a:prstClr val="black"/>
                </a:solidFill>
                <a:latin typeface="Verdana" pitchFamily="34" charset="0"/>
              </a:rPr>
              <a:t> </a:t>
            </a:r>
            <a:r>
              <a:rPr lang="tr-TR" dirty="0" err="1" smtClean="0">
                <a:solidFill>
                  <a:prstClr val="black"/>
                </a:solidFill>
                <a:latin typeface="Verdana" pitchFamily="34" charset="0"/>
              </a:rPr>
              <a:t>left</a:t>
            </a:r>
            <a:r>
              <a:rPr lang="tr-TR" dirty="0" smtClean="0">
                <a:solidFill>
                  <a:prstClr val="black"/>
                </a:solidFill>
                <a:latin typeface="Verdana" pitchFamily="34" charset="0"/>
              </a:rPr>
              <a:t> </a:t>
            </a:r>
            <a:r>
              <a:rPr lang="tr-TR" dirty="0" err="1" smtClean="0">
                <a:solidFill>
                  <a:prstClr val="black"/>
                </a:solidFill>
                <a:latin typeface="Verdana" pitchFamily="34" charset="0"/>
              </a:rPr>
              <a:t>column</a:t>
            </a:r>
            <a:r>
              <a:rPr lang="tr-TR" dirty="0" smtClean="0">
                <a:solidFill>
                  <a:prstClr val="black"/>
                </a:solidFill>
                <a:latin typeface="Arial" pitchFamily="34" charset="0"/>
              </a:rPr>
              <a:t> </a:t>
            </a:r>
            <a:endParaRPr lang="tr-TR" dirty="0" smtClean="0">
              <a:solidFill>
                <a:prstClr val="black"/>
              </a:solidFill>
              <a:latin typeface="Verdana" pitchFamily="34" charset="0"/>
            </a:endParaRPr>
          </a:p>
          <a:p>
            <a:pPr lvl="0" eaLnBrk="0" fontAlgn="base" hangingPunct="0">
              <a:spcBef>
                <a:spcPct val="0"/>
              </a:spcBef>
              <a:spcAft>
                <a:spcPct val="0"/>
              </a:spcAft>
              <a:buFontTx/>
              <a:buChar char="•"/>
            </a:pPr>
            <a:r>
              <a:rPr lang="tr-TR" dirty="0" err="1" smtClean="0">
                <a:solidFill>
                  <a:prstClr val="black"/>
                </a:solidFill>
                <a:latin typeface="Verdana" pitchFamily="34" charset="0"/>
              </a:rPr>
              <a:t>To</a:t>
            </a:r>
            <a:r>
              <a:rPr lang="tr-TR" dirty="0" smtClean="0">
                <a:solidFill>
                  <a:prstClr val="black"/>
                </a:solidFill>
                <a:latin typeface="Verdana" pitchFamily="34" charset="0"/>
              </a:rPr>
              <a:t> </a:t>
            </a:r>
            <a:r>
              <a:rPr lang="tr-TR" dirty="0" err="1" smtClean="0">
                <a:solidFill>
                  <a:prstClr val="black"/>
                </a:solidFill>
                <a:latin typeface="Verdana" pitchFamily="34" charset="0"/>
              </a:rPr>
              <a:t>unfreeze</a:t>
            </a:r>
            <a:r>
              <a:rPr lang="tr-TR" dirty="0" smtClean="0">
                <a:solidFill>
                  <a:prstClr val="black"/>
                </a:solidFill>
                <a:latin typeface="Verdana" pitchFamily="34" charset="0"/>
              </a:rPr>
              <a:t>, </a:t>
            </a:r>
            <a:r>
              <a:rPr lang="tr-TR" dirty="0" err="1" smtClean="0">
                <a:solidFill>
                  <a:prstClr val="black"/>
                </a:solidFill>
                <a:latin typeface="Verdana" pitchFamily="34" charset="0"/>
              </a:rPr>
              <a:t>click</a:t>
            </a:r>
            <a:r>
              <a:rPr lang="tr-TR" dirty="0" smtClean="0">
                <a:solidFill>
                  <a:prstClr val="black"/>
                </a:solidFill>
                <a:latin typeface="Verdana" pitchFamily="34" charset="0"/>
              </a:rPr>
              <a:t> </a:t>
            </a:r>
            <a:r>
              <a:rPr lang="tr-TR" dirty="0" err="1" smtClean="0">
                <a:solidFill>
                  <a:prstClr val="black"/>
                </a:solidFill>
                <a:latin typeface="Verdana" pitchFamily="34" charset="0"/>
              </a:rPr>
              <a:t>the</a:t>
            </a:r>
            <a:r>
              <a:rPr lang="tr-TR" dirty="0" smtClean="0">
                <a:solidFill>
                  <a:prstClr val="black"/>
                </a:solidFill>
                <a:latin typeface="Verdana" pitchFamily="34" charset="0"/>
              </a:rPr>
              <a:t> </a:t>
            </a:r>
            <a:r>
              <a:rPr lang="tr-TR" b="1" dirty="0" err="1" smtClean="0">
                <a:solidFill>
                  <a:prstClr val="black"/>
                </a:solidFill>
                <a:latin typeface="Verdana" pitchFamily="34" charset="0"/>
              </a:rPr>
              <a:t>Freeze</a:t>
            </a:r>
            <a:r>
              <a:rPr lang="tr-TR" b="1" dirty="0" smtClean="0">
                <a:solidFill>
                  <a:prstClr val="black"/>
                </a:solidFill>
                <a:latin typeface="Verdana" pitchFamily="34" charset="0"/>
              </a:rPr>
              <a:t> </a:t>
            </a:r>
            <a:r>
              <a:rPr lang="tr-TR" b="1" dirty="0" err="1" smtClean="0">
                <a:solidFill>
                  <a:prstClr val="black"/>
                </a:solidFill>
                <a:latin typeface="Verdana" pitchFamily="34" charset="0"/>
              </a:rPr>
              <a:t>Panes</a:t>
            </a:r>
            <a:r>
              <a:rPr lang="tr-TR" dirty="0" smtClean="0">
                <a:solidFill>
                  <a:prstClr val="black"/>
                </a:solidFill>
                <a:latin typeface="Verdana" pitchFamily="34" charset="0"/>
              </a:rPr>
              <a:t> </a:t>
            </a:r>
            <a:r>
              <a:rPr lang="tr-TR" dirty="0" err="1" smtClean="0">
                <a:solidFill>
                  <a:prstClr val="black"/>
                </a:solidFill>
                <a:latin typeface="Verdana" pitchFamily="34" charset="0"/>
              </a:rPr>
              <a:t>button</a:t>
            </a:r>
            <a:r>
              <a:rPr lang="tr-TR" dirty="0" smtClean="0">
                <a:solidFill>
                  <a:prstClr val="black"/>
                </a:solidFill>
                <a:latin typeface="Arial" pitchFamily="34" charset="0"/>
              </a:rPr>
              <a:t> </a:t>
            </a:r>
            <a:endParaRPr lang="tr-TR" dirty="0" smtClean="0">
              <a:solidFill>
                <a:prstClr val="black"/>
              </a:solidFill>
              <a:latin typeface="Verdana" pitchFamily="34" charset="0"/>
            </a:endParaRPr>
          </a:p>
          <a:p>
            <a:pPr lvl="0" eaLnBrk="0" fontAlgn="base" hangingPunct="0">
              <a:spcBef>
                <a:spcPct val="0"/>
              </a:spcBef>
              <a:spcAft>
                <a:spcPct val="0"/>
              </a:spcAft>
              <a:buFontTx/>
              <a:buChar char="•"/>
            </a:pPr>
            <a:r>
              <a:rPr lang="tr-TR" dirty="0" err="1" smtClean="0">
                <a:solidFill>
                  <a:prstClr val="black"/>
                </a:solidFill>
                <a:latin typeface="Verdana" pitchFamily="34" charset="0"/>
              </a:rPr>
              <a:t>Click</a:t>
            </a:r>
            <a:r>
              <a:rPr lang="tr-TR" dirty="0" smtClean="0">
                <a:solidFill>
                  <a:prstClr val="black"/>
                </a:solidFill>
                <a:latin typeface="Verdana" pitchFamily="34" charset="0"/>
              </a:rPr>
              <a:t> </a:t>
            </a:r>
            <a:r>
              <a:rPr lang="tr-TR" b="1" dirty="0" err="1" smtClean="0">
                <a:solidFill>
                  <a:prstClr val="black"/>
                </a:solidFill>
                <a:latin typeface="Verdana" pitchFamily="34" charset="0"/>
              </a:rPr>
              <a:t>Unfreeze</a:t>
            </a:r>
            <a:endParaRPr lang="tr-TR" dirty="0" smtClean="0">
              <a:solidFill>
                <a:prstClr val="black"/>
              </a:solidFill>
              <a:latin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28596" y="593365"/>
            <a:ext cx="464343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Hide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Worksheets</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hide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Select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wish</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hide</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1" i="0" u="none" strike="noStrike" cap="none" normalizeH="0" baseline="0" dirty="0" err="1" smtClean="0">
                <a:ln>
                  <a:noFill/>
                </a:ln>
                <a:solidFill>
                  <a:schemeClr val="tx1"/>
                </a:solidFill>
                <a:effectLst/>
                <a:latin typeface="Verdana" pitchFamily="34" charset="0"/>
              </a:rPr>
              <a:t>Right</a:t>
            </a:r>
            <a:r>
              <a:rPr kumimoji="0" lang="tr-TR" b="1" i="0" u="none" strike="noStrike" cap="none" normalizeH="0" baseline="0" dirty="0" smtClean="0">
                <a:ln>
                  <a:noFill/>
                </a:ln>
                <a:solidFill>
                  <a:schemeClr val="tx1"/>
                </a:solidFill>
                <a:effectLst/>
                <a:latin typeface="Verdana" pitchFamily="34" charset="0"/>
              </a:rPr>
              <a:t>-</a:t>
            </a:r>
            <a:r>
              <a:rPr kumimoji="0" lang="tr-TR" b="1"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Hide</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lang="tr-TR" dirty="0" smtClean="0">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unhide</a:t>
            </a:r>
            <a:r>
              <a:rPr kumimoji="0" lang="tr-TR" b="0" i="0" u="none" strike="noStrike" cap="none" normalizeH="0" baseline="0" dirty="0" smtClean="0">
                <a:ln>
                  <a:noFill/>
                </a:ln>
                <a:solidFill>
                  <a:schemeClr val="tx1"/>
                </a:solidFill>
                <a:effectLst/>
                <a:latin typeface="Verdana" pitchFamily="34" charset="0"/>
              </a:rPr>
              <a:t> a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1" i="0" u="none" strike="noStrike" cap="none" normalizeH="0" baseline="0" dirty="0" err="1" smtClean="0">
                <a:ln>
                  <a:noFill/>
                </a:ln>
                <a:solidFill>
                  <a:schemeClr val="tx1"/>
                </a:solidFill>
                <a:effectLst/>
                <a:latin typeface="Verdana" pitchFamily="34" charset="0"/>
              </a:rPr>
              <a:t>Right</a:t>
            </a:r>
            <a:r>
              <a:rPr kumimoji="0" lang="tr-TR" b="1" i="0" u="none" strike="noStrike" cap="none" normalizeH="0" baseline="0" dirty="0" smtClean="0">
                <a:ln>
                  <a:noFill/>
                </a:ln>
                <a:solidFill>
                  <a:schemeClr val="tx1"/>
                </a:solidFill>
                <a:effectLst/>
                <a:latin typeface="Verdana" pitchFamily="34" charset="0"/>
              </a:rPr>
              <a:t>-</a:t>
            </a:r>
            <a:r>
              <a:rPr kumimoji="0" lang="tr-TR" b="1"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any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tab</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Unhide</a:t>
            </a:r>
            <a:r>
              <a:rPr kumimoji="0" lang="tr-TR" b="0" i="0" u="none" strike="noStrike" cap="none" normalizeH="0" baseline="0" dirty="0" smtClean="0">
                <a:ln>
                  <a:noFill/>
                </a:ln>
                <a:solidFill>
                  <a:schemeClr val="tx1"/>
                </a:solidFill>
                <a:effectLst/>
                <a:latin typeface="Arial" pitchFamily="34" charset="0"/>
              </a:rPr>
              <a:t> </a:t>
            </a:r>
            <a:endParaRPr kumimoji="0" lang="tr-TR" b="0" i="0" u="none" strike="noStrike" cap="none" normalizeH="0" baseline="0" dirty="0" smtClean="0">
              <a:ln>
                <a:noFill/>
              </a:ln>
              <a:solidFill>
                <a:schemeClr val="tx1"/>
              </a:solidFill>
              <a:effectLst/>
              <a:latin typeface="Verdana" pitchFamily="34" charset="0"/>
            </a:endParaRPr>
          </a:p>
          <a:p>
            <a:pPr marL="0" marR="0" lvl="0" indent="0" defTabSz="914400" rtl="0" eaLnBrk="0" fontAlgn="base" latinLnBrk="0" hangingPunct="0">
              <a:lnSpc>
                <a:spcPct val="100000"/>
              </a:lnSpc>
              <a:spcBef>
                <a:spcPct val="0"/>
              </a:spcBef>
              <a:spcAft>
                <a:spcPct val="0"/>
              </a:spcAft>
              <a:buClrTx/>
              <a:buSzTx/>
              <a:buFontTx/>
              <a:buChar char="•"/>
              <a:tabLst/>
            </a:pPr>
            <a:r>
              <a:rPr kumimoji="0" lang="tr-TR" b="0" i="0" u="none" strike="noStrike" cap="none" normalizeH="0" baseline="0" dirty="0" err="1" smtClean="0">
                <a:ln>
                  <a:noFill/>
                </a:ln>
                <a:solidFill>
                  <a:schemeClr val="tx1"/>
                </a:solidFill>
                <a:effectLst/>
                <a:latin typeface="Verdana" pitchFamily="34" charset="0"/>
              </a:rPr>
              <a:t>Choose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worksheet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unhide</a:t>
            </a:r>
            <a:endParaRPr kumimoji="0" lang="tr-TR" b="0" i="0" u="none" strike="noStrike" cap="none" normalizeH="0" baseline="0" dirty="0" smtClean="0">
              <a:ln>
                <a:noFill/>
              </a:ln>
              <a:solidFill>
                <a:schemeClr val="tx1"/>
              </a:solidFill>
              <a:effectLst/>
              <a:latin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51100" b="0" i="0" u="none" strike="noStrike" cap="none" normalizeH="0" baseline="0" dirty="0" smtClean="0">
              <a:ln>
                <a:noFill/>
              </a:ln>
              <a:solidFill>
                <a:schemeClr val="tx1"/>
              </a:solidFill>
              <a:effectLst/>
              <a:latin typeface="Verdana" pitchFamily="34" charset="0"/>
            </a:endParaRPr>
          </a:p>
        </p:txBody>
      </p:sp>
      <p:pic>
        <p:nvPicPr>
          <p:cNvPr id="3074" name="Picture 2" descr="Hide Sheet Drop Down Menu"/>
          <p:cNvPicPr>
            <a:picLocks noChangeAspect="1" noChangeArrowheads="1"/>
          </p:cNvPicPr>
          <p:nvPr/>
        </p:nvPicPr>
        <p:blipFill>
          <a:blip r:embed="rId2" cstate="print"/>
          <a:srcRect/>
          <a:stretch>
            <a:fillRect/>
          </a:stretch>
        </p:blipFill>
        <p:spPr bwMode="auto">
          <a:xfrm>
            <a:off x="5357818" y="174317"/>
            <a:ext cx="2500330" cy="2764127"/>
          </a:xfrm>
          <a:prstGeom prst="rect">
            <a:avLst/>
          </a:prstGeom>
          <a:noFill/>
        </p:spPr>
      </p:pic>
      <p:pic>
        <p:nvPicPr>
          <p:cNvPr id="3075" name="Picture 3" descr="Unhide Sheet Drop Down"/>
          <p:cNvPicPr>
            <a:picLocks noChangeAspect="1" noChangeArrowheads="1"/>
          </p:cNvPicPr>
          <p:nvPr/>
        </p:nvPicPr>
        <p:blipFill>
          <a:blip r:embed="rId3" cstate="print"/>
          <a:srcRect/>
          <a:stretch>
            <a:fillRect/>
          </a:stretch>
        </p:blipFill>
        <p:spPr bwMode="auto">
          <a:xfrm>
            <a:off x="5143504" y="3286124"/>
            <a:ext cx="2647954" cy="2903032"/>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500034" y="35131"/>
            <a:ext cx="778671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b="1" i="0" u="none" strike="noStrike" cap="none" normalizeH="0" baseline="0" dirty="0" err="1" smtClean="0">
                <a:ln>
                  <a:noFill/>
                </a:ln>
                <a:solidFill>
                  <a:schemeClr val="tx1"/>
                </a:solidFill>
                <a:effectLst/>
                <a:latin typeface="Verdana" pitchFamily="34" charset="0"/>
              </a:rPr>
              <a:t>Quick</a:t>
            </a:r>
            <a:r>
              <a:rPr kumimoji="0" lang="tr-TR" b="1" i="0" u="none" strike="noStrike" cap="none" normalizeH="0" baseline="0" dirty="0" smtClean="0">
                <a:ln>
                  <a:noFill/>
                </a:ln>
                <a:solidFill>
                  <a:schemeClr val="tx1"/>
                </a:solidFill>
                <a:effectLst/>
                <a:latin typeface="Verdana" pitchFamily="34" charset="0"/>
              </a:rPr>
              <a:t> Access </a:t>
            </a:r>
            <a:r>
              <a:rPr kumimoji="0" lang="tr-TR" b="1"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a:r>
            <a:br>
              <a:rPr kumimoji="0" lang="tr-TR" b="0" i="0" u="none" strike="noStrike" cap="none" normalizeH="0" baseline="0" dirty="0" smtClean="0">
                <a:ln>
                  <a:noFill/>
                </a:ln>
                <a:solidFill>
                  <a:schemeClr val="tx1"/>
                </a:solidFill>
                <a:effectLst/>
                <a:latin typeface="Verdana" pitchFamily="34" charset="0"/>
              </a:rPr>
            </a:b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quick</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access</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is a </a:t>
            </a:r>
            <a:r>
              <a:rPr kumimoji="0" lang="tr-TR" b="0" i="0" u="none" strike="noStrike" cap="none" normalizeH="0" baseline="0" dirty="0" err="1" smtClean="0">
                <a:ln>
                  <a:noFill/>
                </a:ln>
                <a:solidFill>
                  <a:schemeClr val="tx1"/>
                </a:solidFill>
                <a:effectLst/>
                <a:latin typeface="Verdana" pitchFamily="34" charset="0"/>
              </a:rPr>
              <a:t>customizable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contains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commands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that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may</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want</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use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You</a:t>
            </a:r>
            <a:r>
              <a:rPr kumimoji="0" lang="tr-TR" b="0" i="0" u="none" strike="noStrike" cap="none" normalizeH="0" baseline="0" dirty="0" smtClean="0">
                <a:ln>
                  <a:noFill/>
                </a:ln>
                <a:solidFill>
                  <a:schemeClr val="tx1"/>
                </a:solidFill>
                <a:effectLst/>
                <a:latin typeface="Verdana" pitchFamily="34" charset="0"/>
              </a:rPr>
              <a:t> can </a:t>
            </a:r>
            <a:r>
              <a:rPr kumimoji="0" lang="tr-TR" b="0" i="0" u="none" strike="noStrike" cap="none" normalizeH="0" baseline="0" dirty="0" err="1" smtClean="0">
                <a:ln>
                  <a:noFill/>
                </a:ln>
                <a:solidFill>
                  <a:schemeClr val="tx1"/>
                </a:solidFill>
                <a:effectLst/>
                <a:latin typeface="Verdana" pitchFamily="34" charset="0"/>
              </a:rPr>
              <a:t>place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quick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access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above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or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below</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ribbon</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change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location</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quick</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access</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on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arrow</a:t>
            </a:r>
            <a:r>
              <a:rPr kumimoji="0" lang="tr-TR" b="0" i="0" u="none" strike="noStrike" cap="none" normalizeH="0" baseline="0" dirty="0" smtClean="0">
                <a:ln>
                  <a:noFill/>
                </a:ln>
                <a:solidFill>
                  <a:schemeClr val="tx1"/>
                </a:solidFill>
                <a:effectLst/>
                <a:latin typeface="Verdana" pitchFamily="34" charset="0"/>
              </a:rPr>
              <a:t> at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end</a:t>
            </a:r>
            <a:r>
              <a:rPr kumimoji="0" lang="tr-TR" b="0" i="0" u="none" strike="noStrike" cap="none" normalizeH="0" baseline="0" dirty="0" smtClean="0">
                <a:ln>
                  <a:noFill/>
                </a:ln>
                <a:solidFill>
                  <a:schemeClr val="tx1"/>
                </a:solidFill>
                <a:effectLst/>
                <a:latin typeface="Verdana" pitchFamily="34" charset="0"/>
              </a:rPr>
              <a:t> of </a:t>
            </a:r>
            <a:r>
              <a:rPr kumimoji="0" lang="tr-TR" b="0" i="0" u="none" strike="noStrike" cap="none" normalizeH="0" baseline="0" dirty="0" err="1" smtClean="0">
                <a:ln>
                  <a:noFill/>
                </a:ln>
                <a:solidFill>
                  <a:schemeClr val="tx1"/>
                </a:solidFill>
                <a:effectLst/>
                <a:latin typeface="Verdana" pitchFamily="34" charset="0"/>
              </a:rPr>
              <a:t>the</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toolbar</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and</a:t>
            </a:r>
            <a:r>
              <a:rPr kumimoji="0" lang="tr-TR" b="0" i="0" u="none" strike="noStrike" cap="none" normalizeH="0" baseline="0" dirty="0" smtClean="0">
                <a:ln>
                  <a:noFill/>
                </a:ln>
                <a:solidFill>
                  <a:schemeClr val="tx1"/>
                </a:solidFill>
                <a:effectLst/>
                <a:latin typeface="Verdana" pitchFamily="34" charset="0"/>
              </a:rPr>
              <a:t> </a:t>
            </a:r>
            <a:r>
              <a:rPr kumimoji="0" lang="tr-TR" b="0" i="0" u="none" strike="noStrike" cap="none" normalizeH="0" baseline="0" dirty="0" err="1" smtClean="0">
                <a:ln>
                  <a:noFill/>
                </a:ln>
                <a:solidFill>
                  <a:schemeClr val="tx1"/>
                </a:solidFill>
                <a:effectLst/>
                <a:latin typeface="Verdana" pitchFamily="34" charset="0"/>
              </a:rPr>
              <a:t>click</a:t>
            </a:r>
            <a:r>
              <a:rPr kumimoji="0" lang="tr-TR" b="0"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smtClean="0">
                <a:ln>
                  <a:noFill/>
                </a:ln>
                <a:solidFill>
                  <a:schemeClr val="tx1"/>
                </a:solidFill>
                <a:effectLst/>
                <a:latin typeface="Verdana" pitchFamily="34" charset="0"/>
              </a:rPr>
              <a:t>Show </a:t>
            </a:r>
            <a:r>
              <a:rPr kumimoji="0" lang="tr-TR" b="1" i="0" u="none" strike="noStrike" cap="none" normalizeH="0" baseline="0" dirty="0" err="1" smtClean="0">
                <a:ln>
                  <a:noFill/>
                </a:ln>
                <a:solidFill>
                  <a:schemeClr val="tx1"/>
                </a:solidFill>
                <a:effectLst/>
                <a:latin typeface="Verdana" pitchFamily="34" charset="0"/>
              </a:rPr>
              <a:t>Below</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the</a:t>
            </a:r>
            <a:r>
              <a:rPr kumimoji="0" lang="tr-TR" b="1" i="0" u="none" strike="noStrike" cap="none" normalizeH="0" baseline="0" dirty="0" smtClean="0">
                <a:ln>
                  <a:noFill/>
                </a:ln>
                <a:solidFill>
                  <a:schemeClr val="tx1"/>
                </a:solidFill>
                <a:effectLst/>
                <a:latin typeface="Verdana" pitchFamily="34" charset="0"/>
              </a:rPr>
              <a:t> </a:t>
            </a:r>
            <a:r>
              <a:rPr kumimoji="0" lang="tr-TR" b="1" i="0" u="none" strike="noStrike" cap="none" normalizeH="0" baseline="0" dirty="0" err="1" smtClean="0">
                <a:ln>
                  <a:noFill/>
                </a:ln>
                <a:solidFill>
                  <a:schemeClr val="tx1"/>
                </a:solidFill>
                <a:effectLst/>
                <a:latin typeface="Verdana" pitchFamily="34" charset="0"/>
              </a:rPr>
              <a:t>Ribbon</a:t>
            </a:r>
            <a:r>
              <a:rPr kumimoji="0" lang="tr-TR" b="0" i="0" u="none" strike="noStrike" cap="none" normalizeH="0" baseline="0" dirty="0" smtClean="0">
                <a:ln>
                  <a:noFill/>
                </a:ln>
                <a:solidFill>
                  <a:schemeClr val="tx1"/>
                </a:solidFill>
                <a:effectLst/>
                <a:latin typeface="Verdana" pitchFamily="34" charset="0"/>
              </a:rPr>
              <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0" i="0" u="none" strike="noStrike" cap="none" normalizeH="0" baseline="0" dirty="0" smtClean="0">
                <a:ln>
                  <a:noFill/>
                </a:ln>
                <a:solidFill>
                  <a:schemeClr val="tx1"/>
                </a:solidFill>
                <a:effectLst/>
                <a:latin typeface="Verdana" pitchFamily="34" charset="0"/>
              </a:rPr>
              <a:t>  </a:t>
            </a:r>
            <a:endParaRPr kumimoji="0" lang="tr-TR" sz="77000" b="0" i="0" u="none" strike="noStrike" cap="none" normalizeH="0" baseline="0" dirty="0" smtClean="0">
              <a:ln>
                <a:noFill/>
              </a:ln>
              <a:solidFill>
                <a:schemeClr val="tx1"/>
              </a:solidFill>
              <a:effectLst/>
              <a:latin typeface="Verdana" pitchFamily="34" charset="0"/>
            </a:endParaRPr>
          </a:p>
        </p:txBody>
      </p:sp>
      <p:pic>
        <p:nvPicPr>
          <p:cNvPr id="20482" name="Picture 2" descr="Quick Access Toolbar Drop Down Menu"/>
          <p:cNvPicPr>
            <a:picLocks noChangeAspect="1" noChangeArrowheads="1"/>
          </p:cNvPicPr>
          <p:nvPr/>
        </p:nvPicPr>
        <p:blipFill>
          <a:blip r:embed="rId2" cstate="print"/>
          <a:srcRect/>
          <a:stretch>
            <a:fillRect/>
          </a:stretch>
        </p:blipFill>
        <p:spPr bwMode="auto">
          <a:xfrm>
            <a:off x="3500430" y="1795893"/>
            <a:ext cx="4686310" cy="4919255"/>
          </a:xfrm>
          <a:prstGeom prst="rect">
            <a:avLst/>
          </a:prstGeom>
          <a:noFill/>
        </p:spPr>
      </p:pic>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1303</Words>
  <Application>Microsoft Office PowerPoint</Application>
  <PresentationFormat>Ekran Gösterisi (4:3)</PresentationFormat>
  <Paragraphs>547</Paragraphs>
  <Slides>85</Slides>
  <Notes>0</Notes>
  <HiddenSlides>0</HiddenSlides>
  <MMClips>0</MMClips>
  <ScaleCrop>false</ScaleCrop>
  <HeadingPairs>
    <vt:vector size="4" baseType="variant">
      <vt:variant>
        <vt:lpstr>Tema</vt:lpstr>
      </vt:variant>
      <vt:variant>
        <vt:i4>1</vt:i4>
      </vt:variant>
      <vt:variant>
        <vt:lpstr>Slayt Başlıkları</vt:lpstr>
      </vt:variant>
      <vt:variant>
        <vt:i4>85</vt:i4>
      </vt:variant>
    </vt:vector>
  </HeadingPairs>
  <TitlesOfParts>
    <vt:vector size="86"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Slayt 63</vt:lpstr>
      <vt:lpstr>Slayt 64</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vector>
  </TitlesOfParts>
  <Company>ITU</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EXCEL</dc:title>
  <dc:creator>Huseyin Toros</dc:creator>
  <cp:lastModifiedBy>Huseyin Toros</cp:lastModifiedBy>
  <cp:revision>16</cp:revision>
  <dcterms:created xsi:type="dcterms:W3CDTF">2009-11-12T04:37:43Z</dcterms:created>
  <dcterms:modified xsi:type="dcterms:W3CDTF">2009-11-14T17:52:32Z</dcterms:modified>
</cp:coreProperties>
</file>