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70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69" r:id="rId16"/>
    <p:sldId id="275" r:id="rId17"/>
    <p:sldId id="276" r:id="rId18"/>
    <p:sldId id="330" r:id="rId19"/>
    <p:sldId id="331" r:id="rId20"/>
    <p:sldId id="332" r:id="rId21"/>
    <p:sldId id="333" r:id="rId22"/>
    <p:sldId id="334" r:id="rId23"/>
    <p:sldId id="325" r:id="rId24"/>
    <p:sldId id="326" r:id="rId25"/>
    <p:sldId id="327" r:id="rId26"/>
    <p:sldId id="300" r:id="rId27"/>
    <p:sldId id="301" r:id="rId28"/>
    <p:sldId id="302" r:id="rId29"/>
    <p:sldId id="303" r:id="rId30"/>
    <p:sldId id="304" r:id="rId31"/>
    <p:sldId id="305" r:id="rId32"/>
    <p:sldId id="324" r:id="rId33"/>
    <p:sldId id="307" r:id="rId34"/>
    <p:sldId id="308" r:id="rId35"/>
    <p:sldId id="309" r:id="rId36"/>
    <p:sldId id="310" r:id="rId37"/>
    <p:sldId id="311" r:id="rId38"/>
    <p:sldId id="312" r:id="rId39"/>
    <p:sldId id="328" r:id="rId40"/>
    <p:sldId id="283" r:id="rId41"/>
    <p:sldId id="315" r:id="rId42"/>
    <p:sldId id="284" r:id="rId43"/>
    <p:sldId id="316" r:id="rId44"/>
    <p:sldId id="317" r:id="rId45"/>
    <p:sldId id="329" r:id="rId46"/>
    <p:sldId id="320" r:id="rId47"/>
    <p:sldId id="321" r:id="rId48"/>
    <p:sldId id="322" r:id="rId49"/>
    <p:sldId id="323" r:id="rId50"/>
    <p:sldId id="282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7" autoAdjust="0"/>
  </p:normalViewPr>
  <p:slideViewPr>
    <p:cSldViewPr snapToGrid="0" snapToObjects="1">
      <p:cViewPr>
        <p:scale>
          <a:sx n="88" d="100"/>
          <a:sy n="88" d="100"/>
        </p:scale>
        <p:origin x="-1282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Recep YURTAL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r-TR"/>
              <a:t>Ç.Ü., İnş.Müh.Böl.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75DF3-398E-C44A-ABCD-1837C7FE3FE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31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Recep YURTAL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r-TR"/>
              <a:t>Ç.Ü., İnş.Müh.Böl.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EE454-0353-604E-9810-1D7A5625034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75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373449"/>
            <a:ext cx="4572000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</a:t>
            </a:r>
          </a:p>
          <a:p>
            <a:pPr algn="ctr"/>
            <a:endParaRPr lang="en-US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414" y="4956253"/>
            <a:ext cx="6087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 Rounded MT Bold"/>
                <a:cs typeface="Arial Rounded MT Bold"/>
              </a:rPr>
              <a:t>Ercan Kahya</a:t>
            </a:r>
          </a:p>
          <a:p>
            <a:pPr algn="r"/>
            <a:r>
              <a:rPr lang="en-US" sz="2000" dirty="0" smtClean="0">
                <a:latin typeface="Arial Rounded MT Bold"/>
                <a:cs typeface="Arial Rounded MT Bold"/>
              </a:rPr>
              <a:t>Civil Eng. Dept., ITU  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25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360" y="305635"/>
            <a:ext cx="454147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Elevation-Area-Volume Curves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87" y="1074617"/>
            <a:ext cx="8778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- Given </a:t>
            </a:r>
            <a:r>
              <a:rPr lang="en-US" sz="2000" i="1" dirty="0">
                <a:latin typeface="Arial"/>
                <a:cs typeface="Arial"/>
              </a:rPr>
              <a:t>that location &amp; dam height</a:t>
            </a:r>
            <a:r>
              <a:rPr lang="en-US" sz="2000" dirty="0">
                <a:latin typeface="Arial"/>
                <a:cs typeface="Arial"/>
              </a:rPr>
              <a:t>; </a:t>
            </a:r>
            <a:r>
              <a:rPr lang="en-US" sz="2000" dirty="0" smtClean="0">
                <a:latin typeface="Arial"/>
                <a:cs typeface="Arial"/>
              </a:rPr>
              <a:t>to determine </a:t>
            </a:r>
            <a:r>
              <a:rPr lang="en-US" sz="2000" dirty="0">
                <a:latin typeface="Arial"/>
                <a:cs typeface="Arial"/>
              </a:rPr>
              <a:t>reservoir volume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1" y="1438885"/>
            <a:ext cx="7050908" cy="50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048" y="1033891"/>
            <a:ext cx="7333877" cy="529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</a:t>
            </a:r>
            <a:r>
              <a:rPr lang="en-US" sz="2400" b="1" dirty="0"/>
              <a:t>Area-elevation</a:t>
            </a:r>
            <a:r>
              <a:rPr lang="en-US" sz="2400" dirty="0"/>
              <a:t>” </a:t>
            </a:r>
            <a:r>
              <a:rPr lang="en-US" sz="2400" dirty="0" smtClean="0"/>
              <a:t>curve:</a:t>
            </a:r>
          </a:p>
          <a:p>
            <a:endParaRPr lang="en-US" sz="1000" dirty="0"/>
          </a:p>
          <a:p>
            <a:r>
              <a:rPr lang="en-US" sz="2400" dirty="0" smtClean="0"/>
              <a:t>by </a:t>
            </a:r>
            <a:r>
              <a:rPr lang="en-US" sz="2400" dirty="0"/>
              <a:t>measuring the area enclosed within each contour in the reservoir site using a </a:t>
            </a:r>
            <a:r>
              <a:rPr lang="en-US" sz="2400" dirty="0">
                <a:solidFill>
                  <a:srgbClr val="FF6600"/>
                </a:solidFill>
              </a:rPr>
              <a:t>planimeter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✪ </a:t>
            </a:r>
            <a:r>
              <a:rPr lang="en-US" sz="2400" dirty="0" smtClean="0"/>
              <a:t>Usually </a:t>
            </a:r>
            <a:r>
              <a:rPr lang="en-US" sz="2400" dirty="0"/>
              <a:t>a 1/5000 scaled topographic </a:t>
            </a:r>
            <a:r>
              <a:rPr lang="en-US" sz="2400" dirty="0" smtClean="0"/>
              <a:t>map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“</a:t>
            </a:r>
            <a:r>
              <a:rPr lang="en-US" sz="2400" b="1" dirty="0"/>
              <a:t>Elevation-storage</a:t>
            </a:r>
            <a:r>
              <a:rPr lang="en-US" sz="2400" dirty="0"/>
              <a:t>” </a:t>
            </a:r>
            <a:r>
              <a:rPr lang="en-US" sz="2400" dirty="0" smtClean="0"/>
              <a:t>curve: 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integration of an area-elevation curve.  </a:t>
            </a:r>
            <a:endParaRPr lang="en-US" sz="2400" dirty="0" smtClean="0"/>
          </a:p>
          <a:p>
            <a:endParaRPr lang="en-US" sz="1600" dirty="0"/>
          </a:p>
          <a:p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</a:t>
            </a:r>
            <a:r>
              <a:rPr lang="en-US" sz="16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storage between any two elevations can be obtained by the product of average surface area at two elevations multiplied by the difference in elevation.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360" y="305635"/>
            <a:ext cx="454147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Elevation-Area-Volume Curves </a:t>
            </a:r>
          </a:p>
        </p:txBody>
      </p:sp>
    </p:spTree>
    <p:extLst>
      <p:ext uri="{BB962C8B-B14F-4D97-AF65-F5344CB8AC3E}">
        <p14:creationId xmlns:p14="http://schemas.microsoft.com/office/powerpoint/2010/main" val="37777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919" y="263020"/>
            <a:ext cx="58471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Total </a:t>
            </a:r>
            <a:r>
              <a:rPr lang="en-US" sz="2400" b="1" dirty="0"/>
              <a:t>reservoir storage components</a:t>
            </a:r>
            <a:r>
              <a:rPr lang="en-US" sz="2400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9479" y="1679332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Normal pool level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Minimum pool level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Active storage		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 smtClean="0"/>
              <a:t>Dead </a:t>
            </a:r>
            <a:r>
              <a:rPr lang="en-US" sz="2400" dirty="0"/>
              <a:t>storage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Flood control storage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Surcharge storage </a:t>
            </a:r>
          </a:p>
        </p:txBody>
      </p:sp>
    </p:spTree>
    <p:extLst>
      <p:ext uri="{BB962C8B-B14F-4D97-AF65-F5344CB8AC3E}">
        <p14:creationId xmlns:p14="http://schemas.microsoft.com/office/powerpoint/2010/main" val="37777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4" y="453974"/>
            <a:ext cx="7532964" cy="55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703" y="389870"/>
            <a:ext cx="60707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General </a:t>
            </a:r>
            <a:r>
              <a:rPr lang="en-US" sz="2400" b="1" dirty="0" smtClean="0"/>
              <a:t>Guidelines f</a:t>
            </a:r>
            <a:r>
              <a:rPr lang="en-US" sz="2400" b="1" i="1" dirty="0" smtClean="0"/>
              <a:t>or </a:t>
            </a:r>
            <a:r>
              <a:rPr lang="en-US" sz="2400" b="1" i="1" dirty="0"/>
              <a:t>a reservoir </a:t>
            </a:r>
            <a:r>
              <a:rPr lang="en-US" sz="2400" b="1" i="1" dirty="0" smtClean="0"/>
              <a:t>site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39994" y="1424324"/>
            <a:ext cx="742962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Cost of the dam 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Cost of real estate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Topographic conditions to store water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Possibility of deep reservoir	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 smtClean="0"/>
              <a:t>Avoiding </a:t>
            </a:r>
            <a:r>
              <a:rPr lang="en-US" sz="2400" dirty="0"/>
              <a:t>from tributary </a:t>
            </a:r>
            <a:r>
              <a:rPr lang="en-US" sz="2400" dirty="0" smtClean="0"/>
              <a:t>areas  </a:t>
            </a:r>
            <a:r>
              <a:rPr lang="en-US" dirty="0" smtClean="0"/>
              <a:t> &lt; </a:t>
            </a:r>
            <a:r>
              <a:rPr lang="en-US" dirty="0" smtClean="0">
                <a:solidFill>
                  <a:srgbClr val="008000"/>
                </a:solidFill>
              </a:rPr>
              <a:t>sediment-rich field </a:t>
            </a:r>
            <a:r>
              <a:rPr lang="en-US" dirty="0" smtClean="0"/>
              <a:t>&gt;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 smtClean="0"/>
              <a:t>Quality </a:t>
            </a:r>
            <a:r>
              <a:rPr lang="en-US" sz="2400" dirty="0"/>
              <a:t>of stored water</a:t>
            </a:r>
          </a:p>
          <a:p>
            <a:pPr marL="457200" lvl="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dirty="0"/>
              <a:t>Reliable hill-</a:t>
            </a:r>
            <a:r>
              <a:rPr lang="en-US" sz="2400" dirty="0" smtClean="0"/>
              <a:t>slopes  </a:t>
            </a:r>
            <a:r>
              <a:rPr lang="en-US" dirty="0" smtClean="0"/>
              <a:t>&lt; </a:t>
            </a:r>
            <a:r>
              <a:rPr lang="en-US" dirty="0" smtClean="0">
                <a:solidFill>
                  <a:srgbClr val="008000"/>
                </a:solidFill>
              </a:rPr>
              <a:t>stable against landslides </a:t>
            </a:r>
            <a:r>
              <a:rPr lang="en-US" dirty="0" smtClean="0"/>
              <a:t>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723" y="356755"/>
            <a:ext cx="2919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2.3 Reservoir Yield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175" y="996661"/>
            <a:ext cx="78830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Yield: </a:t>
            </a:r>
            <a:r>
              <a:rPr lang="en-US" sz="2400" dirty="0" smtClean="0"/>
              <a:t> the amount </a:t>
            </a:r>
            <a:r>
              <a:rPr lang="en-US" sz="2400" dirty="0"/>
              <a:t>of water that reservoir can deliver </a:t>
            </a:r>
            <a:r>
              <a:rPr lang="en-US" sz="2400" dirty="0" smtClean="0"/>
              <a:t>  	 in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3366FF"/>
                </a:solidFill>
              </a:rPr>
              <a:t>prescribed interval of time</a:t>
            </a:r>
            <a:r>
              <a:rPr lang="en-US" sz="2400" dirty="0" smtClean="0">
                <a:solidFill>
                  <a:srgbClr val="3366FF"/>
                </a:solidFill>
              </a:rPr>
              <a:t>.</a:t>
            </a:r>
          </a:p>
          <a:p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  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Depends on inflow and </a:t>
            </a:r>
            <a:r>
              <a:rPr lang="en-US" sz="2400" dirty="0" smtClean="0"/>
              <a:t>capacity</a:t>
            </a:r>
          </a:p>
          <a:p>
            <a:endParaRPr lang="en-US" sz="800" dirty="0"/>
          </a:p>
          <a:p>
            <a:r>
              <a:rPr lang="en-US" sz="2400" dirty="0" smtClean="0">
                <a:sym typeface="Wingdings"/>
              </a:rPr>
              <a:t>   </a:t>
            </a:r>
            <a:r>
              <a:rPr lang="en-US" sz="2400" dirty="0" smtClean="0"/>
              <a:t> Its </a:t>
            </a:r>
            <a:r>
              <a:rPr lang="en-US" sz="2400" dirty="0"/>
              <a:t>relation with capacity is important in design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&amp; </a:t>
            </a:r>
            <a:r>
              <a:rPr lang="en-US" sz="2400" dirty="0"/>
              <a:t>operation of a storage reservoir.</a:t>
            </a:r>
          </a:p>
          <a:p>
            <a:r>
              <a:rPr lang="en-US" sz="2400" b="1" dirty="0"/>
              <a:t> 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b="1" dirty="0"/>
              <a:t>Firm (safe) </a:t>
            </a:r>
            <a:r>
              <a:rPr lang="en-US" sz="2400" b="1" dirty="0" smtClean="0"/>
              <a:t>yield</a:t>
            </a:r>
            <a:r>
              <a:rPr lang="en-US" sz="2400" dirty="0"/>
              <a:t>:</a:t>
            </a:r>
            <a:r>
              <a:rPr lang="en-US" sz="2400" dirty="0" smtClean="0"/>
              <a:t> the amount </a:t>
            </a:r>
            <a:r>
              <a:rPr lang="en-US" sz="2400" dirty="0"/>
              <a:t>of water that can be </a:t>
            </a:r>
            <a:r>
              <a:rPr lang="en-US" sz="2400" dirty="0" smtClean="0"/>
              <a:t>			        supplied </a:t>
            </a:r>
            <a:r>
              <a:rPr lang="en-US" sz="2400" dirty="0"/>
              <a:t>during a </a:t>
            </a:r>
            <a:r>
              <a:rPr lang="en-US" sz="2400" dirty="0">
                <a:solidFill>
                  <a:srgbClr val="3366FF"/>
                </a:solidFill>
              </a:rPr>
              <a:t>critical period</a:t>
            </a:r>
            <a:r>
              <a:rPr lang="en-US" sz="2400" dirty="0" smtClean="0">
                <a:solidFill>
                  <a:srgbClr val="3366FF"/>
                </a:solidFill>
              </a:rPr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/>
              </a:rPr>
              <a:t>   </a:t>
            </a:r>
            <a:r>
              <a:rPr lang="en-US" sz="2400" dirty="0" smtClean="0"/>
              <a:t> Period of lowest natural flow    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Never been determined by </a:t>
            </a:r>
            <a:r>
              <a:rPr lang="en-US" sz="2400" dirty="0" smtClean="0"/>
              <a:t>certainty…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056" y="1356110"/>
            <a:ext cx="8122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Target </a:t>
            </a:r>
            <a:r>
              <a:rPr lang="en-US" sz="2400" b="1" dirty="0" smtClean="0"/>
              <a:t>yield:</a:t>
            </a:r>
            <a:r>
              <a:rPr lang="en-US" sz="2400" dirty="0" smtClean="0"/>
              <a:t>  </a:t>
            </a:r>
            <a:r>
              <a:rPr lang="en-US" sz="2400" dirty="0"/>
              <a:t>specified for a reservoir based on the </a:t>
            </a:r>
            <a:r>
              <a:rPr lang="en-US" sz="2400" dirty="0" smtClean="0"/>
              <a:t>			  </a:t>
            </a:r>
            <a:r>
              <a:rPr lang="en-US" sz="2400" dirty="0" smtClean="0">
                <a:solidFill>
                  <a:srgbClr val="3366FF"/>
                </a:solidFill>
              </a:rPr>
              <a:t>estimated demands</a:t>
            </a:r>
            <a:r>
              <a:rPr lang="en-US" sz="2400" dirty="0" smtClean="0"/>
              <a:t>.     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  </a:t>
            </a:r>
            <a:r>
              <a:rPr lang="en-US" sz="2400" b="1" dirty="0" smtClean="0"/>
              <a:t>       </a:t>
            </a:r>
            <a:r>
              <a:rPr lang="en-US" sz="2400" b="1" dirty="0" smtClean="0"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lang="en-US" sz="2400" dirty="0" smtClean="0"/>
              <a:t> </a:t>
            </a:r>
            <a:r>
              <a:rPr lang="en-US" sz="2400" dirty="0"/>
              <a:t>The problem is to provide sufficient reservoir  </a:t>
            </a:r>
            <a:r>
              <a:rPr lang="en-US" sz="2400" dirty="0" smtClean="0"/>
              <a:t>   	   capacity </a:t>
            </a:r>
            <a:r>
              <a:rPr lang="en-US" sz="2400" dirty="0"/>
              <a:t>with a risk of meeting </a:t>
            </a:r>
            <a:r>
              <a:rPr lang="en-US" sz="2400" dirty="0" smtClean="0"/>
              <a:t>the target</a:t>
            </a:r>
            <a:r>
              <a:rPr lang="en-US" sz="2400" dirty="0"/>
              <a:t>.</a:t>
            </a:r>
          </a:p>
          <a:p>
            <a:r>
              <a:rPr lang="en-US" sz="2400" b="1" dirty="0"/>
              <a:t> 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b="1" dirty="0"/>
              <a:t>Secondary </a:t>
            </a:r>
            <a:r>
              <a:rPr lang="en-US" sz="2400" b="1" dirty="0" smtClean="0"/>
              <a:t>yield:</a:t>
            </a:r>
            <a:r>
              <a:rPr lang="en-US" sz="2400" dirty="0" smtClean="0"/>
              <a:t>  </a:t>
            </a:r>
            <a:r>
              <a:rPr lang="en-US" sz="2400" dirty="0"/>
              <a:t>water available in </a:t>
            </a:r>
            <a:r>
              <a:rPr lang="en-US" sz="2400" dirty="0">
                <a:solidFill>
                  <a:srgbClr val="3366FF"/>
                </a:solidFill>
              </a:rPr>
              <a:t>excess of firm yield </a:t>
            </a:r>
            <a:r>
              <a:rPr lang="en-US" sz="2400" dirty="0" smtClean="0"/>
              <a:t>		        during </a:t>
            </a:r>
            <a:r>
              <a:rPr lang="en-US" sz="2400" dirty="0"/>
              <a:t>high flow periods</a:t>
            </a:r>
          </a:p>
        </p:txBody>
      </p:sp>
    </p:spTree>
    <p:extLst>
      <p:ext uri="{BB962C8B-B14F-4D97-AF65-F5344CB8AC3E}">
        <p14:creationId xmlns:p14="http://schemas.microsoft.com/office/powerpoint/2010/main" val="35086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8162"/>
            <a:ext cx="7915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2.4 Selection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Capacity of a Storage Reservoir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652" y="1006203"/>
            <a:ext cx="78733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 </a:t>
            </a:r>
            <a:endParaRPr lang="en-US" sz="2400" dirty="0"/>
          </a:p>
          <a:p>
            <a:pPr marL="342900" lvl="0" indent="-342900">
              <a:buFont typeface="Wingdings" charset="0"/>
              <a:buChar char="n"/>
            </a:pPr>
            <a:r>
              <a:rPr lang="en-US" sz="2400" dirty="0" smtClean="0"/>
              <a:t>Designing </a:t>
            </a:r>
            <a:r>
              <a:rPr lang="en-US" sz="2400" dirty="0"/>
              <a:t>the capacity of a storage reservoir involves with determination of the critical period </a:t>
            </a:r>
            <a:r>
              <a:rPr lang="en-US" sz="2400" dirty="0" smtClean="0"/>
              <a:t>during </a:t>
            </a:r>
          </a:p>
          <a:p>
            <a:pPr lvl="0"/>
            <a:r>
              <a:rPr lang="en-US" sz="2400" dirty="0" smtClean="0"/>
              <a:t>    “</a:t>
            </a:r>
            <a:r>
              <a:rPr lang="en-US" sz="2400" dirty="0" smtClean="0">
                <a:solidFill>
                  <a:srgbClr val="3366FF"/>
                </a:solidFill>
              </a:rPr>
              <a:t>Inflow &lt; Demand</a:t>
            </a:r>
            <a:r>
              <a:rPr lang="en-US" sz="2400" dirty="0" smtClean="0"/>
              <a:t>”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marL="342900" lvl="0" indent="-342900">
              <a:buFont typeface="Wingdings" charset="0"/>
              <a:buChar char="n"/>
            </a:pPr>
            <a:r>
              <a:rPr lang="en-US" sz="2400" dirty="0" smtClean="0"/>
              <a:t>In </a:t>
            </a:r>
            <a:r>
              <a:rPr lang="en-US" sz="2400" dirty="0"/>
              <a:t>general, </a:t>
            </a:r>
            <a:r>
              <a:rPr lang="en-US" sz="2400" dirty="0" smtClean="0"/>
              <a:t>four methods </a:t>
            </a:r>
            <a:r>
              <a:rPr lang="en-US" sz="2400" dirty="0"/>
              <a:t>to find out the </a:t>
            </a:r>
            <a:r>
              <a:rPr lang="en-US" sz="2400" dirty="0" smtClean="0"/>
              <a:t>capacity: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	1- Flow (Discharge) </a:t>
            </a:r>
            <a:r>
              <a:rPr lang="en-US" sz="2400" dirty="0"/>
              <a:t>r</a:t>
            </a:r>
            <a:r>
              <a:rPr lang="en-US" sz="2400" dirty="0" smtClean="0"/>
              <a:t>un curve method</a:t>
            </a:r>
          </a:p>
          <a:p>
            <a:pPr lvl="0"/>
            <a:r>
              <a:rPr lang="en-US" sz="2400" dirty="0"/>
              <a:t>	2</a:t>
            </a:r>
            <a:r>
              <a:rPr lang="en-US" sz="2400" dirty="0" smtClean="0"/>
              <a:t>- Mass curve</a:t>
            </a:r>
          </a:p>
          <a:p>
            <a:pPr lvl="0"/>
            <a:r>
              <a:rPr lang="en-US" sz="2400" dirty="0" smtClean="0"/>
              <a:t>	3- Sequent-peak algorithm</a:t>
            </a:r>
          </a:p>
          <a:p>
            <a:pPr lvl="0"/>
            <a:r>
              <a:rPr lang="en-US" sz="2400" dirty="0" smtClean="0"/>
              <a:t>	4- Operation study</a:t>
            </a:r>
          </a:p>
          <a:p>
            <a:pPr lvl="0"/>
            <a:r>
              <a:rPr lang="en-US" sz="2400" dirty="0" smtClean="0"/>
              <a:t>	5- Optimization analysis &amp; stochastic models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86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11188" y="2062163"/>
            <a:ext cx="7515225" cy="3527425"/>
            <a:chOff x="431" y="754"/>
            <a:chExt cx="4734" cy="2222"/>
          </a:xfrm>
        </p:grpSpPr>
        <p:grpSp>
          <p:nvGrpSpPr>
            <p:cNvPr id="12314" name="Group 3"/>
            <p:cNvGrpSpPr>
              <a:grpSpLocks/>
            </p:cNvGrpSpPr>
            <p:nvPr/>
          </p:nvGrpSpPr>
          <p:grpSpPr bwMode="auto">
            <a:xfrm>
              <a:off x="773" y="1026"/>
              <a:ext cx="4392" cy="1800"/>
              <a:chOff x="1778" y="2138"/>
              <a:chExt cx="10980" cy="4500"/>
            </a:xfrm>
          </p:grpSpPr>
          <p:grpSp>
            <p:nvGrpSpPr>
              <p:cNvPr id="12317" name="Group 4"/>
              <p:cNvGrpSpPr>
                <a:grpSpLocks/>
              </p:cNvGrpSpPr>
              <p:nvPr/>
            </p:nvGrpSpPr>
            <p:grpSpPr bwMode="auto">
              <a:xfrm>
                <a:off x="1778" y="2138"/>
                <a:ext cx="10980" cy="3960"/>
                <a:chOff x="1778" y="2138"/>
                <a:chExt cx="10980" cy="3960"/>
              </a:xfrm>
            </p:grpSpPr>
            <p:grpSp>
              <p:nvGrpSpPr>
                <p:cNvPr id="12336" name="Group 5"/>
                <p:cNvGrpSpPr>
                  <a:grpSpLocks/>
                </p:cNvGrpSpPr>
                <p:nvPr/>
              </p:nvGrpSpPr>
              <p:grpSpPr bwMode="auto">
                <a:xfrm>
                  <a:off x="2678" y="2138"/>
                  <a:ext cx="10080" cy="3960"/>
                  <a:chOff x="2678" y="2138"/>
                  <a:chExt cx="10080" cy="3960"/>
                </a:xfrm>
              </p:grpSpPr>
              <p:grpSp>
                <p:nvGrpSpPr>
                  <p:cNvPr id="1234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858" y="2138"/>
                    <a:ext cx="9900" cy="3960"/>
                    <a:chOff x="697" y="7537"/>
                    <a:chExt cx="9900" cy="3960"/>
                  </a:xfrm>
                </p:grpSpPr>
                <p:sp>
                  <p:nvSpPr>
                    <p:cNvPr id="12365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7" y="7537"/>
                      <a:ext cx="0" cy="39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6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" y="11497"/>
                      <a:ext cx="99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6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2382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6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2376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7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8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9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1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69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1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2370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1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2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3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5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34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678" y="50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2362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3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4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5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678" y="393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235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51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678" y="32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2356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7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8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5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678" y="249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2353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4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5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337" name="Group 46"/>
                <p:cNvGrpSpPr>
                  <a:grpSpLocks/>
                </p:cNvGrpSpPr>
                <p:nvPr/>
              </p:nvGrpSpPr>
              <p:grpSpPr bwMode="auto">
                <a:xfrm>
                  <a:off x="1778" y="2318"/>
                  <a:ext cx="720" cy="3780"/>
                  <a:chOff x="1778" y="2318"/>
                  <a:chExt cx="720" cy="3780"/>
                </a:xfrm>
              </p:grpSpPr>
              <p:sp>
                <p:nvSpPr>
                  <p:cNvPr id="1233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5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</a:t>
                    </a:r>
                    <a:endParaRPr lang="tr-TR"/>
                  </a:p>
                </p:txBody>
              </p:sp>
              <p:sp>
                <p:nvSpPr>
                  <p:cNvPr id="1233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1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40</a:t>
                    </a:r>
                    <a:endParaRPr lang="tr-TR"/>
                  </a:p>
                </p:txBody>
              </p:sp>
              <p:sp>
                <p:nvSpPr>
                  <p:cNvPr id="123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8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60</a:t>
                    </a:r>
                    <a:endParaRPr lang="tr-TR"/>
                  </a:p>
                </p:txBody>
              </p:sp>
              <p:sp>
                <p:nvSpPr>
                  <p:cNvPr id="1234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4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80</a:t>
                    </a:r>
                    <a:endParaRPr lang="tr-TR"/>
                  </a:p>
                </p:txBody>
              </p:sp>
              <p:sp>
                <p:nvSpPr>
                  <p:cNvPr id="123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1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100</a:t>
                    </a:r>
                    <a:endParaRPr lang="tr-TR"/>
                  </a:p>
                </p:txBody>
              </p:sp>
              <p:sp>
                <p:nvSpPr>
                  <p:cNvPr id="1234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7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120</a:t>
                    </a:r>
                    <a:endParaRPr lang="tr-TR"/>
                  </a:p>
                </p:txBody>
              </p:sp>
              <p:sp>
                <p:nvSpPr>
                  <p:cNvPr id="123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3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140</a:t>
                    </a:r>
                    <a:endParaRPr lang="tr-TR"/>
                  </a:p>
                </p:txBody>
              </p:sp>
              <p:sp>
                <p:nvSpPr>
                  <p:cNvPr id="12345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0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160</a:t>
                    </a:r>
                    <a:endParaRPr lang="tr-TR"/>
                  </a:p>
                </p:txBody>
              </p:sp>
              <p:sp>
                <p:nvSpPr>
                  <p:cNvPr id="12346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6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180</a:t>
                    </a:r>
                    <a:endParaRPr lang="tr-TR"/>
                  </a:p>
                </p:txBody>
              </p:sp>
              <p:sp>
                <p:nvSpPr>
                  <p:cNvPr id="12347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3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200</a:t>
                    </a:r>
                    <a:endParaRPr lang="tr-TR"/>
                  </a:p>
                </p:txBody>
              </p:sp>
            </p:grpSp>
          </p:grpSp>
          <p:sp>
            <p:nvSpPr>
              <p:cNvPr id="12318" name="Text Box 57"/>
              <p:cNvSpPr txBox="1">
                <a:spLocks noChangeArrowheads="1"/>
              </p:cNvSpPr>
              <p:nvPr/>
            </p:nvSpPr>
            <p:spPr bwMode="auto">
              <a:xfrm>
                <a:off x="28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</a:t>
                </a:r>
                <a:endParaRPr lang="tr-TR"/>
              </a:p>
            </p:txBody>
          </p:sp>
          <p:sp>
            <p:nvSpPr>
              <p:cNvPr id="12319" name="Text Box 58"/>
              <p:cNvSpPr txBox="1">
                <a:spLocks noChangeArrowheads="1"/>
              </p:cNvSpPr>
              <p:nvPr/>
            </p:nvSpPr>
            <p:spPr bwMode="auto">
              <a:xfrm>
                <a:off x="33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2</a:t>
                </a:r>
                <a:endParaRPr lang="tr-TR"/>
              </a:p>
            </p:txBody>
          </p:sp>
          <p:sp>
            <p:nvSpPr>
              <p:cNvPr id="12320" name="Text Box 59"/>
              <p:cNvSpPr txBox="1">
                <a:spLocks noChangeArrowheads="1"/>
              </p:cNvSpPr>
              <p:nvPr/>
            </p:nvSpPr>
            <p:spPr bwMode="auto">
              <a:xfrm>
                <a:off x="39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3</a:t>
                </a:r>
                <a:endParaRPr lang="tr-TR"/>
              </a:p>
            </p:txBody>
          </p:sp>
          <p:sp>
            <p:nvSpPr>
              <p:cNvPr id="12321" name="Text Box 60"/>
              <p:cNvSpPr txBox="1">
                <a:spLocks noChangeArrowheads="1"/>
              </p:cNvSpPr>
              <p:nvPr/>
            </p:nvSpPr>
            <p:spPr bwMode="auto">
              <a:xfrm>
                <a:off x="44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4</a:t>
                </a:r>
                <a:endParaRPr lang="tr-TR"/>
              </a:p>
            </p:txBody>
          </p:sp>
          <p:sp>
            <p:nvSpPr>
              <p:cNvPr id="12322" name="Text Box 61"/>
              <p:cNvSpPr txBox="1">
                <a:spLocks noChangeArrowheads="1"/>
              </p:cNvSpPr>
              <p:nvPr/>
            </p:nvSpPr>
            <p:spPr bwMode="auto">
              <a:xfrm>
                <a:off x="50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5</a:t>
                </a:r>
                <a:endParaRPr lang="tr-TR"/>
              </a:p>
            </p:txBody>
          </p:sp>
          <p:sp>
            <p:nvSpPr>
              <p:cNvPr id="12323" name="Text Box 62"/>
              <p:cNvSpPr txBox="1">
                <a:spLocks noChangeArrowheads="1"/>
              </p:cNvSpPr>
              <p:nvPr/>
            </p:nvSpPr>
            <p:spPr bwMode="auto">
              <a:xfrm>
                <a:off x="55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6</a:t>
                </a:r>
                <a:endParaRPr lang="tr-TR"/>
              </a:p>
            </p:txBody>
          </p:sp>
          <p:sp>
            <p:nvSpPr>
              <p:cNvPr id="12324" name="Text Box 63"/>
              <p:cNvSpPr txBox="1">
                <a:spLocks noChangeArrowheads="1"/>
              </p:cNvSpPr>
              <p:nvPr/>
            </p:nvSpPr>
            <p:spPr bwMode="auto">
              <a:xfrm>
                <a:off x="60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7</a:t>
                </a:r>
                <a:endParaRPr lang="tr-TR"/>
              </a:p>
            </p:txBody>
          </p:sp>
          <p:sp>
            <p:nvSpPr>
              <p:cNvPr id="12325" name="Text Box 64"/>
              <p:cNvSpPr txBox="1">
                <a:spLocks noChangeArrowheads="1"/>
              </p:cNvSpPr>
              <p:nvPr/>
            </p:nvSpPr>
            <p:spPr bwMode="auto">
              <a:xfrm>
                <a:off x="66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8</a:t>
                </a:r>
                <a:endParaRPr lang="tr-TR"/>
              </a:p>
            </p:txBody>
          </p:sp>
          <p:sp>
            <p:nvSpPr>
              <p:cNvPr id="12326" name="Text Box 65"/>
              <p:cNvSpPr txBox="1">
                <a:spLocks noChangeArrowheads="1"/>
              </p:cNvSpPr>
              <p:nvPr/>
            </p:nvSpPr>
            <p:spPr bwMode="auto">
              <a:xfrm>
                <a:off x="71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9</a:t>
                </a:r>
                <a:endParaRPr lang="tr-TR"/>
              </a:p>
            </p:txBody>
          </p:sp>
          <p:sp>
            <p:nvSpPr>
              <p:cNvPr id="12327" name="Text Box 66"/>
              <p:cNvSpPr txBox="1">
                <a:spLocks noChangeArrowheads="1"/>
              </p:cNvSpPr>
              <p:nvPr/>
            </p:nvSpPr>
            <p:spPr bwMode="auto">
              <a:xfrm>
                <a:off x="77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10</a:t>
                </a:r>
                <a:endParaRPr lang="tr-TR"/>
              </a:p>
            </p:txBody>
          </p:sp>
          <p:sp>
            <p:nvSpPr>
              <p:cNvPr id="12328" name="Text Box 67"/>
              <p:cNvSpPr txBox="1">
                <a:spLocks noChangeArrowheads="1"/>
              </p:cNvSpPr>
              <p:nvPr/>
            </p:nvSpPr>
            <p:spPr bwMode="auto">
              <a:xfrm>
                <a:off x="82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11</a:t>
                </a:r>
                <a:endParaRPr lang="tr-TR"/>
              </a:p>
            </p:txBody>
          </p:sp>
          <p:sp>
            <p:nvSpPr>
              <p:cNvPr id="12329" name="Text Box 68"/>
              <p:cNvSpPr txBox="1">
                <a:spLocks noChangeArrowheads="1"/>
              </p:cNvSpPr>
              <p:nvPr/>
            </p:nvSpPr>
            <p:spPr bwMode="auto">
              <a:xfrm>
                <a:off x="87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12</a:t>
                </a:r>
                <a:endParaRPr lang="tr-TR"/>
              </a:p>
            </p:txBody>
          </p:sp>
          <p:sp>
            <p:nvSpPr>
              <p:cNvPr id="12330" name="Text Box 69"/>
              <p:cNvSpPr txBox="1">
                <a:spLocks noChangeArrowheads="1"/>
              </p:cNvSpPr>
              <p:nvPr/>
            </p:nvSpPr>
            <p:spPr bwMode="auto">
              <a:xfrm>
                <a:off x="93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13</a:t>
                </a:r>
                <a:endParaRPr lang="tr-TR"/>
              </a:p>
            </p:txBody>
          </p:sp>
          <p:sp>
            <p:nvSpPr>
              <p:cNvPr id="12331" name="Text Box 70"/>
              <p:cNvSpPr txBox="1">
                <a:spLocks noChangeArrowheads="1"/>
              </p:cNvSpPr>
              <p:nvPr/>
            </p:nvSpPr>
            <p:spPr bwMode="auto">
              <a:xfrm>
                <a:off x="98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14</a:t>
                </a:r>
                <a:endParaRPr lang="tr-TR"/>
              </a:p>
            </p:txBody>
          </p:sp>
          <p:sp>
            <p:nvSpPr>
              <p:cNvPr id="12332" name="Text Box 71"/>
              <p:cNvSpPr txBox="1">
                <a:spLocks noChangeArrowheads="1"/>
              </p:cNvSpPr>
              <p:nvPr/>
            </p:nvSpPr>
            <p:spPr bwMode="auto">
              <a:xfrm>
                <a:off x="104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15</a:t>
                </a:r>
                <a:endParaRPr lang="tr-TR"/>
              </a:p>
            </p:txBody>
          </p:sp>
          <p:sp>
            <p:nvSpPr>
              <p:cNvPr id="12333" name="Text Box 72"/>
              <p:cNvSpPr txBox="1">
                <a:spLocks noChangeArrowheads="1"/>
              </p:cNvSpPr>
              <p:nvPr/>
            </p:nvSpPr>
            <p:spPr bwMode="auto">
              <a:xfrm>
                <a:off x="109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16</a:t>
                </a:r>
                <a:endParaRPr lang="tr-TR"/>
              </a:p>
            </p:txBody>
          </p:sp>
          <p:sp>
            <p:nvSpPr>
              <p:cNvPr id="12334" name="Text Box 73"/>
              <p:cNvSpPr txBox="1">
                <a:spLocks noChangeArrowheads="1"/>
              </p:cNvSpPr>
              <p:nvPr/>
            </p:nvSpPr>
            <p:spPr bwMode="auto">
              <a:xfrm>
                <a:off x="114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17</a:t>
                </a:r>
                <a:endParaRPr lang="tr-TR"/>
              </a:p>
            </p:txBody>
          </p:sp>
          <p:sp>
            <p:nvSpPr>
              <p:cNvPr id="12335" name="Text Box 74"/>
              <p:cNvSpPr txBox="1">
                <a:spLocks noChangeArrowheads="1"/>
              </p:cNvSpPr>
              <p:nvPr/>
            </p:nvSpPr>
            <p:spPr bwMode="auto">
              <a:xfrm>
                <a:off x="120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18</a:t>
                </a:r>
                <a:endParaRPr lang="tr-TR"/>
              </a:p>
            </p:txBody>
          </p:sp>
        </p:grpSp>
        <p:sp>
          <p:nvSpPr>
            <p:cNvPr id="12315" name="Text Box 75"/>
            <p:cNvSpPr txBox="1">
              <a:spLocks noChangeArrowheads="1"/>
            </p:cNvSpPr>
            <p:nvPr/>
          </p:nvSpPr>
          <p:spPr bwMode="auto">
            <a:xfrm>
              <a:off x="431" y="754"/>
              <a:ext cx="122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AU" sz="1200" dirty="0" smtClean="0"/>
                <a:t>Incoming, Demanded Volume (10</a:t>
              </a:r>
              <a:r>
                <a:rPr lang="en-AU" sz="1200" baseline="30000" dirty="0" smtClean="0"/>
                <a:t>6</a:t>
              </a:r>
              <a:r>
                <a:rPr lang="en-AU" sz="1200" dirty="0" smtClean="0"/>
                <a:t> m³)</a:t>
              </a:r>
              <a:endParaRPr lang="en-AU" dirty="0"/>
            </a:p>
          </p:txBody>
        </p:sp>
        <p:sp>
          <p:nvSpPr>
            <p:cNvPr id="12316" name="Text Box 76"/>
            <p:cNvSpPr txBox="1">
              <a:spLocks noChangeArrowheads="1"/>
            </p:cNvSpPr>
            <p:nvPr/>
          </p:nvSpPr>
          <p:spPr bwMode="auto">
            <a:xfrm>
              <a:off x="2717" y="2724"/>
              <a:ext cx="8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400" dirty="0" smtClean="0"/>
                <a:t>Time (month)</a:t>
              </a:r>
              <a:endParaRPr lang="tr-TR" sz="1400" dirty="0"/>
            </a:p>
          </p:txBody>
        </p:sp>
      </p:grpSp>
      <p:grpSp>
        <p:nvGrpSpPr>
          <p:cNvPr id="89165" name="Group 77"/>
          <p:cNvGrpSpPr>
            <a:grpSpLocks/>
          </p:cNvGrpSpPr>
          <p:nvPr/>
        </p:nvGrpSpPr>
        <p:grpSpPr bwMode="auto">
          <a:xfrm>
            <a:off x="1835150" y="3222625"/>
            <a:ext cx="6165850" cy="1143000"/>
            <a:chOff x="2139" y="12886"/>
            <a:chExt cx="9711" cy="1800"/>
          </a:xfrm>
        </p:grpSpPr>
        <p:sp>
          <p:nvSpPr>
            <p:cNvPr id="12296" name="Line 78"/>
            <p:cNvSpPr>
              <a:spLocks noChangeShapeType="1"/>
            </p:cNvSpPr>
            <p:nvPr/>
          </p:nvSpPr>
          <p:spPr bwMode="auto">
            <a:xfrm>
              <a:off x="2139" y="14318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79"/>
            <p:cNvSpPr>
              <a:spLocks noChangeShapeType="1"/>
            </p:cNvSpPr>
            <p:nvPr/>
          </p:nvSpPr>
          <p:spPr bwMode="auto">
            <a:xfrm>
              <a:off x="2679" y="13973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80"/>
            <p:cNvSpPr>
              <a:spLocks noChangeShapeType="1"/>
            </p:cNvSpPr>
            <p:nvPr/>
          </p:nvSpPr>
          <p:spPr bwMode="auto">
            <a:xfrm>
              <a:off x="3219" y="13253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81"/>
            <p:cNvSpPr>
              <a:spLocks noChangeShapeType="1"/>
            </p:cNvSpPr>
            <p:nvPr/>
          </p:nvSpPr>
          <p:spPr bwMode="auto">
            <a:xfrm>
              <a:off x="3759" y="14333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82"/>
            <p:cNvSpPr>
              <a:spLocks noChangeShapeType="1"/>
            </p:cNvSpPr>
            <p:nvPr/>
          </p:nvSpPr>
          <p:spPr bwMode="auto">
            <a:xfrm>
              <a:off x="4299" y="14678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3"/>
            <p:cNvSpPr>
              <a:spLocks noChangeShapeType="1"/>
            </p:cNvSpPr>
            <p:nvPr/>
          </p:nvSpPr>
          <p:spPr bwMode="auto">
            <a:xfrm>
              <a:off x="4839" y="13958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84"/>
            <p:cNvSpPr>
              <a:spLocks noChangeShapeType="1"/>
            </p:cNvSpPr>
            <p:nvPr/>
          </p:nvSpPr>
          <p:spPr bwMode="auto">
            <a:xfrm>
              <a:off x="5394" y="13613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85"/>
            <p:cNvSpPr>
              <a:spLocks noChangeShapeType="1"/>
            </p:cNvSpPr>
            <p:nvPr/>
          </p:nvSpPr>
          <p:spPr bwMode="auto">
            <a:xfrm>
              <a:off x="5934" y="12886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86"/>
            <p:cNvSpPr>
              <a:spLocks noChangeShapeType="1"/>
            </p:cNvSpPr>
            <p:nvPr/>
          </p:nvSpPr>
          <p:spPr bwMode="auto">
            <a:xfrm>
              <a:off x="6450" y="13959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87"/>
            <p:cNvSpPr>
              <a:spLocks noChangeShapeType="1"/>
            </p:cNvSpPr>
            <p:nvPr/>
          </p:nvSpPr>
          <p:spPr bwMode="auto">
            <a:xfrm>
              <a:off x="6990" y="14334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88"/>
            <p:cNvSpPr>
              <a:spLocks noChangeShapeType="1"/>
            </p:cNvSpPr>
            <p:nvPr/>
          </p:nvSpPr>
          <p:spPr bwMode="auto">
            <a:xfrm>
              <a:off x="7530" y="14686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89"/>
            <p:cNvSpPr>
              <a:spLocks noChangeShapeType="1"/>
            </p:cNvSpPr>
            <p:nvPr/>
          </p:nvSpPr>
          <p:spPr bwMode="auto">
            <a:xfrm>
              <a:off x="9150" y="12886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90"/>
            <p:cNvSpPr>
              <a:spLocks noChangeShapeType="1"/>
            </p:cNvSpPr>
            <p:nvPr/>
          </p:nvSpPr>
          <p:spPr bwMode="auto">
            <a:xfrm>
              <a:off x="9690" y="13613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91"/>
            <p:cNvSpPr>
              <a:spLocks noChangeShapeType="1"/>
            </p:cNvSpPr>
            <p:nvPr/>
          </p:nvSpPr>
          <p:spPr bwMode="auto">
            <a:xfrm>
              <a:off x="8610" y="12887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92"/>
            <p:cNvSpPr>
              <a:spLocks noChangeShapeType="1"/>
            </p:cNvSpPr>
            <p:nvPr/>
          </p:nvSpPr>
          <p:spPr bwMode="auto">
            <a:xfrm>
              <a:off x="10230" y="13974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93"/>
            <p:cNvSpPr>
              <a:spLocks noChangeShapeType="1"/>
            </p:cNvSpPr>
            <p:nvPr/>
          </p:nvSpPr>
          <p:spPr bwMode="auto">
            <a:xfrm>
              <a:off x="8070" y="13974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94"/>
            <p:cNvSpPr>
              <a:spLocks noChangeShapeType="1"/>
            </p:cNvSpPr>
            <p:nvPr/>
          </p:nvSpPr>
          <p:spPr bwMode="auto">
            <a:xfrm>
              <a:off x="10770" y="14678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95"/>
            <p:cNvSpPr>
              <a:spLocks noChangeShapeType="1"/>
            </p:cNvSpPr>
            <p:nvPr/>
          </p:nvSpPr>
          <p:spPr bwMode="auto">
            <a:xfrm>
              <a:off x="11310" y="13975"/>
              <a:ext cx="54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85" name="AutoShape 97"/>
          <p:cNvSpPr>
            <a:spLocks noChangeArrowheads="1"/>
          </p:cNvSpPr>
          <p:nvPr/>
        </p:nvSpPr>
        <p:spPr bwMode="auto">
          <a:xfrm>
            <a:off x="6372225" y="1628775"/>
            <a:ext cx="1800225" cy="1079500"/>
          </a:xfrm>
          <a:prstGeom prst="wedgeEllipseCallout">
            <a:avLst>
              <a:gd name="adj1" fmla="val -102380"/>
              <a:gd name="adj2" fmla="val 20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 smtClean="0">
                <a:latin typeface="Verdana" charset="0"/>
              </a:rPr>
              <a:t>Incoming Volume</a:t>
            </a:r>
            <a:endParaRPr lang="tr-TR" dirty="0">
              <a:latin typeface="Verdana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1703" y="389870"/>
            <a:ext cx="3695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Flow Run Curve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63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154113" y="2493963"/>
            <a:ext cx="6972300" cy="2857500"/>
            <a:chOff x="727" y="1117"/>
            <a:chExt cx="4392" cy="1800"/>
          </a:xfrm>
        </p:grpSpPr>
        <p:grpSp>
          <p:nvGrpSpPr>
            <p:cNvPr id="13359" name="Group 4"/>
            <p:cNvGrpSpPr>
              <a:grpSpLocks/>
            </p:cNvGrpSpPr>
            <p:nvPr/>
          </p:nvGrpSpPr>
          <p:grpSpPr bwMode="auto">
            <a:xfrm>
              <a:off x="727" y="1117"/>
              <a:ext cx="4392" cy="1800"/>
              <a:chOff x="1778" y="2138"/>
              <a:chExt cx="10980" cy="4500"/>
            </a:xfrm>
          </p:grpSpPr>
          <p:grpSp>
            <p:nvGrpSpPr>
              <p:cNvPr id="13362" name="Group 5"/>
              <p:cNvGrpSpPr>
                <a:grpSpLocks/>
              </p:cNvGrpSpPr>
              <p:nvPr/>
            </p:nvGrpSpPr>
            <p:grpSpPr bwMode="auto">
              <a:xfrm>
                <a:off x="1778" y="2138"/>
                <a:ext cx="10980" cy="3960"/>
                <a:chOff x="1778" y="2138"/>
                <a:chExt cx="10980" cy="3960"/>
              </a:xfrm>
            </p:grpSpPr>
            <p:grpSp>
              <p:nvGrpSpPr>
                <p:cNvPr id="13381" name="Group 6"/>
                <p:cNvGrpSpPr>
                  <a:grpSpLocks/>
                </p:cNvGrpSpPr>
                <p:nvPr/>
              </p:nvGrpSpPr>
              <p:grpSpPr bwMode="auto">
                <a:xfrm>
                  <a:off x="2678" y="2138"/>
                  <a:ext cx="10080" cy="3960"/>
                  <a:chOff x="2678" y="2138"/>
                  <a:chExt cx="10080" cy="3960"/>
                </a:xfrm>
              </p:grpSpPr>
              <p:grpSp>
                <p:nvGrpSpPr>
                  <p:cNvPr id="1339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858" y="2138"/>
                    <a:ext cx="9900" cy="3960"/>
                    <a:chOff x="697" y="7537"/>
                    <a:chExt cx="9900" cy="3960"/>
                  </a:xfrm>
                </p:grpSpPr>
                <p:sp>
                  <p:nvSpPr>
                    <p:cNvPr id="13410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7" y="7537"/>
                      <a:ext cx="0" cy="39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11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" y="11497"/>
                      <a:ext cx="99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4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342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3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3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3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13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3421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2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3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4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5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6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414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1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3415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16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17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18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19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0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39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678" y="50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3407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8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9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678" y="393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34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6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9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678" y="32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3401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2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3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9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678" y="249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339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9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382" name="Group 47"/>
                <p:cNvGrpSpPr>
                  <a:grpSpLocks/>
                </p:cNvGrpSpPr>
                <p:nvPr/>
              </p:nvGrpSpPr>
              <p:grpSpPr bwMode="auto">
                <a:xfrm>
                  <a:off x="1778" y="2318"/>
                  <a:ext cx="720" cy="3780"/>
                  <a:chOff x="1778" y="2318"/>
                  <a:chExt cx="720" cy="3780"/>
                </a:xfrm>
              </p:grpSpPr>
              <p:sp>
                <p:nvSpPr>
                  <p:cNvPr id="1338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5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</a:t>
                    </a:r>
                    <a:endParaRPr lang="tr-TR"/>
                  </a:p>
                </p:txBody>
              </p:sp>
              <p:sp>
                <p:nvSpPr>
                  <p:cNvPr id="1338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1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40</a:t>
                    </a:r>
                    <a:endParaRPr lang="tr-TR"/>
                  </a:p>
                </p:txBody>
              </p:sp>
              <p:sp>
                <p:nvSpPr>
                  <p:cNvPr id="1338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8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60</a:t>
                    </a:r>
                    <a:endParaRPr lang="tr-TR"/>
                  </a:p>
                </p:txBody>
              </p:sp>
              <p:sp>
                <p:nvSpPr>
                  <p:cNvPr id="1338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4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80</a:t>
                    </a:r>
                    <a:endParaRPr lang="tr-TR"/>
                  </a:p>
                </p:txBody>
              </p:sp>
              <p:sp>
                <p:nvSpPr>
                  <p:cNvPr id="13387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1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100</a:t>
                    </a:r>
                    <a:endParaRPr lang="tr-TR"/>
                  </a:p>
                </p:txBody>
              </p:sp>
              <p:sp>
                <p:nvSpPr>
                  <p:cNvPr id="13388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7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120</a:t>
                    </a:r>
                    <a:endParaRPr lang="tr-TR"/>
                  </a:p>
                </p:txBody>
              </p:sp>
              <p:sp>
                <p:nvSpPr>
                  <p:cNvPr id="1338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3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140</a:t>
                    </a:r>
                    <a:endParaRPr lang="tr-TR"/>
                  </a:p>
                </p:txBody>
              </p:sp>
              <p:sp>
                <p:nvSpPr>
                  <p:cNvPr id="1339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0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160</a:t>
                    </a:r>
                    <a:endParaRPr lang="tr-TR"/>
                  </a:p>
                </p:txBody>
              </p:sp>
              <p:sp>
                <p:nvSpPr>
                  <p:cNvPr id="13391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6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180</a:t>
                    </a:r>
                    <a:endParaRPr lang="tr-TR"/>
                  </a:p>
                </p:txBody>
              </p:sp>
              <p:sp>
                <p:nvSpPr>
                  <p:cNvPr id="13392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3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200</a:t>
                    </a:r>
                    <a:endParaRPr lang="tr-TR"/>
                  </a:p>
                </p:txBody>
              </p:sp>
            </p:grpSp>
          </p:grpSp>
          <p:sp>
            <p:nvSpPr>
              <p:cNvPr id="13363" name="Text Box 58"/>
              <p:cNvSpPr txBox="1">
                <a:spLocks noChangeArrowheads="1"/>
              </p:cNvSpPr>
              <p:nvPr/>
            </p:nvSpPr>
            <p:spPr bwMode="auto">
              <a:xfrm>
                <a:off x="28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</a:t>
                </a:r>
                <a:endParaRPr lang="tr-TR"/>
              </a:p>
            </p:txBody>
          </p:sp>
          <p:sp>
            <p:nvSpPr>
              <p:cNvPr id="13364" name="Text Box 59"/>
              <p:cNvSpPr txBox="1">
                <a:spLocks noChangeArrowheads="1"/>
              </p:cNvSpPr>
              <p:nvPr/>
            </p:nvSpPr>
            <p:spPr bwMode="auto">
              <a:xfrm>
                <a:off x="33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2</a:t>
                </a:r>
                <a:endParaRPr lang="tr-TR"/>
              </a:p>
            </p:txBody>
          </p:sp>
          <p:sp>
            <p:nvSpPr>
              <p:cNvPr id="13365" name="Text Box 60"/>
              <p:cNvSpPr txBox="1">
                <a:spLocks noChangeArrowheads="1"/>
              </p:cNvSpPr>
              <p:nvPr/>
            </p:nvSpPr>
            <p:spPr bwMode="auto">
              <a:xfrm>
                <a:off x="39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3</a:t>
                </a:r>
                <a:endParaRPr lang="tr-TR"/>
              </a:p>
            </p:txBody>
          </p:sp>
          <p:sp>
            <p:nvSpPr>
              <p:cNvPr id="13366" name="Text Box 61"/>
              <p:cNvSpPr txBox="1">
                <a:spLocks noChangeArrowheads="1"/>
              </p:cNvSpPr>
              <p:nvPr/>
            </p:nvSpPr>
            <p:spPr bwMode="auto">
              <a:xfrm>
                <a:off x="44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4</a:t>
                </a:r>
                <a:endParaRPr lang="tr-TR"/>
              </a:p>
            </p:txBody>
          </p:sp>
          <p:sp>
            <p:nvSpPr>
              <p:cNvPr id="13367" name="Text Box 62"/>
              <p:cNvSpPr txBox="1">
                <a:spLocks noChangeArrowheads="1"/>
              </p:cNvSpPr>
              <p:nvPr/>
            </p:nvSpPr>
            <p:spPr bwMode="auto">
              <a:xfrm>
                <a:off x="50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5</a:t>
                </a:r>
                <a:endParaRPr lang="tr-TR"/>
              </a:p>
            </p:txBody>
          </p:sp>
          <p:sp>
            <p:nvSpPr>
              <p:cNvPr id="13368" name="Text Box 63"/>
              <p:cNvSpPr txBox="1">
                <a:spLocks noChangeArrowheads="1"/>
              </p:cNvSpPr>
              <p:nvPr/>
            </p:nvSpPr>
            <p:spPr bwMode="auto">
              <a:xfrm>
                <a:off x="55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6</a:t>
                </a:r>
                <a:endParaRPr lang="tr-TR"/>
              </a:p>
            </p:txBody>
          </p:sp>
          <p:sp>
            <p:nvSpPr>
              <p:cNvPr id="13369" name="Text Box 64"/>
              <p:cNvSpPr txBox="1">
                <a:spLocks noChangeArrowheads="1"/>
              </p:cNvSpPr>
              <p:nvPr/>
            </p:nvSpPr>
            <p:spPr bwMode="auto">
              <a:xfrm>
                <a:off x="60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7</a:t>
                </a:r>
                <a:endParaRPr lang="tr-TR"/>
              </a:p>
            </p:txBody>
          </p:sp>
          <p:sp>
            <p:nvSpPr>
              <p:cNvPr id="13370" name="Text Box 65"/>
              <p:cNvSpPr txBox="1">
                <a:spLocks noChangeArrowheads="1"/>
              </p:cNvSpPr>
              <p:nvPr/>
            </p:nvSpPr>
            <p:spPr bwMode="auto">
              <a:xfrm>
                <a:off x="66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8</a:t>
                </a:r>
                <a:endParaRPr lang="tr-TR"/>
              </a:p>
            </p:txBody>
          </p:sp>
          <p:sp>
            <p:nvSpPr>
              <p:cNvPr id="13371" name="Text Box 66"/>
              <p:cNvSpPr txBox="1">
                <a:spLocks noChangeArrowheads="1"/>
              </p:cNvSpPr>
              <p:nvPr/>
            </p:nvSpPr>
            <p:spPr bwMode="auto">
              <a:xfrm>
                <a:off x="71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9</a:t>
                </a:r>
                <a:endParaRPr lang="tr-TR"/>
              </a:p>
            </p:txBody>
          </p:sp>
          <p:sp>
            <p:nvSpPr>
              <p:cNvPr id="13372" name="Text Box 67"/>
              <p:cNvSpPr txBox="1">
                <a:spLocks noChangeArrowheads="1"/>
              </p:cNvSpPr>
              <p:nvPr/>
            </p:nvSpPr>
            <p:spPr bwMode="auto">
              <a:xfrm>
                <a:off x="77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10</a:t>
                </a:r>
                <a:endParaRPr lang="tr-TR"/>
              </a:p>
            </p:txBody>
          </p:sp>
          <p:sp>
            <p:nvSpPr>
              <p:cNvPr id="13373" name="Text Box 68"/>
              <p:cNvSpPr txBox="1">
                <a:spLocks noChangeArrowheads="1"/>
              </p:cNvSpPr>
              <p:nvPr/>
            </p:nvSpPr>
            <p:spPr bwMode="auto">
              <a:xfrm>
                <a:off x="82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11</a:t>
                </a:r>
                <a:endParaRPr lang="tr-TR"/>
              </a:p>
            </p:txBody>
          </p:sp>
          <p:sp>
            <p:nvSpPr>
              <p:cNvPr id="13374" name="Text Box 69"/>
              <p:cNvSpPr txBox="1">
                <a:spLocks noChangeArrowheads="1"/>
              </p:cNvSpPr>
              <p:nvPr/>
            </p:nvSpPr>
            <p:spPr bwMode="auto">
              <a:xfrm>
                <a:off x="87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12</a:t>
                </a:r>
                <a:endParaRPr lang="tr-TR"/>
              </a:p>
            </p:txBody>
          </p:sp>
          <p:sp>
            <p:nvSpPr>
              <p:cNvPr id="13375" name="Text Box 70"/>
              <p:cNvSpPr txBox="1">
                <a:spLocks noChangeArrowheads="1"/>
              </p:cNvSpPr>
              <p:nvPr/>
            </p:nvSpPr>
            <p:spPr bwMode="auto">
              <a:xfrm>
                <a:off x="93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13</a:t>
                </a:r>
                <a:endParaRPr lang="tr-TR"/>
              </a:p>
            </p:txBody>
          </p:sp>
          <p:sp>
            <p:nvSpPr>
              <p:cNvPr id="13376" name="Text Box 71"/>
              <p:cNvSpPr txBox="1">
                <a:spLocks noChangeArrowheads="1"/>
              </p:cNvSpPr>
              <p:nvPr/>
            </p:nvSpPr>
            <p:spPr bwMode="auto">
              <a:xfrm>
                <a:off x="98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14</a:t>
                </a:r>
                <a:endParaRPr lang="tr-TR"/>
              </a:p>
            </p:txBody>
          </p:sp>
          <p:sp>
            <p:nvSpPr>
              <p:cNvPr id="13377" name="Text Box 72"/>
              <p:cNvSpPr txBox="1">
                <a:spLocks noChangeArrowheads="1"/>
              </p:cNvSpPr>
              <p:nvPr/>
            </p:nvSpPr>
            <p:spPr bwMode="auto">
              <a:xfrm>
                <a:off x="104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15</a:t>
                </a:r>
                <a:endParaRPr lang="tr-TR"/>
              </a:p>
            </p:txBody>
          </p:sp>
          <p:sp>
            <p:nvSpPr>
              <p:cNvPr id="13378" name="Text Box 73"/>
              <p:cNvSpPr txBox="1">
                <a:spLocks noChangeArrowheads="1"/>
              </p:cNvSpPr>
              <p:nvPr/>
            </p:nvSpPr>
            <p:spPr bwMode="auto">
              <a:xfrm>
                <a:off x="109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16</a:t>
                </a:r>
                <a:endParaRPr lang="tr-TR"/>
              </a:p>
            </p:txBody>
          </p:sp>
          <p:sp>
            <p:nvSpPr>
              <p:cNvPr id="13379" name="Text Box 74"/>
              <p:cNvSpPr txBox="1">
                <a:spLocks noChangeArrowheads="1"/>
              </p:cNvSpPr>
              <p:nvPr/>
            </p:nvSpPr>
            <p:spPr bwMode="auto">
              <a:xfrm>
                <a:off x="114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17</a:t>
                </a:r>
                <a:endParaRPr lang="tr-TR"/>
              </a:p>
            </p:txBody>
          </p:sp>
          <p:sp>
            <p:nvSpPr>
              <p:cNvPr id="13380" name="Text Box 75"/>
              <p:cNvSpPr txBox="1">
                <a:spLocks noChangeArrowheads="1"/>
              </p:cNvSpPr>
              <p:nvPr/>
            </p:nvSpPr>
            <p:spPr bwMode="auto">
              <a:xfrm>
                <a:off x="120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18</a:t>
                </a:r>
                <a:endParaRPr lang="tr-TR"/>
              </a:p>
            </p:txBody>
          </p:sp>
        </p:grpSp>
        <p:grpSp>
          <p:nvGrpSpPr>
            <p:cNvPr id="13340" name="Group 78"/>
            <p:cNvGrpSpPr>
              <a:grpSpLocks/>
            </p:cNvGrpSpPr>
            <p:nvPr/>
          </p:nvGrpSpPr>
          <p:grpSpPr bwMode="auto">
            <a:xfrm>
              <a:off x="1156" y="1556"/>
              <a:ext cx="3884" cy="720"/>
              <a:chOff x="2139" y="12886"/>
              <a:chExt cx="9711" cy="1800"/>
            </a:xfrm>
          </p:grpSpPr>
          <p:sp>
            <p:nvSpPr>
              <p:cNvPr id="13341" name="Line 79"/>
              <p:cNvSpPr>
                <a:spLocks noChangeShapeType="1"/>
              </p:cNvSpPr>
              <p:nvPr/>
            </p:nvSpPr>
            <p:spPr bwMode="auto">
              <a:xfrm>
                <a:off x="2139" y="1431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80"/>
              <p:cNvSpPr>
                <a:spLocks noChangeShapeType="1"/>
              </p:cNvSpPr>
              <p:nvPr/>
            </p:nvSpPr>
            <p:spPr bwMode="auto">
              <a:xfrm>
                <a:off x="2679" y="1397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81"/>
              <p:cNvSpPr>
                <a:spLocks noChangeShapeType="1"/>
              </p:cNvSpPr>
              <p:nvPr/>
            </p:nvSpPr>
            <p:spPr bwMode="auto">
              <a:xfrm>
                <a:off x="3219" y="1325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82"/>
              <p:cNvSpPr>
                <a:spLocks noChangeShapeType="1"/>
              </p:cNvSpPr>
              <p:nvPr/>
            </p:nvSpPr>
            <p:spPr bwMode="auto">
              <a:xfrm>
                <a:off x="3759" y="1433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Line 83"/>
              <p:cNvSpPr>
                <a:spLocks noChangeShapeType="1"/>
              </p:cNvSpPr>
              <p:nvPr/>
            </p:nvSpPr>
            <p:spPr bwMode="auto">
              <a:xfrm>
                <a:off x="4299" y="1467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Line 84"/>
              <p:cNvSpPr>
                <a:spLocks noChangeShapeType="1"/>
              </p:cNvSpPr>
              <p:nvPr/>
            </p:nvSpPr>
            <p:spPr bwMode="auto">
              <a:xfrm>
                <a:off x="4839" y="1395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Line 85"/>
              <p:cNvSpPr>
                <a:spLocks noChangeShapeType="1"/>
              </p:cNvSpPr>
              <p:nvPr/>
            </p:nvSpPr>
            <p:spPr bwMode="auto">
              <a:xfrm>
                <a:off x="5394" y="1361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Line 86"/>
              <p:cNvSpPr>
                <a:spLocks noChangeShapeType="1"/>
              </p:cNvSpPr>
              <p:nvPr/>
            </p:nvSpPr>
            <p:spPr bwMode="auto">
              <a:xfrm>
                <a:off x="5934" y="128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Line 87"/>
              <p:cNvSpPr>
                <a:spLocks noChangeShapeType="1"/>
              </p:cNvSpPr>
              <p:nvPr/>
            </p:nvSpPr>
            <p:spPr bwMode="auto">
              <a:xfrm>
                <a:off x="6450" y="13959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88"/>
              <p:cNvSpPr>
                <a:spLocks noChangeShapeType="1"/>
              </p:cNvSpPr>
              <p:nvPr/>
            </p:nvSpPr>
            <p:spPr bwMode="auto">
              <a:xfrm>
                <a:off x="6990" y="1433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89"/>
              <p:cNvSpPr>
                <a:spLocks noChangeShapeType="1"/>
              </p:cNvSpPr>
              <p:nvPr/>
            </p:nvSpPr>
            <p:spPr bwMode="auto">
              <a:xfrm>
                <a:off x="7530" y="146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90"/>
              <p:cNvSpPr>
                <a:spLocks noChangeShapeType="1"/>
              </p:cNvSpPr>
              <p:nvPr/>
            </p:nvSpPr>
            <p:spPr bwMode="auto">
              <a:xfrm>
                <a:off x="9150" y="128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91"/>
              <p:cNvSpPr>
                <a:spLocks noChangeShapeType="1"/>
              </p:cNvSpPr>
              <p:nvPr/>
            </p:nvSpPr>
            <p:spPr bwMode="auto">
              <a:xfrm>
                <a:off x="9690" y="1361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92"/>
              <p:cNvSpPr>
                <a:spLocks noChangeShapeType="1"/>
              </p:cNvSpPr>
              <p:nvPr/>
            </p:nvSpPr>
            <p:spPr bwMode="auto">
              <a:xfrm>
                <a:off x="8610" y="12887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93"/>
              <p:cNvSpPr>
                <a:spLocks noChangeShapeType="1"/>
              </p:cNvSpPr>
              <p:nvPr/>
            </p:nvSpPr>
            <p:spPr bwMode="auto">
              <a:xfrm>
                <a:off x="10230" y="1397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Line 94"/>
              <p:cNvSpPr>
                <a:spLocks noChangeShapeType="1"/>
              </p:cNvSpPr>
              <p:nvPr/>
            </p:nvSpPr>
            <p:spPr bwMode="auto">
              <a:xfrm>
                <a:off x="8070" y="1397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Line 95"/>
              <p:cNvSpPr>
                <a:spLocks noChangeShapeType="1"/>
              </p:cNvSpPr>
              <p:nvPr/>
            </p:nvSpPr>
            <p:spPr bwMode="auto">
              <a:xfrm>
                <a:off x="10770" y="1467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96"/>
              <p:cNvSpPr>
                <a:spLocks noChangeShapeType="1"/>
              </p:cNvSpPr>
              <p:nvPr/>
            </p:nvSpPr>
            <p:spPr bwMode="auto">
              <a:xfrm>
                <a:off x="11310" y="13975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209" name="Group 97"/>
          <p:cNvGrpSpPr>
            <a:grpSpLocks/>
          </p:cNvGrpSpPr>
          <p:nvPr/>
        </p:nvGrpSpPr>
        <p:grpSpPr bwMode="auto">
          <a:xfrm>
            <a:off x="1835150" y="3402013"/>
            <a:ext cx="6170613" cy="458787"/>
            <a:chOff x="2142" y="13253"/>
            <a:chExt cx="9717" cy="722"/>
          </a:xfrm>
        </p:grpSpPr>
        <p:sp>
          <p:nvSpPr>
            <p:cNvPr id="13321" name="Line 98"/>
            <p:cNvSpPr>
              <a:spLocks noChangeShapeType="1"/>
            </p:cNvSpPr>
            <p:nvPr/>
          </p:nvSpPr>
          <p:spPr bwMode="auto">
            <a:xfrm>
              <a:off x="2142" y="13967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99"/>
            <p:cNvSpPr>
              <a:spLocks noChangeShapeType="1"/>
            </p:cNvSpPr>
            <p:nvPr/>
          </p:nvSpPr>
          <p:spPr bwMode="auto">
            <a:xfrm>
              <a:off x="2667" y="13632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00"/>
            <p:cNvSpPr>
              <a:spLocks noChangeShapeType="1"/>
            </p:cNvSpPr>
            <p:nvPr/>
          </p:nvSpPr>
          <p:spPr bwMode="auto">
            <a:xfrm>
              <a:off x="3228" y="13640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01"/>
            <p:cNvSpPr>
              <a:spLocks noChangeShapeType="1"/>
            </p:cNvSpPr>
            <p:nvPr/>
          </p:nvSpPr>
          <p:spPr bwMode="auto">
            <a:xfrm>
              <a:off x="3768" y="13253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02"/>
            <p:cNvSpPr>
              <a:spLocks noChangeShapeType="1"/>
            </p:cNvSpPr>
            <p:nvPr/>
          </p:nvSpPr>
          <p:spPr bwMode="auto">
            <a:xfrm>
              <a:off x="4308" y="13262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03"/>
            <p:cNvSpPr>
              <a:spLocks noChangeShapeType="1"/>
            </p:cNvSpPr>
            <p:nvPr/>
          </p:nvSpPr>
          <p:spPr bwMode="auto">
            <a:xfrm>
              <a:off x="4848" y="13263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04"/>
            <p:cNvSpPr>
              <a:spLocks noChangeShapeType="1"/>
            </p:cNvSpPr>
            <p:nvPr/>
          </p:nvSpPr>
          <p:spPr bwMode="auto">
            <a:xfrm>
              <a:off x="5403" y="13271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05"/>
            <p:cNvSpPr>
              <a:spLocks noChangeShapeType="1"/>
            </p:cNvSpPr>
            <p:nvPr/>
          </p:nvSpPr>
          <p:spPr bwMode="auto">
            <a:xfrm>
              <a:off x="5919" y="13959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06"/>
            <p:cNvSpPr>
              <a:spLocks noChangeShapeType="1"/>
            </p:cNvSpPr>
            <p:nvPr/>
          </p:nvSpPr>
          <p:spPr bwMode="auto">
            <a:xfrm>
              <a:off x="6474" y="13614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07"/>
            <p:cNvSpPr>
              <a:spLocks noChangeShapeType="1"/>
            </p:cNvSpPr>
            <p:nvPr/>
          </p:nvSpPr>
          <p:spPr bwMode="auto">
            <a:xfrm>
              <a:off x="7005" y="13614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08"/>
            <p:cNvSpPr>
              <a:spLocks noChangeShapeType="1"/>
            </p:cNvSpPr>
            <p:nvPr/>
          </p:nvSpPr>
          <p:spPr bwMode="auto">
            <a:xfrm>
              <a:off x="7560" y="13261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09"/>
            <p:cNvSpPr>
              <a:spLocks noChangeShapeType="1"/>
            </p:cNvSpPr>
            <p:nvPr/>
          </p:nvSpPr>
          <p:spPr bwMode="auto">
            <a:xfrm>
              <a:off x="8100" y="13270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10"/>
            <p:cNvSpPr>
              <a:spLocks noChangeShapeType="1"/>
            </p:cNvSpPr>
            <p:nvPr/>
          </p:nvSpPr>
          <p:spPr bwMode="auto">
            <a:xfrm>
              <a:off x="8640" y="13270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11"/>
            <p:cNvSpPr>
              <a:spLocks noChangeShapeType="1"/>
            </p:cNvSpPr>
            <p:nvPr/>
          </p:nvSpPr>
          <p:spPr bwMode="auto">
            <a:xfrm>
              <a:off x="9180" y="13279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12"/>
            <p:cNvSpPr>
              <a:spLocks noChangeShapeType="1"/>
            </p:cNvSpPr>
            <p:nvPr/>
          </p:nvSpPr>
          <p:spPr bwMode="auto">
            <a:xfrm>
              <a:off x="9711" y="13966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13"/>
            <p:cNvSpPr>
              <a:spLocks noChangeShapeType="1"/>
            </p:cNvSpPr>
            <p:nvPr/>
          </p:nvSpPr>
          <p:spPr bwMode="auto">
            <a:xfrm>
              <a:off x="10251" y="13622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14"/>
            <p:cNvSpPr>
              <a:spLocks noChangeShapeType="1"/>
            </p:cNvSpPr>
            <p:nvPr/>
          </p:nvSpPr>
          <p:spPr bwMode="auto">
            <a:xfrm>
              <a:off x="10797" y="13621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5"/>
            <p:cNvSpPr>
              <a:spLocks noChangeShapeType="1"/>
            </p:cNvSpPr>
            <p:nvPr/>
          </p:nvSpPr>
          <p:spPr bwMode="auto">
            <a:xfrm>
              <a:off x="11328" y="13632"/>
              <a:ext cx="531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229" name="AutoShape 117"/>
          <p:cNvSpPr>
            <a:spLocks noChangeArrowheads="1"/>
          </p:cNvSpPr>
          <p:nvPr/>
        </p:nvSpPr>
        <p:spPr bwMode="auto">
          <a:xfrm>
            <a:off x="6758023" y="1175166"/>
            <a:ext cx="1800225" cy="1079500"/>
          </a:xfrm>
          <a:prstGeom prst="wedgeEllipseCallout">
            <a:avLst>
              <a:gd name="adj1" fmla="val -104764"/>
              <a:gd name="adj2" fmla="val 197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 smtClean="0">
                <a:latin typeface="Verdana" charset="0"/>
              </a:rPr>
              <a:t>Incoming Volume</a:t>
            </a:r>
            <a:endParaRPr lang="tr-TR" dirty="0">
              <a:latin typeface="Verdana" charset="0"/>
            </a:endParaRPr>
          </a:p>
        </p:txBody>
      </p:sp>
      <p:sp>
        <p:nvSpPr>
          <p:cNvPr id="90230" name="AutoShape 118"/>
          <p:cNvSpPr>
            <a:spLocks noChangeArrowheads="1"/>
          </p:cNvSpPr>
          <p:nvPr/>
        </p:nvSpPr>
        <p:spPr bwMode="auto">
          <a:xfrm>
            <a:off x="4669471" y="1586374"/>
            <a:ext cx="1884683" cy="1079500"/>
          </a:xfrm>
          <a:prstGeom prst="wedgeEllipseCallout">
            <a:avLst>
              <a:gd name="adj1" fmla="val -130509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sz="1600" dirty="0" smtClean="0">
                <a:latin typeface="Verdana" charset="0"/>
              </a:rPr>
              <a:t>Demanded Volume</a:t>
            </a:r>
            <a:endParaRPr lang="tr-TR" sz="1600" dirty="0">
              <a:latin typeface="Verdana" charset="0"/>
            </a:endParaRPr>
          </a:p>
        </p:txBody>
      </p:sp>
      <p:sp>
        <p:nvSpPr>
          <p:cNvPr id="121" name="Text Box 75"/>
          <p:cNvSpPr txBox="1">
            <a:spLocks noChangeArrowheads="1"/>
          </p:cNvSpPr>
          <p:nvPr/>
        </p:nvSpPr>
        <p:spPr bwMode="auto">
          <a:xfrm>
            <a:off x="611188" y="2062163"/>
            <a:ext cx="194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1200" dirty="0" smtClean="0"/>
              <a:t>Incoming, Demanded Volume (10</a:t>
            </a:r>
            <a:r>
              <a:rPr lang="en-AU" sz="1200" baseline="30000" dirty="0" smtClean="0"/>
              <a:t>6</a:t>
            </a:r>
            <a:r>
              <a:rPr lang="en-AU" sz="1200" dirty="0" smtClean="0"/>
              <a:t> m³)</a:t>
            </a:r>
            <a:endParaRPr lang="en-AU" dirty="0"/>
          </a:p>
        </p:txBody>
      </p:sp>
      <p:sp>
        <p:nvSpPr>
          <p:cNvPr id="123" name="Text Box 76"/>
          <p:cNvSpPr txBox="1">
            <a:spLocks noChangeArrowheads="1"/>
          </p:cNvSpPr>
          <p:nvPr/>
        </p:nvSpPr>
        <p:spPr bwMode="auto">
          <a:xfrm>
            <a:off x="4240213" y="5189538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400" dirty="0" smtClean="0"/>
              <a:t>Time (month)</a:t>
            </a:r>
            <a:endParaRPr lang="tr-TR" sz="1400" dirty="0"/>
          </a:p>
        </p:txBody>
      </p:sp>
      <p:sp>
        <p:nvSpPr>
          <p:cNvPr id="124" name="Rectangle 123"/>
          <p:cNvSpPr/>
          <p:nvPr/>
        </p:nvSpPr>
        <p:spPr>
          <a:xfrm>
            <a:off x="341703" y="389870"/>
            <a:ext cx="3695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Flow Run Curve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5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29" grpId="0" animBg="1"/>
      <p:bldP spid="90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536" y="951588"/>
            <a:ext cx="844857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1.1 General</a:t>
            </a:r>
          </a:p>
          <a:p>
            <a:r>
              <a:rPr lang="en-US" b="1" dirty="0"/>
              <a:t> 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/>
              <a:t>WR Engineer deals with</a:t>
            </a:r>
          </a:p>
          <a:p>
            <a:r>
              <a:rPr lang="en-US" sz="2400" dirty="0"/>
              <a:t>	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“</a:t>
            </a:r>
            <a:r>
              <a:rPr lang="en-US" sz="2400" i="1" dirty="0" smtClean="0">
                <a:solidFill>
                  <a:srgbClr val="0000FF"/>
                </a:solidFill>
              </a:rPr>
              <a:t>Planning   </a:t>
            </a:r>
            <a:r>
              <a:rPr lang="en-US" sz="2400" i="1" dirty="0">
                <a:solidFill>
                  <a:srgbClr val="0000FF"/>
                </a:solidFill>
              </a:rPr>
              <a:t>+   design </a:t>
            </a:r>
            <a:r>
              <a:rPr lang="en-US" sz="2400" i="1" dirty="0" smtClean="0">
                <a:solidFill>
                  <a:srgbClr val="0000FF"/>
                </a:solidFill>
              </a:rPr>
              <a:t> +   </a:t>
            </a:r>
            <a:r>
              <a:rPr lang="en-US" sz="2400" i="1" dirty="0">
                <a:solidFill>
                  <a:srgbClr val="0000FF"/>
                </a:solidFill>
              </a:rPr>
              <a:t>construction   </a:t>
            </a:r>
            <a:r>
              <a:rPr lang="en-US" sz="2400" i="1" dirty="0" smtClean="0">
                <a:solidFill>
                  <a:srgbClr val="0000FF"/>
                </a:solidFill>
              </a:rPr>
              <a:t>&amp;   operation</a:t>
            </a:r>
            <a:r>
              <a:rPr lang="en-US" sz="2400" i="1" dirty="0" smtClean="0"/>
              <a:t>”</a:t>
            </a:r>
            <a:endParaRPr lang="en-US" sz="2400" dirty="0"/>
          </a:p>
          <a:p>
            <a:r>
              <a:rPr lang="en-US" sz="2400" i="1" dirty="0"/>
              <a:t> </a:t>
            </a:r>
            <a:endParaRPr lang="en-US" sz="2400" dirty="0"/>
          </a:p>
          <a:p>
            <a:r>
              <a:rPr lang="en-US" sz="2400" dirty="0"/>
              <a:t>of   WR  systems   to </a:t>
            </a:r>
          </a:p>
          <a:p>
            <a:r>
              <a:rPr lang="en-US" sz="2400" dirty="0"/>
              <a:t> 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CONTROL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UTILIZE  &amp;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MANAGE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water efficien</a:t>
            </a:r>
            <a:r>
              <a:rPr lang="en-US" sz="2000" dirty="0"/>
              <a:t>tly.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9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843088" y="3481388"/>
            <a:ext cx="6146800" cy="884237"/>
            <a:chOff x="2154" y="13286"/>
            <a:chExt cx="9681" cy="1392"/>
          </a:xfrm>
        </p:grpSpPr>
        <p:sp>
          <p:nvSpPr>
            <p:cNvPr id="14461" name="Rectangle 3" descr="Geniş yukarı köşegen"/>
            <p:cNvSpPr>
              <a:spLocks noChangeArrowheads="1"/>
            </p:cNvSpPr>
            <p:nvPr/>
          </p:nvSpPr>
          <p:spPr bwMode="auto">
            <a:xfrm>
              <a:off x="11310" y="13648"/>
              <a:ext cx="525" cy="34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Rectangle 4" descr="Geniş yukarı köşegen"/>
            <p:cNvSpPr>
              <a:spLocks noChangeArrowheads="1"/>
            </p:cNvSpPr>
            <p:nvPr/>
          </p:nvSpPr>
          <p:spPr bwMode="auto">
            <a:xfrm>
              <a:off x="10803" y="13648"/>
              <a:ext cx="525" cy="1030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Rectangle 5" descr="Geniş yukarı köşegen"/>
            <p:cNvSpPr>
              <a:spLocks noChangeArrowheads="1"/>
            </p:cNvSpPr>
            <p:nvPr/>
          </p:nvSpPr>
          <p:spPr bwMode="auto">
            <a:xfrm>
              <a:off x="10230" y="13648"/>
              <a:ext cx="525" cy="34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Rectangle 6" descr="Geniş yukarı köşegen"/>
            <p:cNvSpPr>
              <a:spLocks noChangeArrowheads="1"/>
            </p:cNvSpPr>
            <p:nvPr/>
          </p:nvSpPr>
          <p:spPr bwMode="auto">
            <a:xfrm>
              <a:off x="8091" y="13305"/>
              <a:ext cx="525" cy="65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Rectangle 7" descr="Geniş yukarı köşegen"/>
            <p:cNvSpPr>
              <a:spLocks noChangeArrowheads="1"/>
            </p:cNvSpPr>
            <p:nvPr/>
          </p:nvSpPr>
          <p:spPr bwMode="auto">
            <a:xfrm>
              <a:off x="7545" y="13305"/>
              <a:ext cx="525" cy="137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Rectangle 8" descr="Geniş yukarı köşegen"/>
            <p:cNvSpPr>
              <a:spLocks noChangeArrowheads="1"/>
            </p:cNvSpPr>
            <p:nvPr/>
          </p:nvSpPr>
          <p:spPr bwMode="auto">
            <a:xfrm>
              <a:off x="6990" y="13648"/>
              <a:ext cx="525" cy="670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Rectangle 9" descr="Geniş yukarı köşegen"/>
            <p:cNvSpPr>
              <a:spLocks noChangeArrowheads="1"/>
            </p:cNvSpPr>
            <p:nvPr/>
          </p:nvSpPr>
          <p:spPr bwMode="auto">
            <a:xfrm>
              <a:off x="6474" y="13616"/>
              <a:ext cx="525" cy="34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Rectangle 10" descr="Geniş yukarı köşegen"/>
            <p:cNvSpPr>
              <a:spLocks noChangeArrowheads="1"/>
            </p:cNvSpPr>
            <p:nvPr/>
          </p:nvSpPr>
          <p:spPr bwMode="auto">
            <a:xfrm>
              <a:off x="5403" y="13305"/>
              <a:ext cx="525" cy="300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Rectangle 11" descr="Geniş yukarı köşegen"/>
            <p:cNvSpPr>
              <a:spLocks noChangeArrowheads="1"/>
            </p:cNvSpPr>
            <p:nvPr/>
          </p:nvSpPr>
          <p:spPr bwMode="auto">
            <a:xfrm>
              <a:off x="4830" y="13305"/>
              <a:ext cx="525" cy="65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Rectangle 12" descr="Geniş yukarı köşegen"/>
            <p:cNvSpPr>
              <a:spLocks noChangeArrowheads="1"/>
            </p:cNvSpPr>
            <p:nvPr/>
          </p:nvSpPr>
          <p:spPr bwMode="auto">
            <a:xfrm>
              <a:off x="4308" y="13305"/>
              <a:ext cx="525" cy="137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Rectangle 13" descr="Geniş yukarı köşegen"/>
            <p:cNvSpPr>
              <a:spLocks noChangeArrowheads="1"/>
            </p:cNvSpPr>
            <p:nvPr/>
          </p:nvSpPr>
          <p:spPr bwMode="auto">
            <a:xfrm>
              <a:off x="3768" y="13286"/>
              <a:ext cx="525" cy="1032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Rectangle 14" descr="Geniş yukarı köşegen"/>
            <p:cNvSpPr>
              <a:spLocks noChangeArrowheads="1"/>
            </p:cNvSpPr>
            <p:nvPr/>
          </p:nvSpPr>
          <p:spPr bwMode="auto">
            <a:xfrm>
              <a:off x="2703" y="13648"/>
              <a:ext cx="525" cy="34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Rectangle 15" descr="Geniş yukarı köşegen"/>
            <p:cNvSpPr>
              <a:spLocks noChangeArrowheads="1"/>
            </p:cNvSpPr>
            <p:nvPr/>
          </p:nvSpPr>
          <p:spPr bwMode="auto">
            <a:xfrm>
              <a:off x="2154" y="13991"/>
              <a:ext cx="525" cy="343"/>
            </a:xfrm>
            <a:prstGeom prst="rect">
              <a:avLst/>
            </a:prstGeom>
            <a:pattFill prst="wdUpDiag">
              <a:fgClr>
                <a:srgbClr val="3366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1154113" y="2493963"/>
            <a:ext cx="6972300" cy="2857500"/>
            <a:chOff x="727" y="1117"/>
            <a:chExt cx="4392" cy="1800"/>
          </a:xfrm>
        </p:grpSpPr>
        <p:grpSp>
          <p:nvGrpSpPr>
            <p:cNvPr id="14387" name="Group 18"/>
            <p:cNvGrpSpPr>
              <a:grpSpLocks/>
            </p:cNvGrpSpPr>
            <p:nvPr/>
          </p:nvGrpSpPr>
          <p:grpSpPr bwMode="auto">
            <a:xfrm>
              <a:off x="727" y="1117"/>
              <a:ext cx="4392" cy="1800"/>
              <a:chOff x="1778" y="2138"/>
              <a:chExt cx="10980" cy="4500"/>
            </a:xfrm>
          </p:grpSpPr>
          <p:grpSp>
            <p:nvGrpSpPr>
              <p:cNvPr id="14390" name="Group 19"/>
              <p:cNvGrpSpPr>
                <a:grpSpLocks/>
              </p:cNvGrpSpPr>
              <p:nvPr/>
            </p:nvGrpSpPr>
            <p:grpSpPr bwMode="auto">
              <a:xfrm>
                <a:off x="1778" y="2138"/>
                <a:ext cx="10980" cy="3960"/>
                <a:chOff x="1778" y="2138"/>
                <a:chExt cx="10980" cy="3960"/>
              </a:xfrm>
            </p:grpSpPr>
            <p:grpSp>
              <p:nvGrpSpPr>
                <p:cNvPr id="14409" name="Group 20"/>
                <p:cNvGrpSpPr>
                  <a:grpSpLocks/>
                </p:cNvGrpSpPr>
                <p:nvPr/>
              </p:nvGrpSpPr>
              <p:grpSpPr bwMode="auto">
                <a:xfrm>
                  <a:off x="2678" y="2138"/>
                  <a:ext cx="10080" cy="3960"/>
                  <a:chOff x="2678" y="2138"/>
                  <a:chExt cx="10080" cy="3960"/>
                </a:xfrm>
              </p:grpSpPr>
              <p:grpSp>
                <p:nvGrpSpPr>
                  <p:cNvPr id="1442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858" y="2138"/>
                    <a:ext cx="9900" cy="3960"/>
                    <a:chOff x="697" y="7537"/>
                    <a:chExt cx="9900" cy="3960"/>
                  </a:xfrm>
                </p:grpSpPr>
                <p:sp>
                  <p:nvSpPr>
                    <p:cNvPr id="14438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7" y="7537"/>
                      <a:ext cx="0" cy="39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" y="11497"/>
                      <a:ext cx="99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440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4455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6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7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8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9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60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41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4449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0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1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2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3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4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42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1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4443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4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5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6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8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2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678" y="50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4435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7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2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678" y="393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4432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4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2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678" y="32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4429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0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2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678" y="249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4426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27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28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410" name="Group 61"/>
                <p:cNvGrpSpPr>
                  <a:grpSpLocks/>
                </p:cNvGrpSpPr>
                <p:nvPr/>
              </p:nvGrpSpPr>
              <p:grpSpPr bwMode="auto">
                <a:xfrm>
                  <a:off x="1778" y="2318"/>
                  <a:ext cx="720" cy="3780"/>
                  <a:chOff x="1778" y="2318"/>
                  <a:chExt cx="720" cy="3780"/>
                </a:xfrm>
              </p:grpSpPr>
              <p:sp>
                <p:nvSpPr>
                  <p:cNvPr id="14411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5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</a:t>
                    </a:r>
                    <a:endParaRPr lang="tr-TR"/>
                  </a:p>
                </p:txBody>
              </p:sp>
              <p:sp>
                <p:nvSpPr>
                  <p:cNvPr id="14412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1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40</a:t>
                    </a:r>
                    <a:endParaRPr lang="tr-TR"/>
                  </a:p>
                </p:txBody>
              </p:sp>
              <p:sp>
                <p:nvSpPr>
                  <p:cNvPr id="14413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8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60</a:t>
                    </a:r>
                    <a:endParaRPr lang="tr-TR"/>
                  </a:p>
                </p:txBody>
              </p:sp>
              <p:sp>
                <p:nvSpPr>
                  <p:cNvPr id="14414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4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80</a:t>
                    </a:r>
                    <a:endParaRPr lang="tr-TR"/>
                  </a:p>
                </p:txBody>
              </p:sp>
              <p:sp>
                <p:nvSpPr>
                  <p:cNvPr id="14415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1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100</a:t>
                    </a:r>
                    <a:endParaRPr lang="tr-TR"/>
                  </a:p>
                </p:txBody>
              </p:sp>
              <p:sp>
                <p:nvSpPr>
                  <p:cNvPr id="14416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7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120</a:t>
                    </a:r>
                    <a:endParaRPr lang="tr-TR"/>
                  </a:p>
                </p:txBody>
              </p:sp>
              <p:sp>
                <p:nvSpPr>
                  <p:cNvPr id="14417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3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140</a:t>
                    </a:r>
                    <a:endParaRPr lang="tr-TR"/>
                  </a:p>
                </p:txBody>
              </p:sp>
              <p:sp>
                <p:nvSpPr>
                  <p:cNvPr id="14418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0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160</a:t>
                    </a:r>
                    <a:endParaRPr lang="tr-TR"/>
                  </a:p>
                </p:txBody>
              </p:sp>
              <p:sp>
                <p:nvSpPr>
                  <p:cNvPr id="14419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6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180</a:t>
                    </a:r>
                    <a:endParaRPr lang="tr-TR"/>
                  </a:p>
                </p:txBody>
              </p:sp>
              <p:sp>
                <p:nvSpPr>
                  <p:cNvPr id="14420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3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200</a:t>
                    </a:r>
                    <a:endParaRPr lang="tr-TR"/>
                  </a:p>
                </p:txBody>
              </p:sp>
            </p:grpSp>
          </p:grpSp>
          <p:sp>
            <p:nvSpPr>
              <p:cNvPr id="14391" name="Text Box 72"/>
              <p:cNvSpPr txBox="1">
                <a:spLocks noChangeArrowheads="1"/>
              </p:cNvSpPr>
              <p:nvPr/>
            </p:nvSpPr>
            <p:spPr bwMode="auto">
              <a:xfrm>
                <a:off x="28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</a:t>
                </a:r>
                <a:endParaRPr lang="tr-TR"/>
              </a:p>
            </p:txBody>
          </p:sp>
          <p:sp>
            <p:nvSpPr>
              <p:cNvPr id="14392" name="Text Box 73"/>
              <p:cNvSpPr txBox="1">
                <a:spLocks noChangeArrowheads="1"/>
              </p:cNvSpPr>
              <p:nvPr/>
            </p:nvSpPr>
            <p:spPr bwMode="auto">
              <a:xfrm>
                <a:off x="33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2</a:t>
                </a:r>
                <a:endParaRPr lang="tr-TR"/>
              </a:p>
            </p:txBody>
          </p:sp>
          <p:sp>
            <p:nvSpPr>
              <p:cNvPr id="14393" name="Text Box 74"/>
              <p:cNvSpPr txBox="1">
                <a:spLocks noChangeArrowheads="1"/>
              </p:cNvSpPr>
              <p:nvPr/>
            </p:nvSpPr>
            <p:spPr bwMode="auto">
              <a:xfrm>
                <a:off x="39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3</a:t>
                </a:r>
                <a:endParaRPr lang="tr-TR"/>
              </a:p>
            </p:txBody>
          </p:sp>
          <p:sp>
            <p:nvSpPr>
              <p:cNvPr id="14394" name="Text Box 75"/>
              <p:cNvSpPr txBox="1">
                <a:spLocks noChangeArrowheads="1"/>
              </p:cNvSpPr>
              <p:nvPr/>
            </p:nvSpPr>
            <p:spPr bwMode="auto">
              <a:xfrm>
                <a:off x="44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4</a:t>
                </a:r>
                <a:endParaRPr lang="tr-TR"/>
              </a:p>
            </p:txBody>
          </p:sp>
          <p:sp>
            <p:nvSpPr>
              <p:cNvPr id="14395" name="Text Box 76"/>
              <p:cNvSpPr txBox="1">
                <a:spLocks noChangeArrowheads="1"/>
              </p:cNvSpPr>
              <p:nvPr/>
            </p:nvSpPr>
            <p:spPr bwMode="auto">
              <a:xfrm>
                <a:off x="50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5</a:t>
                </a:r>
                <a:endParaRPr lang="tr-TR"/>
              </a:p>
            </p:txBody>
          </p:sp>
          <p:sp>
            <p:nvSpPr>
              <p:cNvPr id="14396" name="Text Box 77"/>
              <p:cNvSpPr txBox="1">
                <a:spLocks noChangeArrowheads="1"/>
              </p:cNvSpPr>
              <p:nvPr/>
            </p:nvSpPr>
            <p:spPr bwMode="auto">
              <a:xfrm>
                <a:off x="55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6</a:t>
                </a:r>
                <a:endParaRPr lang="tr-TR"/>
              </a:p>
            </p:txBody>
          </p:sp>
          <p:sp>
            <p:nvSpPr>
              <p:cNvPr id="14397" name="Text Box 78"/>
              <p:cNvSpPr txBox="1">
                <a:spLocks noChangeArrowheads="1"/>
              </p:cNvSpPr>
              <p:nvPr/>
            </p:nvSpPr>
            <p:spPr bwMode="auto">
              <a:xfrm>
                <a:off x="60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7</a:t>
                </a:r>
                <a:endParaRPr lang="tr-TR"/>
              </a:p>
            </p:txBody>
          </p:sp>
          <p:sp>
            <p:nvSpPr>
              <p:cNvPr id="14398" name="Text Box 79"/>
              <p:cNvSpPr txBox="1">
                <a:spLocks noChangeArrowheads="1"/>
              </p:cNvSpPr>
              <p:nvPr/>
            </p:nvSpPr>
            <p:spPr bwMode="auto">
              <a:xfrm>
                <a:off x="66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8</a:t>
                </a:r>
                <a:endParaRPr lang="tr-TR"/>
              </a:p>
            </p:txBody>
          </p:sp>
          <p:sp>
            <p:nvSpPr>
              <p:cNvPr id="14399" name="Text Box 80"/>
              <p:cNvSpPr txBox="1">
                <a:spLocks noChangeArrowheads="1"/>
              </p:cNvSpPr>
              <p:nvPr/>
            </p:nvSpPr>
            <p:spPr bwMode="auto">
              <a:xfrm>
                <a:off x="71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9</a:t>
                </a:r>
                <a:endParaRPr lang="tr-TR"/>
              </a:p>
            </p:txBody>
          </p:sp>
          <p:sp>
            <p:nvSpPr>
              <p:cNvPr id="14400" name="Text Box 81"/>
              <p:cNvSpPr txBox="1">
                <a:spLocks noChangeArrowheads="1"/>
              </p:cNvSpPr>
              <p:nvPr/>
            </p:nvSpPr>
            <p:spPr bwMode="auto">
              <a:xfrm>
                <a:off x="77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10</a:t>
                </a:r>
                <a:endParaRPr lang="tr-TR"/>
              </a:p>
            </p:txBody>
          </p:sp>
          <p:sp>
            <p:nvSpPr>
              <p:cNvPr id="14401" name="Text Box 82"/>
              <p:cNvSpPr txBox="1">
                <a:spLocks noChangeArrowheads="1"/>
              </p:cNvSpPr>
              <p:nvPr/>
            </p:nvSpPr>
            <p:spPr bwMode="auto">
              <a:xfrm>
                <a:off x="82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11</a:t>
                </a:r>
                <a:endParaRPr lang="tr-TR"/>
              </a:p>
            </p:txBody>
          </p:sp>
          <p:sp>
            <p:nvSpPr>
              <p:cNvPr id="14402" name="Text Box 83"/>
              <p:cNvSpPr txBox="1">
                <a:spLocks noChangeArrowheads="1"/>
              </p:cNvSpPr>
              <p:nvPr/>
            </p:nvSpPr>
            <p:spPr bwMode="auto">
              <a:xfrm>
                <a:off x="87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12</a:t>
                </a:r>
                <a:endParaRPr lang="tr-TR"/>
              </a:p>
            </p:txBody>
          </p:sp>
          <p:sp>
            <p:nvSpPr>
              <p:cNvPr id="14403" name="Text Box 84"/>
              <p:cNvSpPr txBox="1">
                <a:spLocks noChangeArrowheads="1"/>
              </p:cNvSpPr>
              <p:nvPr/>
            </p:nvSpPr>
            <p:spPr bwMode="auto">
              <a:xfrm>
                <a:off x="93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13</a:t>
                </a:r>
                <a:endParaRPr lang="tr-TR"/>
              </a:p>
            </p:txBody>
          </p:sp>
          <p:sp>
            <p:nvSpPr>
              <p:cNvPr id="14404" name="Text Box 85"/>
              <p:cNvSpPr txBox="1">
                <a:spLocks noChangeArrowheads="1"/>
              </p:cNvSpPr>
              <p:nvPr/>
            </p:nvSpPr>
            <p:spPr bwMode="auto">
              <a:xfrm>
                <a:off x="98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14</a:t>
                </a:r>
                <a:endParaRPr lang="tr-TR"/>
              </a:p>
            </p:txBody>
          </p:sp>
          <p:sp>
            <p:nvSpPr>
              <p:cNvPr id="14405" name="Text Box 86"/>
              <p:cNvSpPr txBox="1">
                <a:spLocks noChangeArrowheads="1"/>
              </p:cNvSpPr>
              <p:nvPr/>
            </p:nvSpPr>
            <p:spPr bwMode="auto">
              <a:xfrm>
                <a:off x="104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15</a:t>
                </a:r>
                <a:endParaRPr lang="tr-TR"/>
              </a:p>
            </p:txBody>
          </p:sp>
          <p:sp>
            <p:nvSpPr>
              <p:cNvPr id="14406" name="Text Box 87"/>
              <p:cNvSpPr txBox="1">
                <a:spLocks noChangeArrowheads="1"/>
              </p:cNvSpPr>
              <p:nvPr/>
            </p:nvSpPr>
            <p:spPr bwMode="auto">
              <a:xfrm>
                <a:off x="109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16</a:t>
                </a:r>
                <a:endParaRPr lang="tr-TR"/>
              </a:p>
            </p:txBody>
          </p:sp>
          <p:sp>
            <p:nvSpPr>
              <p:cNvPr id="14407" name="Text Box 88"/>
              <p:cNvSpPr txBox="1">
                <a:spLocks noChangeArrowheads="1"/>
              </p:cNvSpPr>
              <p:nvPr/>
            </p:nvSpPr>
            <p:spPr bwMode="auto">
              <a:xfrm>
                <a:off x="114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17</a:t>
                </a:r>
                <a:endParaRPr lang="tr-TR"/>
              </a:p>
            </p:txBody>
          </p:sp>
          <p:sp>
            <p:nvSpPr>
              <p:cNvPr id="14408" name="Text Box 89"/>
              <p:cNvSpPr txBox="1">
                <a:spLocks noChangeArrowheads="1"/>
              </p:cNvSpPr>
              <p:nvPr/>
            </p:nvSpPr>
            <p:spPr bwMode="auto">
              <a:xfrm>
                <a:off x="120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18</a:t>
                </a:r>
                <a:endParaRPr lang="tr-TR"/>
              </a:p>
            </p:txBody>
          </p:sp>
        </p:grpSp>
        <p:grpSp>
          <p:nvGrpSpPr>
            <p:cNvPr id="14349" name="Group 92"/>
            <p:cNvGrpSpPr>
              <a:grpSpLocks/>
            </p:cNvGrpSpPr>
            <p:nvPr/>
          </p:nvGrpSpPr>
          <p:grpSpPr bwMode="auto">
            <a:xfrm>
              <a:off x="1156" y="1556"/>
              <a:ext cx="3884" cy="720"/>
              <a:chOff x="2139" y="12886"/>
              <a:chExt cx="9711" cy="1800"/>
            </a:xfrm>
          </p:grpSpPr>
          <p:sp>
            <p:nvSpPr>
              <p:cNvPr id="14369" name="Line 93"/>
              <p:cNvSpPr>
                <a:spLocks noChangeShapeType="1"/>
              </p:cNvSpPr>
              <p:nvPr/>
            </p:nvSpPr>
            <p:spPr bwMode="auto">
              <a:xfrm>
                <a:off x="2139" y="1431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Line 94"/>
              <p:cNvSpPr>
                <a:spLocks noChangeShapeType="1"/>
              </p:cNvSpPr>
              <p:nvPr/>
            </p:nvSpPr>
            <p:spPr bwMode="auto">
              <a:xfrm>
                <a:off x="2679" y="1397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Line 95"/>
              <p:cNvSpPr>
                <a:spLocks noChangeShapeType="1"/>
              </p:cNvSpPr>
              <p:nvPr/>
            </p:nvSpPr>
            <p:spPr bwMode="auto">
              <a:xfrm>
                <a:off x="3219" y="1325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Line 96"/>
              <p:cNvSpPr>
                <a:spLocks noChangeShapeType="1"/>
              </p:cNvSpPr>
              <p:nvPr/>
            </p:nvSpPr>
            <p:spPr bwMode="auto">
              <a:xfrm>
                <a:off x="3759" y="1433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Line 97"/>
              <p:cNvSpPr>
                <a:spLocks noChangeShapeType="1"/>
              </p:cNvSpPr>
              <p:nvPr/>
            </p:nvSpPr>
            <p:spPr bwMode="auto">
              <a:xfrm>
                <a:off x="4299" y="1467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Line 98"/>
              <p:cNvSpPr>
                <a:spLocks noChangeShapeType="1"/>
              </p:cNvSpPr>
              <p:nvPr/>
            </p:nvSpPr>
            <p:spPr bwMode="auto">
              <a:xfrm>
                <a:off x="4839" y="1395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Line 99"/>
              <p:cNvSpPr>
                <a:spLocks noChangeShapeType="1"/>
              </p:cNvSpPr>
              <p:nvPr/>
            </p:nvSpPr>
            <p:spPr bwMode="auto">
              <a:xfrm>
                <a:off x="5394" y="1361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Line 100"/>
              <p:cNvSpPr>
                <a:spLocks noChangeShapeType="1"/>
              </p:cNvSpPr>
              <p:nvPr/>
            </p:nvSpPr>
            <p:spPr bwMode="auto">
              <a:xfrm>
                <a:off x="5934" y="128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Line 101"/>
              <p:cNvSpPr>
                <a:spLocks noChangeShapeType="1"/>
              </p:cNvSpPr>
              <p:nvPr/>
            </p:nvSpPr>
            <p:spPr bwMode="auto">
              <a:xfrm>
                <a:off x="6450" y="13959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102"/>
              <p:cNvSpPr>
                <a:spLocks noChangeShapeType="1"/>
              </p:cNvSpPr>
              <p:nvPr/>
            </p:nvSpPr>
            <p:spPr bwMode="auto">
              <a:xfrm>
                <a:off x="6990" y="1433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Line 103"/>
              <p:cNvSpPr>
                <a:spLocks noChangeShapeType="1"/>
              </p:cNvSpPr>
              <p:nvPr/>
            </p:nvSpPr>
            <p:spPr bwMode="auto">
              <a:xfrm>
                <a:off x="7530" y="146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Line 104"/>
              <p:cNvSpPr>
                <a:spLocks noChangeShapeType="1"/>
              </p:cNvSpPr>
              <p:nvPr/>
            </p:nvSpPr>
            <p:spPr bwMode="auto">
              <a:xfrm>
                <a:off x="9150" y="128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Line 105"/>
              <p:cNvSpPr>
                <a:spLocks noChangeShapeType="1"/>
              </p:cNvSpPr>
              <p:nvPr/>
            </p:nvSpPr>
            <p:spPr bwMode="auto">
              <a:xfrm>
                <a:off x="9690" y="1361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Line 106"/>
              <p:cNvSpPr>
                <a:spLocks noChangeShapeType="1"/>
              </p:cNvSpPr>
              <p:nvPr/>
            </p:nvSpPr>
            <p:spPr bwMode="auto">
              <a:xfrm>
                <a:off x="8610" y="12887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Line 107"/>
              <p:cNvSpPr>
                <a:spLocks noChangeShapeType="1"/>
              </p:cNvSpPr>
              <p:nvPr/>
            </p:nvSpPr>
            <p:spPr bwMode="auto">
              <a:xfrm>
                <a:off x="10230" y="1397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Line 108"/>
              <p:cNvSpPr>
                <a:spLocks noChangeShapeType="1"/>
              </p:cNvSpPr>
              <p:nvPr/>
            </p:nvSpPr>
            <p:spPr bwMode="auto">
              <a:xfrm>
                <a:off x="8070" y="1397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Line 109"/>
              <p:cNvSpPr>
                <a:spLocks noChangeShapeType="1"/>
              </p:cNvSpPr>
              <p:nvPr/>
            </p:nvSpPr>
            <p:spPr bwMode="auto">
              <a:xfrm>
                <a:off x="10770" y="1467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Line 110"/>
              <p:cNvSpPr>
                <a:spLocks noChangeShapeType="1"/>
              </p:cNvSpPr>
              <p:nvPr/>
            </p:nvSpPr>
            <p:spPr bwMode="auto">
              <a:xfrm>
                <a:off x="11310" y="13975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0" name="Group 111"/>
            <p:cNvGrpSpPr>
              <a:grpSpLocks/>
            </p:cNvGrpSpPr>
            <p:nvPr/>
          </p:nvGrpSpPr>
          <p:grpSpPr bwMode="auto">
            <a:xfrm>
              <a:off x="1156" y="1710"/>
              <a:ext cx="3887" cy="289"/>
              <a:chOff x="2142" y="13253"/>
              <a:chExt cx="9717" cy="722"/>
            </a:xfrm>
          </p:grpSpPr>
          <p:sp>
            <p:nvSpPr>
              <p:cNvPr id="14351" name="Line 112"/>
              <p:cNvSpPr>
                <a:spLocks noChangeShapeType="1"/>
              </p:cNvSpPr>
              <p:nvPr/>
            </p:nvSpPr>
            <p:spPr bwMode="auto">
              <a:xfrm>
                <a:off x="2142" y="13967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113"/>
              <p:cNvSpPr>
                <a:spLocks noChangeShapeType="1"/>
              </p:cNvSpPr>
              <p:nvPr/>
            </p:nvSpPr>
            <p:spPr bwMode="auto">
              <a:xfrm>
                <a:off x="2667" y="1363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114"/>
              <p:cNvSpPr>
                <a:spLocks noChangeShapeType="1"/>
              </p:cNvSpPr>
              <p:nvPr/>
            </p:nvSpPr>
            <p:spPr bwMode="auto">
              <a:xfrm>
                <a:off x="3228" y="13640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115"/>
              <p:cNvSpPr>
                <a:spLocks noChangeShapeType="1"/>
              </p:cNvSpPr>
              <p:nvPr/>
            </p:nvSpPr>
            <p:spPr bwMode="auto">
              <a:xfrm>
                <a:off x="3768" y="13253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116"/>
              <p:cNvSpPr>
                <a:spLocks noChangeShapeType="1"/>
              </p:cNvSpPr>
              <p:nvPr/>
            </p:nvSpPr>
            <p:spPr bwMode="auto">
              <a:xfrm>
                <a:off x="4308" y="1326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117"/>
              <p:cNvSpPr>
                <a:spLocks noChangeShapeType="1"/>
              </p:cNvSpPr>
              <p:nvPr/>
            </p:nvSpPr>
            <p:spPr bwMode="auto">
              <a:xfrm>
                <a:off x="4848" y="13263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118"/>
              <p:cNvSpPr>
                <a:spLocks noChangeShapeType="1"/>
              </p:cNvSpPr>
              <p:nvPr/>
            </p:nvSpPr>
            <p:spPr bwMode="auto">
              <a:xfrm>
                <a:off x="5403" y="13271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Line 119"/>
              <p:cNvSpPr>
                <a:spLocks noChangeShapeType="1"/>
              </p:cNvSpPr>
              <p:nvPr/>
            </p:nvSpPr>
            <p:spPr bwMode="auto">
              <a:xfrm>
                <a:off x="5919" y="13959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120"/>
              <p:cNvSpPr>
                <a:spLocks noChangeShapeType="1"/>
              </p:cNvSpPr>
              <p:nvPr/>
            </p:nvSpPr>
            <p:spPr bwMode="auto">
              <a:xfrm>
                <a:off x="6474" y="13614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121"/>
              <p:cNvSpPr>
                <a:spLocks noChangeShapeType="1"/>
              </p:cNvSpPr>
              <p:nvPr/>
            </p:nvSpPr>
            <p:spPr bwMode="auto">
              <a:xfrm>
                <a:off x="7005" y="13614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122"/>
              <p:cNvSpPr>
                <a:spLocks noChangeShapeType="1"/>
              </p:cNvSpPr>
              <p:nvPr/>
            </p:nvSpPr>
            <p:spPr bwMode="auto">
              <a:xfrm>
                <a:off x="7560" y="13261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123"/>
              <p:cNvSpPr>
                <a:spLocks noChangeShapeType="1"/>
              </p:cNvSpPr>
              <p:nvPr/>
            </p:nvSpPr>
            <p:spPr bwMode="auto">
              <a:xfrm>
                <a:off x="8100" y="13270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124"/>
              <p:cNvSpPr>
                <a:spLocks noChangeShapeType="1"/>
              </p:cNvSpPr>
              <p:nvPr/>
            </p:nvSpPr>
            <p:spPr bwMode="auto">
              <a:xfrm>
                <a:off x="8640" y="13270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125"/>
              <p:cNvSpPr>
                <a:spLocks noChangeShapeType="1"/>
              </p:cNvSpPr>
              <p:nvPr/>
            </p:nvSpPr>
            <p:spPr bwMode="auto">
              <a:xfrm>
                <a:off x="9180" y="13279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126"/>
              <p:cNvSpPr>
                <a:spLocks noChangeShapeType="1"/>
              </p:cNvSpPr>
              <p:nvPr/>
            </p:nvSpPr>
            <p:spPr bwMode="auto">
              <a:xfrm>
                <a:off x="9711" y="13966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127"/>
              <p:cNvSpPr>
                <a:spLocks noChangeShapeType="1"/>
              </p:cNvSpPr>
              <p:nvPr/>
            </p:nvSpPr>
            <p:spPr bwMode="auto">
              <a:xfrm>
                <a:off x="10251" y="1362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Line 128"/>
              <p:cNvSpPr>
                <a:spLocks noChangeShapeType="1"/>
              </p:cNvSpPr>
              <p:nvPr/>
            </p:nvSpPr>
            <p:spPr bwMode="auto">
              <a:xfrm>
                <a:off x="10797" y="13621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Line 129"/>
              <p:cNvSpPr>
                <a:spLocks noChangeShapeType="1"/>
              </p:cNvSpPr>
              <p:nvPr/>
            </p:nvSpPr>
            <p:spPr bwMode="auto">
              <a:xfrm>
                <a:off x="11328" y="1363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266" name="AutoShape 130"/>
          <p:cNvSpPr>
            <a:spLocks noChangeArrowheads="1"/>
          </p:cNvSpPr>
          <p:nvPr/>
        </p:nvSpPr>
        <p:spPr bwMode="auto">
          <a:xfrm>
            <a:off x="6372225" y="1628775"/>
            <a:ext cx="1800225" cy="1079500"/>
          </a:xfrm>
          <a:prstGeom prst="wedgeEllipseCallout">
            <a:avLst>
              <a:gd name="adj1" fmla="val -103176"/>
              <a:gd name="adj2" fmla="val 142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 smtClean="0">
                <a:latin typeface="Verdana" charset="0"/>
              </a:rPr>
              <a:t>Deficient</a:t>
            </a:r>
          </a:p>
          <a:p>
            <a:pPr algn="ctr"/>
            <a:r>
              <a:rPr lang="tr-TR" dirty="0" smtClean="0">
                <a:latin typeface="Verdana" charset="0"/>
              </a:rPr>
              <a:t>Volume</a:t>
            </a:r>
            <a:endParaRPr lang="tr-TR" dirty="0">
              <a:latin typeface="Verdana" charset="0"/>
            </a:endParaRPr>
          </a:p>
        </p:txBody>
      </p:sp>
      <p:sp>
        <p:nvSpPr>
          <p:cNvPr id="91268" name="AutoShape 132"/>
          <p:cNvSpPr>
            <a:spLocks noChangeArrowheads="1"/>
          </p:cNvSpPr>
          <p:nvPr/>
        </p:nvSpPr>
        <p:spPr bwMode="auto">
          <a:xfrm>
            <a:off x="2191667" y="4724400"/>
            <a:ext cx="797596" cy="863600"/>
          </a:xfrm>
          <a:prstGeom prst="wedgeEllipseCallout">
            <a:avLst>
              <a:gd name="adj1" fmla="val -92787"/>
              <a:gd name="adj2" fmla="val -13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>
                <a:latin typeface="Verdana" charset="0"/>
              </a:rPr>
              <a:t>V</a:t>
            </a:r>
            <a:r>
              <a:rPr lang="tr-TR" baseline="-25000" dirty="0">
                <a:latin typeface="Verdana" charset="0"/>
              </a:rPr>
              <a:t>1</a:t>
            </a:r>
          </a:p>
        </p:txBody>
      </p:sp>
      <p:sp>
        <p:nvSpPr>
          <p:cNvPr id="91269" name="AutoShape 133"/>
          <p:cNvSpPr>
            <a:spLocks noChangeArrowheads="1"/>
          </p:cNvSpPr>
          <p:nvPr/>
        </p:nvSpPr>
        <p:spPr bwMode="auto">
          <a:xfrm>
            <a:off x="3640024" y="1916113"/>
            <a:ext cx="789101" cy="863600"/>
          </a:xfrm>
          <a:prstGeom prst="wedgeEllipseCallout">
            <a:avLst>
              <a:gd name="adj1" fmla="val -110880"/>
              <a:gd name="adj2" fmla="val 15569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>
                <a:latin typeface="Verdana" charset="0"/>
              </a:rPr>
              <a:t>V</a:t>
            </a:r>
            <a:r>
              <a:rPr lang="tr-TR" baseline="-25000" dirty="0">
                <a:latin typeface="Verdana" charset="0"/>
              </a:rPr>
              <a:t>2</a:t>
            </a:r>
          </a:p>
        </p:txBody>
      </p:sp>
      <p:sp>
        <p:nvSpPr>
          <p:cNvPr id="91270" name="AutoShape 134"/>
          <p:cNvSpPr>
            <a:spLocks noChangeArrowheads="1"/>
          </p:cNvSpPr>
          <p:nvPr/>
        </p:nvSpPr>
        <p:spPr bwMode="auto">
          <a:xfrm>
            <a:off x="4572000" y="1773238"/>
            <a:ext cx="791648" cy="863600"/>
          </a:xfrm>
          <a:prstGeom prst="wedgeEllipseCallout">
            <a:avLst>
              <a:gd name="adj1" fmla="val 25796"/>
              <a:gd name="adj2" fmla="val 1944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>
                <a:latin typeface="Verdana" charset="0"/>
              </a:rPr>
              <a:t>V</a:t>
            </a:r>
            <a:r>
              <a:rPr lang="tr-TR" baseline="-25000" dirty="0">
                <a:latin typeface="Verdana" charset="0"/>
              </a:rPr>
              <a:t>3</a:t>
            </a:r>
          </a:p>
        </p:txBody>
      </p:sp>
      <p:sp>
        <p:nvSpPr>
          <p:cNvPr id="91271" name="AutoShape 135"/>
          <p:cNvSpPr>
            <a:spLocks noChangeArrowheads="1"/>
          </p:cNvSpPr>
          <p:nvPr/>
        </p:nvSpPr>
        <p:spPr bwMode="auto">
          <a:xfrm>
            <a:off x="6877049" y="5229225"/>
            <a:ext cx="790927" cy="863600"/>
          </a:xfrm>
          <a:prstGeom prst="wedgeEllipseCallout">
            <a:avLst>
              <a:gd name="adj1" fmla="val 49755"/>
              <a:gd name="adj2" fmla="val -2143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>
                <a:latin typeface="Verdana" charset="0"/>
              </a:rPr>
              <a:t>V</a:t>
            </a:r>
            <a:r>
              <a:rPr lang="tr-TR" baseline="-25000" dirty="0">
                <a:latin typeface="Verdana" charset="0"/>
              </a:rPr>
              <a:t>4</a:t>
            </a:r>
          </a:p>
        </p:txBody>
      </p:sp>
      <p:sp>
        <p:nvSpPr>
          <p:cNvPr id="138" name="Text Box 75"/>
          <p:cNvSpPr txBox="1">
            <a:spLocks noChangeArrowheads="1"/>
          </p:cNvSpPr>
          <p:nvPr/>
        </p:nvSpPr>
        <p:spPr bwMode="auto">
          <a:xfrm>
            <a:off x="611188" y="2062163"/>
            <a:ext cx="194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1200" dirty="0" smtClean="0"/>
              <a:t>Incoming, Demanded Volume (10</a:t>
            </a:r>
            <a:r>
              <a:rPr lang="en-AU" sz="1200" baseline="30000" dirty="0" smtClean="0"/>
              <a:t>6</a:t>
            </a:r>
            <a:r>
              <a:rPr lang="en-AU" sz="1200" dirty="0" smtClean="0"/>
              <a:t> m³)</a:t>
            </a:r>
            <a:endParaRPr lang="en-AU" dirty="0"/>
          </a:p>
        </p:txBody>
      </p:sp>
      <p:sp>
        <p:nvSpPr>
          <p:cNvPr id="140" name="Text Box 76"/>
          <p:cNvSpPr txBox="1">
            <a:spLocks noChangeArrowheads="1"/>
          </p:cNvSpPr>
          <p:nvPr/>
        </p:nvSpPr>
        <p:spPr bwMode="auto">
          <a:xfrm>
            <a:off x="4240213" y="5189538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400" dirty="0" smtClean="0"/>
              <a:t>Time (month)</a:t>
            </a:r>
            <a:endParaRPr lang="tr-TR" sz="1400" dirty="0"/>
          </a:p>
        </p:txBody>
      </p:sp>
      <p:sp>
        <p:nvSpPr>
          <p:cNvPr id="141" name="Rectangle 140"/>
          <p:cNvSpPr/>
          <p:nvPr/>
        </p:nvSpPr>
        <p:spPr>
          <a:xfrm>
            <a:off x="341703" y="389870"/>
            <a:ext cx="3695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Flow Run Curve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80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66" grpId="0" animBg="1"/>
      <p:bldP spid="91268" grpId="0" animBg="1"/>
      <p:bldP spid="91269" grpId="0" animBg="1"/>
      <p:bldP spid="91270" grpId="0" animBg="1"/>
      <p:bldP spid="912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2538413" y="3208338"/>
            <a:ext cx="4446587" cy="701675"/>
            <a:chOff x="3198" y="12887"/>
            <a:chExt cx="7002" cy="1106"/>
          </a:xfrm>
        </p:grpSpPr>
        <p:sp>
          <p:nvSpPr>
            <p:cNvPr id="15499" name="Rectangle 3" descr="Geniş aşağı köşegen"/>
            <p:cNvSpPr>
              <a:spLocks noChangeArrowheads="1"/>
            </p:cNvSpPr>
            <p:nvPr/>
          </p:nvSpPr>
          <p:spPr bwMode="auto">
            <a:xfrm>
              <a:off x="9690" y="13622"/>
              <a:ext cx="510" cy="371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Rectangle 4" descr="Geniş aşağı köşegen"/>
            <p:cNvSpPr>
              <a:spLocks noChangeArrowheads="1"/>
            </p:cNvSpPr>
            <p:nvPr/>
          </p:nvSpPr>
          <p:spPr bwMode="auto">
            <a:xfrm>
              <a:off x="9171" y="12887"/>
              <a:ext cx="510" cy="371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Rectangle 5" descr="Geniş aşağı köşegen"/>
            <p:cNvSpPr>
              <a:spLocks noChangeArrowheads="1"/>
            </p:cNvSpPr>
            <p:nvPr/>
          </p:nvSpPr>
          <p:spPr bwMode="auto">
            <a:xfrm>
              <a:off x="8631" y="12900"/>
              <a:ext cx="510" cy="371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Rectangle 6" descr="Geniş aşağı köşegen"/>
            <p:cNvSpPr>
              <a:spLocks noChangeArrowheads="1"/>
            </p:cNvSpPr>
            <p:nvPr/>
          </p:nvSpPr>
          <p:spPr bwMode="auto">
            <a:xfrm>
              <a:off x="5928" y="12887"/>
              <a:ext cx="510" cy="1071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Rectangle 7" descr="Geniş aşağı köşegen"/>
            <p:cNvSpPr>
              <a:spLocks noChangeArrowheads="1"/>
            </p:cNvSpPr>
            <p:nvPr/>
          </p:nvSpPr>
          <p:spPr bwMode="auto">
            <a:xfrm>
              <a:off x="3198" y="13245"/>
              <a:ext cx="510" cy="371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1154113" y="2493963"/>
            <a:ext cx="6972300" cy="2857500"/>
            <a:chOff x="727" y="1117"/>
            <a:chExt cx="4392" cy="1800"/>
          </a:xfrm>
        </p:grpSpPr>
        <p:grpSp>
          <p:nvGrpSpPr>
            <p:cNvPr id="15372" name="Group 9"/>
            <p:cNvGrpSpPr>
              <a:grpSpLocks/>
            </p:cNvGrpSpPr>
            <p:nvPr/>
          </p:nvGrpSpPr>
          <p:grpSpPr bwMode="auto">
            <a:xfrm>
              <a:off x="1148" y="1715"/>
              <a:ext cx="3872" cy="557"/>
              <a:chOff x="2154" y="13286"/>
              <a:chExt cx="9681" cy="1392"/>
            </a:xfrm>
          </p:grpSpPr>
          <p:sp>
            <p:nvSpPr>
              <p:cNvPr id="15486" name="Rectangle 10" descr="Geniş yukarı köşegen"/>
              <p:cNvSpPr>
                <a:spLocks noChangeArrowheads="1"/>
              </p:cNvSpPr>
              <p:nvPr/>
            </p:nvSpPr>
            <p:spPr bwMode="auto">
              <a:xfrm>
                <a:off x="11310" y="13648"/>
                <a:ext cx="525" cy="34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Rectangle 11" descr="Geniş yukarı köşegen"/>
              <p:cNvSpPr>
                <a:spLocks noChangeArrowheads="1"/>
              </p:cNvSpPr>
              <p:nvPr/>
            </p:nvSpPr>
            <p:spPr bwMode="auto">
              <a:xfrm>
                <a:off x="10803" y="13648"/>
                <a:ext cx="525" cy="1030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Rectangle 12" descr="Geniş yukarı köşegen"/>
              <p:cNvSpPr>
                <a:spLocks noChangeArrowheads="1"/>
              </p:cNvSpPr>
              <p:nvPr/>
            </p:nvSpPr>
            <p:spPr bwMode="auto">
              <a:xfrm>
                <a:off x="10230" y="13648"/>
                <a:ext cx="525" cy="34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Rectangle 13" descr="Geniş yukarı köşegen"/>
              <p:cNvSpPr>
                <a:spLocks noChangeArrowheads="1"/>
              </p:cNvSpPr>
              <p:nvPr/>
            </p:nvSpPr>
            <p:spPr bwMode="auto">
              <a:xfrm>
                <a:off x="8091" y="13305"/>
                <a:ext cx="525" cy="65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Rectangle 14" descr="Geniş yukarı köşegen"/>
              <p:cNvSpPr>
                <a:spLocks noChangeArrowheads="1"/>
              </p:cNvSpPr>
              <p:nvPr/>
            </p:nvSpPr>
            <p:spPr bwMode="auto">
              <a:xfrm>
                <a:off x="7545" y="13305"/>
                <a:ext cx="525" cy="137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Rectangle 15" descr="Geniş yukarı köşegen"/>
              <p:cNvSpPr>
                <a:spLocks noChangeArrowheads="1"/>
              </p:cNvSpPr>
              <p:nvPr/>
            </p:nvSpPr>
            <p:spPr bwMode="auto">
              <a:xfrm>
                <a:off x="6990" y="13648"/>
                <a:ext cx="525" cy="670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Rectangle 16" descr="Geniş yukarı köşegen"/>
              <p:cNvSpPr>
                <a:spLocks noChangeArrowheads="1"/>
              </p:cNvSpPr>
              <p:nvPr/>
            </p:nvSpPr>
            <p:spPr bwMode="auto">
              <a:xfrm>
                <a:off x="6474" y="13616"/>
                <a:ext cx="525" cy="34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Rectangle 17" descr="Geniş yukarı köşegen"/>
              <p:cNvSpPr>
                <a:spLocks noChangeArrowheads="1"/>
              </p:cNvSpPr>
              <p:nvPr/>
            </p:nvSpPr>
            <p:spPr bwMode="auto">
              <a:xfrm>
                <a:off x="5403" y="13305"/>
                <a:ext cx="525" cy="300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Rectangle 18" descr="Geniş yukarı köşegen"/>
              <p:cNvSpPr>
                <a:spLocks noChangeArrowheads="1"/>
              </p:cNvSpPr>
              <p:nvPr/>
            </p:nvSpPr>
            <p:spPr bwMode="auto">
              <a:xfrm>
                <a:off x="4830" y="13305"/>
                <a:ext cx="525" cy="65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Rectangle 19" descr="Geniş yukarı köşegen"/>
              <p:cNvSpPr>
                <a:spLocks noChangeArrowheads="1"/>
              </p:cNvSpPr>
              <p:nvPr/>
            </p:nvSpPr>
            <p:spPr bwMode="auto">
              <a:xfrm>
                <a:off x="4308" y="13305"/>
                <a:ext cx="525" cy="137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Rectangle 20" descr="Geniş yukarı köşegen"/>
              <p:cNvSpPr>
                <a:spLocks noChangeArrowheads="1"/>
              </p:cNvSpPr>
              <p:nvPr/>
            </p:nvSpPr>
            <p:spPr bwMode="auto">
              <a:xfrm>
                <a:off x="3768" y="13286"/>
                <a:ext cx="525" cy="1032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Rectangle 21" descr="Geniş yukarı köşegen"/>
              <p:cNvSpPr>
                <a:spLocks noChangeArrowheads="1"/>
              </p:cNvSpPr>
              <p:nvPr/>
            </p:nvSpPr>
            <p:spPr bwMode="auto">
              <a:xfrm>
                <a:off x="2703" y="13648"/>
                <a:ext cx="525" cy="34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Rectangle 22" descr="Geniş yukarı köşegen"/>
              <p:cNvSpPr>
                <a:spLocks noChangeArrowheads="1"/>
              </p:cNvSpPr>
              <p:nvPr/>
            </p:nvSpPr>
            <p:spPr bwMode="auto">
              <a:xfrm>
                <a:off x="2154" y="13991"/>
                <a:ext cx="525" cy="343"/>
              </a:xfrm>
              <a:prstGeom prst="rect">
                <a:avLst/>
              </a:prstGeom>
              <a:pattFill prst="wdUpDiag">
                <a:fgClr>
                  <a:srgbClr val="3366F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12" name="Group 24"/>
            <p:cNvGrpSpPr>
              <a:grpSpLocks/>
            </p:cNvGrpSpPr>
            <p:nvPr/>
          </p:nvGrpSpPr>
          <p:grpSpPr bwMode="auto">
            <a:xfrm>
              <a:off x="727" y="1117"/>
              <a:ext cx="4392" cy="1800"/>
              <a:chOff x="1778" y="2138"/>
              <a:chExt cx="10980" cy="4500"/>
            </a:xfrm>
          </p:grpSpPr>
          <p:grpSp>
            <p:nvGrpSpPr>
              <p:cNvPr id="15415" name="Group 25"/>
              <p:cNvGrpSpPr>
                <a:grpSpLocks/>
              </p:cNvGrpSpPr>
              <p:nvPr/>
            </p:nvGrpSpPr>
            <p:grpSpPr bwMode="auto">
              <a:xfrm>
                <a:off x="1778" y="2138"/>
                <a:ext cx="10980" cy="3960"/>
                <a:chOff x="1778" y="2138"/>
                <a:chExt cx="10980" cy="3960"/>
              </a:xfrm>
            </p:grpSpPr>
            <p:grpSp>
              <p:nvGrpSpPr>
                <p:cNvPr id="15434" name="Group 26"/>
                <p:cNvGrpSpPr>
                  <a:grpSpLocks/>
                </p:cNvGrpSpPr>
                <p:nvPr/>
              </p:nvGrpSpPr>
              <p:grpSpPr bwMode="auto">
                <a:xfrm>
                  <a:off x="2678" y="2138"/>
                  <a:ext cx="10080" cy="3960"/>
                  <a:chOff x="2678" y="2138"/>
                  <a:chExt cx="10080" cy="3960"/>
                </a:xfrm>
              </p:grpSpPr>
              <p:grpSp>
                <p:nvGrpSpPr>
                  <p:cNvPr id="1544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858" y="2138"/>
                    <a:ext cx="9900" cy="3960"/>
                    <a:chOff x="697" y="7537"/>
                    <a:chExt cx="9900" cy="3960"/>
                  </a:xfrm>
                </p:grpSpPr>
                <p:sp>
                  <p:nvSpPr>
                    <p:cNvPr id="15463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7" y="7537"/>
                      <a:ext cx="0" cy="39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6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" y="11497"/>
                      <a:ext cx="99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465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5480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1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2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3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4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5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66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7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547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6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7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8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9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67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17" y="7717"/>
                      <a:ext cx="2700" cy="3780"/>
                      <a:chOff x="3397" y="7537"/>
                      <a:chExt cx="2700" cy="3780"/>
                    </a:xfrm>
                  </p:grpSpPr>
                  <p:sp>
                    <p:nvSpPr>
                      <p:cNvPr id="15468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69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3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0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9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1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7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2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1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3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57" y="7537"/>
                        <a:ext cx="0" cy="3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4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2678" y="50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5460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61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6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4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678" y="393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5457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8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9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4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678" y="321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545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5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50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678" y="2498"/>
                    <a:ext cx="180" cy="720"/>
                    <a:chOff x="2678" y="5018"/>
                    <a:chExt cx="180" cy="720"/>
                  </a:xfrm>
                </p:grpSpPr>
                <p:sp>
                  <p:nvSpPr>
                    <p:cNvPr id="15451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73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2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37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3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8" y="5018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435" name="Group 67"/>
                <p:cNvGrpSpPr>
                  <a:grpSpLocks/>
                </p:cNvGrpSpPr>
                <p:nvPr/>
              </p:nvGrpSpPr>
              <p:grpSpPr bwMode="auto">
                <a:xfrm>
                  <a:off x="1778" y="2318"/>
                  <a:ext cx="720" cy="3780"/>
                  <a:chOff x="1778" y="2318"/>
                  <a:chExt cx="720" cy="3780"/>
                </a:xfrm>
              </p:grpSpPr>
              <p:sp>
                <p:nvSpPr>
                  <p:cNvPr id="1543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5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</a:t>
                    </a:r>
                    <a:endParaRPr lang="tr-TR"/>
                  </a:p>
                </p:txBody>
              </p:sp>
              <p:sp>
                <p:nvSpPr>
                  <p:cNvPr id="15437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51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40</a:t>
                    </a:r>
                    <a:endParaRPr lang="tr-TR"/>
                  </a:p>
                </p:txBody>
              </p:sp>
              <p:sp>
                <p:nvSpPr>
                  <p:cNvPr id="1543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8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60</a:t>
                    </a:r>
                    <a:endParaRPr lang="tr-TR"/>
                  </a:p>
                </p:txBody>
              </p:sp>
              <p:sp>
                <p:nvSpPr>
                  <p:cNvPr id="1543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4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80</a:t>
                    </a:r>
                    <a:endParaRPr lang="tr-TR"/>
                  </a:p>
                </p:txBody>
              </p:sp>
              <p:sp>
                <p:nvSpPr>
                  <p:cNvPr id="1544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41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100</a:t>
                    </a:r>
                    <a:endParaRPr lang="tr-TR"/>
                  </a:p>
                </p:txBody>
              </p:sp>
              <p:sp>
                <p:nvSpPr>
                  <p:cNvPr id="1544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75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120</a:t>
                    </a:r>
                    <a:endParaRPr lang="tr-TR"/>
                  </a:p>
                </p:txBody>
              </p:sp>
              <p:sp>
                <p:nvSpPr>
                  <p:cNvPr id="1544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39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140</a:t>
                    </a:r>
                    <a:endParaRPr lang="tr-TR"/>
                  </a:p>
                </p:txBody>
              </p:sp>
              <p:sp>
                <p:nvSpPr>
                  <p:cNvPr id="1544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303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160</a:t>
                    </a:r>
                    <a:endParaRPr lang="tr-TR"/>
                  </a:p>
                </p:txBody>
              </p:sp>
              <p:sp>
                <p:nvSpPr>
                  <p:cNvPr id="15444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67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180</a:t>
                    </a:r>
                    <a:endParaRPr lang="tr-TR"/>
                  </a:p>
                </p:txBody>
              </p:sp>
              <p:sp>
                <p:nvSpPr>
                  <p:cNvPr id="15445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8" y="2318"/>
                    <a:ext cx="7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/>
                    <a:r>
                      <a:rPr lang="tr-TR" sz="1200"/>
                      <a:t>200</a:t>
                    </a:r>
                    <a:endParaRPr lang="tr-TR"/>
                  </a:p>
                </p:txBody>
              </p:sp>
            </p:grpSp>
          </p:grpSp>
          <p:sp>
            <p:nvSpPr>
              <p:cNvPr id="15416" name="Text Box 78"/>
              <p:cNvSpPr txBox="1">
                <a:spLocks noChangeArrowheads="1"/>
              </p:cNvSpPr>
              <p:nvPr/>
            </p:nvSpPr>
            <p:spPr bwMode="auto">
              <a:xfrm>
                <a:off x="28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</a:t>
                </a:r>
                <a:endParaRPr lang="tr-TR"/>
              </a:p>
            </p:txBody>
          </p:sp>
          <p:sp>
            <p:nvSpPr>
              <p:cNvPr id="15417" name="Text Box 79"/>
              <p:cNvSpPr txBox="1">
                <a:spLocks noChangeArrowheads="1"/>
              </p:cNvSpPr>
              <p:nvPr/>
            </p:nvSpPr>
            <p:spPr bwMode="auto">
              <a:xfrm>
                <a:off x="33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2</a:t>
                </a:r>
                <a:endParaRPr lang="tr-TR"/>
              </a:p>
            </p:txBody>
          </p:sp>
          <p:sp>
            <p:nvSpPr>
              <p:cNvPr id="15418" name="Text Box 80"/>
              <p:cNvSpPr txBox="1">
                <a:spLocks noChangeArrowheads="1"/>
              </p:cNvSpPr>
              <p:nvPr/>
            </p:nvSpPr>
            <p:spPr bwMode="auto">
              <a:xfrm>
                <a:off x="39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3</a:t>
                </a:r>
                <a:endParaRPr lang="tr-TR"/>
              </a:p>
            </p:txBody>
          </p:sp>
          <p:sp>
            <p:nvSpPr>
              <p:cNvPr id="15419" name="Text Box 81"/>
              <p:cNvSpPr txBox="1">
                <a:spLocks noChangeArrowheads="1"/>
              </p:cNvSpPr>
              <p:nvPr/>
            </p:nvSpPr>
            <p:spPr bwMode="auto">
              <a:xfrm>
                <a:off x="44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4</a:t>
                </a:r>
                <a:endParaRPr lang="tr-TR"/>
              </a:p>
            </p:txBody>
          </p:sp>
          <p:sp>
            <p:nvSpPr>
              <p:cNvPr id="15420" name="Text Box 82"/>
              <p:cNvSpPr txBox="1">
                <a:spLocks noChangeArrowheads="1"/>
              </p:cNvSpPr>
              <p:nvPr/>
            </p:nvSpPr>
            <p:spPr bwMode="auto">
              <a:xfrm>
                <a:off x="50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5</a:t>
                </a:r>
                <a:endParaRPr lang="tr-TR"/>
              </a:p>
            </p:txBody>
          </p:sp>
          <p:sp>
            <p:nvSpPr>
              <p:cNvPr id="15421" name="Text Box 83"/>
              <p:cNvSpPr txBox="1">
                <a:spLocks noChangeArrowheads="1"/>
              </p:cNvSpPr>
              <p:nvPr/>
            </p:nvSpPr>
            <p:spPr bwMode="auto">
              <a:xfrm>
                <a:off x="55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6</a:t>
                </a:r>
                <a:endParaRPr lang="tr-TR"/>
              </a:p>
            </p:txBody>
          </p:sp>
          <p:sp>
            <p:nvSpPr>
              <p:cNvPr id="15422" name="Text Box 84"/>
              <p:cNvSpPr txBox="1">
                <a:spLocks noChangeArrowheads="1"/>
              </p:cNvSpPr>
              <p:nvPr/>
            </p:nvSpPr>
            <p:spPr bwMode="auto">
              <a:xfrm>
                <a:off x="60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7</a:t>
                </a:r>
                <a:endParaRPr lang="tr-TR"/>
              </a:p>
            </p:txBody>
          </p:sp>
          <p:sp>
            <p:nvSpPr>
              <p:cNvPr id="15423" name="Text Box 85"/>
              <p:cNvSpPr txBox="1">
                <a:spLocks noChangeArrowheads="1"/>
              </p:cNvSpPr>
              <p:nvPr/>
            </p:nvSpPr>
            <p:spPr bwMode="auto">
              <a:xfrm>
                <a:off x="66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8</a:t>
                </a:r>
                <a:endParaRPr lang="tr-TR"/>
              </a:p>
            </p:txBody>
          </p:sp>
          <p:sp>
            <p:nvSpPr>
              <p:cNvPr id="15424" name="Text Box 86"/>
              <p:cNvSpPr txBox="1">
                <a:spLocks noChangeArrowheads="1"/>
              </p:cNvSpPr>
              <p:nvPr/>
            </p:nvSpPr>
            <p:spPr bwMode="auto">
              <a:xfrm>
                <a:off x="71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9</a:t>
                </a:r>
                <a:endParaRPr lang="tr-TR"/>
              </a:p>
            </p:txBody>
          </p:sp>
          <p:sp>
            <p:nvSpPr>
              <p:cNvPr id="15425" name="Text Box 87"/>
              <p:cNvSpPr txBox="1">
                <a:spLocks noChangeArrowheads="1"/>
              </p:cNvSpPr>
              <p:nvPr/>
            </p:nvSpPr>
            <p:spPr bwMode="auto">
              <a:xfrm>
                <a:off x="77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10</a:t>
                </a:r>
                <a:endParaRPr lang="tr-TR"/>
              </a:p>
            </p:txBody>
          </p:sp>
          <p:sp>
            <p:nvSpPr>
              <p:cNvPr id="15426" name="Text Box 88"/>
              <p:cNvSpPr txBox="1">
                <a:spLocks noChangeArrowheads="1"/>
              </p:cNvSpPr>
              <p:nvPr/>
            </p:nvSpPr>
            <p:spPr bwMode="auto">
              <a:xfrm>
                <a:off x="82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11</a:t>
                </a:r>
                <a:endParaRPr lang="tr-TR"/>
              </a:p>
            </p:txBody>
          </p:sp>
          <p:sp>
            <p:nvSpPr>
              <p:cNvPr id="15427" name="Text Box 89"/>
              <p:cNvSpPr txBox="1">
                <a:spLocks noChangeArrowheads="1"/>
              </p:cNvSpPr>
              <p:nvPr/>
            </p:nvSpPr>
            <p:spPr bwMode="auto">
              <a:xfrm>
                <a:off x="87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12</a:t>
                </a:r>
                <a:endParaRPr lang="tr-TR"/>
              </a:p>
            </p:txBody>
          </p:sp>
          <p:sp>
            <p:nvSpPr>
              <p:cNvPr id="15428" name="Text Box 90"/>
              <p:cNvSpPr txBox="1">
                <a:spLocks noChangeArrowheads="1"/>
              </p:cNvSpPr>
              <p:nvPr/>
            </p:nvSpPr>
            <p:spPr bwMode="auto">
              <a:xfrm>
                <a:off x="93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13</a:t>
                </a:r>
                <a:endParaRPr lang="tr-TR"/>
              </a:p>
            </p:txBody>
          </p:sp>
          <p:sp>
            <p:nvSpPr>
              <p:cNvPr id="15429" name="Text Box 91"/>
              <p:cNvSpPr txBox="1">
                <a:spLocks noChangeArrowheads="1"/>
              </p:cNvSpPr>
              <p:nvPr/>
            </p:nvSpPr>
            <p:spPr bwMode="auto">
              <a:xfrm>
                <a:off x="987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14</a:t>
                </a:r>
                <a:endParaRPr lang="tr-TR"/>
              </a:p>
            </p:txBody>
          </p:sp>
          <p:sp>
            <p:nvSpPr>
              <p:cNvPr id="15430" name="Text Box 92"/>
              <p:cNvSpPr txBox="1">
                <a:spLocks noChangeArrowheads="1"/>
              </p:cNvSpPr>
              <p:nvPr/>
            </p:nvSpPr>
            <p:spPr bwMode="auto">
              <a:xfrm>
                <a:off x="1041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15</a:t>
                </a:r>
                <a:endParaRPr lang="tr-TR"/>
              </a:p>
            </p:txBody>
          </p:sp>
          <p:sp>
            <p:nvSpPr>
              <p:cNvPr id="15431" name="Text Box 93"/>
              <p:cNvSpPr txBox="1">
                <a:spLocks noChangeArrowheads="1"/>
              </p:cNvSpPr>
              <p:nvPr/>
            </p:nvSpPr>
            <p:spPr bwMode="auto">
              <a:xfrm>
                <a:off x="1095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16</a:t>
                </a:r>
                <a:endParaRPr lang="tr-TR"/>
              </a:p>
            </p:txBody>
          </p:sp>
          <p:sp>
            <p:nvSpPr>
              <p:cNvPr id="15432" name="Text Box 94"/>
              <p:cNvSpPr txBox="1">
                <a:spLocks noChangeArrowheads="1"/>
              </p:cNvSpPr>
              <p:nvPr/>
            </p:nvSpPr>
            <p:spPr bwMode="auto">
              <a:xfrm>
                <a:off x="1149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17</a:t>
                </a:r>
                <a:endParaRPr lang="tr-TR"/>
              </a:p>
            </p:txBody>
          </p:sp>
          <p:sp>
            <p:nvSpPr>
              <p:cNvPr id="15433" name="Text Box 95"/>
              <p:cNvSpPr txBox="1">
                <a:spLocks noChangeArrowheads="1"/>
              </p:cNvSpPr>
              <p:nvPr/>
            </p:nvSpPr>
            <p:spPr bwMode="auto">
              <a:xfrm>
                <a:off x="12038" y="6098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tr-TR" sz="1200"/>
                  <a:t>18</a:t>
                </a:r>
                <a:endParaRPr lang="tr-TR"/>
              </a:p>
            </p:txBody>
          </p:sp>
        </p:grpSp>
        <p:grpSp>
          <p:nvGrpSpPr>
            <p:cNvPr id="15374" name="Group 98"/>
            <p:cNvGrpSpPr>
              <a:grpSpLocks/>
            </p:cNvGrpSpPr>
            <p:nvPr/>
          </p:nvGrpSpPr>
          <p:grpSpPr bwMode="auto">
            <a:xfrm>
              <a:off x="1156" y="1556"/>
              <a:ext cx="3884" cy="720"/>
              <a:chOff x="2139" y="12886"/>
              <a:chExt cx="9711" cy="1800"/>
            </a:xfrm>
          </p:grpSpPr>
          <p:sp>
            <p:nvSpPr>
              <p:cNvPr id="15394" name="Line 99"/>
              <p:cNvSpPr>
                <a:spLocks noChangeShapeType="1"/>
              </p:cNvSpPr>
              <p:nvPr/>
            </p:nvSpPr>
            <p:spPr bwMode="auto">
              <a:xfrm>
                <a:off x="2139" y="1431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00"/>
              <p:cNvSpPr>
                <a:spLocks noChangeShapeType="1"/>
              </p:cNvSpPr>
              <p:nvPr/>
            </p:nvSpPr>
            <p:spPr bwMode="auto">
              <a:xfrm>
                <a:off x="2679" y="1397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101"/>
              <p:cNvSpPr>
                <a:spLocks noChangeShapeType="1"/>
              </p:cNvSpPr>
              <p:nvPr/>
            </p:nvSpPr>
            <p:spPr bwMode="auto">
              <a:xfrm>
                <a:off x="3219" y="1325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02"/>
              <p:cNvSpPr>
                <a:spLocks noChangeShapeType="1"/>
              </p:cNvSpPr>
              <p:nvPr/>
            </p:nvSpPr>
            <p:spPr bwMode="auto">
              <a:xfrm>
                <a:off x="3759" y="1433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103"/>
              <p:cNvSpPr>
                <a:spLocks noChangeShapeType="1"/>
              </p:cNvSpPr>
              <p:nvPr/>
            </p:nvSpPr>
            <p:spPr bwMode="auto">
              <a:xfrm>
                <a:off x="4299" y="1467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104"/>
              <p:cNvSpPr>
                <a:spLocks noChangeShapeType="1"/>
              </p:cNvSpPr>
              <p:nvPr/>
            </p:nvSpPr>
            <p:spPr bwMode="auto">
              <a:xfrm>
                <a:off x="4839" y="1395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105"/>
              <p:cNvSpPr>
                <a:spLocks noChangeShapeType="1"/>
              </p:cNvSpPr>
              <p:nvPr/>
            </p:nvSpPr>
            <p:spPr bwMode="auto">
              <a:xfrm>
                <a:off x="5394" y="1361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106"/>
              <p:cNvSpPr>
                <a:spLocks noChangeShapeType="1"/>
              </p:cNvSpPr>
              <p:nvPr/>
            </p:nvSpPr>
            <p:spPr bwMode="auto">
              <a:xfrm>
                <a:off x="5934" y="128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107"/>
              <p:cNvSpPr>
                <a:spLocks noChangeShapeType="1"/>
              </p:cNvSpPr>
              <p:nvPr/>
            </p:nvSpPr>
            <p:spPr bwMode="auto">
              <a:xfrm>
                <a:off x="6450" y="13959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Line 108"/>
              <p:cNvSpPr>
                <a:spLocks noChangeShapeType="1"/>
              </p:cNvSpPr>
              <p:nvPr/>
            </p:nvSpPr>
            <p:spPr bwMode="auto">
              <a:xfrm>
                <a:off x="6990" y="1433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Line 109"/>
              <p:cNvSpPr>
                <a:spLocks noChangeShapeType="1"/>
              </p:cNvSpPr>
              <p:nvPr/>
            </p:nvSpPr>
            <p:spPr bwMode="auto">
              <a:xfrm>
                <a:off x="7530" y="146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Line 110"/>
              <p:cNvSpPr>
                <a:spLocks noChangeShapeType="1"/>
              </p:cNvSpPr>
              <p:nvPr/>
            </p:nvSpPr>
            <p:spPr bwMode="auto">
              <a:xfrm>
                <a:off x="9150" y="12886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111"/>
              <p:cNvSpPr>
                <a:spLocks noChangeShapeType="1"/>
              </p:cNvSpPr>
              <p:nvPr/>
            </p:nvSpPr>
            <p:spPr bwMode="auto">
              <a:xfrm>
                <a:off x="9690" y="13613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112"/>
              <p:cNvSpPr>
                <a:spLocks noChangeShapeType="1"/>
              </p:cNvSpPr>
              <p:nvPr/>
            </p:nvSpPr>
            <p:spPr bwMode="auto">
              <a:xfrm>
                <a:off x="8610" y="12887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113"/>
              <p:cNvSpPr>
                <a:spLocks noChangeShapeType="1"/>
              </p:cNvSpPr>
              <p:nvPr/>
            </p:nvSpPr>
            <p:spPr bwMode="auto">
              <a:xfrm>
                <a:off x="10230" y="1397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114"/>
              <p:cNvSpPr>
                <a:spLocks noChangeShapeType="1"/>
              </p:cNvSpPr>
              <p:nvPr/>
            </p:nvSpPr>
            <p:spPr bwMode="auto">
              <a:xfrm>
                <a:off x="8070" y="13974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115"/>
              <p:cNvSpPr>
                <a:spLocks noChangeShapeType="1"/>
              </p:cNvSpPr>
              <p:nvPr/>
            </p:nvSpPr>
            <p:spPr bwMode="auto">
              <a:xfrm>
                <a:off x="10770" y="14678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16"/>
              <p:cNvSpPr>
                <a:spLocks noChangeShapeType="1"/>
              </p:cNvSpPr>
              <p:nvPr/>
            </p:nvSpPr>
            <p:spPr bwMode="auto">
              <a:xfrm>
                <a:off x="11310" y="13975"/>
                <a:ext cx="5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5" name="Group 117"/>
            <p:cNvGrpSpPr>
              <a:grpSpLocks/>
            </p:cNvGrpSpPr>
            <p:nvPr/>
          </p:nvGrpSpPr>
          <p:grpSpPr bwMode="auto">
            <a:xfrm>
              <a:off x="1156" y="1710"/>
              <a:ext cx="3887" cy="289"/>
              <a:chOff x="2142" y="13253"/>
              <a:chExt cx="9717" cy="722"/>
            </a:xfrm>
          </p:grpSpPr>
          <p:sp>
            <p:nvSpPr>
              <p:cNvPr id="15376" name="Line 118"/>
              <p:cNvSpPr>
                <a:spLocks noChangeShapeType="1"/>
              </p:cNvSpPr>
              <p:nvPr/>
            </p:nvSpPr>
            <p:spPr bwMode="auto">
              <a:xfrm>
                <a:off x="2142" y="13967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119"/>
              <p:cNvSpPr>
                <a:spLocks noChangeShapeType="1"/>
              </p:cNvSpPr>
              <p:nvPr/>
            </p:nvSpPr>
            <p:spPr bwMode="auto">
              <a:xfrm>
                <a:off x="2667" y="1363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20"/>
              <p:cNvSpPr>
                <a:spLocks noChangeShapeType="1"/>
              </p:cNvSpPr>
              <p:nvPr/>
            </p:nvSpPr>
            <p:spPr bwMode="auto">
              <a:xfrm>
                <a:off x="3228" y="13640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21"/>
              <p:cNvSpPr>
                <a:spLocks noChangeShapeType="1"/>
              </p:cNvSpPr>
              <p:nvPr/>
            </p:nvSpPr>
            <p:spPr bwMode="auto">
              <a:xfrm>
                <a:off x="3768" y="13253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22"/>
              <p:cNvSpPr>
                <a:spLocks noChangeShapeType="1"/>
              </p:cNvSpPr>
              <p:nvPr/>
            </p:nvSpPr>
            <p:spPr bwMode="auto">
              <a:xfrm>
                <a:off x="4308" y="1326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123"/>
              <p:cNvSpPr>
                <a:spLocks noChangeShapeType="1"/>
              </p:cNvSpPr>
              <p:nvPr/>
            </p:nvSpPr>
            <p:spPr bwMode="auto">
              <a:xfrm>
                <a:off x="4848" y="13263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124"/>
              <p:cNvSpPr>
                <a:spLocks noChangeShapeType="1"/>
              </p:cNvSpPr>
              <p:nvPr/>
            </p:nvSpPr>
            <p:spPr bwMode="auto">
              <a:xfrm>
                <a:off x="5403" y="13271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125"/>
              <p:cNvSpPr>
                <a:spLocks noChangeShapeType="1"/>
              </p:cNvSpPr>
              <p:nvPr/>
            </p:nvSpPr>
            <p:spPr bwMode="auto">
              <a:xfrm>
                <a:off x="5919" y="13959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Line 126"/>
              <p:cNvSpPr>
                <a:spLocks noChangeShapeType="1"/>
              </p:cNvSpPr>
              <p:nvPr/>
            </p:nvSpPr>
            <p:spPr bwMode="auto">
              <a:xfrm>
                <a:off x="6474" y="13614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127"/>
              <p:cNvSpPr>
                <a:spLocks noChangeShapeType="1"/>
              </p:cNvSpPr>
              <p:nvPr/>
            </p:nvSpPr>
            <p:spPr bwMode="auto">
              <a:xfrm>
                <a:off x="7005" y="13614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28"/>
              <p:cNvSpPr>
                <a:spLocks noChangeShapeType="1"/>
              </p:cNvSpPr>
              <p:nvPr/>
            </p:nvSpPr>
            <p:spPr bwMode="auto">
              <a:xfrm>
                <a:off x="7560" y="13261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129"/>
              <p:cNvSpPr>
                <a:spLocks noChangeShapeType="1"/>
              </p:cNvSpPr>
              <p:nvPr/>
            </p:nvSpPr>
            <p:spPr bwMode="auto">
              <a:xfrm>
                <a:off x="8100" y="13270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130"/>
              <p:cNvSpPr>
                <a:spLocks noChangeShapeType="1"/>
              </p:cNvSpPr>
              <p:nvPr/>
            </p:nvSpPr>
            <p:spPr bwMode="auto">
              <a:xfrm>
                <a:off x="8640" y="13270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31"/>
              <p:cNvSpPr>
                <a:spLocks noChangeShapeType="1"/>
              </p:cNvSpPr>
              <p:nvPr/>
            </p:nvSpPr>
            <p:spPr bwMode="auto">
              <a:xfrm>
                <a:off x="9180" y="13279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132"/>
              <p:cNvSpPr>
                <a:spLocks noChangeShapeType="1"/>
              </p:cNvSpPr>
              <p:nvPr/>
            </p:nvSpPr>
            <p:spPr bwMode="auto">
              <a:xfrm>
                <a:off x="9711" y="13966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133"/>
              <p:cNvSpPr>
                <a:spLocks noChangeShapeType="1"/>
              </p:cNvSpPr>
              <p:nvPr/>
            </p:nvSpPr>
            <p:spPr bwMode="auto">
              <a:xfrm>
                <a:off x="10251" y="1362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34"/>
              <p:cNvSpPr>
                <a:spLocks noChangeShapeType="1"/>
              </p:cNvSpPr>
              <p:nvPr/>
            </p:nvSpPr>
            <p:spPr bwMode="auto">
              <a:xfrm>
                <a:off x="10797" y="13621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35"/>
              <p:cNvSpPr>
                <a:spLocks noChangeShapeType="1"/>
              </p:cNvSpPr>
              <p:nvPr/>
            </p:nvSpPr>
            <p:spPr bwMode="auto">
              <a:xfrm>
                <a:off x="11328" y="13632"/>
                <a:ext cx="531" cy="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96" name="AutoShape 136"/>
          <p:cNvSpPr>
            <a:spLocks noChangeArrowheads="1"/>
          </p:cNvSpPr>
          <p:nvPr/>
        </p:nvSpPr>
        <p:spPr bwMode="auto">
          <a:xfrm>
            <a:off x="6372225" y="1628775"/>
            <a:ext cx="1800225" cy="1079500"/>
          </a:xfrm>
          <a:prstGeom prst="wedgeEllipseCallout">
            <a:avLst>
              <a:gd name="adj1" fmla="val -103176"/>
              <a:gd name="adj2" fmla="val 142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 smtClean="0">
                <a:latin typeface="Verdana" charset="0"/>
              </a:rPr>
              <a:t>Deficient</a:t>
            </a:r>
          </a:p>
          <a:p>
            <a:pPr algn="ctr"/>
            <a:r>
              <a:rPr lang="tr-TR" dirty="0" smtClean="0">
                <a:latin typeface="Verdana" charset="0"/>
              </a:rPr>
              <a:t>Volume</a:t>
            </a:r>
            <a:endParaRPr lang="tr-TR" dirty="0">
              <a:latin typeface="Verdana" charset="0"/>
            </a:endParaRPr>
          </a:p>
        </p:txBody>
      </p:sp>
      <p:sp>
        <p:nvSpPr>
          <p:cNvPr id="92297" name="AutoShape 137"/>
          <p:cNvSpPr>
            <a:spLocks noChangeArrowheads="1"/>
          </p:cNvSpPr>
          <p:nvPr/>
        </p:nvSpPr>
        <p:spPr bwMode="auto">
          <a:xfrm>
            <a:off x="2963818" y="1703939"/>
            <a:ext cx="1866990" cy="792163"/>
          </a:xfrm>
          <a:prstGeom prst="wedgeEllipseCallout">
            <a:avLst>
              <a:gd name="adj1" fmla="val -63681"/>
              <a:gd name="adj2" fmla="val 175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dirty="0" smtClean="0">
                <a:latin typeface="Verdana" charset="0"/>
              </a:rPr>
              <a:t>Excessive</a:t>
            </a:r>
          </a:p>
          <a:p>
            <a:pPr algn="ctr"/>
            <a:r>
              <a:rPr lang="tr-TR" dirty="0" smtClean="0">
                <a:latin typeface="Verdana" charset="0"/>
              </a:rPr>
              <a:t>Volume </a:t>
            </a:r>
            <a:endParaRPr lang="tr-TR" dirty="0">
              <a:latin typeface="Verdana" charset="0"/>
            </a:endParaRPr>
          </a:p>
        </p:txBody>
      </p:sp>
      <p:sp>
        <p:nvSpPr>
          <p:cNvPr id="92299" name="AutoShape 139"/>
          <p:cNvSpPr>
            <a:spLocks noChangeArrowheads="1"/>
          </p:cNvSpPr>
          <p:nvPr/>
        </p:nvSpPr>
        <p:spPr bwMode="auto">
          <a:xfrm>
            <a:off x="2339975" y="4724400"/>
            <a:ext cx="649288" cy="863600"/>
          </a:xfrm>
          <a:prstGeom prst="wedgeEllipseCallout">
            <a:avLst>
              <a:gd name="adj1" fmla="val 3301"/>
              <a:gd name="adj2" fmla="val -1854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>
                <a:latin typeface="Verdana" charset="0"/>
              </a:rPr>
              <a:t>F1</a:t>
            </a:r>
          </a:p>
        </p:txBody>
      </p:sp>
      <p:sp>
        <p:nvSpPr>
          <p:cNvPr id="92300" name="AutoShape 140"/>
          <p:cNvSpPr>
            <a:spLocks noChangeArrowheads="1"/>
          </p:cNvSpPr>
          <p:nvPr/>
        </p:nvSpPr>
        <p:spPr bwMode="auto">
          <a:xfrm>
            <a:off x="3492500" y="5013325"/>
            <a:ext cx="649288" cy="863600"/>
          </a:xfrm>
          <a:prstGeom prst="wedgeEllipseCallout">
            <a:avLst>
              <a:gd name="adj1" fmla="val 110634"/>
              <a:gd name="adj2" fmla="val -2123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>
                <a:latin typeface="Verdana" charset="0"/>
              </a:rPr>
              <a:t>F2</a:t>
            </a:r>
          </a:p>
        </p:txBody>
      </p:sp>
      <p:sp>
        <p:nvSpPr>
          <p:cNvPr id="92301" name="AutoShape 141"/>
          <p:cNvSpPr>
            <a:spLocks noChangeArrowheads="1"/>
          </p:cNvSpPr>
          <p:nvPr/>
        </p:nvSpPr>
        <p:spPr bwMode="auto">
          <a:xfrm>
            <a:off x="5508625" y="5300663"/>
            <a:ext cx="649288" cy="863600"/>
          </a:xfrm>
          <a:prstGeom prst="wedgeEllipseCallout">
            <a:avLst>
              <a:gd name="adj1" fmla="val 97190"/>
              <a:gd name="adj2" fmla="val -27444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>
                <a:latin typeface="Verdana" charset="0"/>
              </a:rPr>
              <a:t>F3</a:t>
            </a:r>
          </a:p>
        </p:txBody>
      </p:sp>
      <p:sp>
        <p:nvSpPr>
          <p:cNvPr id="144" name="Text Box 75"/>
          <p:cNvSpPr txBox="1">
            <a:spLocks noChangeArrowheads="1"/>
          </p:cNvSpPr>
          <p:nvPr/>
        </p:nvSpPr>
        <p:spPr bwMode="auto">
          <a:xfrm>
            <a:off x="611188" y="2062163"/>
            <a:ext cx="194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1200" dirty="0" smtClean="0"/>
              <a:t>Incoming, Demanded Volume (10</a:t>
            </a:r>
            <a:r>
              <a:rPr lang="en-AU" sz="1200" baseline="30000" dirty="0" smtClean="0"/>
              <a:t>6</a:t>
            </a:r>
            <a:r>
              <a:rPr lang="en-AU" sz="1200" dirty="0" smtClean="0"/>
              <a:t> m³)</a:t>
            </a:r>
            <a:endParaRPr lang="en-AU" dirty="0"/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4240213" y="5189538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400" dirty="0" smtClean="0"/>
              <a:t>Time (month)</a:t>
            </a:r>
            <a:endParaRPr lang="tr-TR" sz="1400" dirty="0"/>
          </a:p>
        </p:txBody>
      </p:sp>
      <p:sp>
        <p:nvSpPr>
          <p:cNvPr id="147" name="Rectangle 146"/>
          <p:cNvSpPr/>
          <p:nvPr/>
        </p:nvSpPr>
        <p:spPr>
          <a:xfrm>
            <a:off x="341703" y="389870"/>
            <a:ext cx="3695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Flow Run Curve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6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6" grpId="0" animBg="1"/>
      <p:bldP spid="92297" grpId="0" animBg="1"/>
      <p:bldP spid="92299" grpId="0" animBg="1"/>
      <p:bldP spid="92300" grpId="0" animBg="1"/>
      <p:bldP spid="923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9322" y="1321351"/>
            <a:ext cx="7221820" cy="453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Times New Roman" charset="0"/>
              <a:buChar char="-"/>
            </a:pP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Excessive </a:t>
            </a:r>
            <a:r>
              <a:rPr lang="tr-TR" sz="2400" dirty="0">
                <a:solidFill>
                  <a:srgbClr val="000000"/>
                </a:solidFill>
                <a:latin typeface="Comic Sans MS" charset="0"/>
              </a:rPr>
              <a:t>V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olume: F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Times New Roman" charset="0"/>
              <a:buChar char="-"/>
            </a:pPr>
            <a:r>
              <a:rPr lang="tr-TR" sz="2400" dirty="0">
                <a:solidFill>
                  <a:srgbClr val="000000"/>
                </a:solidFill>
                <a:latin typeface="Comic Sans MS" charset="0"/>
              </a:rPr>
              <a:t>D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eficient Volume: V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Times New Roman" charset="0"/>
              <a:buChar char="-"/>
            </a:pPr>
            <a:endParaRPr lang="tr-TR" sz="2400" dirty="0">
              <a:solidFill>
                <a:srgbClr val="000000"/>
              </a:solidFill>
              <a:latin typeface="Comic Sans MS" charset="0"/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charset="0"/>
              <a:buChar char="o"/>
            </a:pPr>
            <a:r>
              <a:rPr lang="tr-TR" sz="2400" dirty="0" smtClean="0">
                <a:solidFill>
                  <a:srgbClr val="FF0000"/>
                </a:solidFill>
                <a:latin typeface="Comic Sans MS" charset="0"/>
                <a:sym typeface="Symbol" charset="0"/>
              </a:rPr>
              <a:t> 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</a:rPr>
              <a:t>F &gt; 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  <a:sym typeface="Symbol" charset="0"/>
              </a:rPr>
              <a:t>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</a:rPr>
              <a:t>V  </a:t>
            </a:r>
            <a:r>
              <a:rPr lang="tr-TR" sz="24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 Va = max </a:t>
            </a:r>
            <a:r>
              <a:rPr lang="tr-TR" sz="2400" dirty="0">
                <a:solidFill>
                  <a:srgbClr val="000000"/>
                </a:solidFill>
                <a:latin typeface="Comic Sans MS" charset="0"/>
              </a:rPr>
              <a:t>V </a:t>
            </a:r>
            <a:endParaRPr lang="tr-TR" sz="2400" dirty="0" smtClean="0">
              <a:solidFill>
                <a:srgbClr val="000000"/>
              </a:solidFill>
              <a:latin typeface="Comic Sans MS" charset="0"/>
            </a:endParaRPr>
          </a:p>
          <a:p>
            <a:pPr marL="640080" lvl="2" indent="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None/>
            </a:pPr>
            <a:endParaRPr lang="tr-TR" sz="2400" dirty="0">
              <a:solidFill>
                <a:srgbClr val="000000"/>
              </a:solidFill>
              <a:latin typeface="Comic Sans MS" charset="0"/>
            </a:endParaRP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charset="0"/>
              <a:buChar char="o"/>
            </a:pPr>
            <a:r>
              <a:rPr lang="tr-TR" sz="2400" dirty="0" smtClean="0">
                <a:solidFill>
                  <a:srgbClr val="FF0000"/>
                </a:solidFill>
                <a:latin typeface="Comic Sans MS" charset="0"/>
                <a:sym typeface="Symbol" charset="0"/>
              </a:rPr>
              <a:t> 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</a:rPr>
              <a:t>F = 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  <a:sym typeface="Symbol" charset="0"/>
              </a:rPr>
              <a:t>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</a:rPr>
              <a:t>V  </a:t>
            </a:r>
            <a:r>
              <a:rPr lang="tr-TR" sz="24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 Va = </a:t>
            </a:r>
            <a:r>
              <a:rPr lang="tr-TR" sz="2400" dirty="0">
                <a:solidFill>
                  <a:srgbClr val="000000"/>
                </a:solidFill>
                <a:latin typeface="Comic Sans MS" charset="0"/>
              </a:rPr>
              <a:t>m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ax (F,V)</a:t>
            </a:r>
          </a:p>
          <a:p>
            <a:pPr marL="640080" lvl="2" indent="0" eaLnBrk="1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None/>
            </a:pPr>
            <a:endParaRPr lang="tr-TR" sz="2400" dirty="0">
              <a:solidFill>
                <a:srgbClr val="000000"/>
              </a:solidFill>
              <a:latin typeface="Comic Sans MS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Font typeface="Courier New" charset="0"/>
              <a:buChar char="o"/>
            </a:pPr>
            <a:r>
              <a:rPr lang="tr-TR" sz="2400" dirty="0" smtClean="0">
                <a:solidFill>
                  <a:srgbClr val="FF0000"/>
                </a:solidFill>
                <a:latin typeface="Comic Sans MS" charset="0"/>
                <a:sym typeface="Symbol" charset="0"/>
              </a:rPr>
              <a:t> 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</a:rPr>
              <a:t>F &lt; 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  <a:sym typeface="Symbol" charset="0"/>
              </a:rPr>
              <a:t></a:t>
            </a:r>
            <a:r>
              <a:rPr lang="tr-TR" sz="2400" dirty="0">
                <a:solidFill>
                  <a:srgbClr val="FF0000"/>
                </a:solidFill>
                <a:latin typeface="Comic Sans MS" charset="0"/>
              </a:rPr>
              <a:t>V  </a:t>
            </a:r>
            <a:r>
              <a:rPr lang="tr-TR" sz="24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 Va = </a:t>
            </a:r>
            <a:r>
              <a:rPr lang="tr-TR" sz="2400" dirty="0">
                <a:solidFill>
                  <a:srgbClr val="000000"/>
                </a:solidFill>
                <a:latin typeface="Comic Sans MS" charset="0"/>
              </a:rPr>
              <a:t>m</a:t>
            </a:r>
            <a:r>
              <a:rPr lang="tr-TR" sz="2400" dirty="0" smtClean="0">
                <a:solidFill>
                  <a:srgbClr val="000000"/>
                </a:solidFill>
                <a:latin typeface="Comic Sans MS" charset="0"/>
              </a:rPr>
              <a:t>ax F  </a:t>
            </a:r>
          </a:p>
          <a:p>
            <a:pPr eaLnBrk="1" hangingPunct="1">
              <a:lnSpc>
                <a:spcPct val="90000"/>
              </a:lnSpc>
            </a:pPr>
            <a:endParaRPr lang="tr-TR" sz="24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703" y="389870"/>
            <a:ext cx="36952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Flow Run Curve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7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605" y="272885"/>
            <a:ext cx="362071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 MASS CURVE ANALYSIS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2605" y="1324435"/>
            <a:ext cx="8257107" cy="39395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/>
              <a:t>Proposed by Ripple in 1883.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/>
              <a:t>Graphical inspection of the entire record of historical (or synthetic) streamflow for a critical period.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/>
              <a:t>Provides storage requirements by evaluating ∑(S-D)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/>
              <a:t>Valid only when ∑D &lt; ∑S during the period of record.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/>
              <a:t>Works well when releases are constant. 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/>
              <a:t>Otherwise use of sequent-peak algorithm suggested.</a:t>
            </a:r>
          </a:p>
        </p:txBody>
      </p:sp>
    </p:spTree>
    <p:extLst>
      <p:ext uri="{BB962C8B-B14F-4D97-AF65-F5344CB8AC3E}">
        <p14:creationId xmlns:p14="http://schemas.microsoft.com/office/powerpoint/2010/main" val="32327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447" y="332792"/>
            <a:ext cx="379079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Features of Mass Curve: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48487" y="1115056"/>
            <a:ext cx="889551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pPr marL="342900" lvl="0" indent="-342900">
              <a:buFont typeface="Wingdings" charset="2"/>
              <a:buChar char="²"/>
            </a:pPr>
            <a:r>
              <a:rPr lang="en-US" sz="2400" dirty="0"/>
              <a:t>Cumulative plotting of net reservoir inflow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Wingdings" charset="2"/>
              <a:buChar char="²"/>
            </a:pPr>
            <a:r>
              <a:rPr lang="en-US" sz="2400" dirty="0"/>
              <a:t>Slope of mass curve </a:t>
            </a:r>
            <a:r>
              <a:rPr lang="en-US" sz="2400" dirty="0" smtClean="0"/>
              <a:t>gives </a:t>
            </a:r>
            <a:r>
              <a:rPr lang="en-US" sz="2400" dirty="0"/>
              <a:t>value of inflow (S) at that </a:t>
            </a:r>
            <a:r>
              <a:rPr lang="en-US" sz="2400" dirty="0" smtClean="0"/>
              <a:t>time.</a:t>
            </a:r>
          </a:p>
          <a:p>
            <a:pPr lvl="0"/>
            <a:endParaRPr lang="en-US" sz="2400" dirty="0"/>
          </a:p>
          <a:p>
            <a:pPr marL="342900" lvl="0" indent="-342900">
              <a:buFont typeface="Wingdings" charset="2"/>
              <a:buChar char="²"/>
            </a:pPr>
            <a:r>
              <a:rPr lang="en-US" sz="2400" dirty="0"/>
              <a:t>Slope of demand curve gives the demand rate (D) or yield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Wingdings" charset="2"/>
              <a:buChar char="²"/>
            </a:pPr>
            <a:r>
              <a:rPr lang="en-US" sz="2400" dirty="0"/>
              <a:t>The difference between the lines (a+b) tangent to the demand line (∑D) drawn at the highest and lowest points (A and B, respectively) of mass curve (∑S) gives the rate of withdrawal from reservoir during that critical period. </a:t>
            </a:r>
          </a:p>
        </p:txBody>
      </p:sp>
    </p:spTree>
    <p:extLst>
      <p:ext uri="{BB962C8B-B14F-4D97-AF65-F5344CB8AC3E}">
        <p14:creationId xmlns:p14="http://schemas.microsoft.com/office/powerpoint/2010/main" val="25592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77" y="83872"/>
            <a:ext cx="7227144" cy="5141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934" y="5403467"/>
            <a:ext cx="8338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0"/>
              <a:buChar char="¤"/>
            </a:pPr>
            <a:r>
              <a:rPr lang="en-US" dirty="0" smtClean="0"/>
              <a:t>The </a:t>
            </a:r>
            <a:r>
              <a:rPr lang="en-US" dirty="0"/>
              <a:t>maximum cumulative value between tangents is the required storage </a:t>
            </a:r>
            <a:r>
              <a:rPr lang="en-US" dirty="0" smtClean="0"/>
              <a:t>    capacity </a:t>
            </a:r>
            <a:r>
              <a:rPr lang="en-US" dirty="0"/>
              <a:t>(active storage)</a:t>
            </a:r>
            <a:r>
              <a:rPr lang="en-US" dirty="0" smtClean="0"/>
              <a:t>.</a:t>
            </a:r>
          </a:p>
          <a:p>
            <a:pPr lvl="0"/>
            <a:endParaRPr lang="en-US" sz="800" dirty="0"/>
          </a:p>
          <a:p>
            <a:pPr lvl="0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Note </a:t>
            </a:r>
            <a:r>
              <a:rPr lang="en-US" dirty="0"/>
              <a:t>that 100% regulation (∑D = ∑S) is illustrated in Figure 2.4.</a:t>
            </a:r>
          </a:p>
        </p:txBody>
      </p:sp>
    </p:spTree>
    <p:extLst>
      <p:ext uri="{BB962C8B-B14F-4D97-AF65-F5344CB8AC3E}">
        <p14:creationId xmlns:p14="http://schemas.microsoft.com/office/powerpoint/2010/main" val="25247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6300361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755650" y="2475255"/>
            <a:ext cx="8123238" cy="3744913"/>
            <a:chOff x="476" y="1706"/>
            <a:chExt cx="5117" cy="2359"/>
          </a:xfrm>
        </p:grpSpPr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1046" y="1706"/>
              <a:ext cx="1" cy="2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>
              <a:off x="1046" y="3868"/>
              <a:ext cx="34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8"/>
            <p:cNvSpPr>
              <a:spLocks/>
            </p:cNvSpPr>
            <p:nvPr/>
          </p:nvSpPr>
          <p:spPr bwMode="auto">
            <a:xfrm>
              <a:off x="1046" y="1794"/>
              <a:ext cx="3152" cy="2074"/>
            </a:xfrm>
            <a:custGeom>
              <a:avLst/>
              <a:gdLst>
                <a:gd name="T0" fmla="*/ 4 w 20000"/>
                <a:gd name="T1" fmla="*/ 214 h 20000"/>
                <a:gd name="T2" fmla="*/ 8 w 20000"/>
                <a:gd name="T3" fmla="*/ 212 h 20000"/>
                <a:gd name="T4" fmla="*/ 11 w 20000"/>
                <a:gd name="T5" fmla="*/ 209 h 20000"/>
                <a:gd name="T6" fmla="*/ 13 w 20000"/>
                <a:gd name="T7" fmla="*/ 207 h 20000"/>
                <a:gd name="T8" fmla="*/ 16 w 20000"/>
                <a:gd name="T9" fmla="*/ 205 h 20000"/>
                <a:gd name="T10" fmla="*/ 19 w 20000"/>
                <a:gd name="T11" fmla="*/ 203 h 20000"/>
                <a:gd name="T12" fmla="*/ 21 w 20000"/>
                <a:gd name="T13" fmla="*/ 198 h 20000"/>
                <a:gd name="T14" fmla="*/ 24 w 20000"/>
                <a:gd name="T15" fmla="*/ 194 h 20000"/>
                <a:gd name="T16" fmla="*/ 26 w 20000"/>
                <a:gd name="T17" fmla="*/ 191 h 20000"/>
                <a:gd name="T18" fmla="*/ 29 w 20000"/>
                <a:gd name="T19" fmla="*/ 182 h 20000"/>
                <a:gd name="T20" fmla="*/ 32 w 20000"/>
                <a:gd name="T21" fmla="*/ 174 h 20000"/>
                <a:gd name="T22" fmla="*/ 34 w 20000"/>
                <a:gd name="T23" fmla="*/ 170 h 20000"/>
                <a:gd name="T24" fmla="*/ 37 w 20000"/>
                <a:gd name="T25" fmla="*/ 166 h 20000"/>
                <a:gd name="T26" fmla="*/ 42 w 20000"/>
                <a:gd name="T27" fmla="*/ 161 h 20000"/>
                <a:gd name="T28" fmla="*/ 105 w 20000"/>
                <a:gd name="T29" fmla="*/ 159 h 20000"/>
                <a:gd name="T30" fmla="*/ 118 w 20000"/>
                <a:gd name="T31" fmla="*/ 157 h 20000"/>
                <a:gd name="T32" fmla="*/ 125 w 20000"/>
                <a:gd name="T33" fmla="*/ 155 h 20000"/>
                <a:gd name="T34" fmla="*/ 131 w 20000"/>
                <a:gd name="T35" fmla="*/ 152 h 20000"/>
                <a:gd name="T36" fmla="*/ 135 w 20000"/>
                <a:gd name="T37" fmla="*/ 150 h 20000"/>
                <a:gd name="T38" fmla="*/ 140 w 20000"/>
                <a:gd name="T39" fmla="*/ 147 h 20000"/>
                <a:gd name="T40" fmla="*/ 144 w 20000"/>
                <a:gd name="T41" fmla="*/ 138 h 20000"/>
                <a:gd name="T42" fmla="*/ 147 w 20000"/>
                <a:gd name="T43" fmla="*/ 132 h 20000"/>
                <a:gd name="T44" fmla="*/ 150 w 20000"/>
                <a:gd name="T45" fmla="*/ 128 h 20000"/>
                <a:gd name="T46" fmla="*/ 154 w 20000"/>
                <a:gd name="T47" fmla="*/ 123 h 20000"/>
                <a:gd name="T48" fmla="*/ 158 w 20000"/>
                <a:gd name="T49" fmla="*/ 118 h 20000"/>
                <a:gd name="T50" fmla="*/ 160 w 20000"/>
                <a:gd name="T51" fmla="*/ 116 h 20000"/>
                <a:gd name="T52" fmla="*/ 165 w 20000"/>
                <a:gd name="T53" fmla="*/ 113 h 20000"/>
                <a:gd name="T54" fmla="*/ 172 w 20000"/>
                <a:gd name="T55" fmla="*/ 111 h 20000"/>
                <a:gd name="T56" fmla="*/ 278 w 20000"/>
                <a:gd name="T57" fmla="*/ 109 h 20000"/>
                <a:gd name="T58" fmla="*/ 286 w 20000"/>
                <a:gd name="T59" fmla="*/ 106 h 20000"/>
                <a:gd name="T60" fmla="*/ 299 w 20000"/>
                <a:gd name="T61" fmla="*/ 99 h 20000"/>
                <a:gd name="T62" fmla="*/ 306 w 20000"/>
                <a:gd name="T63" fmla="*/ 94 h 20000"/>
                <a:gd name="T64" fmla="*/ 311 w 20000"/>
                <a:gd name="T65" fmla="*/ 91 h 20000"/>
                <a:gd name="T66" fmla="*/ 316 w 20000"/>
                <a:gd name="T67" fmla="*/ 86 h 20000"/>
                <a:gd name="T68" fmla="*/ 321 w 20000"/>
                <a:gd name="T69" fmla="*/ 80 h 20000"/>
                <a:gd name="T70" fmla="*/ 326 w 20000"/>
                <a:gd name="T71" fmla="*/ 72 h 20000"/>
                <a:gd name="T72" fmla="*/ 331 w 20000"/>
                <a:gd name="T73" fmla="*/ 66 h 20000"/>
                <a:gd name="T74" fmla="*/ 334 w 20000"/>
                <a:gd name="T75" fmla="*/ 64 h 20000"/>
                <a:gd name="T76" fmla="*/ 368 w 20000"/>
                <a:gd name="T77" fmla="*/ 62 h 20000"/>
                <a:gd name="T78" fmla="*/ 392 w 20000"/>
                <a:gd name="T79" fmla="*/ 60 h 20000"/>
                <a:gd name="T80" fmla="*/ 399 w 20000"/>
                <a:gd name="T81" fmla="*/ 58 h 20000"/>
                <a:gd name="T82" fmla="*/ 407 w 20000"/>
                <a:gd name="T83" fmla="*/ 56 h 20000"/>
                <a:gd name="T84" fmla="*/ 411 w 20000"/>
                <a:gd name="T85" fmla="*/ 54 h 20000"/>
                <a:gd name="T86" fmla="*/ 416 w 20000"/>
                <a:gd name="T87" fmla="*/ 47 h 20000"/>
                <a:gd name="T88" fmla="*/ 419 w 20000"/>
                <a:gd name="T89" fmla="*/ 44 h 20000"/>
                <a:gd name="T90" fmla="*/ 421 w 20000"/>
                <a:gd name="T91" fmla="*/ 39 h 20000"/>
                <a:gd name="T92" fmla="*/ 425 w 20000"/>
                <a:gd name="T93" fmla="*/ 34 h 20000"/>
                <a:gd name="T94" fmla="*/ 428 w 20000"/>
                <a:gd name="T95" fmla="*/ 31 h 20000"/>
                <a:gd name="T96" fmla="*/ 432 w 20000"/>
                <a:gd name="T97" fmla="*/ 29 h 20000"/>
                <a:gd name="T98" fmla="*/ 438 w 20000"/>
                <a:gd name="T99" fmla="*/ 27 h 20000"/>
                <a:gd name="T100" fmla="*/ 449 w 20000"/>
                <a:gd name="T101" fmla="*/ 24 h 20000"/>
                <a:gd name="T102" fmla="*/ 470 w 20000"/>
                <a:gd name="T103" fmla="*/ 21 h 20000"/>
                <a:gd name="T104" fmla="*/ 475 w 20000"/>
                <a:gd name="T105" fmla="*/ 19 h 20000"/>
                <a:gd name="T106" fmla="*/ 482 w 20000"/>
                <a:gd name="T107" fmla="*/ 14 h 20000"/>
                <a:gd name="T108" fmla="*/ 485 w 20000"/>
                <a:gd name="T109" fmla="*/ 11 h 20000"/>
                <a:gd name="T110" fmla="*/ 489 w 20000"/>
                <a:gd name="T111" fmla="*/ 9 h 20000"/>
                <a:gd name="T112" fmla="*/ 491 w 20000"/>
                <a:gd name="T113" fmla="*/ 6 h 20000"/>
                <a:gd name="T114" fmla="*/ 494 w 20000"/>
                <a:gd name="T115" fmla="*/ 4 h 20000"/>
                <a:gd name="T116" fmla="*/ 497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AutoShape 9"/>
            <p:cNvSpPr>
              <a:spLocks/>
            </p:cNvSpPr>
            <p:nvPr/>
          </p:nvSpPr>
          <p:spPr bwMode="auto">
            <a:xfrm>
              <a:off x="4257" y="2020"/>
              <a:ext cx="277" cy="276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25630"/>
                <a:gd name="adj5" fmla="val -32245"/>
                <a:gd name="adj6" fmla="val -51625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S</a:t>
              </a:r>
            </a:p>
          </p:txBody>
        </p:sp>
        <p:sp>
          <p:nvSpPr>
            <p:cNvPr id="22540" name="AutoShape 10"/>
            <p:cNvSpPr>
              <a:spLocks noChangeArrowheads="1"/>
            </p:cNvSpPr>
            <p:nvPr/>
          </p:nvSpPr>
          <p:spPr bwMode="auto">
            <a:xfrm>
              <a:off x="476" y="1775"/>
              <a:ext cx="545" cy="47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 dirty="0">
                  <a:sym typeface="Symbol" charset="0"/>
                </a:rPr>
                <a:t></a:t>
              </a:r>
              <a:r>
                <a:rPr lang="tr-TR" b="1" dirty="0"/>
                <a:t>S, </a:t>
              </a:r>
              <a:r>
                <a:rPr lang="tr-TR" b="1" dirty="0">
                  <a:sym typeface="Symbol" charset="0"/>
                </a:rPr>
                <a:t></a:t>
              </a:r>
              <a:r>
                <a:rPr lang="tr-TR" b="1" dirty="0"/>
                <a:t>D</a:t>
              </a:r>
            </a:p>
            <a:p>
              <a:pPr algn="ctr"/>
              <a:r>
                <a:rPr lang="tr-TR" b="1" dirty="0"/>
                <a:t>(m³)</a:t>
              </a:r>
            </a:p>
            <a:p>
              <a:endParaRPr lang="tr-TR" b="1" dirty="0"/>
            </a:p>
          </p:txBody>
        </p:sp>
        <p:sp>
          <p:nvSpPr>
            <p:cNvPr id="22541" name="AutoShape 11"/>
            <p:cNvSpPr>
              <a:spLocks noChangeArrowheads="1"/>
            </p:cNvSpPr>
            <p:nvPr/>
          </p:nvSpPr>
          <p:spPr bwMode="auto">
            <a:xfrm>
              <a:off x="4492" y="3750"/>
              <a:ext cx="1101" cy="3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 dirty="0" smtClean="0"/>
                <a:t>Time (month)</a:t>
              </a:r>
              <a:endParaRPr lang="tr-TR" b="1" dirty="0"/>
            </a:p>
          </p:txBody>
        </p:sp>
        <p:sp>
          <p:nvSpPr>
            <p:cNvPr id="22542" name="AutoShape 12"/>
            <p:cNvSpPr>
              <a:spLocks noChangeArrowheads="1"/>
            </p:cNvSpPr>
            <p:nvPr/>
          </p:nvSpPr>
          <p:spPr bwMode="auto">
            <a:xfrm>
              <a:off x="844" y="3789"/>
              <a:ext cx="211" cy="2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1200"/>
                <a:t>0</a:t>
              </a:r>
              <a:endParaRPr lang="tr-TR"/>
            </a:p>
          </p:txBody>
        </p:sp>
        <p:sp>
          <p:nvSpPr>
            <p:cNvPr id="22543" name="AutoShape 13"/>
            <p:cNvSpPr>
              <a:spLocks/>
            </p:cNvSpPr>
            <p:nvPr/>
          </p:nvSpPr>
          <p:spPr bwMode="auto">
            <a:xfrm>
              <a:off x="2407" y="1716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2046"/>
                <a:gd name="adj5" fmla="val 121181"/>
                <a:gd name="adj6" fmla="val 199009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en-AU" sz="1200" b="1" dirty="0" smtClean="0"/>
                <a:t>Incoming Flow Cumulative</a:t>
              </a:r>
            </a:p>
            <a:p>
              <a:pPr algn="r"/>
              <a:r>
                <a:rPr lang="en-AU" sz="1200" b="1" dirty="0" smtClean="0"/>
                <a:t>Curve (IFCC)</a:t>
              </a:r>
              <a:endParaRPr lang="en-AU" sz="12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1783" y="247498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4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6312012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AutoShape 5"/>
          <p:cNvSpPr>
            <a:spLocks noChangeArrowheads="1"/>
          </p:cNvSpPr>
          <p:nvPr/>
        </p:nvSpPr>
        <p:spPr bwMode="auto">
          <a:xfrm>
            <a:off x="7131050" y="5953125"/>
            <a:ext cx="1642995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tr-TR" b="1" dirty="0" smtClean="0"/>
              <a:t>Time (month)</a:t>
            </a:r>
            <a:endParaRPr lang="tr-TR" b="1" dirty="0"/>
          </a:p>
        </p:txBody>
      </p:sp>
      <p:grpSp>
        <p:nvGrpSpPr>
          <p:cNvPr id="23561" name="Group 23"/>
          <p:cNvGrpSpPr>
            <a:grpSpLocks/>
          </p:cNvGrpSpPr>
          <p:nvPr/>
        </p:nvGrpSpPr>
        <p:grpSpPr bwMode="auto">
          <a:xfrm>
            <a:off x="684213" y="2708275"/>
            <a:ext cx="7400925" cy="3651250"/>
            <a:chOff x="431" y="1706"/>
            <a:chExt cx="4662" cy="2300"/>
          </a:xfrm>
        </p:grpSpPr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>
              <a:off x="1046" y="1706"/>
              <a:ext cx="1" cy="2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>
              <a:off x="1046" y="3868"/>
              <a:ext cx="34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0"/>
            <p:cNvSpPr>
              <a:spLocks/>
            </p:cNvSpPr>
            <p:nvPr/>
          </p:nvSpPr>
          <p:spPr bwMode="auto">
            <a:xfrm>
              <a:off x="1046" y="1794"/>
              <a:ext cx="3152" cy="2074"/>
            </a:xfrm>
            <a:custGeom>
              <a:avLst/>
              <a:gdLst>
                <a:gd name="T0" fmla="*/ 4 w 20000"/>
                <a:gd name="T1" fmla="*/ 214 h 20000"/>
                <a:gd name="T2" fmla="*/ 8 w 20000"/>
                <a:gd name="T3" fmla="*/ 212 h 20000"/>
                <a:gd name="T4" fmla="*/ 11 w 20000"/>
                <a:gd name="T5" fmla="*/ 209 h 20000"/>
                <a:gd name="T6" fmla="*/ 13 w 20000"/>
                <a:gd name="T7" fmla="*/ 207 h 20000"/>
                <a:gd name="T8" fmla="*/ 16 w 20000"/>
                <a:gd name="T9" fmla="*/ 205 h 20000"/>
                <a:gd name="T10" fmla="*/ 19 w 20000"/>
                <a:gd name="T11" fmla="*/ 203 h 20000"/>
                <a:gd name="T12" fmla="*/ 21 w 20000"/>
                <a:gd name="T13" fmla="*/ 198 h 20000"/>
                <a:gd name="T14" fmla="*/ 24 w 20000"/>
                <a:gd name="T15" fmla="*/ 194 h 20000"/>
                <a:gd name="T16" fmla="*/ 26 w 20000"/>
                <a:gd name="T17" fmla="*/ 191 h 20000"/>
                <a:gd name="T18" fmla="*/ 29 w 20000"/>
                <a:gd name="T19" fmla="*/ 182 h 20000"/>
                <a:gd name="T20" fmla="*/ 32 w 20000"/>
                <a:gd name="T21" fmla="*/ 174 h 20000"/>
                <a:gd name="T22" fmla="*/ 34 w 20000"/>
                <a:gd name="T23" fmla="*/ 170 h 20000"/>
                <a:gd name="T24" fmla="*/ 37 w 20000"/>
                <a:gd name="T25" fmla="*/ 166 h 20000"/>
                <a:gd name="T26" fmla="*/ 42 w 20000"/>
                <a:gd name="T27" fmla="*/ 161 h 20000"/>
                <a:gd name="T28" fmla="*/ 105 w 20000"/>
                <a:gd name="T29" fmla="*/ 159 h 20000"/>
                <a:gd name="T30" fmla="*/ 118 w 20000"/>
                <a:gd name="T31" fmla="*/ 157 h 20000"/>
                <a:gd name="T32" fmla="*/ 125 w 20000"/>
                <a:gd name="T33" fmla="*/ 155 h 20000"/>
                <a:gd name="T34" fmla="*/ 131 w 20000"/>
                <a:gd name="T35" fmla="*/ 152 h 20000"/>
                <a:gd name="T36" fmla="*/ 135 w 20000"/>
                <a:gd name="T37" fmla="*/ 150 h 20000"/>
                <a:gd name="T38" fmla="*/ 140 w 20000"/>
                <a:gd name="T39" fmla="*/ 147 h 20000"/>
                <a:gd name="T40" fmla="*/ 144 w 20000"/>
                <a:gd name="T41" fmla="*/ 138 h 20000"/>
                <a:gd name="T42" fmla="*/ 147 w 20000"/>
                <a:gd name="T43" fmla="*/ 132 h 20000"/>
                <a:gd name="T44" fmla="*/ 150 w 20000"/>
                <a:gd name="T45" fmla="*/ 128 h 20000"/>
                <a:gd name="T46" fmla="*/ 154 w 20000"/>
                <a:gd name="T47" fmla="*/ 123 h 20000"/>
                <a:gd name="T48" fmla="*/ 158 w 20000"/>
                <a:gd name="T49" fmla="*/ 118 h 20000"/>
                <a:gd name="T50" fmla="*/ 160 w 20000"/>
                <a:gd name="T51" fmla="*/ 116 h 20000"/>
                <a:gd name="T52" fmla="*/ 165 w 20000"/>
                <a:gd name="T53" fmla="*/ 113 h 20000"/>
                <a:gd name="T54" fmla="*/ 172 w 20000"/>
                <a:gd name="T55" fmla="*/ 111 h 20000"/>
                <a:gd name="T56" fmla="*/ 278 w 20000"/>
                <a:gd name="T57" fmla="*/ 109 h 20000"/>
                <a:gd name="T58" fmla="*/ 286 w 20000"/>
                <a:gd name="T59" fmla="*/ 106 h 20000"/>
                <a:gd name="T60" fmla="*/ 299 w 20000"/>
                <a:gd name="T61" fmla="*/ 99 h 20000"/>
                <a:gd name="T62" fmla="*/ 306 w 20000"/>
                <a:gd name="T63" fmla="*/ 94 h 20000"/>
                <a:gd name="T64" fmla="*/ 311 w 20000"/>
                <a:gd name="T65" fmla="*/ 91 h 20000"/>
                <a:gd name="T66" fmla="*/ 316 w 20000"/>
                <a:gd name="T67" fmla="*/ 86 h 20000"/>
                <a:gd name="T68" fmla="*/ 321 w 20000"/>
                <a:gd name="T69" fmla="*/ 80 h 20000"/>
                <a:gd name="T70" fmla="*/ 326 w 20000"/>
                <a:gd name="T71" fmla="*/ 72 h 20000"/>
                <a:gd name="T72" fmla="*/ 331 w 20000"/>
                <a:gd name="T73" fmla="*/ 66 h 20000"/>
                <a:gd name="T74" fmla="*/ 334 w 20000"/>
                <a:gd name="T75" fmla="*/ 64 h 20000"/>
                <a:gd name="T76" fmla="*/ 368 w 20000"/>
                <a:gd name="T77" fmla="*/ 62 h 20000"/>
                <a:gd name="T78" fmla="*/ 392 w 20000"/>
                <a:gd name="T79" fmla="*/ 60 h 20000"/>
                <a:gd name="T80" fmla="*/ 399 w 20000"/>
                <a:gd name="T81" fmla="*/ 58 h 20000"/>
                <a:gd name="T82" fmla="*/ 407 w 20000"/>
                <a:gd name="T83" fmla="*/ 56 h 20000"/>
                <a:gd name="T84" fmla="*/ 411 w 20000"/>
                <a:gd name="T85" fmla="*/ 54 h 20000"/>
                <a:gd name="T86" fmla="*/ 416 w 20000"/>
                <a:gd name="T87" fmla="*/ 47 h 20000"/>
                <a:gd name="T88" fmla="*/ 419 w 20000"/>
                <a:gd name="T89" fmla="*/ 44 h 20000"/>
                <a:gd name="T90" fmla="*/ 421 w 20000"/>
                <a:gd name="T91" fmla="*/ 39 h 20000"/>
                <a:gd name="T92" fmla="*/ 425 w 20000"/>
                <a:gd name="T93" fmla="*/ 34 h 20000"/>
                <a:gd name="T94" fmla="*/ 428 w 20000"/>
                <a:gd name="T95" fmla="*/ 31 h 20000"/>
                <a:gd name="T96" fmla="*/ 432 w 20000"/>
                <a:gd name="T97" fmla="*/ 29 h 20000"/>
                <a:gd name="T98" fmla="*/ 438 w 20000"/>
                <a:gd name="T99" fmla="*/ 27 h 20000"/>
                <a:gd name="T100" fmla="*/ 449 w 20000"/>
                <a:gd name="T101" fmla="*/ 24 h 20000"/>
                <a:gd name="T102" fmla="*/ 470 w 20000"/>
                <a:gd name="T103" fmla="*/ 21 h 20000"/>
                <a:gd name="T104" fmla="*/ 475 w 20000"/>
                <a:gd name="T105" fmla="*/ 19 h 20000"/>
                <a:gd name="T106" fmla="*/ 482 w 20000"/>
                <a:gd name="T107" fmla="*/ 14 h 20000"/>
                <a:gd name="T108" fmla="*/ 485 w 20000"/>
                <a:gd name="T109" fmla="*/ 11 h 20000"/>
                <a:gd name="T110" fmla="*/ 489 w 20000"/>
                <a:gd name="T111" fmla="*/ 9 h 20000"/>
                <a:gd name="T112" fmla="*/ 491 w 20000"/>
                <a:gd name="T113" fmla="*/ 6 h 20000"/>
                <a:gd name="T114" fmla="*/ 494 w 20000"/>
                <a:gd name="T115" fmla="*/ 4 h 20000"/>
                <a:gd name="T116" fmla="*/ 497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 flipV="1">
              <a:off x="3256" y="3347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2"/>
            <p:cNvSpPr>
              <a:spLocks noChangeShapeType="1"/>
            </p:cNvSpPr>
            <p:nvPr/>
          </p:nvSpPr>
          <p:spPr bwMode="auto">
            <a:xfrm>
              <a:off x="3261" y="3504"/>
              <a:ext cx="37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3"/>
            <p:cNvSpPr>
              <a:spLocks noChangeShapeType="1"/>
            </p:cNvSpPr>
            <p:nvPr/>
          </p:nvSpPr>
          <p:spPr bwMode="auto">
            <a:xfrm>
              <a:off x="3635" y="3347"/>
              <a:ext cx="0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AutoShape 14"/>
            <p:cNvSpPr>
              <a:spLocks/>
            </p:cNvSpPr>
            <p:nvPr/>
          </p:nvSpPr>
          <p:spPr bwMode="auto">
            <a:xfrm>
              <a:off x="4257" y="2020"/>
              <a:ext cx="277" cy="276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25630"/>
                <a:gd name="adj5" fmla="val -32245"/>
                <a:gd name="adj6" fmla="val -51625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400" b="1">
                  <a:sym typeface="Symbol" charset="0"/>
                </a:rPr>
                <a:t></a:t>
              </a:r>
              <a:r>
                <a:rPr lang="tr-TR" sz="1400" b="1"/>
                <a:t>S</a:t>
              </a:r>
            </a:p>
          </p:txBody>
        </p:sp>
        <p:sp>
          <p:nvSpPr>
            <p:cNvPr id="23569" name="Line 15"/>
            <p:cNvSpPr>
              <a:spLocks noChangeShapeType="1"/>
            </p:cNvSpPr>
            <p:nvPr/>
          </p:nvSpPr>
          <p:spPr bwMode="auto">
            <a:xfrm flipV="1">
              <a:off x="1071" y="2531"/>
              <a:ext cx="3144" cy="13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AutoShape 16"/>
            <p:cNvSpPr>
              <a:spLocks/>
            </p:cNvSpPr>
            <p:nvPr/>
          </p:nvSpPr>
          <p:spPr bwMode="auto">
            <a:xfrm>
              <a:off x="4139" y="2797"/>
              <a:ext cx="277" cy="275"/>
            </a:xfrm>
            <a:prstGeom prst="callout2">
              <a:avLst>
                <a:gd name="adj1" fmla="val 49819"/>
                <a:gd name="adj2" fmla="val 0"/>
                <a:gd name="adj3" fmla="val 49819"/>
                <a:gd name="adj4" fmla="val -27074"/>
                <a:gd name="adj5" fmla="val -57093"/>
                <a:gd name="adj6" fmla="val -54514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D</a:t>
              </a:r>
            </a:p>
          </p:txBody>
        </p:sp>
        <p:sp>
          <p:nvSpPr>
            <p:cNvPr id="23571" name="AutoShape 17"/>
            <p:cNvSpPr>
              <a:spLocks noChangeArrowheads="1"/>
            </p:cNvSpPr>
            <p:nvPr/>
          </p:nvSpPr>
          <p:spPr bwMode="auto">
            <a:xfrm>
              <a:off x="3660" y="3347"/>
              <a:ext cx="1034" cy="25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400" b="1" dirty="0" smtClean="0"/>
                <a:t>Annual Demand</a:t>
              </a:r>
            </a:p>
            <a:p>
              <a:endParaRPr lang="tr-TR" sz="1400" b="1" dirty="0"/>
            </a:p>
          </p:txBody>
        </p:sp>
        <p:sp>
          <p:nvSpPr>
            <p:cNvPr id="23572" name="AutoShape 18"/>
            <p:cNvSpPr>
              <a:spLocks noChangeArrowheads="1"/>
            </p:cNvSpPr>
            <p:nvPr/>
          </p:nvSpPr>
          <p:spPr bwMode="auto">
            <a:xfrm>
              <a:off x="3273" y="3524"/>
              <a:ext cx="448" cy="1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smtClean="0"/>
                <a:t>1 year</a:t>
              </a:r>
              <a:endParaRPr lang="en-AU" sz="1600" b="1"/>
            </a:p>
          </p:txBody>
        </p:sp>
        <p:sp>
          <p:nvSpPr>
            <p:cNvPr id="23573" name="AutoShape 19"/>
            <p:cNvSpPr>
              <a:spLocks noChangeArrowheads="1"/>
            </p:cNvSpPr>
            <p:nvPr/>
          </p:nvSpPr>
          <p:spPr bwMode="auto">
            <a:xfrm>
              <a:off x="431" y="1775"/>
              <a:ext cx="590" cy="47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S, </a:t>
              </a:r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D</a:t>
              </a:r>
            </a:p>
            <a:p>
              <a:pPr algn="ctr"/>
              <a:r>
                <a:rPr lang="tr-TR" b="1"/>
                <a:t>(m³)</a:t>
              </a:r>
            </a:p>
            <a:p>
              <a:endParaRPr lang="tr-TR" b="1"/>
            </a:p>
          </p:txBody>
        </p:sp>
        <p:sp>
          <p:nvSpPr>
            <p:cNvPr id="23574" name="AutoShape 20"/>
            <p:cNvSpPr>
              <a:spLocks noChangeArrowheads="1"/>
            </p:cNvSpPr>
            <p:nvPr/>
          </p:nvSpPr>
          <p:spPr bwMode="auto">
            <a:xfrm>
              <a:off x="844" y="3789"/>
              <a:ext cx="211" cy="2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1600" b="1"/>
                <a:t>0</a:t>
              </a:r>
            </a:p>
          </p:txBody>
        </p:sp>
        <p:sp>
          <p:nvSpPr>
            <p:cNvPr id="23575" name="AutoShape 21"/>
            <p:cNvSpPr>
              <a:spLocks/>
            </p:cNvSpPr>
            <p:nvPr/>
          </p:nvSpPr>
          <p:spPr bwMode="auto">
            <a:xfrm>
              <a:off x="2333" y="1764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2046"/>
                <a:gd name="adj5" fmla="val 121181"/>
                <a:gd name="adj6" fmla="val 199009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tr-TR" sz="1600" b="1" dirty="0" smtClean="0"/>
                <a:t>IFCC</a:t>
              </a:r>
              <a:endParaRPr lang="tr-TR" sz="1600" b="1" dirty="0"/>
            </a:p>
          </p:txBody>
        </p:sp>
        <p:sp>
          <p:nvSpPr>
            <p:cNvPr id="23576" name="AutoShape 22"/>
            <p:cNvSpPr>
              <a:spLocks/>
            </p:cNvSpPr>
            <p:nvPr/>
          </p:nvSpPr>
          <p:spPr bwMode="auto">
            <a:xfrm>
              <a:off x="4286" y="3067"/>
              <a:ext cx="807" cy="203"/>
            </a:xfrm>
            <a:prstGeom prst="callout2">
              <a:avLst>
                <a:gd name="adj1" fmla="val 35468"/>
                <a:gd name="adj2" fmla="val -5949"/>
                <a:gd name="adj3" fmla="val 35468"/>
                <a:gd name="adj4" fmla="val -78810"/>
                <a:gd name="adj5" fmla="val -14287"/>
                <a:gd name="adj6" fmla="val -152662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r>
                <a:rPr lang="en-GB" sz="1200" b="1" dirty="0" smtClean="0"/>
                <a:t>Demand  Cumulative Curve</a:t>
              </a:r>
              <a:endParaRPr lang="en-GB" sz="12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31783" y="317404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35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5997435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582" name="Group 26"/>
          <p:cNvGrpSpPr>
            <a:grpSpLocks/>
          </p:cNvGrpSpPr>
          <p:nvPr/>
        </p:nvGrpSpPr>
        <p:grpSpPr bwMode="auto">
          <a:xfrm>
            <a:off x="611188" y="2079121"/>
            <a:ext cx="7921625" cy="3744913"/>
            <a:chOff x="385" y="1706"/>
            <a:chExt cx="4990" cy="2359"/>
          </a:xfrm>
        </p:grpSpPr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1046" y="1706"/>
              <a:ext cx="1" cy="2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>
              <a:off x="1046" y="3868"/>
              <a:ext cx="34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7"/>
            <p:cNvSpPr>
              <a:spLocks/>
            </p:cNvSpPr>
            <p:nvPr/>
          </p:nvSpPr>
          <p:spPr bwMode="auto">
            <a:xfrm>
              <a:off x="1046" y="1794"/>
              <a:ext cx="3152" cy="2074"/>
            </a:xfrm>
            <a:custGeom>
              <a:avLst/>
              <a:gdLst>
                <a:gd name="T0" fmla="*/ 4 w 20000"/>
                <a:gd name="T1" fmla="*/ 214 h 20000"/>
                <a:gd name="T2" fmla="*/ 8 w 20000"/>
                <a:gd name="T3" fmla="*/ 212 h 20000"/>
                <a:gd name="T4" fmla="*/ 11 w 20000"/>
                <a:gd name="T5" fmla="*/ 209 h 20000"/>
                <a:gd name="T6" fmla="*/ 13 w 20000"/>
                <a:gd name="T7" fmla="*/ 207 h 20000"/>
                <a:gd name="T8" fmla="*/ 16 w 20000"/>
                <a:gd name="T9" fmla="*/ 205 h 20000"/>
                <a:gd name="T10" fmla="*/ 19 w 20000"/>
                <a:gd name="T11" fmla="*/ 203 h 20000"/>
                <a:gd name="T12" fmla="*/ 21 w 20000"/>
                <a:gd name="T13" fmla="*/ 198 h 20000"/>
                <a:gd name="T14" fmla="*/ 24 w 20000"/>
                <a:gd name="T15" fmla="*/ 194 h 20000"/>
                <a:gd name="T16" fmla="*/ 26 w 20000"/>
                <a:gd name="T17" fmla="*/ 191 h 20000"/>
                <a:gd name="T18" fmla="*/ 29 w 20000"/>
                <a:gd name="T19" fmla="*/ 182 h 20000"/>
                <a:gd name="T20" fmla="*/ 32 w 20000"/>
                <a:gd name="T21" fmla="*/ 174 h 20000"/>
                <a:gd name="T22" fmla="*/ 34 w 20000"/>
                <a:gd name="T23" fmla="*/ 170 h 20000"/>
                <a:gd name="T24" fmla="*/ 37 w 20000"/>
                <a:gd name="T25" fmla="*/ 166 h 20000"/>
                <a:gd name="T26" fmla="*/ 42 w 20000"/>
                <a:gd name="T27" fmla="*/ 161 h 20000"/>
                <a:gd name="T28" fmla="*/ 105 w 20000"/>
                <a:gd name="T29" fmla="*/ 159 h 20000"/>
                <a:gd name="T30" fmla="*/ 118 w 20000"/>
                <a:gd name="T31" fmla="*/ 157 h 20000"/>
                <a:gd name="T32" fmla="*/ 125 w 20000"/>
                <a:gd name="T33" fmla="*/ 155 h 20000"/>
                <a:gd name="T34" fmla="*/ 131 w 20000"/>
                <a:gd name="T35" fmla="*/ 152 h 20000"/>
                <a:gd name="T36" fmla="*/ 135 w 20000"/>
                <a:gd name="T37" fmla="*/ 150 h 20000"/>
                <a:gd name="T38" fmla="*/ 140 w 20000"/>
                <a:gd name="T39" fmla="*/ 147 h 20000"/>
                <a:gd name="T40" fmla="*/ 144 w 20000"/>
                <a:gd name="T41" fmla="*/ 138 h 20000"/>
                <a:gd name="T42" fmla="*/ 147 w 20000"/>
                <a:gd name="T43" fmla="*/ 132 h 20000"/>
                <a:gd name="T44" fmla="*/ 150 w 20000"/>
                <a:gd name="T45" fmla="*/ 128 h 20000"/>
                <a:gd name="T46" fmla="*/ 154 w 20000"/>
                <a:gd name="T47" fmla="*/ 123 h 20000"/>
                <a:gd name="T48" fmla="*/ 158 w 20000"/>
                <a:gd name="T49" fmla="*/ 118 h 20000"/>
                <a:gd name="T50" fmla="*/ 160 w 20000"/>
                <a:gd name="T51" fmla="*/ 116 h 20000"/>
                <a:gd name="T52" fmla="*/ 165 w 20000"/>
                <a:gd name="T53" fmla="*/ 113 h 20000"/>
                <a:gd name="T54" fmla="*/ 172 w 20000"/>
                <a:gd name="T55" fmla="*/ 111 h 20000"/>
                <a:gd name="T56" fmla="*/ 278 w 20000"/>
                <a:gd name="T57" fmla="*/ 109 h 20000"/>
                <a:gd name="T58" fmla="*/ 286 w 20000"/>
                <a:gd name="T59" fmla="*/ 106 h 20000"/>
                <a:gd name="T60" fmla="*/ 299 w 20000"/>
                <a:gd name="T61" fmla="*/ 99 h 20000"/>
                <a:gd name="T62" fmla="*/ 306 w 20000"/>
                <a:gd name="T63" fmla="*/ 94 h 20000"/>
                <a:gd name="T64" fmla="*/ 311 w 20000"/>
                <a:gd name="T65" fmla="*/ 91 h 20000"/>
                <a:gd name="T66" fmla="*/ 316 w 20000"/>
                <a:gd name="T67" fmla="*/ 86 h 20000"/>
                <a:gd name="T68" fmla="*/ 321 w 20000"/>
                <a:gd name="T69" fmla="*/ 80 h 20000"/>
                <a:gd name="T70" fmla="*/ 326 w 20000"/>
                <a:gd name="T71" fmla="*/ 72 h 20000"/>
                <a:gd name="T72" fmla="*/ 331 w 20000"/>
                <a:gd name="T73" fmla="*/ 66 h 20000"/>
                <a:gd name="T74" fmla="*/ 334 w 20000"/>
                <a:gd name="T75" fmla="*/ 64 h 20000"/>
                <a:gd name="T76" fmla="*/ 368 w 20000"/>
                <a:gd name="T77" fmla="*/ 62 h 20000"/>
                <a:gd name="T78" fmla="*/ 392 w 20000"/>
                <a:gd name="T79" fmla="*/ 60 h 20000"/>
                <a:gd name="T80" fmla="*/ 399 w 20000"/>
                <a:gd name="T81" fmla="*/ 58 h 20000"/>
                <a:gd name="T82" fmla="*/ 407 w 20000"/>
                <a:gd name="T83" fmla="*/ 56 h 20000"/>
                <a:gd name="T84" fmla="*/ 411 w 20000"/>
                <a:gd name="T85" fmla="*/ 54 h 20000"/>
                <a:gd name="T86" fmla="*/ 416 w 20000"/>
                <a:gd name="T87" fmla="*/ 47 h 20000"/>
                <a:gd name="T88" fmla="*/ 419 w 20000"/>
                <a:gd name="T89" fmla="*/ 44 h 20000"/>
                <a:gd name="T90" fmla="*/ 421 w 20000"/>
                <a:gd name="T91" fmla="*/ 39 h 20000"/>
                <a:gd name="T92" fmla="*/ 425 w 20000"/>
                <a:gd name="T93" fmla="*/ 34 h 20000"/>
                <a:gd name="T94" fmla="*/ 428 w 20000"/>
                <a:gd name="T95" fmla="*/ 31 h 20000"/>
                <a:gd name="T96" fmla="*/ 432 w 20000"/>
                <a:gd name="T97" fmla="*/ 29 h 20000"/>
                <a:gd name="T98" fmla="*/ 438 w 20000"/>
                <a:gd name="T99" fmla="*/ 27 h 20000"/>
                <a:gd name="T100" fmla="*/ 449 w 20000"/>
                <a:gd name="T101" fmla="*/ 24 h 20000"/>
                <a:gd name="T102" fmla="*/ 470 w 20000"/>
                <a:gd name="T103" fmla="*/ 21 h 20000"/>
                <a:gd name="T104" fmla="*/ 475 w 20000"/>
                <a:gd name="T105" fmla="*/ 19 h 20000"/>
                <a:gd name="T106" fmla="*/ 482 w 20000"/>
                <a:gd name="T107" fmla="*/ 14 h 20000"/>
                <a:gd name="T108" fmla="*/ 485 w 20000"/>
                <a:gd name="T109" fmla="*/ 11 h 20000"/>
                <a:gd name="T110" fmla="*/ 489 w 20000"/>
                <a:gd name="T111" fmla="*/ 9 h 20000"/>
                <a:gd name="T112" fmla="*/ 491 w 20000"/>
                <a:gd name="T113" fmla="*/ 6 h 20000"/>
                <a:gd name="T114" fmla="*/ 494 w 20000"/>
                <a:gd name="T115" fmla="*/ 4 h 20000"/>
                <a:gd name="T116" fmla="*/ 497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V="1">
              <a:off x="2105" y="2423"/>
              <a:ext cx="1060" cy="4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 flipV="1">
              <a:off x="1315" y="3072"/>
              <a:ext cx="673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 flipV="1">
              <a:off x="2107" y="2423"/>
              <a:ext cx="1059" cy="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 flipV="1">
              <a:off x="3181" y="2168"/>
              <a:ext cx="547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 flipV="1">
              <a:off x="3256" y="3347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3"/>
            <p:cNvSpPr>
              <a:spLocks noChangeShapeType="1"/>
            </p:cNvSpPr>
            <p:nvPr/>
          </p:nvSpPr>
          <p:spPr bwMode="auto">
            <a:xfrm>
              <a:off x="3261" y="3504"/>
              <a:ext cx="37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>
              <a:off x="3635" y="3347"/>
              <a:ext cx="0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AutoShape 15"/>
            <p:cNvSpPr>
              <a:spLocks/>
            </p:cNvSpPr>
            <p:nvPr/>
          </p:nvSpPr>
          <p:spPr bwMode="auto">
            <a:xfrm>
              <a:off x="4257" y="2020"/>
              <a:ext cx="277" cy="276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25630"/>
                <a:gd name="adj5" fmla="val -32245"/>
                <a:gd name="adj6" fmla="val -51625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S</a:t>
              </a:r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V="1">
              <a:off x="1071" y="2531"/>
              <a:ext cx="3144" cy="13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AutoShape 17"/>
            <p:cNvSpPr>
              <a:spLocks/>
            </p:cNvSpPr>
            <p:nvPr/>
          </p:nvSpPr>
          <p:spPr bwMode="auto">
            <a:xfrm>
              <a:off x="4139" y="2797"/>
              <a:ext cx="277" cy="275"/>
            </a:xfrm>
            <a:prstGeom prst="callout2">
              <a:avLst>
                <a:gd name="adj1" fmla="val 49819"/>
                <a:gd name="adj2" fmla="val 0"/>
                <a:gd name="adj3" fmla="val 49819"/>
                <a:gd name="adj4" fmla="val -27074"/>
                <a:gd name="adj5" fmla="val -57093"/>
                <a:gd name="adj6" fmla="val -54514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D</a:t>
              </a:r>
            </a:p>
          </p:txBody>
        </p:sp>
        <p:sp>
          <p:nvSpPr>
            <p:cNvPr id="24597" name="AutoShape 18"/>
            <p:cNvSpPr>
              <a:spLocks noChangeArrowheads="1"/>
            </p:cNvSpPr>
            <p:nvPr/>
          </p:nvSpPr>
          <p:spPr bwMode="auto">
            <a:xfrm>
              <a:off x="3660" y="3347"/>
              <a:ext cx="1034" cy="25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400" b="1" dirty="0" smtClean="0"/>
                <a:t>Annual Demand</a:t>
              </a:r>
            </a:p>
            <a:p>
              <a:endParaRPr lang="tr-TR" sz="1600" b="1" dirty="0"/>
            </a:p>
          </p:txBody>
        </p:sp>
        <p:sp>
          <p:nvSpPr>
            <p:cNvPr id="24598" name="AutoShape 19"/>
            <p:cNvSpPr>
              <a:spLocks noChangeArrowheads="1"/>
            </p:cNvSpPr>
            <p:nvPr/>
          </p:nvSpPr>
          <p:spPr bwMode="auto">
            <a:xfrm>
              <a:off x="3273" y="3524"/>
              <a:ext cx="507" cy="1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400" b="1" dirty="0" smtClean="0"/>
                <a:t>1 year</a:t>
              </a:r>
              <a:endParaRPr lang="en-AU" sz="1400" b="1" dirty="0"/>
            </a:p>
          </p:txBody>
        </p:sp>
        <p:sp>
          <p:nvSpPr>
            <p:cNvPr id="24599" name="Line 20"/>
            <p:cNvSpPr>
              <a:spLocks noChangeShapeType="1"/>
            </p:cNvSpPr>
            <p:nvPr/>
          </p:nvSpPr>
          <p:spPr bwMode="auto">
            <a:xfrm flipV="1">
              <a:off x="1710" y="2875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AutoShape 21"/>
            <p:cNvSpPr>
              <a:spLocks noChangeArrowheads="1"/>
            </p:cNvSpPr>
            <p:nvPr/>
          </p:nvSpPr>
          <p:spPr bwMode="auto">
            <a:xfrm>
              <a:off x="385" y="1775"/>
              <a:ext cx="636" cy="47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S, </a:t>
              </a:r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D</a:t>
              </a:r>
            </a:p>
            <a:p>
              <a:pPr algn="ctr"/>
              <a:r>
                <a:rPr lang="tr-TR" b="1"/>
                <a:t>(m³)</a:t>
              </a:r>
            </a:p>
            <a:p>
              <a:endParaRPr lang="tr-TR" b="1"/>
            </a:p>
          </p:txBody>
        </p:sp>
        <p:sp>
          <p:nvSpPr>
            <p:cNvPr id="24601" name="AutoShape 22"/>
            <p:cNvSpPr>
              <a:spLocks noChangeArrowheads="1"/>
            </p:cNvSpPr>
            <p:nvPr/>
          </p:nvSpPr>
          <p:spPr bwMode="auto">
            <a:xfrm>
              <a:off x="4492" y="3750"/>
              <a:ext cx="883" cy="3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Zaman (ay)</a:t>
              </a:r>
            </a:p>
          </p:txBody>
        </p:sp>
        <p:sp>
          <p:nvSpPr>
            <p:cNvPr id="24602" name="AutoShape 23"/>
            <p:cNvSpPr>
              <a:spLocks noChangeArrowheads="1"/>
            </p:cNvSpPr>
            <p:nvPr/>
          </p:nvSpPr>
          <p:spPr bwMode="auto">
            <a:xfrm>
              <a:off x="844" y="3789"/>
              <a:ext cx="211" cy="2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1200"/>
                <a:t>0</a:t>
              </a:r>
              <a:endParaRPr lang="tr-TR"/>
            </a:p>
          </p:txBody>
        </p:sp>
        <p:sp>
          <p:nvSpPr>
            <p:cNvPr id="24603" name="AutoShape 24"/>
            <p:cNvSpPr>
              <a:spLocks/>
            </p:cNvSpPr>
            <p:nvPr/>
          </p:nvSpPr>
          <p:spPr bwMode="auto">
            <a:xfrm>
              <a:off x="2333" y="1764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2046"/>
                <a:gd name="adj5" fmla="val 121181"/>
                <a:gd name="adj6" fmla="val 199009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tr-TR" sz="1600" b="1" dirty="0" smtClean="0"/>
                <a:t>IFCC</a:t>
              </a:r>
              <a:endParaRPr lang="tr-TR" sz="1600" b="1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1783" y="317404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3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6078992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607" name="Group 32"/>
          <p:cNvGrpSpPr>
            <a:grpSpLocks/>
          </p:cNvGrpSpPr>
          <p:nvPr/>
        </p:nvGrpSpPr>
        <p:grpSpPr bwMode="auto">
          <a:xfrm>
            <a:off x="684213" y="2079121"/>
            <a:ext cx="8170863" cy="3744913"/>
            <a:chOff x="431" y="1706"/>
            <a:chExt cx="5147" cy="2359"/>
          </a:xfrm>
        </p:grpSpPr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>
              <a:off x="1046" y="1706"/>
              <a:ext cx="1" cy="2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1046" y="3868"/>
              <a:ext cx="34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8"/>
            <p:cNvSpPr>
              <a:spLocks/>
            </p:cNvSpPr>
            <p:nvPr/>
          </p:nvSpPr>
          <p:spPr bwMode="auto">
            <a:xfrm>
              <a:off x="1046" y="1794"/>
              <a:ext cx="3152" cy="2074"/>
            </a:xfrm>
            <a:custGeom>
              <a:avLst/>
              <a:gdLst>
                <a:gd name="T0" fmla="*/ 4 w 20000"/>
                <a:gd name="T1" fmla="*/ 214 h 20000"/>
                <a:gd name="T2" fmla="*/ 8 w 20000"/>
                <a:gd name="T3" fmla="*/ 212 h 20000"/>
                <a:gd name="T4" fmla="*/ 11 w 20000"/>
                <a:gd name="T5" fmla="*/ 209 h 20000"/>
                <a:gd name="T6" fmla="*/ 13 w 20000"/>
                <a:gd name="T7" fmla="*/ 207 h 20000"/>
                <a:gd name="T8" fmla="*/ 16 w 20000"/>
                <a:gd name="T9" fmla="*/ 205 h 20000"/>
                <a:gd name="T10" fmla="*/ 19 w 20000"/>
                <a:gd name="T11" fmla="*/ 203 h 20000"/>
                <a:gd name="T12" fmla="*/ 21 w 20000"/>
                <a:gd name="T13" fmla="*/ 198 h 20000"/>
                <a:gd name="T14" fmla="*/ 24 w 20000"/>
                <a:gd name="T15" fmla="*/ 194 h 20000"/>
                <a:gd name="T16" fmla="*/ 26 w 20000"/>
                <a:gd name="T17" fmla="*/ 191 h 20000"/>
                <a:gd name="T18" fmla="*/ 29 w 20000"/>
                <a:gd name="T19" fmla="*/ 182 h 20000"/>
                <a:gd name="T20" fmla="*/ 32 w 20000"/>
                <a:gd name="T21" fmla="*/ 174 h 20000"/>
                <a:gd name="T22" fmla="*/ 34 w 20000"/>
                <a:gd name="T23" fmla="*/ 170 h 20000"/>
                <a:gd name="T24" fmla="*/ 37 w 20000"/>
                <a:gd name="T25" fmla="*/ 166 h 20000"/>
                <a:gd name="T26" fmla="*/ 42 w 20000"/>
                <a:gd name="T27" fmla="*/ 161 h 20000"/>
                <a:gd name="T28" fmla="*/ 105 w 20000"/>
                <a:gd name="T29" fmla="*/ 159 h 20000"/>
                <a:gd name="T30" fmla="*/ 118 w 20000"/>
                <a:gd name="T31" fmla="*/ 157 h 20000"/>
                <a:gd name="T32" fmla="*/ 125 w 20000"/>
                <a:gd name="T33" fmla="*/ 155 h 20000"/>
                <a:gd name="T34" fmla="*/ 131 w 20000"/>
                <a:gd name="T35" fmla="*/ 152 h 20000"/>
                <a:gd name="T36" fmla="*/ 135 w 20000"/>
                <a:gd name="T37" fmla="*/ 150 h 20000"/>
                <a:gd name="T38" fmla="*/ 140 w 20000"/>
                <a:gd name="T39" fmla="*/ 147 h 20000"/>
                <a:gd name="T40" fmla="*/ 144 w 20000"/>
                <a:gd name="T41" fmla="*/ 138 h 20000"/>
                <a:gd name="T42" fmla="*/ 147 w 20000"/>
                <a:gd name="T43" fmla="*/ 132 h 20000"/>
                <a:gd name="T44" fmla="*/ 150 w 20000"/>
                <a:gd name="T45" fmla="*/ 128 h 20000"/>
                <a:gd name="T46" fmla="*/ 154 w 20000"/>
                <a:gd name="T47" fmla="*/ 123 h 20000"/>
                <a:gd name="T48" fmla="*/ 158 w 20000"/>
                <a:gd name="T49" fmla="*/ 118 h 20000"/>
                <a:gd name="T50" fmla="*/ 160 w 20000"/>
                <a:gd name="T51" fmla="*/ 116 h 20000"/>
                <a:gd name="T52" fmla="*/ 165 w 20000"/>
                <a:gd name="T53" fmla="*/ 113 h 20000"/>
                <a:gd name="T54" fmla="*/ 172 w 20000"/>
                <a:gd name="T55" fmla="*/ 111 h 20000"/>
                <a:gd name="T56" fmla="*/ 278 w 20000"/>
                <a:gd name="T57" fmla="*/ 109 h 20000"/>
                <a:gd name="T58" fmla="*/ 286 w 20000"/>
                <a:gd name="T59" fmla="*/ 106 h 20000"/>
                <a:gd name="T60" fmla="*/ 299 w 20000"/>
                <a:gd name="T61" fmla="*/ 99 h 20000"/>
                <a:gd name="T62" fmla="*/ 306 w 20000"/>
                <a:gd name="T63" fmla="*/ 94 h 20000"/>
                <a:gd name="T64" fmla="*/ 311 w 20000"/>
                <a:gd name="T65" fmla="*/ 91 h 20000"/>
                <a:gd name="T66" fmla="*/ 316 w 20000"/>
                <a:gd name="T67" fmla="*/ 86 h 20000"/>
                <a:gd name="T68" fmla="*/ 321 w 20000"/>
                <a:gd name="T69" fmla="*/ 80 h 20000"/>
                <a:gd name="T70" fmla="*/ 326 w 20000"/>
                <a:gd name="T71" fmla="*/ 72 h 20000"/>
                <a:gd name="T72" fmla="*/ 331 w 20000"/>
                <a:gd name="T73" fmla="*/ 66 h 20000"/>
                <a:gd name="T74" fmla="*/ 334 w 20000"/>
                <a:gd name="T75" fmla="*/ 64 h 20000"/>
                <a:gd name="T76" fmla="*/ 368 w 20000"/>
                <a:gd name="T77" fmla="*/ 62 h 20000"/>
                <a:gd name="T78" fmla="*/ 392 w 20000"/>
                <a:gd name="T79" fmla="*/ 60 h 20000"/>
                <a:gd name="T80" fmla="*/ 399 w 20000"/>
                <a:gd name="T81" fmla="*/ 58 h 20000"/>
                <a:gd name="T82" fmla="*/ 407 w 20000"/>
                <a:gd name="T83" fmla="*/ 56 h 20000"/>
                <a:gd name="T84" fmla="*/ 411 w 20000"/>
                <a:gd name="T85" fmla="*/ 54 h 20000"/>
                <a:gd name="T86" fmla="*/ 416 w 20000"/>
                <a:gd name="T87" fmla="*/ 47 h 20000"/>
                <a:gd name="T88" fmla="*/ 419 w 20000"/>
                <a:gd name="T89" fmla="*/ 44 h 20000"/>
                <a:gd name="T90" fmla="*/ 421 w 20000"/>
                <a:gd name="T91" fmla="*/ 39 h 20000"/>
                <a:gd name="T92" fmla="*/ 425 w 20000"/>
                <a:gd name="T93" fmla="*/ 34 h 20000"/>
                <a:gd name="T94" fmla="*/ 428 w 20000"/>
                <a:gd name="T95" fmla="*/ 31 h 20000"/>
                <a:gd name="T96" fmla="*/ 432 w 20000"/>
                <a:gd name="T97" fmla="*/ 29 h 20000"/>
                <a:gd name="T98" fmla="*/ 438 w 20000"/>
                <a:gd name="T99" fmla="*/ 27 h 20000"/>
                <a:gd name="T100" fmla="*/ 449 w 20000"/>
                <a:gd name="T101" fmla="*/ 24 h 20000"/>
                <a:gd name="T102" fmla="*/ 470 w 20000"/>
                <a:gd name="T103" fmla="*/ 21 h 20000"/>
                <a:gd name="T104" fmla="*/ 475 w 20000"/>
                <a:gd name="T105" fmla="*/ 19 h 20000"/>
                <a:gd name="T106" fmla="*/ 482 w 20000"/>
                <a:gd name="T107" fmla="*/ 14 h 20000"/>
                <a:gd name="T108" fmla="*/ 485 w 20000"/>
                <a:gd name="T109" fmla="*/ 11 h 20000"/>
                <a:gd name="T110" fmla="*/ 489 w 20000"/>
                <a:gd name="T111" fmla="*/ 9 h 20000"/>
                <a:gd name="T112" fmla="*/ 491 w 20000"/>
                <a:gd name="T113" fmla="*/ 6 h 20000"/>
                <a:gd name="T114" fmla="*/ 494 w 20000"/>
                <a:gd name="T115" fmla="*/ 4 h 20000"/>
                <a:gd name="T116" fmla="*/ 497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 flipV="1">
              <a:off x="2105" y="2423"/>
              <a:ext cx="1060" cy="4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 flipV="1">
              <a:off x="1315" y="3072"/>
              <a:ext cx="673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V="1">
              <a:off x="2107" y="2423"/>
              <a:ext cx="1059" cy="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3181" y="2168"/>
              <a:ext cx="547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 flipV="1">
              <a:off x="3256" y="3347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>
              <a:off x="3261" y="3504"/>
              <a:ext cx="37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>
              <a:off x="3635" y="3347"/>
              <a:ext cx="0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>
              <a:off x="1761" y="3171"/>
              <a:ext cx="1" cy="1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>
              <a:off x="2794" y="2576"/>
              <a:ext cx="1" cy="2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>
              <a:off x="3513" y="2262"/>
              <a:ext cx="1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AutoShape 19"/>
            <p:cNvSpPr>
              <a:spLocks/>
            </p:cNvSpPr>
            <p:nvPr/>
          </p:nvSpPr>
          <p:spPr bwMode="auto">
            <a:xfrm>
              <a:off x="4257" y="2020"/>
              <a:ext cx="277" cy="276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25630"/>
                <a:gd name="adj5" fmla="val -32245"/>
                <a:gd name="adj6" fmla="val -51625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S</a:t>
              </a:r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 flipV="1">
              <a:off x="1071" y="2531"/>
              <a:ext cx="3144" cy="13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AutoShape 21"/>
            <p:cNvSpPr>
              <a:spLocks/>
            </p:cNvSpPr>
            <p:nvPr/>
          </p:nvSpPr>
          <p:spPr bwMode="auto">
            <a:xfrm>
              <a:off x="4139" y="2797"/>
              <a:ext cx="277" cy="275"/>
            </a:xfrm>
            <a:prstGeom prst="callout2">
              <a:avLst>
                <a:gd name="adj1" fmla="val 49819"/>
                <a:gd name="adj2" fmla="val 0"/>
                <a:gd name="adj3" fmla="val 49819"/>
                <a:gd name="adj4" fmla="val -27074"/>
                <a:gd name="adj5" fmla="val -57093"/>
                <a:gd name="adj6" fmla="val -54514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>
                  <a:sym typeface="Symbol" charset="0"/>
                </a:rPr>
                <a:t></a:t>
              </a:r>
              <a:r>
                <a:rPr lang="tr-TR" sz="1200"/>
                <a:t>D</a:t>
              </a:r>
              <a:endParaRPr lang="tr-TR"/>
            </a:p>
          </p:txBody>
        </p:sp>
        <p:sp>
          <p:nvSpPr>
            <p:cNvPr id="25624" name="AutoShape 22"/>
            <p:cNvSpPr>
              <a:spLocks noChangeArrowheads="1"/>
            </p:cNvSpPr>
            <p:nvPr/>
          </p:nvSpPr>
          <p:spPr bwMode="auto">
            <a:xfrm>
              <a:off x="3660" y="3347"/>
              <a:ext cx="1034" cy="25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dirty="0" smtClean="0"/>
                <a:t>Annual Demand</a:t>
              </a:r>
            </a:p>
            <a:p>
              <a:endParaRPr lang="en-AU" sz="1600" b="1" dirty="0"/>
            </a:p>
          </p:txBody>
        </p:sp>
        <p:sp>
          <p:nvSpPr>
            <p:cNvPr id="25625" name="AutoShape 23"/>
            <p:cNvSpPr>
              <a:spLocks noChangeArrowheads="1"/>
            </p:cNvSpPr>
            <p:nvPr/>
          </p:nvSpPr>
          <p:spPr bwMode="auto">
            <a:xfrm>
              <a:off x="3273" y="3524"/>
              <a:ext cx="514" cy="1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smtClean="0"/>
                <a:t>1 year</a:t>
              </a:r>
              <a:endParaRPr lang="en-AU" sz="1600" b="1"/>
            </a:p>
          </p:txBody>
        </p:sp>
        <p:sp>
          <p:nvSpPr>
            <p:cNvPr id="25626" name="AutoShape 24"/>
            <p:cNvSpPr>
              <a:spLocks/>
            </p:cNvSpPr>
            <p:nvPr/>
          </p:nvSpPr>
          <p:spPr bwMode="auto">
            <a:xfrm>
              <a:off x="1945" y="3171"/>
              <a:ext cx="227" cy="194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7005"/>
                <a:gd name="adj5" fmla="val 35051"/>
                <a:gd name="adj6" fmla="val -74009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1</a:t>
              </a:r>
              <a:endParaRPr lang="tr-TR" sz="1600" b="1"/>
            </a:p>
          </p:txBody>
        </p:sp>
        <p:sp>
          <p:nvSpPr>
            <p:cNvPr id="25627" name="AutoShape 25"/>
            <p:cNvSpPr>
              <a:spLocks/>
            </p:cNvSpPr>
            <p:nvPr/>
          </p:nvSpPr>
          <p:spPr bwMode="auto">
            <a:xfrm>
              <a:off x="2988" y="2729"/>
              <a:ext cx="285" cy="194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3685"/>
                <a:gd name="adj5" fmla="val -15981"/>
                <a:gd name="adj6" fmla="val -67718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2</a:t>
              </a:r>
              <a:endParaRPr lang="tr-TR" sz="1600" b="1"/>
            </a:p>
          </p:txBody>
        </p:sp>
        <p:sp>
          <p:nvSpPr>
            <p:cNvPr id="25628" name="AutoShape 26"/>
            <p:cNvSpPr>
              <a:spLocks/>
            </p:cNvSpPr>
            <p:nvPr/>
          </p:nvSpPr>
          <p:spPr bwMode="auto">
            <a:xfrm>
              <a:off x="3727" y="2326"/>
              <a:ext cx="286" cy="242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3565"/>
                <a:gd name="adj5" fmla="val -412"/>
                <a:gd name="adj6" fmla="val -6748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3</a:t>
              </a:r>
              <a:endParaRPr lang="tr-TR" sz="1600" b="1"/>
            </a:p>
          </p:txBody>
        </p:sp>
        <p:sp>
          <p:nvSpPr>
            <p:cNvPr id="25629" name="AutoShape 27"/>
            <p:cNvSpPr>
              <a:spLocks noChangeArrowheads="1"/>
            </p:cNvSpPr>
            <p:nvPr/>
          </p:nvSpPr>
          <p:spPr bwMode="auto">
            <a:xfrm>
              <a:off x="431" y="1775"/>
              <a:ext cx="590" cy="47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S, </a:t>
              </a:r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D</a:t>
              </a:r>
            </a:p>
            <a:p>
              <a:pPr algn="ctr"/>
              <a:r>
                <a:rPr lang="tr-TR" b="1"/>
                <a:t>(m³)</a:t>
              </a:r>
            </a:p>
            <a:p>
              <a:endParaRPr lang="tr-TR" b="1"/>
            </a:p>
          </p:txBody>
        </p:sp>
        <p:sp>
          <p:nvSpPr>
            <p:cNvPr id="25630" name="AutoShape 28"/>
            <p:cNvSpPr>
              <a:spLocks noChangeArrowheads="1"/>
            </p:cNvSpPr>
            <p:nvPr/>
          </p:nvSpPr>
          <p:spPr bwMode="auto">
            <a:xfrm>
              <a:off x="4492" y="3750"/>
              <a:ext cx="1086" cy="3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 dirty="0" smtClean="0"/>
                <a:t>Time (month)</a:t>
              </a:r>
              <a:endParaRPr lang="tr-TR" b="1" dirty="0"/>
            </a:p>
          </p:txBody>
        </p:sp>
        <p:sp>
          <p:nvSpPr>
            <p:cNvPr id="25631" name="AutoShape 29"/>
            <p:cNvSpPr>
              <a:spLocks noChangeArrowheads="1"/>
            </p:cNvSpPr>
            <p:nvPr/>
          </p:nvSpPr>
          <p:spPr bwMode="auto">
            <a:xfrm>
              <a:off x="844" y="3789"/>
              <a:ext cx="211" cy="2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1200"/>
                <a:t>0</a:t>
              </a:r>
              <a:endParaRPr lang="tr-TR"/>
            </a:p>
          </p:txBody>
        </p:sp>
        <p:sp>
          <p:nvSpPr>
            <p:cNvPr id="25632" name="AutoShape 30"/>
            <p:cNvSpPr>
              <a:spLocks/>
            </p:cNvSpPr>
            <p:nvPr/>
          </p:nvSpPr>
          <p:spPr bwMode="auto">
            <a:xfrm>
              <a:off x="2333" y="1764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2046"/>
                <a:gd name="adj5" fmla="val 121181"/>
                <a:gd name="adj6" fmla="val 199009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tr-TR" sz="1600" b="1" dirty="0" smtClean="0"/>
                <a:t>IFCC</a:t>
              </a:r>
              <a:endParaRPr lang="tr-TR" sz="1600" b="1" dirty="0"/>
            </a:p>
          </p:txBody>
        </p:sp>
        <p:sp>
          <p:nvSpPr>
            <p:cNvPr id="25633" name="AutoShape 31"/>
            <p:cNvSpPr>
              <a:spLocks/>
            </p:cNvSpPr>
            <p:nvPr/>
          </p:nvSpPr>
          <p:spPr bwMode="auto">
            <a:xfrm>
              <a:off x="935" y="1967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5389"/>
                <a:gd name="adj5" fmla="val 325616"/>
                <a:gd name="adj6" fmla="val 205574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en-AU" sz="1400" b="1" dirty="0" smtClean="0"/>
                <a:t>Demand Cumulative Curve</a:t>
              </a:r>
              <a:endParaRPr lang="en-AU" sz="1400" b="1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31783" y="317404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2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146" y="864000"/>
            <a:ext cx="84485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* </a:t>
            </a:r>
            <a:r>
              <a:rPr lang="en-US" sz="2400" b="1" dirty="0" smtClean="0"/>
              <a:t>Systems </a:t>
            </a:r>
            <a:r>
              <a:rPr lang="en-US" sz="2400" b="1" dirty="0"/>
              <a:t>Analysis</a:t>
            </a:r>
            <a:r>
              <a:rPr lang="en-US" sz="2400" dirty="0"/>
              <a:t>  </a:t>
            </a:r>
            <a:r>
              <a:rPr lang="en-US" sz="2400" dirty="0">
                <a:sym typeface="Wingdings"/>
              </a:rPr>
              <a:t>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to obtain optimum solution for the design &amp; operation </a:t>
            </a:r>
            <a:endParaRPr lang="en-US" sz="2400" dirty="0" smtClean="0"/>
          </a:p>
          <a:p>
            <a:r>
              <a:rPr lang="en-US" sz="2400" dirty="0" smtClean="0"/>
              <a:t>of </a:t>
            </a:r>
            <a:r>
              <a:rPr lang="en-US" sz="2400" dirty="0"/>
              <a:t>a WR system.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* </a:t>
            </a:r>
            <a:r>
              <a:rPr lang="en-US" sz="2400" dirty="0"/>
              <a:t>Available fresh water in the earth &lt; 1% of the total water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ecent significant concepts:</a:t>
            </a:r>
            <a:endParaRPr lang="en-US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“</a:t>
            </a:r>
            <a:r>
              <a:rPr lang="en-US" sz="2400" b="1" dirty="0"/>
              <a:t>SUSTAINABLE DEVELOPMENT</a:t>
            </a:r>
            <a:r>
              <a:rPr lang="en-US" sz="2400" dirty="0"/>
              <a:t>”  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Using &amp; saving limited existing water resources for </a:t>
            </a:r>
            <a:r>
              <a:rPr lang="en-US" sz="2400" i="1" u="sng" dirty="0"/>
              <a:t>longer period</a:t>
            </a:r>
            <a:r>
              <a:rPr lang="en-US" sz="2400" dirty="0"/>
              <a:t> with the desired </a:t>
            </a:r>
            <a:r>
              <a:rPr lang="en-US" sz="2400" dirty="0" smtClean="0"/>
              <a:t>quality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33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5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6631" name="Group 36"/>
          <p:cNvGrpSpPr>
            <a:grpSpLocks/>
          </p:cNvGrpSpPr>
          <p:nvPr/>
        </p:nvGrpSpPr>
        <p:grpSpPr bwMode="auto">
          <a:xfrm>
            <a:off x="684213" y="2067470"/>
            <a:ext cx="8002588" cy="3744913"/>
            <a:chOff x="431" y="1706"/>
            <a:chExt cx="5041" cy="2359"/>
          </a:xfrm>
        </p:grpSpPr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046" y="1706"/>
              <a:ext cx="1" cy="2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1046" y="3868"/>
              <a:ext cx="34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8"/>
            <p:cNvSpPr>
              <a:spLocks/>
            </p:cNvSpPr>
            <p:nvPr/>
          </p:nvSpPr>
          <p:spPr bwMode="auto">
            <a:xfrm>
              <a:off x="1046" y="1794"/>
              <a:ext cx="3152" cy="2074"/>
            </a:xfrm>
            <a:custGeom>
              <a:avLst/>
              <a:gdLst>
                <a:gd name="T0" fmla="*/ 4 w 20000"/>
                <a:gd name="T1" fmla="*/ 214 h 20000"/>
                <a:gd name="T2" fmla="*/ 8 w 20000"/>
                <a:gd name="T3" fmla="*/ 212 h 20000"/>
                <a:gd name="T4" fmla="*/ 11 w 20000"/>
                <a:gd name="T5" fmla="*/ 209 h 20000"/>
                <a:gd name="T6" fmla="*/ 13 w 20000"/>
                <a:gd name="T7" fmla="*/ 207 h 20000"/>
                <a:gd name="T8" fmla="*/ 16 w 20000"/>
                <a:gd name="T9" fmla="*/ 205 h 20000"/>
                <a:gd name="T10" fmla="*/ 19 w 20000"/>
                <a:gd name="T11" fmla="*/ 203 h 20000"/>
                <a:gd name="T12" fmla="*/ 21 w 20000"/>
                <a:gd name="T13" fmla="*/ 198 h 20000"/>
                <a:gd name="T14" fmla="*/ 24 w 20000"/>
                <a:gd name="T15" fmla="*/ 194 h 20000"/>
                <a:gd name="T16" fmla="*/ 26 w 20000"/>
                <a:gd name="T17" fmla="*/ 191 h 20000"/>
                <a:gd name="T18" fmla="*/ 29 w 20000"/>
                <a:gd name="T19" fmla="*/ 182 h 20000"/>
                <a:gd name="T20" fmla="*/ 32 w 20000"/>
                <a:gd name="T21" fmla="*/ 174 h 20000"/>
                <a:gd name="T22" fmla="*/ 34 w 20000"/>
                <a:gd name="T23" fmla="*/ 170 h 20000"/>
                <a:gd name="T24" fmla="*/ 37 w 20000"/>
                <a:gd name="T25" fmla="*/ 166 h 20000"/>
                <a:gd name="T26" fmla="*/ 42 w 20000"/>
                <a:gd name="T27" fmla="*/ 161 h 20000"/>
                <a:gd name="T28" fmla="*/ 105 w 20000"/>
                <a:gd name="T29" fmla="*/ 159 h 20000"/>
                <a:gd name="T30" fmla="*/ 118 w 20000"/>
                <a:gd name="T31" fmla="*/ 157 h 20000"/>
                <a:gd name="T32" fmla="*/ 125 w 20000"/>
                <a:gd name="T33" fmla="*/ 155 h 20000"/>
                <a:gd name="T34" fmla="*/ 131 w 20000"/>
                <a:gd name="T35" fmla="*/ 152 h 20000"/>
                <a:gd name="T36" fmla="*/ 135 w 20000"/>
                <a:gd name="T37" fmla="*/ 150 h 20000"/>
                <a:gd name="T38" fmla="*/ 140 w 20000"/>
                <a:gd name="T39" fmla="*/ 147 h 20000"/>
                <a:gd name="T40" fmla="*/ 144 w 20000"/>
                <a:gd name="T41" fmla="*/ 138 h 20000"/>
                <a:gd name="T42" fmla="*/ 147 w 20000"/>
                <a:gd name="T43" fmla="*/ 132 h 20000"/>
                <a:gd name="T44" fmla="*/ 150 w 20000"/>
                <a:gd name="T45" fmla="*/ 128 h 20000"/>
                <a:gd name="T46" fmla="*/ 154 w 20000"/>
                <a:gd name="T47" fmla="*/ 123 h 20000"/>
                <a:gd name="T48" fmla="*/ 158 w 20000"/>
                <a:gd name="T49" fmla="*/ 118 h 20000"/>
                <a:gd name="T50" fmla="*/ 160 w 20000"/>
                <a:gd name="T51" fmla="*/ 116 h 20000"/>
                <a:gd name="T52" fmla="*/ 165 w 20000"/>
                <a:gd name="T53" fmla="*/ 113 h 20000"/>
                <a:gd name="T54" fmla="*/ 172 w 20000"/>
                <a:gd name="T55" fmla="*/ 111 h 20000"/>
                <a:gd name="T56" fmla="*/ 278 w 20000"/>
                <a:gd name="T57" fmla="*/ 109 h 20000"/>
                <a:gd name="T58" fmla="*/ 286 w 20000"/>
                <a:gd name="T59" fmla="*/ 106 h 20000"/>
                <a:gd name="T60" fmla="*/ 299 w 20000"/>
                <a:gd name="T61" fmla="*/ 99 h 20000"/>
                <a:gd name="T62" fmla="*/ 306 w 20000"/>
                <a:gd name="T63" fmla="*/ 94 h 20000"/>
                <a:gd name="T64" fmla="*/ 311 w 20000"/>
                <a:gd name="T65" fmla="*/ 91 h 20000"/>
                <a:gd name="T66" fmla="*/ 316 w 20000"/>
                <a:gd name="T67" fmla="*/ 86 h 20000"/>
                <a:gd name="T68" fmla="*/ 321 w 20000"/>
                <a:gd name="T69" fmla="*/ 80 h 20000"/>
                <a:gd name="T70" fmla="*/ 326 w 20000"/>
                <a:gd name="T71" fmla="*/ 72 h 20000"/>
                <a:gd name="T72" fmla="*/ 331 w 20000"/>
                <a:gd name="T73" fmla="*/ 66 h 20000"/>
                <a:gd name="T74" fmla="*/ 334 w 20000"/>
                <a:gd name="T75" fmla="*/ 64 h 20000"/>
                <a:gd name="T76" fmla="*/ 368 w 20000"/>
                <a:gd name="T77" fmla="*/ 62 h 20000"/>
                <a:gd name="T78" fmla="*/ 392 w 20000"/>
                <a:gd name="T79" fmla="*/ 60 h 20000"/>
                <a:gd name="T80" fmla="*/ 399 w 20000"/>
                <a:gd name="T81" fmla="*/ 58 h 20000"/>
                <a:gd name="T82" fmla="*/ 407 w 20000"/>
                <a:gd name="T83" fmla="*/ 56 h 20000"/>
                <a:gd name="T84" fmla="*/ 411 w 20000"/>
                <a:gd name="T85" fmla="*/ 54 h 20000"/>
                <a:gd name="T86" fmla="*/ 416 w 20000"/>
                <a:gd name="T87" fmla="*/ 47 h 20000"/>
                <a:gd name="T88" fmla="*/ 419 w 20000"/>
                <a:gd name="T89" fmla="*/ 44 h 20000"/>
                <a:gd name="T90" fmla="*/ 421 w 20000"/>
                <a:gd name="T91" fmla="*/ 39 h 20000"/>
                <a:gd name="T92" fmla="*/ 425 w 20000"/>
                <a:gd name="T93" fmla="*/ 34 h 20000"/>
                <a:gd name="T94" fmla="*/ 428 w 20000"/>
                <a:gd name="T95" fmla="*/ 31 h 20000"/>
                <a:gd name="T96" fmla="*/ 432 w 20000"/>
                <a:gd name="T97" fmla="*/ 29 h 20000"/>
                <a:gd name="T98" fmla="*/ 438 w 20000"/>
                <a:gd name="T99" fmla="*/ 27 h 20000"/>
                <a:gd name="T100" fmla="*/ 449 w 20000"/>
                <a:gd name="T101" fmla="*/ 24 h 20000"/>
                <a:gd name="T102" fmla="*/ 470 w 20000"/>
                <a:gd name="T103" fmla="*/ 21 h 20000"/>
                <a:gd name="T104" fmla="*/ 475 w 20000"/>
                <a:gd name="T105" fmla="*/ 19 h 20000"/>
                <a:gd name="T106" fmla="*/ 482 w 20000"/>
                <a:gd name="T107" fmla="*/ 14 h 20000"/>
                <a:gd name="T108" fmla="*/ 485 w 20000"/>
                <a:gd name="T109" fmla="*/ 11 h 20000"/>
                <a:gd name="T110" fmla="*/ 489 w 20000"/>
                <a:gd name="T111" fmla="*/ 9 h 20000"/>
                <a:gd name="T112" fmla="*/ 491 w 20000"/>
                <a:gd name="T113" fmla="*/ 6 h 20000"/>
                <a:gd name="T114" fmla="*/ 494 w 20000"/>
                <a:gd name="T115" fmla="*/ 4 h 20000"/>
                <a:gd name="T116" fmla="*/ 497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V="1">
              <a:off x="2105" y="2423"/>
              <a:ext cx="1060" cy="4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 flipV="1">
              <a:off x="1315" y="3072"/>
              <a:ext cx="673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V="1">
              <a:off x="2107" y="2423"/>
              <a:ext cx="1059" cy="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 flipV="1">
              <a:off x="3181" y="2168"/>
              <a:ext cx="547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 flipV="1">
              <a:off x="3256" y="3347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>
              <a:off x="3261" y="3504"/>
              <a:ext cx="37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5"/>
            <p:cNvSpPr>
              <a:spLocks noChangeShapeType="1"/>
            </p:cNvSpPr>
            <p:nvPr/>
          </p:nvSpPr>
          <p:spPr bwMode="auto">
            <a:xfrm>
              <a:off x="3635" y="3347"/>
              <a:ext cx="0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6"/>
            <p:cNvSpPr>
              <a:spLocks noChangeShapeType="1"/>
            </p:cNvSpPr>
            <p:nvPr/>
          </p:nvSpPr>
          <p:spPr bwMode="auto">
            <a:xfrm>
              <a:off x="1761" y="3171"/>
              <a:ext cx="1" cy="1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2794" y="2576"/>
              <a:ext cx="1" cy="2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>
              <a:off x="3513" y="2262"/>
              <a:ext cx="1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19"/>
            <p:cNvSpPr>
              <a:spLocks/>
            </p:cNvSpPr>
            <p:nvPr/>
          </p:nvSpPr>
          <p:spPr bwMode="auto">
            <a:xfrm>
              <a:off x="4257" y="2020"/>
              <a:ext cx="277" cy="276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25630"/>
                <a:gd name="adj5" fmla="val -32245"/>
                <a:gd name="adj6" fmla="val -51625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S</a:t>
              </a:r>
            </a:p>
          </p:txBody>
        </p:sp>
        <p:sp>
          <p:nvSpPr>
            <p:cNvPr id="26646" name="Line 20"/>
            <p:cNvSpPr>
              <a:spLocks noChangeShapeType="1"/>
            </p:cNvSpPr>
            <p:nvPr/>
          </p:nvSpPr>
          <p:spPr bwMode="auto">
            <a:xfrm flipV="1">
              <a:off x="1071" y="2531"/>
              <a:ext cx="3144" cy="13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21"/>
            <p:cNvSpPr>
              <a:spLocks/>
            </p:cNvSpPr>
            <p:nvPr/>
          </p:nvSpPr>
          <p:spPr bwMode="auto">
            <a:xfrm>
              <a:off x="4139" y="2797"/>
              <a:ext cx="277" cy="275"/>
            </a:xfrm>
            <a:prstGeom prst="callout2">
              <a:avLst>
                <a:gd name="adj1" fmla="val 49819"/>
                <a:gd name="adj2" fmla="val 0"/>
                <a:gd name="adj3" fmla="val 49819"/>
                <a:gd name="adj4" fmla="val -27074"/>
                <a:gd name="adj5" fmla="val -57093"/>
                <a:gd name="adj6" fmla="val -54514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D</a:t>
              </a:r>
            </a:p>
          </p:txBody>
        </p:sp>
        <p:sp>
          <p:nvSpPr>
            <p:cNvPr id="26648" name="AutoShape 22"/>
            <p:cNvSpPr>
              <a:spLocks noChangeArrowheads="1"/>
            </p:cNvSpPr>
            <p:nvPr/>
          </p:nvSpPr>
          <p:spPr bwMode="auto">
            <a:xfrm>
              <a:off x="3660" y="3347"/>
              <a:ext cx="1034" cy="25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dirty="0" smtClean="0"/>
                <a:t>Annual Demand</a:t>
              </a:r>
            </a:p>
            <a:p>
              <a:endParaRPr lang="en-AU" sz="1600" b="1" dirty="0"/>
            </a:p>
          </p:txBody>
        </p:sp>
        <p:sp>
          <p:nvSpPr>
            <p:cNvPr id="26649" name="AutoShape 23"/>
            <p:cNvSpPr>
              <a:spLocks noChangeArrowheads="1"/>
            </p:cNvSpPr>
            <p:nvPr/>
          </p:nvSpPr>
          <p:spPr bwMode="auto">
            <a:xfrm>
              <a:off x="3273" y="3524"/>
              <a:ext cx="551" cy="1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smtClean="0"/>
                <a:t>1 year</a:t>
              </a:r>
              <a:endParaRPr lang="en-AU" sz="1600" b="1"/>
            </a:p>
          </p:txBody>
        </p:sp>
        <p:sp>
          <p:nvSpPr>
            <p:cNvPr id="26650" name="AutoShape 24"/>
            <p:cNvSpPr>
              <a:spLocks/>
            </p:cNvSpPr>
            <p:nvPr/>
          </p:nvSpPr>
          <p:spPr bwMode="auto">
            <a:xfrm>
              <a:off x="1945" y="3171"/>
              <a:ext cx="227" cy="194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7005"/>
                <a:gd name="adj5" fmla="val 35051"/>
                <a:gd name="adj6" fmla="val -74009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1</a:t>
              </a:r>
              <a:endParaRPr lang="tr-TR" sz="1600" b="1"/>
            </a:p>
          </p:txBody>
        </p:sp>
        <p:sp>
          <p:nvSpPr>
            <p:cNvPr id="26651" name="AutoShape 25"/>
            <p:cNvSpPr>
              <a:spLocks/>
            </p:cNvSpPr>
            <p:nvPr/>
          </p:nvSpPr>
          <p:spPr bwMode="auto">
            <a:xfrm>
              <a:off x="2988" y="2729"/>
              <a:ext cx="285" cy="194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3685"/>
                <a:gd name="adj5" fmla="val -15981"/>
                <a:gd name="adj6" fmla="val -67718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2</a:t>
              </a:r>
              <a:endParaRPr lang="tr-TR" sz="1600" b="1"/>
            </a:p>
          </p:txBody>
        </p:sp>
        <p:sp>
          <p:nvSpPr>
            <p:cNvPr id="26652" name="AutoShape 26"/>
            <p:cNvSpPr>
              <a:spLocks/>
            </p:cNvSpPr>
            <p:nvPr/>
          </p:nvSpPr>
          <p:spPr bwMode="auto">
            <a:xfrm>
              <a:off x="3727" y="2326"/>
              <a:ext cx="286" cy="242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3565"/>
                <a:gd name="adj5" fmla="val -412"/>
                <a:gd name="adj6" fmla="val -6748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3</a:t>
              </a:r>
              <a:endParaRPr lang="tr-TR" sz="1600" b="1"/>
            </a:p>
          </p:txBody>
        </p:sp>
        <p:sp>
          <p:nvSpPr>
            <p:cNvPr id="26653" name="Line 27"/>
            <p:cNvSpPr>
              <a:spLocks noChangeShapeType="1"/>
            </p:cNvSpPr>
            <p:nvPr/>
          </p:nvSpPr>
          <p:spPr bwMode="auto">
            <a:xfrm flipV="1">
              <a:off x="1710" y="2875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>
              <a:off x="1870" y="2964"/>
              <a:ext cx="1" cy="1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AutoShape 29"/>
            <p:cNvSpPr>
              <a:spLocks/>
            </p:cNvSpPr>
            <p:nvPr/>
          </p:nvSpPr>
          <p:spPr bwMode="auto">
            <a:xfrm>
              <a:off x="935" y="2738"/>
              <a:ext cx="775" cy="226"/>
            </a:xfrm>
            <a:prstGeom prst="callout2">
              <a:avLst>
                <a:gd name="adj1" fmla="val 50000"/>
                <a:gd name="adj2" fmla="val 100000"/>
                <a:gd name="adj3" fmla="val 50000"/>
                <a:gd name="adj4" fmla="val 119389"/>
                <a:gd name="adj5" fmla="val 130532"/>
                <a:gd name="adj6" fmla="val 13961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en-AU" sz="1600" b="1" smtClean="0"/>
                <a:t>overflow</a:t>
              </a:r>
              <a:endParaRPr lang="en-AU" sz="1600" b="1"/>
            </a:p>
          </p:txBody>
        </p:sp>
        <p:sp>
          <p:nvSpPr>
            <p:cNvPr id="26656" name="AutoShape 30"/>
            <p:cNvSpPr>
              <a:spLocks noChangeArrowheads="1"/>
            </p:cNvSpPr>
            <p:nvPr/>
          </p:nvSpPr>
          <p:spPr bwMode="auto">
            <a:xfrm>
              <a:off x="431" y="1775"/>
              <a:ext cx="590" cy="47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S, </a:t>
              </a:r>
              <a:r>
                <a:rPr lang="tr-TR" b="1">
                  <a:sym typeface="Symbol" charset="0"/>
                </a:rPr>
                <a:t></a:t>
              </a:r>
              <a:r>
                <a:rPr lang="tr-TR" b="1"/>
                <a:t>D</a:t>
              </a:r>
            </a:p>
            <a:p>
              <a:pPr algn="ctr"/>
              <a:r>
                <a:rPr lang="tr-TR" b="1"/>
                <a:t>(m³)</a:t>
              </a:r>
            </a:p>
            <a:p>
              <a:endParaRPr lang="tr-TR" b="1"/>
            </a:p>
          </p:txBody>
        </p:sp>
        <p:sp>
          <p:nvSpPr>
            <p:cNvPr id="26657" name="AutoShape 31"/>
            <p:cNvSpPr>
              <a:spLocks noChangeArrowheads="1"/>
            </p:cNvSpPr>
            <p:nvPr/>
          </p:nvSpPr>
          <p:spPr bwMode="auto">
            <a:xfrm>
              <a:off x="4492" y="3750"/>
              <a:ext cx="980" cy="3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 dirty="0" smtClean="0"/>
                <a:t>Time (month)</a:t>
              </a:r>
              <a:endParaRPr lang="tr-TR" b="1" dirty="0"/>
            </a:p>
          </p:txBody>
        </p:sp>
        <p:sp>
          <p:nvSpPr>
            <p:cNvPr id="26658" name="AutoShape 32"/>
            <p:cNvSpPr>
              <a:spLocks noChangeArrowheads="1"/>
            </p:cNvSpPr>
            <p:nvPr/>
          </p:nvSpPr>
          <p:spPr bwMode="auto">
            <a:xfrm>
              <a:off x="844" y="3789"/>
              <a:ext cx="211" cy="2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1200"/>
                <a:t>0</a:t>
              </a:r>
              <a:endParaRPr lang="tr-TR"/>
            </a:p>
          </p:txBody>
        </p:sp>
        <p:sp>
          <p:nvSpPr>
            <p:cNvPr id="26659" name="AutoShape 33"/>
            <p:cNvSpPr>
              <a:spLocks/>
            </p:cNvSpPr>
            <p:nvPr/>
          </p:nvSpPr>
          <p:spPr bwMode="auto">
            <a:xfrm>
              <a:off x="2333" y="1764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2046"/>
                <a:gd name="adj5" fmla="val 121181"/>
                <a:gd name="adj6" fmla="val 199009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tr-TR" sz="1600" b="1" dirty="0" smtClean="0"/>
                <a:t>IFCC</a:t>
              </a:r>
              <a:endParaRPr lang="tr-TR" sz="1600" b="1" dirty="0"/>
            </a:p>
          </p:txBody>
        </p:sp>
        <p:sp>
          <p:nvSpPr>
            <p:cNvPr id="26660" name="AutoShape 34"/>
            <p:cNvSpPr>
              <a:spLocks/>
            </p:cNvSpPr>
            <p:nvPr/>
          </p:nvSpPr>
          <p:spPr bwMode="auto">
            <a:xfrm>
              <a:off x="935" y="1967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5389"/>
                <a:gd name="adj5" fmla="val 325616"/>
                <a:gd name="adj6" fmla="val 205574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en-AU" sz="1400" b="1" dirty="0" smtClean="0"/>
                <a:t>Demand Cumulative Curve</a:t>
              </a:r>
              <a:endParaRPr lang="en-AU" sz="1400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31783" y="317404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6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5787717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7655" name="Group 36"/>
          <p:cNvGrpSpPr>
            <a:grpSpLocks/>
          </p:cNvGrpSpPr>
          <p:nvPr/>
        </p:nvGrpSpPr>
        <p:grpSpPr bwMode="auto">
          <a:xfrm>
            <a:off x="301222" y="1857752"/>
            <a:ext cx="8677316" cy="3744913"/>
            <a:chOff x="476" y="1706"/>
            <a:chExt cx="5466" cy="2359"/>
          </a:xfrm>
        </p:grpSpPr>
        <p:sp>
          <p:nvSpPr>
            <p:cNvPr id="27656" name="Line 6"/>
            <p:cNvSpPr>
              <a:spLocks noChangeShapeType="1"/>
            </p:cNvSpPr>
            <p:nvPr/>
          </p:nvSpPr>
          <p:spPr bwMode="auto">
            <a:xfrm>
              <a:off x="1046" y="1706"/>
              <a:ext cx="1" cy="2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ShapeType="1"/>
            </p:cNvSpPr>
            <p:nvPr/>
          </p:nvSpPr>
          <p:spPr bwMode="auto">
            <a:xfrm>
              <a:off x="1046" y="3868"/>
              <a:ext cx="34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8"/>
            <p:cNvSpPr>
              <a:spLocks/>
            </p:cNvSpPr>
            <p:nvPr/>
          </p:nvSpPr>
          <p:spPr bwMode="auto">
            <a:xfrm>
              <a:off x="1046" y="1794"/>
              <a:ext cx="3152" cy="2074"/>
            </a:xfrm>
            <a:custGeom>
              <a:avLst/>
              <a:gdLst>
                <a:gd name="T0" fmla="*/ 4 w 20000"/>
                <a:gd name="T1" fmla="*/ 214 h 20000"/>
                <a:gd name="T2" fmla="*/ 8 w 20000"/>
                <a:gd name="T3" fmla="*/ 212 h 20000"/>
                <a:gd name="T4" fmla="*/ 11 w 20000"/>
                <a:gd name="T5" fmla="*/ 209 h 20000"/>
                <a:gd name="T6" fmla="*/ 13 w 20000"/>
                <a:gd name="T7" fmla="*/ 207 h 20000"/>
                <a:gd name="T8" fmla="*/ 16 w 20000"/>
                <a:gd name="T9" fmla="*/ 205 h 20000"/>
                <a:gd name="T10" fmla="*/ 19 w 20000"/>
                <a:gd name="T11" fmla="*/ 203 h 20000"/>
                <a:gd name="T12" fmla="*/ 21 w 20000"/>
                <a:gd name="T13" fmla="*/ 198 h 20000"/>
                <a:gd name="T14" fmla="*/ 24 w 20000"/>
                <a:gd name="T15" fmla="*/ 194 h 20000"/>
                <a:gd name="T16" fmla="*/ 26 w 20000"/>
                <a:gd name="T17" fmla="*/ 191 h 20000"/>
                <a:gd name="T18" fmla="*/ 29 w 20000"/>
                <a:gd name="T19" fmla="*/ 182 h 20000"/>
                <a:gd name="T20" fmla="*/ 32 w 20000"/>
                <a:gd name="T21" fmla="*/ 174 h 20000"/>
                <a:gd name="T22" fmla="*/ 34 w 20000"/>
                <a:gd name="T23" fmla="*/ 170 h 20000"/>
                <a:gd name="T24" fmla="*/ 37 w 20000"/>
                <a:gd name="T25" fmla="*/ 166 h 20000"/>
                <a:gd name="T26" fmla="*/ 42 w 20000"/>
                <a:gd name="T27" fmla="*/ 161 h 20000"/>
                <a:gd name="T28" fmla="*/ 105 w 20000"/>
                <a:gd name="T29" fmla="*/ 159 h 20000"/>
                <a:gd name="T30" fmla="*/ 118 w 20000"/>
                <a:gd name="T31" fmla="*/ 157 h 20000"/>
                <a:gd name="T32" fmla="*/ 125 w 20000"/>
                <a:gd name="T33" fmla="*/ 155 h 20000"/>
                <a:gd name="T34" fmla="*/ 131 w 20000"/>
                <a:gd name="T35" fmla="*/ 152 h 20000"/>
                <a:gd name="T36" fmla="*/ 135 w 20000"/>
                <a:gd name="T37" fmla="*/ 150 h 20000"/>
                <a:gd name="T38" fmla="*/ 140 w 20000"/>
                <a:gd name="T39" fmla="*/ 147 h 20000"/>
                <a:gd name="T40" fmla="*/ 144 w 20000"/>
                <a:gd name="T41" fmla="*/ 138 h 20000"/>
                <a:gd name="T42" fmla="*/ 147 w 20000"/>
                <a:gd name="T43" fmla="*/ 132 h 20000"/>
                <a:gd name="T44" fmla="*/ 150 w 20000"/>
                <a:gd name="T45" fmla="*/ 128 h 20000"/>
                <a:gd name="T46" fmla="*/ 154 w 20000"/>
                <a:gd name="T47" fmla="*/ 123 h 20000"/>
                <a:gd name="T48" fmla="*/ 158 w 20000"/>
                <a:gd name="T49" fmla="*/ 118 h 20000"/>
                <a:gd name="T50" fmla="*/ 160 w 20000"/>
                <a:gd name="T51" fmla="*/ 116 h 20000"/>
                <a:gd name="T52" fmla="*/ 165 w 20000"/>
                <a:gd name="T53" fmla="*/ 113 h 20000"/>
                <a:gd name="T54" fmla="*/ 172 w 20000"/>
                <a:gd name="T55" fmla="*/ 111 h 20000"/>
                <a:gd name="T56" fmla="*/ 278 w 20000"/>
                <a:gd name="T57" fmla="*/ 109 h 20000"/>
                <a:gd name="T58" fmla="*/ 286 w 20000"/>
                <a:gd name="T59" fmla="*/ 106 h 20000"/>
                <a:gd name="T60" fmla="*/ 299 w 20000"/>
                <a:gd name="T61" fmla="*/ 99 h 20000"/>
                <a:gd name="T62" fmla="*/ 306 w 20000"/>
                <a:gd name="T63" fmla="*/ 94 h 20000"/>
                <a:gd name="T64" fmla="*/ 311 w 20000"/>
                <a:gd name="T65" fmla="*/ 91 h 20000"/>
                <a:gd name="T66" fmla="*/ 316 w 20000"/>
                <a:gd name="T67" fmla="*/ 86 h 20000"/>
                <a:gd name="T68" fmla="*/ 321 w 20000"/>
                <a:gd name="T69" fmla="*/ 80 h 20000"/>
                <a:gd name="T70" fmla="*/ 326 w 20000"/>
                <a:gd name="T71" fmla="*/ 72 h 20000"/>
                <a:gd name="T72" fmla="*/ 331 w 20000"/>
                <a:gd name="T73" fmla="*/ 66 h 20000"/>
                <a:gd name="T74" fmla="*/ 334 w 20000"/>
                <a:gd name="T75" fmla="*/ 64 h 20000"/>
                <a:gd name="T76" fmla="*/ 368 w 20000"/>
                <a:gd name="T77" fmla="*/ 62 h 20000"/>
                <a:gd name="T78" fmla="*/ 392 w 20000"/>
                <a:gd name="T79" fmla="*/ 60 h 20000"/>
                <a:gd name="T80" fmla="*/ 399 w 20000"/>
                <a:gd name="T81" fmla="*/ 58 h 20000"/>
                <a:gd name="T82" fmla="*/ 407 w 20000"/>
                <a:gd name="T83" fmla="*/ 56 h 20000"/>
                <a:gd name="T84" fmla="*/ 411 w 20000"/>
                <a:gd name="T85" fmla="*/ 54 h 20000"/>
                <a:gd name="T86" fmla="*/ 416 w 20000"/>
                <a:gd name="T87" fmla="*/ 47 h 20000"/>
                <a:gd name="T88" fmla="*/ 419 w 20000"/>
                <a:gd name="T89" fmla="*/ 44 h 20000"/>
                <a:gd name="T90" fmla="*/ 421 w 20000"/>
                <a:gd name="T91" fmla="*/ 39 h 20000"/>
                <a:gd name="T92" fmla="*/ 425 w 20000"/>
                <a:gd name="T93" fmla="*/ 34 h 20000"/>
                <a:gd name="T94" fmla="*/ 428 w 20000"/>
                <a:gd name="T95" fmla="*/ 31 h 20000"/>
                <a:gd name="T96" fmla="*/ 432 w 20000"/>
                <a:gd name="T97" fmla="*/ 29 h 20000"/>
                <a:gd name="T98" fmla="*/ 438 w 20000"/>
                <a:gd name="T99" fmla="*/ 27 h 20000"/>
                <a:gd name="T100" fmla="*/ 449 w 20000"/>
                <a:gd name="T101" fmla="*/ 24 h 20000"/>
                <a:gd name="T102" fmla="*/ 470 w 20000"/>
                <a:gd name="T103" fmla="*/ 21 h 20000"/>
                <a:gd name="T104" fmla="*/ 475 w 20000"/>
                <a:gd name="T105" fmla="*/ 19 h 20000"/>
                <a:gd name="T106" fmla="*/ 482 w 20000"/>
                <a:gd name="T107" fmla="*/ 14 h 20000"/>
                <a:gd name="T108" fmla="*/ 485 w 20000"/>
                <a:gd name="T109" fmla="*/ 11 h 20000"/>
                <a:gd name="T110" fmla="*/ 489 w 20000"/>
                <a:gd name="T111" fmla="*/ 9 h 20000"/>
                <a:gd name="T112" fmla="*/ 491 w 20000"/>
                <a:gd name="T113" fmla="*/ 6 h 20000"/>
                <a:gd name="T114" fmla="*/ 494 w 20000"/>
                <a:gd name="T115" fmla="*/ 4 h 20000"/>
                <a:gd name="T116" fmla="*/ 497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9"/>
            <p:cNvSpPr>
              <a:spLocks noChangeShapeType="1"/>
            </p:cNvSpPr>
            <p:nvPr/>
          </p:nvSpPr>
          <p:spPr bwMode="auto">
            <a:xfrm flipV="1">
              <a:off x="2105" y="2423"/>
              <a:ext cx="1060" cy="4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 flipV="1">
              <a:off x="1315" y="3072"/>
              <a:ext cx="673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 flipV="1">
              <a:off x="2107" y="2423"/>
              <a:ext cx="1059" cy="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 flipV="1">
              <a:off x="3181" y="2168"/>
              <a:ext cx="547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3"/>
            <p:cNvSpPr>
              <a:spLocks noChangeShapeType="1"/>
            </p:cNvSpPr>
            <p:nvPr/>
          </p:nvSpPr>
          <p:spPr bwMode="auto">
            <a:xfrm flipV="1">
              <a:off x="3256" y="3347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>
              <a:off x="3261" y="3504"/>
              <a:ext cx="37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ShapeType="1"/>
            </p:cNvSpPr>
            <p:nvPr/>
          </p:nvSpPr>
          <p:spPr bwMode="auto">
            <a:xfrm>
              <a:off x="3635" y="3347"/>
              <a:ext cx="0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6"/>
            <p:cNvSpPr>
              <a:spLocks noChangeShapeType="1"/>
            </p:cNvSpPr>
            <p:nvPr/>
          </p:nvSpPr>
          <p:spPr bwMode="auto">
            <a:xfrm>
              <a:off x="1761" y="3171"/>
              <a:ext cx="1" cy="1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7"/>
            <p:cNvSpPr>
              <a:spLocks noChangeShapeType="1"/>
            </p:cNvSpPr>
            <p:nvPr/>
          </p:nvSpPr>
          <p:spPr bwMode="auto">
            <a:xfrm>
              <a:off x="2794" y="2576"/>
              <a:ext cx="1" cy="2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>
              <a:off x="3513" y="2262"/>
              <a:ext cx="1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AutoShape 19"/>
            <p:cNvSpPr>
              <a:spLocks/>
            </p:cNvSpPr>
            <p:nvPr/>
          </p:nvSpPr>
          <p:spPr bwMode="auto">
            <a:xfrm>
              <a:off x="4257" y="2020"/>
              <a:ext cx="277" cy="276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25630"/>
                <a:gd name="adj5" fmla="val -32245"/>
                <a:gd name="adj6" fmla="val -51625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S</a:t>
              </a:r>
            </a:p>
          </p:txBody>
        </p:sp>
        <p:sp>
          <p:nvSpPr>
            <p:cNvPr id="27670" name="Line 20"/>
            <p:cNvSpPr>
              <a:spLocks noChangeShapeType="1"/>
            </p:cNvSpPr>
            <p:nvPr/>
          </p:nvSpPr>
          <p:spPr bwMode="auto">
            <a:xfrm flipV="1">
              <a:off x="1071" y="2531"/>
              <a:ext cx="3144" cy="13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AutoShape 21"/>
            <p:cNvSpPr>
              <a:spLocks/>
            </p:cNvSpPr>
            <p:nvPr/>
          </p:nvSpPr>
          <p:spPr bwMode="auto">
            <a:xfrm>
              <a:off x="4139" y="2797"/>
              <a:ext cx="277" cy="275"/>
            </a:xfrm>
            <a:prstGeom prst="callout2">
              <a:avLst>
                <a:gd name="adj1" fmla="val 49819"/>
                <a:gd name="adj2" fmla="val 0"/>
                <a:gd name="adj3" fmla="val 49819"/>
                <a:gd name="adj4" fmla="val -27074"/>
                <a:gd name="adj5" fmla="val -57093"/>
                <a:gd name="adj6" fmla="val -54514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D</a:t>
              </a:r>
            </a:p>
          </p:txBody>
        </p:sp>
        <p:sp>
          <p:nvSpPr>
            <p:cNvPr id="27672" name="AutoShape 22"/>
            <p:cNvSpPr>
              <a:spLocks noChangeArrowheads="1"/>
            </p:cNvSpPr>
            <p:nvPr/>
          </p:nvSpPr>
          <p:spPr bwMode="auto">
            <a:xfrm>
              <a:off x="3660" y="3347"/>
              <a:ext cx="1034" cy="25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dirty="0" smtClean="0"/>
                <a:t>Annual Demand</a:t>
              </a:r>
            </a:p>
            <a:p>
              <a:endParaRPr lang="en-AU" sz="1600" b="1" dirty="0"/>
            </a:p>
          </p:txBody>
        </p:sp>
        <p:sp>
          <p:nvSpPr>
            <p:cNvPr id="27673" name="AutoShape 23"/>
            <p:cNvSpPr>
              <a:spLocks noChangeArrowheads="1"/>
            </p:cNvSpPr>
            <p:nvPr/>
          </p:nvSpPr>
          <p:spPr bwMode="auto">
            <a:xfrm>
              <a:off x="3273" y="3524"/>
              <a:ext cx="522" cy="1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n-AU" sz="1600" b="1" smtClean="0"/>
                <a:t>1 year</a:t>
              </a:r>
              <a:endParaRPr lang="en-AU" sz="1600" b="1"/>
            </a:p>
          </p:txBody>
        </p:sp>
        <p:sp>
          <p:nvSpPr>
            <p:cNvPr id="27674" name="AutoShape 24"/>
            <p:cNvSpPr>
              <a:spLocks/>
            </p:cNvSpPr>
            <p:nvPr/>
          </p:nvSpPr>
          <p:spPr bwMode="auto">
            <a:xfrm>
              <a:off x="1945" y="3171"/>
              <a:ext cx="227" cy="194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7005"/>
                <a:gd name="adj5" fmla="val 35051"/>
                <a:gd name="adj6" fmla="val -74009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1</a:t>
              </a:r>
              <a:endParaRPr lang="tr-TR" sz="1600" b="1"/>
            </a:p>
          </p:txBody>
        </p:sp>
        <p:sp>
          <p:nvSpPr>
            <p:cNvPr id="27675" name="AutoShape 25"/>
            <p:cNvSpPr>
              <a:spLocks/>
            </p:cNvSpPr>
            <p:nvPr/>
          </p:nvSpPr>
          <p:spPr bwMode="auto">
            <a:xfrm>
              <a:off x="2988" y="2729"/>
              <a:ext cx="285" cy="194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3685"/>
                <a:gd name="adj5" fmla="val -15981"/>
                <a:gd name="adj6" fmla="val -67718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2</a:t>
              </a:r>
              <a:endParaRPr lang="tr-TR" sz="1600" b="1"/>
            </a:p>
          </p:txBody>
        </p:sp>
        <p:sp>
          <p:nvSpPr>
            <p:cNvPr id="27676" name="AutoShape 26"/>
            <p:cNvSpPr>
              <a:spLocks/>
            </p:cNvSpPr>
            <p:nvPr/>
          </p:nvSpPr>
          <p:spPr bwMode="auto">
            <a:xfrm>
              <a:off x="3727" y="2326"/>
              <a:ext cx="286" cy="242"/>
            </a:xfrm>
            <a:prstGeom prst="callout2">
              <a:avLst>
                <a:gd name="adj1" fmla="val 50000"/>
                <a:gd name="adj2" fmla="val 0"/>
                <a:gd name="adj3" fmla="val 50000"/>
                <a:gd name="adj4" fmla="val -33565"/>
                <a:gd name="adj5" fmla="val -412"/>
                <a:gd name="adj6" fmla="val -6748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/>
                <a:t>V</a:t>
              </a:r>
              <a:r>
                <a:rPr lang="tr-TR" sz="1600" b="1" baseline="-25000"/>
                <a:t>3</a:t>
              </a:r>
              <a:endParaRPr lang="tr-TR" sz="1600" b="1"/>
            </a:p>
          </p:txBody>
        </p:sp>
        <p:sp>
          <p:nvSpPr>
            <p:cNvPr id="27677" name="Line 27"/>
            <p:cNvSpPr>
              <a:spLocks noChangeShapeType="1"/>
            </p:cNvSpPr>
            <p:nvPr/>
          </p:nvSpPr>
          <p:spPr bwMode="auto">
            <a:xfrm flipV="1">
              <a:off x="1710" y="2875"/>
              <a:ext cx="379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8"/>
            <p:cNvSpPr>
              <a:spLocks noChangeShapeType="1"/>
            </p:cNvSpPr>
            <p:nvPr/>
          </p:nvSpPr>
          <p:spPr bwMode="auto">
            <a:xfrm>
              <a:off x="1870" y="2964"/>
              <a:ext cx="1" cy="1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AutoShape 29"/>
            <p:cNvSpPr>
              <a:spLocks/>
            </p:cNvSpPr>
            <p:nvPr/>
          </p:nvSpPr>
          <p:spPr bwMode="auto">
            <a:xfrm>
              <a:off x="1123" y="2738"/>
              <a:ext cx="587" cy="226"/>
            </a:xfrm>
            <a:prstGeom prst="callout2">
              <a:avLst>
                <a:gd name="adj1" fmla="val 50000"/>
                <a:gd name="adj2" fmla="val 100000"/>
                <a:gd name="adj3" fmla="val 50000"/>
                <a:gd name="adj4" fmla="val 116745"/>
                <a:gd name="adj5" fmla="val 130532"/>
                <a:gd name="adj6" fmla="val 134208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en-AU" sz="1600" b="1" smtClean="0"/>
                <a:t>overflow</a:t>
              </a:r>
              <a:endParaRPr lang="en-AU" sz="1600" b="1"/>
            </a:p>
          </p:txBody>
        </p:sp>
        <p:sp>
          <p:nvSpPr>
            <p:cNvPr id="27680" name="AutoShape 30"/>
            <p:cNvSpPr>
              <a:spLocks noChangeArrowheads="1"/>
            </p:cNvSpPr>
            <p:nvPr/>
          </p:nvSpPr>
          <p:spPr bwMode="auto">
            <a:xfrm>
              <a:off x="476" y="1775"/>
              <a:ext cx="545" cy="47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 dirty="0">
                  <a:sym typeface="Symbol" charset="0"/>
                </a:rPr>
                <a:t></a:t>
              </a:r>
              <a:r>
                <a:rPr lang="tr-TR" b="1" dirty="0"/>
                <a:t>S, </a:t>
              </a:r>
              <a:r>
                <a:rPr lang="tr-TR" b="1" dirty="0">
                  <a:sym typeface="Symbol" charset="0"/>
                </a:rPr>
                <a:t></a:t>
              </a:r>
              <a:r>
                <a:rPr lang="tr-TR" b="1" dirty="0"/>
                <a:t>D</a:t>
              </a:r>
            </a:p>
            <a:p>
              <a:pPr algn="ctr"/>
              <a:r>
                <a:rPr lang="tr-TR" b="1" dirty="0"/>
                <a:t>(m³)</a:t>
              </a:r>
            </a:p>
            <a:p>
              <a:endParaRPr lang="tr-TR" b="1" dirty="0"/>
            </a:p>
          </p:txBody>
        </p:sp>
        <p:sp>
          <p:nvSpPr>
            <p:cNvPr id="27681" name="AutoShape 31"/>
            <p:cNvSpPr>
              <a:spLocks noChangeArrowheads="1"/>
            </p:cNvSpPr>
            <p:nvPr/>
          </p:nvSpPr>
          <p:spPr bwMode="auto">
            <a:xfrm>
              <a:off x="4492" y="3750"/>
              <a:ext cx="1057" cy="3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b="1" dirty="0" smtClean="0"/>
                <a:t>Time (month)</a:t>
              </a:r>
              <a:endParaRPr lang="tr-TR" b="1" dirty="0"/>
            </a:p>
          </p:txBody>
        </p:sp>
        <p:sp>
          <p:nvSpPr>
            <p:cNvPr id="27682" name="AutoShape 32"/>
            <p:cNvSpPr>
              <a:spLocks noChangeArrowheads="1"/>
            </p:cNvSpPr>
            <p:nvPr/>
          </p:nvSpPr>
          <p:spPr bwMode="auto">
            <a:xfrm>
              <a:off x="844" y="3789"/>
              <a:ext cx="211" cy="2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1200"/>
                <a:t>0</a:t>
              </a:r>
              <a:endParaRPr lang="tr-TR"/>
            </a:p>
          </p:txBody>
        </p:sp>
        <p:sp>
          <p:nvSpPr>
            <p:cNvPr id="27683" name="AutoShape 33"/>
            <p:cNvSpPr>
              <a:spLocks/>
            </p:cNvSpPr>
            <p:nvPr/>
          </p:nvSpPr>
          <p:spPr bwMode="auto">
            <a:xfrm>
              <a:off x="2333" y="1764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52046"/>
                <a:gd name="adj5" fmla="val 121181"/>
                <a:gd name="adj6" fmla="val 199009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tr-TR" sz="1600" b="1" dirty="0" smtClean="0"/>
                <a:t>IFCC</a:t>
              </a:r>
              <a:endParaRPr lang="tr-TR" sz="1600" b="1" dirty="0"/>
            </a:p>
          </p:txBody>
        </p:sp>
        <p:sp>
          <p:nvSpPr>
            <p:cNvPr id="27684" name="AutoShape 34"/>
            <p:cNvSpPr>
              <a:spLocks/>
            </p:cNvSpPr>
            <p:nvPr/>
          </p:nvSpPr>
          <p:spPr bwMode="auto">
            <a:xfrm>
              <a:off x="4626" y="3099"/>
              <a:ext cx="1316" cy="203"/>
            </a:xfrm>
            <a:prstGeom prst="callout2">
              <a:avLst>
                <a:gd name="adj1" fmla="val 35468"/>
                <a:gd name="adj2" fmla="val -5949"/>
                <a:gd name="adj3" fmla="val 35468"/>
                <a:gd name="adj4" fmla="val -54523"/>
                <a:gd name="adj5" fmla="val -81282"/>
                <a:gd name="adj6" fmla="val -103718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r>
                <a:rPr lang="en-AU" sz="1400" b="1" dirty="0" smtClean="0"/>
                <a:t>Demand Cumulative Curve</a:t>
              </a:r>
              <a:endParaRPr lang="en-AU" sz="1400" b="1" dirty="0"/>
            </a:p>
          </p:txBody>
        </p:sp>
        <p:sp>
          <p:nvSpPr>
            <p:cNvPr id="27685" name="AutoShape 35"/>
            <p:cNvSpPr>
              <a:spLocks/>
            </p:cNvSpPr>
            <p:nvPr/>
          </p:nvSpPr>
          <p:spPr bwMode="auto">
            <a:xfrm>
              <a:off x="1429" y="1888"/>
              <a:ext cx="807" cy="203"/>
            </a:xfrm>
            <a:prstGeom prst="callout2">
              <a:avLst>
                <a:gd name="adj1" fmla="val 35468"/>
                <a:gd name="adj2" fmla="val 105949"/>
                <a:gd name="adj3" fmla="val 35468"/>
                <a:gd name="adj4" fmla="val 135190"/>
                <a:gd name="adj5" fmla="val 387190"/>
                <a:gd name="adj6" fmla="val 164435"/>
              </a:avLst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/>
              <a:r>
                <a:rPr lang="en-AU" sz="2000" dirty="0" smtClean="0">
                  <a:solidFill>
                    <a:srgbClr val="FF6600"/>
                  </a:solidFill>
                </a:rPr>
                <a:t>Max. Reservoir</a:t>
              </a:r>
            </a:p>
            <a:p>
              <a:pPr algn="r"/>
              <a:r>
                <a:rPr lang="en-AU" sz="2000" dirty="0" smtClean="0">
                  <a:solidFill>
                    <a:srgbClr val="FF6600"/>
                  </a:solidFill>
                </a:rPr>
                <a:t>Capacity</a:t>
              </a:r>
              <a:endParaRPr lang="en-AU" sz="2000" dirty="0">
                <a:solidFill>
                  <a:srgbClr val="FF660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1783" y="317404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1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783" y="247498"/>
            <a:ext cx="888941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Determine Reservoir capacity for a Known Yield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18448" y="5913598"/>
            <a:ext cx="21980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b="1" baseline="-25000" dirty="0"/>
              <a:t>a  </a:t>
            </a:r>
            <a:r>
              <a:rPr lang="en-US" sz="2400" b="1" dirty="0"/>
              <a:t>=  max {V</a:t>
            </a:r>
            <a:r>
              <a:rPr lang="en-US" sz="2400" b="1" baseline="-25000" dirty="0"/>
              <a:t>i</a:t>
            </a:r>
            <a:r>
              <a:rPr lang="en-US" sz="2400" b="1" dirty="0"/>
              <a:t>}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13" y="1260543"/>
            <a:ext cx="8639807" cy="4567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1122" y="798003"/>
            <a:ext cx="66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660066"/>
                </a:solidFill>
              </a:rPr>
              <a:t>SUMMARY: </a:t>
            </a:r>
            <a:r>
              <a:rPr lang="en-AU" b="1" dirty="0" smtClean="0">
                <a:solidFill>
                  <a:srgbClr val="660066"/>
                </a:solidFill>
              </a:rPr>
              <a:t>using the figure from your text book.</a:t>
            </a:r>
            <a:endParaRPr lang="en-AU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6218804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9703" name="Group 5"/>
          <p:cNvGrpSpPr>
            <a:grpSpLocks/>
          </p:cNvGrpSpPr>
          <p:nvPr/>
        </p:nvGrpSpPr>
        <p:grpSpPr bwMode="auto">
          <a:xfrm>
            <a:off x="501651" y="1802812"/>
            <a:ext cx="8362951" cy="4321175"/>
            <a:chOff x="316" y="1598"/>
            <a:chExt cx="5268" cy="2722"/>
          </a:xfrm>
        </p:grpSpPr>
        <p:sp>
          <p:nvSpPr>
            <p:cNvPr id="29704" name="AutoShape 6"/>
            <p:cNvSpPr>
              <a:spLocks noChangeArrowheads="1"/>
            </p:cNvSpPr>
            <p:nvPr/>
          </p:nvSpPr>
          <p:spPr bwMode="auto">
            <a:xfrm>
              <a:off x="4712" y="4006"/>
              <a:ext cx="872" cy="3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 smtClean="0"/>
                <a:t>Time (month)</a:t>
              </a:r>
              <a:endParaRPr lang="tr-TR" sz="1600" b="1" dirty="0"/>
            </a:p>
          </p:txBody>
        </p:sp>
        <p:grpSp>
          <p:nvGrpSpPr>
            <p:cNvPr id="29705" name="Group 7"/>
            <p:cNvGrpSpPr>
              <a:grpSpLocks/>
            </p:cNvGrpSpPr>
            <p:nvPr/>
          </p:nvGrpSpPr>
          <p:grpSpPr bwMode="auto">
            <a:xfrm>
              <a:off x="316" y="1598"/>
              <a:ext cx="4372" cy="2531"/>
              <a:chOff x="316" y="1598"/>
              <a:chExt cx="4372" cy="2531"/>
            </a:xfrm>
          </p:grpSpPr>
          <p:sp>
            <p:nvSpPr>
              <p:cNvPr id="29706" name="Line 8"/>
              <p:cNvSpPr>
                <a:spLocks noChangeShapeType="1"/>
              </p:cNvSpPr>
              <p:nvPr/>
            </p:nvSpPr>
            <p:spPr bwMode="auto">
              <a:xfrm>
                <a:off x="975" y="1598"/>
                <a:ext cx="1" cy="25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Line 9"/>
              <p:cNvSpPr>
                <a:spLocks noChangeShapeType="1"/>
              </p:cNvSpPr>
              <p:nvPr/>
            </p:nvSpPr>
            <p:spPr bwMode="auto">
              <a:xfrm>
                <a:off x="975" y="4117"/>
                <a:ext cx="371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0"/>
              <p:cNvSpPr>
                <a:spLocks/>
              </p:cNvSpPr>
              <p:nvPr/>
            </p:nvSpPr>
            <p:spPr bwMode="auto">
              <a:xfrm>
                <a:off x="975" y="1701"/>
                <a:ext cx="3430" cy="2417"/>
              </a:xfrm>
              <a:custGeom>
                <a:avLst/>
                <a:gdLst>
                  <a:gd name="T0" fmla="*/ 5 w 20000"/>
                  <a:gd name="T1" fmla="*/ 291 h 20000"/>
                  <a:gd name="T2" fmla="*/ 9 w 20000"/>
                  <a:gd name="T3" fmla="*/ 288 h 20000"/>
                  <a:gd name="T4" fmla="*/ 13 w 20000"/>
                  <a:gd name="T5" fmla="*/ 284 h 20000"/>
                  <a:gd name="T6" fmla="*/ 16 w 20000"/>
                  <a:gd name="T7" fmla="*/ 281 h 20000"/>
                  <a:gd name="T8" fmla="*/ 19 w 20000"/>
                  <a:gd name="T9" fmla="*/ 278 h 20000"/>
                  <a:gd name="T10" fmla="*/ 22 w 20000"/>
                  <a:gd name="T11" fmla="*/ 275 h 20000"/>
                  <a:gd name="T12" fmla="*/ 25 w 20000"/>
                  <a:gd name="T13" fmla="*/ 269 h 20000"/>
                  <a:gd name="T14" fmla="*/ 28 w 20000"/>
                  <a:gd name="T15" fmla="*/ 263 h 20000"/>
                  <a:gd name="T16" fmla="*/ 31 w 20000"/>
                  <a:gd name="T17" fmla="*/ 259 h 20000"/>
                  <a:gd name="T18" fmla="*/ 34 w 20000"/>
                  <a:gd name="T19" fmla="*/ 248 h 20000"/>
                  <a:gd name="T20" fmla="*/ 38 w 20000"/>
                  <a:gd name="T21" fmla="*/ 237 h 20000"/>
                  <a:gd name="T22" fmla="*/ 41 w 20000"/>
                  <a:gd name="T23" fmla="*/ 231 h 20000"/>
                  <a:gd name="T24" fmla="*/ 44 w 20000"/>
                  <a:gd name="T25" fmla="*/ 226 h 20000"/>
                  <a:gd name="T26" fmla="*/ 50 w 20000"/>
                  <a:gd name="T27" fmla="*/ 219 h 20000"/>
                  <a:gd name="T28" fmla="*/ 124 w 20000"/>
                  <a:gd name="T29" fmla="*/ 216 h 20000"/>
                  <a:gd name="T30" fmla="*/ 140 w 20000"/>
                  <a:gd name="T31" fmla="*/ 213 h 20000"/>
                  <a:gd name="T32" fmla="*/ 147 w 20000"/>
                  <a:gd name="T33" fmla="*/ 210 h 20000"/>
                  <a:gd name="T34" fmla="*/ 155 w 20000"/>
                  <a:gd name="T35" fmla="*/ 206 h 20000"/>
                  <a:gd name="T36" fmla="*/ 160 w 20000"/>
                  <a:gd name="T37" fmla="*/ 203 h 20000"/>
                  <a:gd name="T38" fmla="*/ 166 w 20000"/>
                  <a:gd name="T39" fmla="*/ 199 h 20000"/>
                  <a:gd name="T40" fmla="*/ 171 w 20000"/>
                  <a:gd name="T41" fmla="*/ 187 h 20000"/>
                  <a:gd name="T42" fmla="*/ 174 w 20000"/>
                  <a:gd name="T43" fmla="*/ 180 h 20000"/>
                  <a:gd name="T44" fmla="*/ 177 w 20000"/>
                  <a:gd name="T45" fmla="*/ 174 h 20000"/>
                  <a:gd name="T46" fmla="*/ 182 w 20000"/>
                  <a:gd name="T47" fmla="*/ 167 h 20000"/>
                  <a:gd name="T48" fmla="*/ 187 w 20000"/>
                  <a:gd name="T49" fmla="*/ 160 h 20000"/>
                  <a:gd name="T50" fmla="*/ 190 w 20000"/>
                  <a:gd name="T51" fmla="*/ 158 h 20000"/>
                  <a:gd name="T52" fmla="*/ 196 w 20000"/>
                  <a:gd name="T53" fmla="*/ 154 h 20000"/>
                  <a:gd name="T54" fmla="*/ 204 w 20000"/>
                  <a:gd name="T55" fmla="*/ 151 h 20000"/>
                  <a:gd name="T56" fmla="*/ 329 w 20000"/>
                  <a:gd name="T57" fmla="*/ 148 h 20000"/>
                  <a:gd name="T58" fmla="*/ 339 w 20000"/>
                  <a:gd name="T59" fmla="*/ 144 h 20000"/>
                  <a:gd name="T60" fmla="*/ 354 w 20000"/>
                  <a:gd name="T61" fmla="*/ 134 h 20000"/>
                  <a:gd name="T62" fmla="*/ 362 w 20000"/>
                  <a:gd name="T63" fmla="*/ 127 h 20000"/>
                  <a:gd name="T64" fmla="*/ 369 w 20000"/>
                  <a:gd name="T65" fmla="*/ 123 h 20000"/>
                  <a:gd name="T66" fmla="*/ 375 w 20000"/>
                  <a:gd name="T67" fmla="*/ 116 h 20000"/>
                  <a:gd name="T68" fmla="*/ 380 w 20000"/>
                  <a:gd name="T69" fmla="*/ 109 h 20000"/>
                  <a:gd name="T70" fmla="*/ 386 w 20000"/>
                  <a:gd name="T71" fmla="*/ 98 h 20000"/>
                  <a:gd name="T72" fmla="*/ 392 w 20000"/>
                  <a:gd name="T73" fmla="*/ 90 h 20000"/>
                  <a:gd name="T74" fmla="*/ 395 w 20000"/>
                  <a:gd name="T75" fmla="*/ 87 h 20000"/>
                  <a:gd name="T76" fmla="*/ 436 w 20000"/>
                  <a:gd name="T77" fmla="*/ 84 h 20000"/>
                  <a:gd name="T78" fmla="*/ 464 w 20000"/>
                  <a:gd name="T79" fmla="*/ 82 h 20000"/>
                  <a:gd name="T80" fmla="*/ 472 w 20000"/>
                  <a:gd name="T81" fmla="*/ 79 h 20000"/>
                  <a:gd name="T82" fmla="*/ 481 w 20000"/>
                  <a:gd name="T83" fmla="*/ 76 h 20000"/>
                  <a:gd name="T84" fmla="*/ 486 w 20000"/>
                  <a:gd name="T85" fmla="*/ 73 h 20000"/>
                  <a:gd name="T86" fmla="*/ 493 w 20000"/>
                  <a:gd name="T87" fmla="*/ 64 h 20000"/>
                  <a:gd name="T88" fmla="*/ 496 w 20000"/>
                  <a:gd name="T89" fmla="*/ 59 h 20000"/>
                  <a:gd name="T90" fmla="*/ 499 w 20000"/>
                  <a:gd name="T91" fmla="*/ 53 h 20000"/>
                  <a:gd name="T92" fmla="*/ 504 w 20000"/>
                  <a:gd name="T93" fmla="*/ 46 h 20000"/>
                  <a:gd name="T94" fmla="*/ 507 w 20000"/>
                  <a:gd name="T95" fmla="*/ 42 h 20000"/>
                  <a:gd name="T96" fmla="*/ 511 w 20000"/>
                  <a:gd name="T97" fmla="*/ 39 h 20000"/>
                  <a:gd name="T98" fmla="*/ 519 w 20000"/>
                  <a:gd name="T99" fmla="*/ 36 h 20000"/>
                  <a:gd name="T100" fmla="*/ 532 w 20000"/>
                  <a:gd name="T101" fmla="*/ 33 h 20000"/>
                  <a:gd name="T102" fmla="*/ 557 w 20000"/>
                  <a:gd name="T103" fmla="*/ 29 h 20000"/>
                  <a:gd name="T104" fmla="*/ 563 w 20000"/>
                  <a:gd name="T105" fmla="*/ 26 h 20000"/>
                  <a:gd name="T106" fmla="*/ 571 w 20000"/>
                  <a:gd name="T107" fmla="*/ 19 h 20000"/>
                  <a:gd name="T108" fmla="*/ 574 w 20000"/>
                  <a:gd name="T109" fmla="*/ 15 h 20000"/>
                  <a:gd name="T110" fmla="*/ 579 w 20000"/>
                  <a:gd name="T111" fmla="*/ 12 h 20000"/>
                  <a:gd name="T112" fmla="*/ 582 w 20000"/>
                  <a:gd name="T113" fmla="*/ 8 h 20000"/>
                  <a:gd name="T114" fmla="*/ 585 w 20000"/>
                  <a:gd name="T115" fmla="*/ 6 h 20000"/>
                  <a:gd name="T116" fmla="*/ 588 w 20000"/>
                  <a:gd name="T117" fmla="*/ 0 h 200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0" y="19994"/>
                    </a:moveTo>
                    <a:lnTo>
                      <a:pt x="107" y="19994"/>
                    </a:lnTo>
                    <a:lnTo>
                      <a:pt x="107" y="19899"/>
                    </a:lnTo>
                    <a:lnTo>
                      <a:pt x="160" y="19899"/>
                    </a:lnTo>
                    <a:lnTo>
                      <a:pt x="160" y="19804"/>
                    </a:lnTo>
                    <a:lnTo>
                      <a:pt x="213" y="19804"/>
                    </a:lnTo>
                    <a:lnTo>
                      <a:pt x="213" y="19709"/>
                    </a:lnTo>
                    <a:lnTo>
                      <a:pt x="320" y="19709"/>
                    </a:lnTo>
                    <a:lnTo>
                      <a:pt x="320" y="19520"/>
                    </a:lnTo>
                    <a:lnTo>
                      <a:pt x="373" y="19520"/>
                    </a:lnTo>
                    <a:lnTo>
                      <a:pt x="373" y="19425"/>
                    </a:lnTo>
                    <a:lnTo>
                      <a:pt x="427" y="19425"/>
                    </a:lnTo>
                    <a:lnTo>
                      <a:pt x="427" y="19330"/>
                    </a:lnTo>
                    <a:lnTo>
                      <a:pt x="480" y="19330"/>
                    </a:lnTo>
                    <a:lnTo>
                      <a:pt x="480" y="19236"/>
                    </a:lnTo>
                    <a:lnTo>
                      <a:pt x="533" y="19236"/>
                    </a:lnTo>
                    <a:lnTo>
                      <a:pt x="533" y="19141"/>
                    </a:lnTo>
                    <a:lnTo>
                      <a:pt x="587" y="19141"/>
                    </a:lnTo>
                    <a:lnTo>
                      <a:pt x="587" y="19046"/>
                    </a:lnTo>
                    <a:lnTo>
                      <a:pt x="640" y="19046"/>
                    </a:lnTo>
                    <a:lnTo>
                      <a:pt x="640" y="18951"/>
                    </a:lnTo>
                    <a:lnTo>
                      <a:pt x="693" y="18951"/>
                    </a:lnTo>
                    <a:lnTo>
                      <a:pt x="693" y="18857"/>
                    </a:lnTo>
                    <a:lnTo>
                      <a:pt x="747" y="18857"/>
                    </a:lnTo>
                    <a:lnTo>
                      <a:pt x="747" y="18667"/>
                    </a:lnTo>
                    <a:lnTo>
                      <a:pt x="800" y="18572"/>
                    </a:lnTo>
                    <a:lnTo>
                      <a:pt x="800" y="18478"/>
                    </a:lnTo>
                    <a:lnTo>
                      <a:pt x="853" y="18383"/>
                    </a:lnTo>
                    <a:lnTo>
                      <a:pt x="907" y="18383"/>
                    </a:lnTo>
                    <a:lnTo>
                      <a:pt x="907" y="18288"/>
                    </a:lnTo>
                    <a:lnTo>
                      <a:pt x="960" y="18288"/>
                    </a:lnTo>
                    <a:lnTo>
                      <a:pt x="960" y="18004"/>
                    </a:lnTo>
                    <a:lnTo>
                      <a:pt x="1013" y="18004"/>
                    </a:lnTo>
                    <a:lnTo>
                      <a:pt x="1013" y="17814"/>
                    </a:lnTo>
                    <a:lnTo>
                      <a:pt x="1066" y="17814"/>
                    </a:lnTo>
                    <a:lnTo>
                      <a:pt x="1066" y="17720"/>
                    </a:lnTo>
                    <a:lnTo>
                      <a:pt x="1120" y="17720"/>
                    </a:lnTo>
                    <a:lnTo>
                      <a:pt x="1120" y="17246"/>
                    </a:lnTo>
                    <a:lnTo>
                      <a:pt x="1173" y="17246"/>
                    </a:lnTo>
                    <a:lnTo>
                      <a:pt x="1173" y="16961"/>
                    </a:lnTo>
                    <a:lnTo>
                      <a:pt x="1226" y="16961"/>
                    </a:lnTo>
                    <a:lnTo>
                      <a:pt x="1226" y="16582"/>
                    </a:lnTo>
                    <a:lnTo>
                      <a:pt x="1280" y="16582"/>
                    </a:lnTo>
                    <a:lnTo>
                      <a:pt x="1280" y="16203"/>
                    </a:lnTo>
                    <a:lnTo>
                      <a:pt x="1333" y="16203"/>
                    </a:lnTo>
                    <a:lnTo>
                      <a:pt x="1333" y="16014"/>
                    </a:lnTo>
                    <a:lnTo>
                      <a:pt x="1386" y="16014"/>
                    </a:lnTo>
                    <a:lnTo>
                      <a:pt x="1386" y="15824"/>
                    </a:lnTo>
                    <a:lnTo>
                      <a:pt x="1440" y="15824"/>
                    </a:lnTo>
                    <a:lnTo>
                      <a:pt x="1440" y="15635"/>
                    </a:lnTo>
                    <a:lnTo>
                      <a:pt x="1493" y="15635"/>
                    </a:lnTo>
                    <a:lnTo>
                      <a:pt x="1493" y="15445"/>
                    </a:lnTo>
                    <a:lnTo>
                      <a:pt x="1546" y="15351"/>
                    </a:lnTo>
                    <a:lnTo>
                      <a:pt x="1546" y="15161"/>
                    </a:lnTo>
                    <a:lnTo>
                      <a:pt x="1600" y="15161"/>
                    </a:lnTo>
                    <a:lnTo>
                      <a:pt x="1706" y="14972"/>
                    </a:lnTo>
                    <a:lnTo>
                      <a:pt x="1706" y="14877"/>
                    </a:lnTo>
                    <a:lnTo>
                      <a:pt x="1920" y="14877"/>
                    </a:lnTo>
                    <a:lnTo>
                      <a:pt x="1920" y="14782"/>
                    </a:lnTo>
                    <a:lnTo>
                      <a:pt x="4213" y="14782"/>
                    </a:lnTo>
                    <a:lnTo>
                      <a:pt x="4319" y="14687"/>
                    </a:lnTo>
                    <a:lnTo>
                      <a:pt x="4586" y="14687"/>
                    </a:lnTo>
                    <a:lnTo>
                      <a:pt x="4639" y="14593"/>
                    </a:lnTo>
                    <a:lnTo>
                      <a:pt x="4746" y="14593"/>
                    </a:lnTo>
                    <a:lnTo>
                      <a:pt x="4799" y="14498"/>
                    </a:lnTo>
                    <a:lnTo>
                      <a:pt x="4852" y="14498"/>
                    </a:lnTo>
                    <a:lnTo>
                      <a:pt x="4906" y="14403"/>
                    </a:lnTo>
                    <a:lnTo>
                      <a:pt x="5012" y="14403"/>
                    </a:lnTo>
                    <a:lnTo>
                      <a:pt x="5119" y="14308"/>
                    </a:lnTo>
                    <a:lnTo>
                      <a:pt x="5172" y="14214"/>
                    </a:lnTo>
                    <a:lnTo>
                      <a:pt x="5226" y="14214"/>
                    </a:lnTo>
                    <a:lnTo>
                      <a:pt x="5279" y="14119"/>
                    </a:lnTo>
                    <a:lnTo>
                      <a:pt x="5332" y="14119"/>
                    </a:lnTo>
                    <a:lnTo>
                      <a:pt x="5332" y="14024"/>
                    </a:lnTo>
                    <a:lnTo>
                      <a:pt x="5439" y="14024"/>
                    </a:lnTo>
                    <a:lnTo>
                      <a:pt x="5439" y="13929"/>
                    </a:lnTo>
                    <a:lnTo>
                      <a:pt x="5492" y="13929"/>
                    </a:lnTo>
                    <a:lnTo>
                      <a:pt x="5599" y="13740"/>
                    </a:lnTo>
                    <a:lnTo>
                      <a:pt x="5599" y="13645"/>
                    </a:lnTo>
                    <a:lnTo>
                      <a:pt x="5652" y="13645"/>
                    </a:lnTo>
                    <a:lnTo>
                      <a:pt x="5759" y="13455"/>
                    </a:lnTo>
                    <a:lnTo>
                      <a:pt x="5759" y="13266"/>
                    </a:lnTo>
                    <a:lnTo>
                      <a:pt x="5812" y="13266"/>
                    </a:lnTo>
                    <a:lnTo>
                      <a:pt x="5812" y="12792"/>
                    </a:lnTo>
                    <a:lnTo>
                      <a:pt x="5866" y="12792"/>
                    </a:lnTo>
                    <a:lnTo>
                      <a:pt x="5866" y="12603"/>
                    </a:lnTo>
                    <a:lnTo>
                      <a:pt x="5919" y="12508"/>
                    </a:lnTo>
                    <a:lnTo>
                      <a:pt x="5919" y="12318"/>
                    </a:lnTo>
                    <a:lnTo>
                      <a:pt x="5972" y="12224"/>
                    </a:lnTo>
                    <a:lnTo>
                      <a:pt x="5972" y="12129"/>
                    </a:lnTo>
                    <a:lnTo>
                      <a:pt x="6026" y="12034"/>
                    </a:lnTo>
                    <a:lnTo>
                      <a:pt x="6026" y="11939"/>
                    </a:lnTo>
                    <a:lnTo>
                      <a:pt x="6132" y="11750"/>
                    </a:lnTo>
                    <a:lnTo>
                      <a:pt x="6132" y="11655"/>
                    </a:lnTo>
                    <a:lnTo>
                      <a:pt x="6186" y="11560"/>
                    </a:lnTo>
                    <a:lnTo>
                      <a:pt x="6186" y="11466"/>
                    </a:lnTo>
                    <a:lnTo>
                      <a:pt x="6239" y="11371"/>
                    </a:lnTo>
                    <a:lnTo>
                      <a:pt x="6239" y="11276"/>
                    </a:lnTo>
                    <a:lnTo>
                      <a:pt x="6346" y="11087"/>
                    </a:lnTo>
                    <a:lnTo>
                      <a:pt x="6346" y="10992"/>
                    </a:lnTo>
                    <a:lnTo>
                      <a:pt x="6399" y="10992"/>
                    </a:lnTo>
                    <a:lnTo>
                      <a:pt x="6399" y="10897"/>
                    </a:lnTo>
                    <a:lnTo>
                      <a:pt x="6452" y="10897"/>
                    </a:lnTo>
                    <a:lnTo>
                      <a:pt x="6452" y="10802"/>
                    </a:lnTo>
                    <a:lnTo>
                      <a:pt x="6506" y="10708"/>
                    </a:lnTo>
                    <a:lnTo>
                      <a:pt x="6559" y="10708"/>
                    </a:lnTo>
                    <a:lnTo>
                      <a:pt x="6559" y="10518"/>
                    </a:lnTo>
                    <a:lnTo>
                      <a:pt x="6665" y="10518"/>
                    </a:lnTo>
                    <a:lnTo>
                      <a:pt x="6665" y="10423"/>
                    </a:lnTo>
                    <a:lnTo>
                      <a:pt x="6772" y="10423"/>
                    </a:lnTo>
                    <a:lnTo>
                      <a:pt x="6772" y="10328"/>
                    </a:lnTo>
                    <a:lnTo>
                      <a:pt x="6932" y="10328"/>
                    </a:lnTo>
                    <a:lnTo>
                      <a:pt x="6985" y="10234"/>
                    </a:lnTo>
                    <a:lnTo>
                      <a:pt x="11091" y="10234"/>
                    </a:lnTo>
                    <a:lnTo>
                      <a:pt x="11145" y="10139"/>
                    </a:lnTo>
                    <a:lnTo>
                      <a:pt x="11198" y="10139"/>
                    </a:lnTo>
                    <a:lnTo>
                      <a:pt x="11251" y="10044"/>
                    </a:lnTo>
                    <a:lnTo>
                      <a:pt x="11358" y="10044"/>
                    </a:lnTo>
                    <a:lnTo>
                      <a:pt x="11411" y="9949"/>
                    </a:lnTo>
                    <a:lnTo>
                      <a:pt x="11518" y="9855"/>
                    </a:lnTo>
                    <a:lnTo>
                      <a:pt x="11625" y="9855"/>
                    </a:lnTo>
                    <a:lnTo>
                      <a:pt x="11838" y="9476"/>
                    </a:lnTo>
                    <a:lnTo>
                      <a:pt x="11891" y="9476"/>
                    </a:lnTo>
                    <a:lnTo>
                      <a:pt x="12051" y="9191"/>
                    </a:lnTo>
                    <a:lnTo>
                      <a:pt x="12105" y="9191"/>
                    </a:lnTo>
                    <a:lnTo>
                      <a:pt x="12211" y="9002"/>
                    </a:lnTo>
                    <a:lnTo>
                      <a:pt x="12264" y="8812"/>
                    </a:lnTo>
                    <a:lnTo>
                      <a:pt x="12318" y="8718"/>
                    </a:lnTo>
                    <a:lnTo>
                      <a:pt x="12424" y="8623"/>
                    </a:lnTo>
                    <a:lnTo>
                      <a:pt x="12478" y="8528"/>
                    </a:lnTo>
                    <a:lnTo>
                      <a:pt x="12531" y="8528"/>
                    </a:lnTo>
                    <a:lnTo>
                      <a:pt x="12531" y="8433"/>
                    </a:lnTo>
                    <a:lnTo>
                      <a:pt x="12638" y="8339"/>
                    </a:lnTo>
                    <a:lnTo>
                      <a:pt x="12691" y="8149"/>
                    </a:lnTo>
                    <a:lnTo>
                      <a:pt x="12691" y="8054"/>
                    </a:lnTo>
                    <a:lnTo>
                      <a:pt x="12744" y="7960"/>
                    </a:lnTo>
                    <a:lnTo>
                      <a:pt x="12744" y="7865"/>
                    </a:lnTo>
                    <a:lnTo>
                      <a:pt x="12798" y="7675"/>
                    </a:lnTo>
                    <a:lnTo>
                      <a:pt x="12904" y="7581"/>
                    </a:lnTo>
                    <a:lnTo>
                      <a:pt x="12904" y="7486"/>
                    </a:lnTo>
                    <a:lnTo>
                      <a:pt x="12958" y="7391"/>
                    </a:lnTo>
                    <a:lnTo>
                      <a:pt x="12958" y="7202"/>
                    </a:lnTo>
                    <a:lnTo>
                      <a:pt x="13118" y="6917"/>
                    </a:lnTo>
                    <a:lnTo>
                      <a:pt x="13118" y="6728"/>
                    </a:lnTo>
                    <a:lnTo>
                      <a:pt x="13171" y="6633"/>
                    </a:lnTo>
                    <a:lnTo>
                      <a:pt x="13171" y="6538"/>
                    </a:lnTo>
                    <a:lnTo>
                      <a:pt x="13331" y="6254"/>
                    </a:lnTo>
                    <a:lnTo>
                      <a:pt x="13331" y="6159"/>
                    </a:lnTo>
                    <a:lnTo>
                      <a:pt x="13384" y="6159"/>
                    </a:lnTo>
                    <a:lnTo>
                      <a:pt x="13384" y="6064"/>
                    </a:lnTo>
                    <a:lnTo>
                      <a:pt x="13438" y="6064"/>
                    </a:lnTo>
                    <a:lnTo>
                      <a:pt x="13438" y="5970"/>
                    </a:lnTo>
                    <a:lnTo>
                      <a:pt x="13544" y="5970"/>
                    </a:lnTo>
                    <a:lnTo>
                      <a:pt x="13544" y="5875"/>
                    </a:lnTo>
                    <a:lnTo>
                      <a:pt x="14771" y="5875"/>
                    </a:lnTo>
                    <a:lnTo>
                      <a:pt x="14824" y="5780"/>
                    </a:lnTo>
                    <a:lnTo>
                      <a:pt x="15411" y="5780"/>
                    </a:lnTo>
                    <a:lnTo>
                      <a:pt x="15464" y="5685"/>
                    </a:lnTo>
                    <a:lnTo>
                      <a:pt x="15677" y="5685"/>
                    </a:lnTo>
                    <a:lnTo>
                      <a:pt x="15784" y="5591"/>
                    </a:lnTo>
                    <a:lnTo>
                      <a:pt x="15891" y="5591"/>
                    </a:lnTo>
                    <a:lnTo>
                      <a:pt x="15944" y="5496"/>
                    </a:lnTo>
                    <a:lnTo>
                      <a:pt x="16050" y="5496"/>
                    </a:lnTo>
                    <a:lnTo>
                      <a:pt x="16050" y="5401"/>
                    </a:lnTo>
                    <a:lnTo>
                      <a:pt x="16157" y="5401"/>
                    </a:lnTo>
                    <a:lnTo>
                      <a:pt x="16264" y="5306"/>
                    </a:lnTo>
                    <a:lnTo>
                      <a:pt x="16370" y="5306"/>
                    </a:lnTo>
                    <a:lnTo>
                      <a:pt x="16370" y="5212"/>
                    </a:lnTo>
                    <a:lnTo>
                      <a:pt x="16477" y="5212"/>
                    </a:lnTo>
                    <a:lnTo>
                      <a:pt x="16477" y="5117"/>
                    </a:lnTo>
                    <a:lnTo>
                      <a:pt x="16530" y="5117"/>
                    </a:lnTo>
                    <a:lnTo>
                      <a:pt x="16530" y="5022"/>
                    </a:lnTo>
                    <a:lnTo>
                      <a:pt x="16690" y="4738"/>
                    </a:lnTo>
                    <a:lnTo>
                      <a:pt x="16690" y="4548"/>
                    </a:lnTo>
                    <a:lnTo>
                      <a:pt x="16744" y="4454"/>
                    </a:lnTo>
                    <a:lnTo>
                      <a:pt x="16744" y="4359"/>
                    </a:lnTo>
                    <a:lnTo>
                      <a:pt x="16797" y="4359"/>
                    </a:lnTo>
                    <a:lnTo>
                      <a:pt x="16797" y="4264"/>
                    </a:lnTo>
                    <a:lnTo>
                      <a:pt x="16850" y="4169"/>
                    </a:lnTo>
                    <a:lnTo>
                      <a:pt x="16850" y="4075"/>
                    </a:lnTo>
                    <a:lnTo>
                      <a:pt x="16904" y="3980"/>
                    </a:lnTo>
                    <a:lnTo>
                      <a:pt x="16904" y="3790"/>
                    </a:lnTo>
                    <a:lnTo>
                      <a:pt x="16957" y="3790"/>
                    </a:lnTo>
                    <a:lnTo>
                      <a:pt x="16957" y="3601"/>
                    </a:lnTo>
                    <a:lnTo>
                      <a:pt x="17064" y="3411"/>
                    </a:lnTo>
                    <a:lnTo>
                      <a:pt x="17064" y="3316"/>
                    </a:lnTo>
                    <a:lnTo>
                      <a:pt x="17117" y="3316"/>
                    </a:lnTo>
                    <a:lnTo>
                      <a:pt x="17117" y="3127"/>
                    </a:lnTo>
                    <a:lnTo>
                      <a:pt x="17170" y="3127"/>
                    </a:lnTo>
                    <a:lnTo>
                      <a:pt x="17170" y="2937"/>
                    </a:lnTo>
                    <a:lnTo>
                      <a:pt x="17224" y="2937"/>
                    </a:lnTo>
                    <a:lnTo>
                      <a:pt x="17224" y="2843"/>
                    </a:lnTo>
                    <a:lnTo>
                      <a:pt x="17277" y="2843"/>
                    </a:lnTo>
                    <a:lnTo>
                      <a:pt x="17277" y="2748"/>
                    </a:lnTo>
                    <a:lnTo>
                      <a:pt x="17384" y="2748"/>
                    </a:lnTo>
                    <a:lnTo>
                      <a:pt x="17384" y="2653"/>
                    </a:lnTo>
                    <a:lnTo>
                      <a:pt x="17437" y="2653"/>
                    </a:lnTo>
                    <a:lnTo>
                      <a:pt x="17437" y="2558"/>
                    </a:lnTo>
                    <a:lnTo>
                      <a:pt x="17597" y="2558"/>
                    </a:lnTo>
                    <a:lnTo>
                      <a:pt x="17650" y="2464"/>
                    </a:lnTo>
                    <a:lnTo>
                      <a:pt x="17757" y="2464"/>
                    </a:lnTo>
                    <a:lnTo>
                      <a:pt x="17757" y="2369"/>
                    </a:lnTo>
                    <a:lnTo>
                      <a:pt x="18077" y="2369"/>
                    </a:lnTo>
                    <a:lnTo>
                      <a:pt x="18077" y="2274"/>
                    </a:lnTo>
                    <a:lnTo>
                      <a:pt x="18290" y="2274"/>
                    </a:lnTo>
                    <a:lnTo>
                      <a:pt x="18343" y="2179"/>
                    </a:lnTo>
                    <a:lnTo>
                      <a:pt x="18823" y="2179"/>
                    </a:lnTo>
                    <a:lnTo>
                      <a:pt x="18930" y="1990"/>
                    </a:lnTo>
                    <a:lnTo>
                      <a:pt x="19037" y="1990"/>
                    </a:lnTo>
                    <a:lnTo>
                      <a:pt x="19037" y="1895"/>
                    </a:lnTo>
                    <a:lnTo>
                      <a:pt x="19090" y="1800"/>
                    </a:lnTo>
                    <a:lnTo>
                      <a:pt x="19143" y="1800"/>
                    </a:lnTo>
                    <a:lnTo>
                      <a:pt x="19303" y="1516"/>
                    </a:lnTo>
                    <a:lnTo>
                      <a:pt x="19303" y="1421"/>
                    </a:lnTo>
                    <a:lnTo>
                      <a:pt x="19357" y="1421"/>
                    </a:lnTo>
                    <a:lnTo>
                      <a:pt x="19410" y="1327"/>
                    </a:lnTo>
                    <a:lnTo>
                      <a:pt x="19463" y="1327"/>
                    </a:lnTo>
                    <a:lnTo>
                      <a:pt x="19463" y="1137"/>
                    </a:lnTo>
                    <a:lnTo>
                      <a:pt x="19517" y="1137"/>
                    </a:lnTo>
                    <a:lnTo>
                      <a:pt x="19517" y="1042"/>
                    </a:lnTo>
                    <a:lnTo>
                      <a:pt x="19570" y="948"/>
                    </a:lnTo>
                    <a:lnTo>
                      <a:pt x="19623" y="948"/>
                    </a:lnTo>
                    <a:lnTo>
                      <a:pt x="19623" y="853"/>
                    </a:lnTo>
                    <a:lnTo>
                      <a:pt x="19677" y="853"/>
                    </a:lnTo>
                    <a:lnTo>
                      <a:pt x="19677" y="663"/>
                    </a:lnTo>
                    <a:lnTo>
                      <a:pt x="19730" y="663"/>
                    </a:lnTo>
                    <a:lnTo>
                      <a:pt x="19730" y="569"/>
                    </a:lnTo>
                    <a:lnTo>
                      <a:pt x="19783" y="569"/>
                    </a:lnTo>
                    <a:lnTo>
                      <a:pt x="19783" y="474"/>
                    </a:lnTo>
                    <a:lnTo>
                      <a:pt x="19836" y="474"/>
                    </a:lnTo>
                    <a:lnTo>
                      <a:pt x="19836" y="379"/>
                    </a:lnTo>
                    <a:lnTo>
                      <a:pt x="19890" y="379"/>
                    </a:lnTo>
                    <a:lnTo>
                      <a:pt x="19890" y="190"/>
                    </a:lnTo>
                    <a:lnTo>
                      <a:pt x="19943" y="190"/>
                    </a:lnTo>
                    <a:lnTo>
                      <a:pt x="19943" y="95"/>
                    </a:lnTo>
                    <a:lnTo>
                      <a:pt x="19996" y="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Line 11"/>
              <p:cNvSpPr>
                <a:spLocks noChangeShapeType="1"/>
              </p:cNvSpPr>
              <p:nvPr/>
            </p:nvSpPr>
            <p:spPr bwMode="auto">
              <a:xfrm>
                <a:off x="3511" y="3052"/>
                <a:ext cx="1" cy="7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Line 12"/>
              <p:cNvSpPr>
                <a:spLocks noChangeShapeType="1"/>
              </p:cNvSpPr>
              <p:nvPr/>
            </p:nvSpPr>
            <p:spPr bwMode="auto">
              <a:xfrm>
                <a:off x="3511" y="3754"/>
                <a:ext cx="68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AutoShape 13"/>
              <p:cNvSpPr>
                <a:spLocks noChangeArrowheads="1"/>
              </p:cNvSpPr>
              <p:nvPr/>
            </p:nvSpPr>
            <p:spPr bwMode="auto">
              <a:xfrm>
                <a:off x="316" y="1632"/>
                <a:ext cx="687" cy="47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600" b="1" dirty="0">
                    <a:sym typeface="Symbol" charset="0"/>
                  </a:rPr>
                  <a:t></a:t>
                </a:r>
                <a:r>
                  <a:rPr lang="tr-TR" sz="1600" b="1" dirty="0"/>
                  <a:t>S, </a:t>
                </a:r>
                <a:r>
                  <a:rPr lang="tr-TR" sz="1600" b="1" dirty="0">
                    <a:sym typeface="Symbol" charset="0"/>
                  </a:rPr>
                  <a:t></a:t>
                </a:r>
                <a:r>
                  <a:rPr lang="tr-TR" sz="1600" b="1" dirty="0"/>
                  <a:t>D</a:t>
                </a:r>
              </a:p>
              <a:p>
                <a:pPr algn="ctr"/>
                <a:r>
                  <a:rPr lang="tr-TR" sz="1600" b="1" dirty="0"/>
                  <a:t>(m³)</a:t>
                </a:r>
              </a:p>
            </p:txBody>
          </p:sp>
          <p:sp>
            <p:nvSpPr>
              <p:cNvPr id="29712" name="AutoShape 14"/>
              <p:cNvSpPr>
                <a:spLocks noChangeArrowheads="1"/>
              </p:cNvSpPr>
              <p:nvPr/>
            </p:nvSpPr>
            <p:spPr bwMode="auto">
              <a:xfrm>
                <a:off x="3471" y="2880"/>
                <a:ext cx="221" cy="276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>
                    <a:sym typeface="Symbol" charset="0"/>
                  </a:rPr>
                  <a:t></a:t>
                </a:r>
                <a:r>
                  <a:rPr lang="tr-TR" sz="1200"/>
                  <a:t>D</a:t>
                </a:r>
                <a:endParaRPr lang="tr-TR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223338" y="299800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14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172200" y="6312012"/>
            <a:ext cx="25146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727" name="Group 5"/>
          <p:cNvGrpSpPr>
            <a:grpSpLocks/>
          </p:cNvGrpSpPr>
          <p:nvPr/>
        </p:nvGrpSpPr>
        <p:grpSpPr bwMode="auto">
          <a:xfrm>
            <a:off x="606426" y="1791161"/>
            <a:ext cx="8342313" cy="4321175"/>
            <a:chOff x="382" y="1598"/>
            <a:chExt cx="5255" cy="2722"/>
          </a:xfrm>
        </p:grpSpPr>
        <p:sp>
          <p:nvSpPr>
            <p:cNvPr id="30728" name="Line 6"/>
            <p:cNvSpPr>
              <a:spLocks noChangeShapeType="1"/>
            </p:cNvSpPr>
            <p:nvPr/>
          </p:nvSpPr>
          <p:spPr bwMode="auto">
            <a:xfrm>
              <a:off x="975" y="1598"/>
              <a:ext cx="1" cy="25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>
              <a:off x="975" y="4117"/>
              <a:ext cx="37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8"/>
            <p:cNvSpPr>
              <a:spLocks/>
            </p:cNvSpPr>
            <p:nvPr/>
          </p:nvSpPr>
          <p:spPr bwMode="auto">
            <a:xfrm>
              <a:off x="975" y="1701"/>
              <a:ext cx="3430" cy="2417"/>
            </a:xfrm>
            <a:custGeom>
              <a:avLst/>
              <a:gdLst>
                <a:gd name="T0" fmla="*/ 5 w 20000"/>
                <a:gd name="T1" fmla="*/ 291 h 20000"/>
                <a:gd name="T2" fmla="*/ 9 w 20000"/>
                <a:gd name="T3" fmla="*/ 288 h 20000"/>
                <a:gd name="T4" fmla="*/ 13 w 20000"/>
                <a:gd name="T5" fmla="*/ 284 h 20000"/>
                <a:gd name="T6" fmla="*/ 16 w 20000"/>
                <a:gd name="T7" fmla="*/ 281 h 20000"/>
                <a:gd name="T8" fmla="*/ 19 w 20000"/>
                <a:gd name="T9" fmla="*/ 278 h 20000"/>
                <a:gd name="T10" fmla="*/ 22 w 20000"/>
                <a:gd name="T11" fmla="*/ 275 h 20000"/>
                <a:gd name="T12" fmla="*/ 25 w 20000"/>
                <a:gd name="T13" fmla="*/ 269 h 20000"/>
                <a:gd name="T14" fmla="*/ 28 w 20000"/>
                <a:gd name="T15" fmla="*/ 263 h 20000"/>
                <a:gd name="T16" fmla="*/ 31 w 20000"/>
                <a:gd name="T17" fmla="*/ 259 h 20000"/>
                <a:gd name="T18" fmla="*/ 34 w 20000"/>
                <a:gd name="T19" fmla="*/ 248 h 20000"/>
                <a:gd name="T20" fmla="*/ 38 w 20000"/>
                <a:gd name="T21" fmla="*/ 237 h 20000"/>
                <a:gd name="T22" fmla="*/ 41 w 20000"/>
                <a:gd name="T23" fmla="*/ 231 h 20000"/>
                <a:gd name="T24" fmla="*/ 44 w 20000"/>
                <a:gd name="T25" fmla="*/ 226 h 20000"/>
                <a:gd name="T26" fmla="*/ 50 w 20000"/>
                <a:gd name="T27" fmla="*/ 219 h 20000"/>
                <a:gd name="T28" fmla="*/ 124 w 20000"/>
                <a:gd name="T29" fmla="*/ 216 h 20000"/>
                <a:gd name="T30" fmla="*/ 140 w 20000"/>
                <a:gd name="T31" fmla="*/ 213 h 20000"/>
                <a:gd name="T32" fmla="*/ 147 w 20000"/>
                <a:gd name="T33" fmla="*/ 210 h 20000"/>
                <a:gd name="T34" fmla="*/ 155 w 20000"/>
                <a:gd name="T35" fmla="*/ 206 h 20000"/>
                <a:gd name="T36" fmla="*/ 160 w 20000"/>
                <a:gd name="T37" fmla="*/ 203 h 20000"/>
                <a:gd name="T38" fmla="*/ 166 w 20000"/>
                <a:gd name="T39" fmla="*/ 199 h 20000"/>
                <a:gd name="T40" fmla="*/ 171 w 20000"/>
                <a:gd name="T41" fmla="*/ 187 h 20000"/>
                <a:gd name="T42" fmla="*/ 174 w 20000"/>
                <a:gd name="T43" fmla="*/ 180 h 20000"/>
                <a:gd name="T44" fmla="*/ 177 w 20000"/>
                <a:gd name="T45" fmla="*/ 174 h 20000"/>
                <a:gd name="T46" fmla="*/ 182 w 20000"/>
                <a:gd name="T47" fmla="*/ 167 h 20000"/>
                <a:gd name="T48" fmla="*/ 187 w 20000"/>
                <a:gd name="T49" fmla="*/ 160 h 20000"/>
                <a:gd name="T50" fmla="*/ 190 w 20000"/>
                <a:gd name="T51" fmla="*/ 158 h 20000"/>
                <a:gd name="T52" fmla="*/ 196 w 20000"/>
                <a:gd name="T53" fmla="*/ 154 h 20000"/>
                <a:gd name="T54" fmla="*/ 204 w 20000"/>
                <a:gd name="T55" fmla="*/ 151 h 20000"/>
                <a:gd name="T56" fmla="*/ 329 w 20000"/>
                <a:gd name="T57" fmla="*/ 148 h 20000"/>
                <a:gd name="T58" fmla="*/ 339 w 20000"/>
                <a:gd name="T59" fmla="*/ 144 h 20000"/>
                <a:gd name="T60" fmla="*/ 354 w 20000"/>
                <a:gd name="T61" fmla="*/ 134 h 20000"/>
                <a:gd name="T62" fmla="*/ 362 w 20000"/>
                <a:gd name="T63" fmla="*/ 127 h 20000"/>
                <a:gd name="T64" fmla="*/ 369 w 20000"/>
                <a:gd name="T65" fmla="*/ 123 h 20000"/>
                <a:gd name="T66" fmla="*/ 375 w 20000"/>
                <a:gd name="T67" fmla="*/ 116 h 20000"/>
                <a:gd name="T68" fmla="*/ 380 w 20000"/>
                <a:gd name="T69" fmla="*/ 109 h 20000"/>
                <a:gd name="T70" fmla="*/ 386 w 20000"/>
                <a:gd name="T71" fmla="*/ 98 h 20000"/>
                <a:gd name="T72" fmla="*/ 392 w 20000"/>
                <a:gd name="T73" fmla="*/ 90 h 20000"/>
                <a:gd name="T74" fmla="*/ 395 w 20000"/>
                <a:gd name="T75" fmla="*/ 87 h 20000"/>
                <a:gd name="T76" fmla="*/ 436 w 20000"/>
                <a:gd name="T77" fmla="*/ 84 h 20000"/>
                <a:gd name="T78" fmla="*/ 464 w 20000"/>
                <a:gd name="T79" fmla="*/ 82 h 20000"/>
                <a:gd name="T80" fmla="*/ 472 w 20000"/>
                <a:gd name="T81" fmla="*/ 79 h 20000"/>
                <a:gd name="T82" fmla="*/ 481 w 20000"/>
                <a:gd name="T83" fmla="*/ 76 h 20000"/>
                <a:gd name="T84" fmla="*/ 486 w 20000"/>
                <a:gd name="T85" fmla="*/ 73 h 20000"/>
                <a:gd name="T86" fmla="*/ 493 w 20000"/>
                <a:gd name="T87" fmla="*/ 64 h 20000"/>
                <a:gd name="T88" fmla="*/ 496 w 20000"/>
                <a:gd name="T89" fmla="*/ 59 h 20000"/>
                <a:gd name="T90" fmla="*/ 499 w 20000"/>
                <a:gd name="T91" fmla="*/ 53 h 20000"/>
                <a:gd name="T92" fmla="*/ 504 w 20000"/>
                <a:gd name="T93" fmla="*/ 46 h 20000"/>
                <a:gd name="T94" fmla="*/ 507 w 20000"/>
                <a:gd name="T95" fmla="*/ 42 h 20000"/>
                <a:gd name="T96" fmla="*/ 511 w 20000"/>
                <a:gd name="T97" fmla="*/ 39 h 20000"/>
                <a:gd name="T98" fmla="*/ 519 w 20000"/>
                <a:gd name="T99" fmla="*/ 36 h 20000"/>
                <a:gd name="T100" fmla="*/ 532 w 20000"/>
                <a:gd name="T101" fmla="*/ 33 h 20000"/>
                <a:gd name="T102" fmla="*/ 557 w 20000"/>
                <a:gd name="T103" fmla="*/ 29 h 20000"/>
                <a:gd name="T104" fmla="*/ 563 w 20000"/>
                <a:gd name="T105" fmla="*/ 26 h 20000"/>
                <a:gd name="T106" fmla="*/ 571 w 20000"/>
                <a:gd name="T107" fmla="*/ 19 h 20000"/>
                <a:gd name="T108" fmla="*/ 574 w 20000"/>
                <a:gd name="T109" fmla="*/ 15 h 20000"/>
                <a:gd name="T110" fmla="*/ 579 w 20000"/>
                <a:gd name="T111" fmla="*/ 12 h 20000"/>
                <a:gd name="T112" fmla="*/ 582 w 20000"/>
                <a:gd name="T113" fmla="*/ 8 h 20000"/>
                <a:gd name="T114" fmla="*/ 585 w 20000"/>
                <a:gd name="T115" fmla="*/ 6 h 20000"/>
                <a:gd name="T116" fmla="*/ 588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9"/>
            <p:cNvSpPr>
              <a:spLocks noChangeShapeType="1"/>
            </p:cNvSpPr>
            <p:nvPr/>
          </p:nvSpPr>
          <p:spPr bwMode="auto">
            <a:xfrm>
              <a:off x="1771" y="3253"/>
              <a:ext cx="0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0"/>
            <p:cNvSpPr>
              <a:spLocks noChangeShapeType="1"/>
            </p:cNvSpPr>
            <p:nvPr/>
          </p:nvSpPr>
          <p:spPr bwMode="auto">
            <a:xfrm>
              <a:off x="2891" y="2715"/>
              <a:ext cx="0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1"/>
            <p:cNvSpPr>
              <a:spLocks noChangeShapeType="1"/>
            </p:cNvSpPr>
            <p:nvPr/>
          </p:nvSpPr>
          <p:spPr bwMode="auto">
            <a:xfrm>
              <a:off x="3718" y="2154"/>
              <a:ext cx="1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AutoShape 12"/>
            <p:cNvSpPr>
              <a:spLocks/>
            </p:cNvSpPr>
            <p:nvPr/>
          </p:nvSpPr>
          <p:spPr bwMode="auto">
            <a:xfrm>
              <a:off x="1990" y="3333"/>
              <a:ext cx="197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0735" name="AutoShape 13"/>
            <p:cNvSpPr>
              <a:spLocks/>
            </p:cNvSpPr>
            <p:nvPr/>
          </p:nvSpPr>
          <p:spPr bwMode="auto">
            <a:xfrm>
              <a:off x="3120" y="2795"/>
              <a:ext cx="196" cy="269"/>
            </a:xfrm>
            <a:prstGeom prst="callout2">
              <a:avLst>
                <a:gd name="adj1" fmla="val 49815"/>
                <a:gd name="adj2" fmla="val 0"/>
                <a:gd name="adj3" fmla="val 49815"/>
                <a:gd name="adj4" fmla="val -56120"/>
                <a:gd name="adj5" fmla="val 6319"/>
                <a:gd name="adj6" fmla="val -111736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0736" name="AutoShape 14"/>
            <p:cNvSpPr>
              <a:spLocks/>
            </p:cNvSpPr>
            <p:nvPr/>
          </p:nvSpPr>
          <p:spPr bwMode="auto">
            <a:xfrm>
              <a:off x="3947" y="2234"/>
              <a:ext cx="196" cy="269"/>
            </a:xfrm>
            <a:prstGeom prst="callout2">
              <a:avLst>
                <a:gd name="adj1" fmla="val 49815"/>
                <a:gd name="adj2" fmla="val 0"/>
                <a:gd name="adj3" fmla="val 49815"/>
                <a:gd name="adj4" fmla="val -56120"/>
                <a:gd name="adj5" fmla="val 6319"/>
                <a:gd name="adj6" fmla="val -111736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0737" name="Line 15"/>
            <p:cNvSpPr>
              <a:spLocks noChangeShapeType="1"/>
            </p:cNvSpPr>
            <p:nvPr/>
          </p:nvSpPr>
          <p:spPr bwMode="auto">
            <a:xfrm>
              <a:off x="3511" y="3052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6"/>
            <p:cNvSpPr>
              <a:spLocks noChangeShapeType="1"/>
            </p:cNvSpPr>
            <p:nvPr/>
          </p:nvSpPr>
          <p:spPr bwMode="auto">
            <a:xfrm>
              <a:off x="3511" y="3754"/>
              <a:ext cx="68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AutoShape 17"/>
            <p:cNvSpPr>
              <a:spLocks noChangeArrowheads="1"/>
            </p:cNvSpPr>
            <p:nvPr/>
          </p:nvSpPr>
          <p:spPr bwMode="auto">
            <a:xfrm>
              <a:off x="4230" y="3518"/>
              <a:ext cx="184" cy="22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2</a:t>
              </a:r>
              <a:endParaRPr lang="tr-TR"/>
            </a:p>
          </p:txBody>
        </p:sp>
        <p:sp>
          <p:nvSpPr>
            <p:cNvPr id="30740" name="AutoShape 18"/>
            <p:cNvSpPr>
              <a:spLocks noChangeArrowheads="1"/>
            </p:cNvSpPr>
            <p:nvPr/>
          </p:nvSpPr>
          <p:spPr bwMode="auto">
            <a:xfrm>
              <a:off x="4712" y="4006"/>
              <a:ext cx="925" cy="3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 smtClean="0"/>
                <a:t>Time (month)</a:t>
              </a:r>
              <a:endParaRPr lang="tr-TR" sz="1600" b="1" dirty="0"/>
            </a:p>
          </p:txBody>
        </p:sp>
        <p:sp>
          <p:nvSpPr>
            <p:cNvPr id="30741" name="AutoShape 19"/>
            <p:cNvSpPr>
              <a:spLocks noChangeArrowheads="1"/>
            </p:cNvSpPr>
            <p:nvPr/>
          </p:nvSpPr>
          <p:spPr bwMode="auto">
            <a:xfrm>
              <a:off x="382" y="1632"/>
              <a:ext cx="621" cy="47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S, </a:t>
              </a:r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D</a:t>
              </a:r>
            </a:p>
            <a:p>
              <a:pPr algn="ctr"/>
              <a:r>
                <a:rPr lang="tr-TR" sz="1600" b="1" dirty="0"/>
                <a:t>(m³)</a:t>
              </a:r>
            </a:p>
          </p:txBody>
        </p:sp>
        <p:sp>
          <p:nvSpPr>
            <p:cNvPr id="30742" name="AutoShape 20"/>
            <p:cNvSpPr>
              <a:spLocks noChangeArrowheads="1"/>
            </p:cNvSpPr>
            <p:nvPr/>
          </p:nvSpPr>
          <p:spPr bwMode="auto">
            <a:xfrm>
              <a:off x="3471" y="2880"/>
              <a:ext cx="221" cy="27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>
                  <a:sym typeface="Symbol" charset="0"/>
                </a:rPr>
                <a:t></a:t>
              </a:r>
              <a:r>
                <a:rPr lang="tr-TR" sz="1200"/>
                <a:t>D</a:t>
              </a:r>
              <a:endParaRPr lang="tr-TR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3338" y="276498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6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480300" y="5500688"/>
            <a:ext cx="151926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1" name="AutoShape 5"/>
          <p:cNvSpPr>
            <a:spLocks noChangeArrowheads="1"/>
          </p:cNvSpPr>
          <p:nvPr/>
        </p:nvSpPr>
        <p:spPr bwMode="auto">
          <a:xfrm>
            <a:off x="7480300" y="6359525"/>
            <a:ext cx="1519260" cy="498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tr-TR" sz="1600" b="1" dirty="0" smtClean="0"/>
              <a:t>Time (month)</a:t>
            </a:r>
            <a:endParaRPr lang="tr-TR" sz="1600" b="1" dirty="0"/>
          </a:p>
        </p:txBody>
      </p:sp>
      <p:grpSp>
        <p:nvGrpSpPr>
          <p:cNvPr id="31752" name="Group 6"/>
          <p:cNvGrpSpPr>
            <a:grpSpLocks/>
          </p:cNvGrpSpPr>
          <p:nvPr/>
        </p:nvGrpSpPr>
        <p:grpSpPr bwMode="auto">
          <a:xfrm>
            <a:off x="611175" y="2536825"/>
            <a:ext cx="6830999" cy="4017963"/>
            <a:chOff x="385" y="1598"/>
            <a:chExt cx="4303" cy="2531"/>
          </a:xfrm>
        </p:grpSpPr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>
              <a:off x="975" y="1598"/>
              <a:ext cx="1" cy="25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>
              <a:off x="975" y="4117"/>
              <a:ext cx="37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975" y="1701"/>
              <a:ext cx="3430" cy="2417"/>
            </a:xfrm>
            <a:custGeom>
              <a:avLst/>
              <a:gdLst>
                <a:gd name="T0" fmla="*/ 5 w 20000"/>
                <a:gd name="T1" fmla="*/ 291 h 20000"/>
                <a:gd name="T2" fmla="*/ 9 w 20000"/>
                <a:gd name="T3" fmla="*/ 288 h 20000"/>
                <a:gd name="T4" fmla="*/ 13 w 20000"/>
                <a:gd name="T5" fmla="*/ 284 h 20000"/>
                <a:gd name="T6" fmla="*/ 16 w 20000"/>
                <a:gd name="T7" fmla="*/ 281 h 20000"/>
                <a:gd name="T8" fmla="*/ 19 w 20000"/>
                <a:gd name="T9" fmla="*/ 278 h 20000"/>
                <a:gd name="T10" fmla="*/ 22 w 20000"/>
                <a:gd name="T11" fmla="*/ 275 h 20000"/>
                <a:gd name="T12" fmla="*/ 25 w 20000"/>
                <a:gd name="T13" fmla="*/ 269 h 20000"/>
                <a:gd name="T14" fmla="*/ 28 w 20000"/>
                <a:gd name="T15" fmla="*/ 263 h 20000"/>
                <a:gd name="T16" fmla="*/ 31 w 20000"/>
                <a:gd name="T17" fmla="*/ 259 h 20000"/>
                <a:gd name="T18" fmla="*/ 34 w 20000"/>
                <a:gd name="T19" fmla="*/ 248 h 20000"/>
                <a:gd name="T20" fmla="*/ 38 w 20000"/>
                <a:gd name="T21" fmla="*/ 237 h 20000"/>
                <a:gd name="T22" fmla="*/ 41 w 20000"/>
                <a:gd name="T23" fmla="*/ 231 h 20000"/>
                <a:gd name="T24" fmla="*/ 44 w 20000"/>
                <a:gd name="T25" fmla="*/ 226 h 20000"/>
                <a:gd name="T26" fmla="*/ 50 w 20000"/>
                <a:gd name="T27" fmla="*/ 219 h 20000"/>
                <a:gd name="T28" fmla="*/ 124 w 20000"/>
                <a:gd name="T29" fmla="*/ 216 h 20000"/>
                <a:gd name="T30" fmla="*/ 140 w 20000"/>
                <a:gd name="T31" fmla="*/ 213 h 20000"/>
                <a:gd name="T32" fmla="*/ 147 w 20000"/>
                <a:gd name="T33" fmla="*/ 210 h 20000"/>
                <a:gd name="T34" fmla="*/ 155 w 20000"/>
                <a:gd name="T35" fmla="*/ 206 h 20000"/>
                <a:gd name="T36" fmla="*/ 160 w 20000"/>
                <a:gd name="T37" fmla="*/ 203 h 20000"/>
                <a:gd name="T38" fmla="*/ 166 w 20000"/>
                <a:gd name="T39" fmla="*/ 199 h 20000"/>
                <a:gd name="T40" fmla="*/ 171 w 20000"/>
                <a:gd name="T41" fmla="*/ 187 h 20000"/>
                <a:gd name="T42" fmla="*/ 174 w 20000"/>
                <a:gd name="T43" fmla="*/ 180 h 20000"/>
                <a:gd name="T44" fmla="*/ 177 w 20000"/>
                <a:gd name="T45" fmla="*/ 174 h 20000"/>
                <a:gd name="T46" fmla="*/ 182 w 20000"/>
                <a:gd name="T47" fmla="*/ 167 h 20000"/>
                <a:gd name="T48" fmla="*/ 187 w 20000"/>
                <a:gd name="T49" fmla="*/ 160 h 20000"/>
                <a:gd name="T50" fmla="*/ 190 w 20000"/>
                <a:gd name="T51" fmla="*/ 158 h 20000"/>
                <a:gd name="T52" fmla="*/ 196 w 20000"/>
                <a:gd name="T53" fmla="*/ 154 h 20000"/>
                <a:gd name="T54" fmla="*/ 204 w 20000"/>
                <a:gd name="T55" fmla="*/ 151 h 20000"/>
                <a:gd name="T56" fmla="*/ 329 w 20000"/>
                <a:gd name="T57" fmla="*/ 148 h 20000"/>
                <a:gd name="T58" fmla="*/ 339 w 20000"/>
                <a:gd name="T59" fmla="*/ 144 h 20000"/>
                <a:gd name="T60" fmla="*/ 354 w 20000"/>
                <a:gd name="T61" fmla="*/ 134 h 20000"/>
                <a:gd name="T62" fmla="*/ 362 w 20000"/>
                <a:gd name="T63" fmla="*/ 127 h 20000"/>
                <a:gd name="T64" fmla="*/ 369 w 20000"/>
                <a:gd name="T65" fmla="*/ 123 h 20000"/>
                <a:gd name="T66" fmla="*/ 375 w 20000"/>
                <a:gd name="T67" fmla="*/ 116 h 20000"/>
                <a:gd name="T68" fmla="*/ 380 w 20000"/>
                <a:gd name="T69" fmla="*/ 109 h 20000"/>
                <a:gd name="T70" fmla="*/ 386 w 20000"/>
                <a:gd name="T71" fmla="*/ 98 h 20000"/>
                <a:gd name="T72" fmla="*/ 392 w 20000"/>
                <a:gd name="T73" fmla="*/ 90 h 20000"/>
                <a:gd name="T74" fmla="*/ 395 w 20000"/>
                <a:gd name="T75" fmla="*/ 87 h 20000"/>
                <a:gd name="T76" fmla="*/ 436 w 20000"/>
                <a:gd name="T77" fmla="*/ 84 h 20000"/>
                <a:gd name="T78" fmla="*/ 464 w 20000"/>
                <a:gd name="T79" fmla="*/ 82 h 20000"/>
                <a:gd name="T80" fmla="*/ 472 w 20000"/>
                <a:gd name="T81" fmla="*/ 79 h 20000"/>
                <a:gd name="T82" fmla="*/ 481 w 20000"/>
                <a:gd name="T83" fmla="*/ 76 h 20000"/>
                <a:gd name="T84" fmla="*/ 486 w 20000"/>
                <a:gd name="T85" fmla="*/ 73 h 20000"/>
                <a:gd name="T86" fmla="*/ 493 w 20000"/>
                <a:gd name="T87" fmla="*/ 64 h 20000"/>
                <a:gd name="T88" fmla="*/ 496 w 20000"/>
                <a:gd name="T89" fmla="*/ 59 h 20000"/>
                <a:gd name="T90" fmla="*/ 499 w 20000"/>
                <a:gd name="T91" fmla="*/ 53 h 20000"/>
                <a:gd name="T92" fmla="*/ 504 w 20000"/>
                <a:gd name="T93" fmla="*/ 46 h 20000"/>
                <a:gd name="T94" fmla="*/ 507 w 20000"/>
                <a:gd name="T95" fmla="*/ 42 h 20000"/>
                <a:gd name="T96" fmla="*/ 511 w 20000"/>
                <a:gd name="T97" fmla="*/ 39 h 20000"/>
                <a:gd name="T98" fmla="*/ 519 w 20000"/>
                <a:gd name="T99" fmla="*/ 36 h 20000"/>
                <a:gd name="T100" fmla="*/ 532 w 20000"/>
                <a:gd name="T101" fmla="*/ 33 h 20000"/>
                <a:gd name="T102" fmla="*/ 557 w 20000"/>
                <a:gd name="T103" fmla="*/ 29 h 20000"/>
                <a:gd name="T104" fmla="*/ 563 w 20000"/>
                <a:gd name="T105" fmla="*/ 26 h 20000"/>
                <a:gd name="T106" fmla="*/ 571 w 20000"/>
                <a:gd name="T107" fmla="*/ 19 h 20000"/>
                <a:gd name="T108" fmla="*/ 574 w 20000"/>
                <a:gd name="T109" fmla="*/ 15 h 20000"/>
                <a:gd name="T110" fmla="*/ 579 w 20000"/>
                <a:gd name="T111" fmla="*/ 12 h 20000"/>
                <a:gd name="T112" fmla="*/ 582 w 20000"/>
                <a:gd name="T113" fmla="*/ 8 h 20000"/>
                <a:gd name="T114" fmla="*/ 585 w 20000"/>
                <a:gd name="T115" fmla="*/ 6 h 20000"/>
                <a:gd name="T116" fmla="*/ 588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>
              <a:off x="1771" y="3253"/>
              <a:ext cx="0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1"/>
            <p:cNvSpPr>
              <a:spLocks noChangeShapeType="1"/>
            </p:cNvSpPr>
            <p:nvPr/>
          </p:nvSpPr>
          <p:spPr bwMode="auto">
            <a:xfrm>
              <a:off x="2891" y="2715"/>
              <a:ext cx="0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2"/>
            <p:cNvSpPr>
              <a:spLocks noChangeShapeType="1"/>
            </p:cNvSpPr>
            <p:nvPr/>
          </p:nvSpPr>
          <p:spPr bwMode="auto">
            <a:xfrm>
              <a:off x="3718" y="2154"/>
              <a:ext cx="1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3"/>
            <p:cNvSpPr>
              <a:spLocks noChangeShapeType="1"/>
            </p:cNvSpPr>
            <p:nvPr/>
          </p:nvSpPr>
          <p:spPr bwMode="auto">
            <a:xfrm flipV="1">
              <a:off x="1273" y="3119"/>
              <a:ext cx="750" cy="3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AutoShape 14"/>
            <p:cNvSpPr>
              <a:spLocks/>
            </p:cNvSpPr>
            <p:nvPr/>
          </p:nvSpPr>
          <p:spPr bwMode="auto">
            <a:xfrm>
              <a:off x="1990" y="3333"/>
              <a:ext cx="197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1761" name="AutoShape 15"/>
            <p:cNvSpPr>
              <a:spLocks/>
            </p:cNvSpPr>
            <p:nvPr/>
          </p:nvSpPr>
          <p:spPr bwMode="auto">
            <a:xfrm>
              <a:off x="3120" y="2795"/>
              <a:ext cx="196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1762" name="AutoShape 16"/>
            <p:cNvSpPr>
              <a:spLocks/>
            </p:cNvSpPr>
            <p:nvPr/>
          </p:nvSpPr>
          <p:spPr bwMode="auto">
            <a:xfrm>
              <a:off x="3947" y="2234"/>
              <a:ext cx="196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1763" name="AutoShape 17"/>
            <p:cNvSpPr>
              <a:spLocks/>
            </p:cNvSpPr>
            <p:nvPr/>
          </p:nvSpPr>
          <p:spPr bwMode="auto">
            <a:xfrm>
              <a:off x="975" y="2880"/>
              <a:ext cx="787" cy="270"/>
            </a:xfrm>
            <a:prstGeom prst="callout2">
              <a:avLst>
                <a:gd name="adj1" fmla="val 49856"/>
                <a:gd name="adj2" fmla="val 100000"/>
                <a:gd name="adj3" fmla="val 49856"/>
                <a:gd name="adj4" fmla="val 104579"/>
                <a:gd name="adj5" fmla="val 123231"/>
                <a:gd name="adj6" fmla="val 109157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en-AU" sz="1400" b="1" dirty="0" smtClean="0"/>
                <a:t>Slope = D</a:t>
              </a:r>
              <a:r>
                <a:rPr lang="en-AU" sz="1400" b="1" baseline="-25000" dirty="0" smtClean="0"/>
                <a:t>1</a:t>
              </a:r>
              <a:endParaRPr lang="en-AU" sz="1400" b="1" dirty="0"/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>
              <a:off x="3511" y="3052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>
              <a:off x="3511" y="3754"/>
              <a:ext cx="68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0"/>
            <p:cNvSpPr>
              <a:spLocks noChangeShapeType="1"/>
            </p:cNvSpPr>
            <p:nvPr/>
          </p:nvSpPr>
          <p:spPr bwMode="auto">
            <a:xfrm flipV="1">
              <a:off x="3522" y="3403"/>
              <a:ext cx="666" cy="3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AutoShape 21"/>
            <p:cNvSpPr>
              <a:spLocks noChangeArrowheads="1"/>
            </p:cNvSpPr>
            <p:nvPr/>
          </p:nvSpPr>
          <p:spPr bwMode="auto">
            <a:xfrm>
              <a:off x="4200" y="3289"/>
              <a:ext cx="183" cy="22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1</a:t>
              </a:r>
              <a:endParaRPr lang="tr-TR"/>
            </a:p>
          </p:txBody>
        </p:sp>
        <p:sp>
          <p:nvSpPr>
            <p:cNvPr id="31768" name="AutoShape 22"/>
            <p:cNvSpPr>
              <a:spLocks noChangeArrowheads="1"/>
            </p:cNvSpPr>
            <p:nvPr/>
          </p:nvSpPr>
          <p:spPr bwMode="auto">
            <a:xfrm>
              <a:off x="385" y="1632"/>
              <a:ext cx="706" cy="47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S, </a:t>
              </a:r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D</a:t>
              </a:r>
            </a:p>
            <a:p>
              <a:pPr algn="ctr"/>
              <a:r>
                <a:rPr lang="tr-TR" sz="1600" b="1" dirty="0"/>
                <a:t>(m³)</a:t>
              </a:r>
            </a:p>
          </p:txBody>
        </p:sp>
        <p:sp>
          <p:nvSpPr>
            <p:cNvPr id="31769" name="AutoShape 23"/>
            <p:cNvSpPr>
              <a:spLocks noChangeArrowheads="1"/>
            </p:cNvSpPr>
            <p:nvPr/>
          </p:nvSpPr>
          <p:spPr bwMode="auto">
            <a:xfrm>
              <a:off x="3471" y="2880"/>
              <a:ext cx="221" cy="27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>
                  <a:sym typeface="Symbol" charset="0"/>
                </a:rPr>
                <a:t></a:t>
              </a:r>
              <a:r>
                <a:rPr lang="tr-TR" sz="1200"/>
                <a:t>D</a:t>
              </a:r>
              <a:endParaRPr lang="tr-TR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3338" y="276498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95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638832" y="5608638"/>
            <a:ext cx="1505168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775" name="Group 5"/>
          <p:cNvGrpSpPr>
            <a:grpSpLocks/>
          </p:cNvGrpSpPr>
          <p:nvPr/>
        </p:nvGrpSpPr>
        <p:grpSpPr bwMode="auto">
          <a:xfrm>
            <a:off x="665163" y="2536825"/>
            <a:ext cx="8307388" cy="4321175"/>
            <a:chOff x="419" y="1598"/>
            <a:chExt cx="5233" cy="2722"/>
          </a:xfrm>
        </p:grpSpPr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975" y="1598"/>
              <a:ext cx="1" cy="25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7"/>
            <p:cNvSpPr>
              <a:spLocks noChangeShapeType="1"/>
            </p:cNvSpPr>
            <p:nvPr/>
          </p:nvSpPr>
          <p:spPr bwMode="auto">
            <a:xfrm>
              <a:off x="975" y="4117"/>
              <a:ext cx="37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8"/>
            <p:cNvSpPr>
              <a:spLocks/>
            </p:cNvSpPr>
            <p:nvPr/>
          </p:nvSpPr>
          <p:spPr bwMode="auto">
            <a:xfrm>
              <a:off x="975" y="1701"/>
              <a:ext cx="3430" cy="2417"/>
            </a:xfrm>
            <a:custGeom>
              <a:avLst/>
              <a:gdLst>
                <a:gd name="T0" fmla="*/ 5 w 20000"/>
                <a:gd name="T1" fmla="*/ 291 h 20000"/>
                <a:gd name="T2" fmla="*/ 9 w 20000"/>
                <a:gd name="T3" fmla="*/ 288 h 20000"/>
                <a:gd name="T4" fmla="*/ 13 w 20000"/>
                <a:gd name="T5" fmla="*/ 284 h 20000"/>
                <a:gd name="T6" fmla="*/ 16 w 20000"/>
                <a:gd name="T7" fmla="*/ 281 h 20000"/>
                <a:gd name="T8" fmla="*/ 19 w 20000"/>
                <a:gd name="T9" fmla="*/ 278 h 20000"/>
                <a:gd name="T10" fmla="*/ 22 w 20000"/>
                <a:gd name="T11" fmla="*/ 275 h 20000"/>
                <a:gd name="T12" fmla="*/ 25 w 20000"/>
                <a:gd name="T13" fmla="*/ 269 h 20000"/>
                <a:gd name="T14" fmla="*/ 28 w 20000"/>
                <a:gd name="T15" fmla="*/ 263 h 20000"/>
                <a:gd name="T16" fmla="*/ 31 w 20000"/>
                <a:gd name="T17" fmla="*/ 259 h 20000"/>
                <a:gd name="T18" fmla="*/ 34 w 20000"/>
                <a:gd name="T19" fmla="*/ 248 h 20000"/>
                <a:gd name="T20" fmla="*/ 38 w 20000"/>
                <a:gd name="T21" fmla="*/ 237 h 20000"/>
                <a:gd name="T22" fmla="*/ 41 w 20000"/>
                <a:gd name="T23" fmla="*/ 231 h 20000"/>
                <a:gd name="T24" fmla="*/ 44 w 20000"/>
                <a:gd name="T25" fmla="*/ 226 h 20000"/>
                <a:gd name="T26" fmla="*/ 50 w 20000"/>
                <a:gd name="T27" fmla="*/ 219 h 20000"/>
                <a:gd name="T28" fmla="*/ 124 w 20000"/>
                <a:gd name="T29" fmla="*/ 216 h 20000"/>
                <a:gd name="T30" fmla="*/ 140 w 20000"/>
                <a:gd name="T31" fmla="*/ 213 h 20000"/>
                <a:gd name="T32" fmla="*/ 147 w 20000"/>
                <a:gd name="T33" fmla="*/ 210 h 20000"/>
                <a:gd name="T34" fmla="*/ 155 w 20000"/>
                <a:gd name="T35" fmla="*/ 206 h 20000"/>
                <a:gd name="T36" fmla="*/ 160 w 20000"/>
                <a:gd name="T37" fmla="*/ 203 h 20000"/>
                <a:gd name="T38" fmla="*/ 166 w 20000"/>
                <a:gd name="T39" fmla="*/ 199 h 20000"/>
                <a:gd name="T40" fmla="*/ 171 w 20000"/>
                <a:gd name="T41" fmla="*/ 187 h 20000"/>
                <a:gd name="T42" fmla="*/ 174 w 20000"/>
                <a:gd name="T43" fmla="*/ 180 h 20000"/>
                <a:gd name="T44" fmla="*/ 177 w 20000"/>
                <a:gd name="T45" fmla="*/ 174 h 20000"/>
                <a:gd name="T46" fmla="*/ 182 w 20000"/>
                <a:gd name="T47" fmla="*/ 167 h 20000"/>
                <a:gd name="T48" fmla="*/ 187 w 20000"/>
                <a:gd name="T49" fmla="*/ 160 h 20000"/>
                <a:gd name="T50" fmla="*/ 190 w 20000"/>
                <a:gd name="T51" fmla="*/ 158 h 20000"/>
                <a:gd name="T52" fmla="*/ 196 w 20000"/>
                <a:gd name="T53" fmla="*/ 154 h 20000"/>
                <a:gd name="T54" fmla="*/ 204 w 20000"/>
                <a:gd name="T55" fmla="*/ 151 h 20000"/>
                <a:gd name="T56" fmla="*/ 329 w 20000"/>
                <a:gd name="T57" fmla="*/ 148 h 20000"/>
                <a:gd name="T58" fmla="*/ 339 w 20000"/>
                <a:gd name="T59" fmla="*/ 144 h 20000"/>
                <a:gd name="T60" fmla="*/ 354 w 20000"/>
                <a:gd name="T61" fmla="*/ 134 h 20000"/>
                <a:gd name="T62" fmla="*/ 362 w 20000"/>
                <a:gd name="T63" fmla="*/ 127 h 20000"/>
                <a:gd name="T64" fmla="*/ 369 w 20000"/>
                <a:gd name="T65" fmla="*/ 123 h 20000"/>
                <a:gd name="T66" fmla="*/ 375 w 20000"/>
                <a:gd name="T67" fmla="*/ 116 h 20000"/>
                <a:gd name="T68" fmla="*/ 380 w 20000"/>
                <a:gd name="T69" fmla="*/ 109 h 20000"/>
                <a:gd name="T70" fmla="*/ 386 w 20000"/>
                <a:gd name="T71" fmla="*/ 98 h 20000"/>
                <a:gd name="T72" fmla="*/ 392 w 20000"/>
                <a:gd name="T73" fmla="*/ 90 h 20000"/>
                <a:gd name="T74" fmla="*/ 395 w 20000"/>
                <a:gd name="T75" fmla="*/ 87 h 20000"/>
                <a:gd name="T76" fmla="*/ 436 w 20000"/>
                <a:gd name="T77" fmla="*/ 84 h 20000"/>
                <a:gd name="T78" fmla="*/ 464 w 20000"/>
                <a:gd name="T79" fmla="*/ 82 h 20000"/>
                <a:gd name="T80" fmla="*/ 472 w 20000"/>
                <a:gd name="T81" fmla="*/ 79 h 20000"/>
                <a:gd name="T82" fmla="*/ 481 w 20000"/>
                <a:gd name="T83" fmla="*/ 76 h 20000"/>
                <a:gd name="T84" fmla="*/ 486 w 20000"/>
                <a:gd name="T85" fmla="*/ 73 h 20000"/>
                <a:gd name="T86" fmla="*/ 493 w 20000"/>
                <a:gd name="T87" fmla="*/ 64 h 20000"/>
                <a:gd name="T88" fmla="*/ 496 w 20000"/>
                <a:gd name="T89" fmla="*/ 59 h 20000"/>
                <a:gd name="T90" fmla="*/ 499 w 20000"/>
                <a:gd name="T91" fmla="*/ 53 h 20000"/>
                <a:gd name="T92" fmla="*/ 504 w 20000"/>
                <a:gd name="T93" fmla="*/ 46 h 20000"/>
                <a:gd name="T94" fmla="*/ 507 w 20000"/>
                <a:gd name="T95" fmla="*/ 42 h 20000"/>
                <a:gd name="T96" fmla="*/ 511 w 20000"/>
                <a:gd name="T97" fmla="*/ 39 h 20000"/>
                <a:gd name="T98" fmla="*/ 519 w 20000"/>
                <a:gd name="T99" fmla="*/ 36 h 20000"/>
                <a:gd name="T100" fmla="*/ 532 w 20000"/>
                <a:gd name="T101" fmla="*/ 33 h 20000"/>
                <a:gd name="T102" fmla="*/ 557 w 20000"/>
                <a:gd name="T103" fmla="*/ 29 h 20000"/>
                <a:gd name="T104" fmla="*/ 563 w 20000"/>
                <a:gd name="T105" fmla="*/ 26 h 20000"/>
                <a:gd name="T106" fmla="*/ 571 w 20000"/>
                <a:gd name="T107" fmla="*/ 19 h 20000"/>
                <a:gd name="T108" fmla="*/ 574 w 20000"/>
                <a:gd name="T109" fmla="*/ 15 h 20000"/>
                <a:gd name="T110" fmla="*/ 579 w 20000"/>
                <a:gd name="T111" fmla="*/ 12 h 20000"/>
                <a:gd name="T112" fmla="*/ 582 w 20000"/>
                <a:gd name="T113" fmla="*/ 8 h 20000"/>
                <a:gd name="T114" fmla="*/ 585 w 20000"/>
                <a:gd name="T115" fmla="*/ 6 h 20000"/>
                <a:gd name="T116" fmla="*/ 588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1771" y="3253"/>
              <a:ext cx="0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0"/>
            <p:cNvSpPr>
              <a:spLocks noChangeShapeType="1"/>
            </p:cNvSpPr>
            <p:nvPr/>
          </p:nvSpPr>
          <p:spPr bwMode="auto">
            <a:xfrm>
              <a:off x="2891" y="2715"/>
              <a:ext cx="0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>
              <a:off x="3718" y="2154"/>
              <a:ext cx="1" cy="2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V="1">
              <a:off x="1273" y="3119"/>
              <a:ext cx="750" cy="3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 flipV="1">
              <a:off x="2130" y="2612"/>
              <a:ext cx="1048" cy="3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AutoShape 14"/>
            <p:cNvSpPr>
              <a:spLocks/>
            </p:cNvSpPr>
            <p:nvPr/>
          </p:nvSpPr>
          <p:spPr bwMode="auto">
            <a:xfrm>
              <a:off x="1990" y="3333"/>
              <a:ext cx="197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2785" name="AutoShape 15"/>
            <p:cNvSpPr>
              <a:spLocks/>
            </p:cNvSpPr>
            <p:nvPr/>
          </p:nvSpPr>
          <p:spPr bwMode="auto">
            <a:xfrm>
              <a:off x="3120" y="2795"/>
              <a:ext cx="196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2786" name="AutoShape 16"/>
            <p:cNvSpPr>
              <a:spLocks/>
            </p:cNvSpPr>
            <p:nvPr/>
          </p:nvSpPr>
          <p:spPr bwMode="auto">
            <a:xfrm>
              <a:off x="3947" y="2234"/>
              <a:ext cx="196" cy="269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2787" name="AutoShape 17"/>
            <p:cNvSpPr>
              <a:spLocks/>
            </p:cNvSpPr>
            <p:nvPr/>
          </p:nvSpPr>
          <p:spPr bwMode="auto">
            <a:xfrm>
              <a:off x="1163" y="2880"/>
              <a:ext cx="599" cy="270"/>
            </a:xfrm>
            <a:prstGeom prst="callout2">
              <a:avLst>
                <a:gd name="adj1" fmla="val 49856"/>
                <a:gd name="adj2" fmla="val 100000"/>
                <a:gd name="adj3" fmla="val 49856"/>
                <a:gd name="adj4" fmla="val 104579"/>
                <a:gd name="adj5" fmla="val 123231"/>
                <a:gd name="adj6" fmla="val 109157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tr-TR" sz="1400" b="1" dirty="0" smtClean="0"/>
                <a:t>Slope </a:t>
              </a:r>
              <a:r>
                <a:rPr lang="tr-TR" sz="1400" b="1" dirty="0"/>
                <a:t>= D</a:t>
              </a:r>
              <a:r>
                <a:rPr lang="tr-TR" sz="1400" b="1" baseline="-25000" dirty="0"/>
                <a:t>1</a:t>
              </a:r>
              <a:endParaRPr lang="tr-TR" sz="1400" b="1" dirty="0"/>
            </a:p>
          </p:txBody>
        </p:sp>
        <p:sp>
          <p:nvSpPr>
            <p:cNvPr id="32788" name="AutoShape 18"/>
            <p:cNvSpPr>
              <a:spLocks/>
            </p:cNvSpPr>
            <p:nvPr/>
          </p:nvSpPr>
          <p:spPr bwMode="auto">
            <a:xfrm>
              <a:off x="1817" y="2394"/>
              <a:ext cx="599" cy="270"/>
            </a:xfrm>
            <a:prstGeom prst="callout2">
              <a:avLst>
                <a:gd name="adj1" fmla="val 49856"/>
                <a:gd name="adj2" fmla="val 100000"/>
                <a:gd name="adj3" fmla="val 49856"/>
                <a:gd name="adj4" fmla="val 114037"/>
                <a:gd name="adj5" fmla="val 150708"/>
                <a:gd name="adj6" fmla="val 12818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tr-TR" sz="1400" b="1" dirty="0" smtClean="0"/>
                <a:t>Slope </a:t>
              </a:r>
              <a:r>
                <a:rPr lang="tr-TR" sz="1400" b="1" dirty="0"/>
                <a:t>= D</a:t>
              </a:r>
              <a:r>
                <a:rPr lang="tr-TR" sz="1400" b="1" baseline="-25000" dirty="0"/>
                <a:t>2</a:t>
              </a:r>
              <a:endParaRPr lang="tr-TR" sz="1400" b="1" dirty="0"/>
            </a:p>
          </p:txBody>
        </p:sp>
        <p:sp>
          <p:nvSpPr>
            <p:cNvPr id="32789" name="Line 19"/>
            <p:cNvSpPr>
              <a:spLocks noChangeShapeType="1"/>
            </p:cNvSpPr>
            <p:nvPr/>
          </p:nvSpPr>
          <p:spPr bwMode="auto">
            <a:xfrm>
              <a:off x="3511" y="3052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20"/>
            <p:cNvSpPr>
              <a:spLocks noChangeShapeType="1"/>
            </p:cNvSpPr>
            <p:nvPr/>
          </p:nvSpPr>
          <p:spPr bwMode="auto">
            <a:xfrm>
              <a:off x="3511" y="3754"/>
              <a:ext cx="68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21"/>
            <p:cNvSpPr>
              <a:spLocks noChangeShapeType="1"/>
            </p:cNvSpPr>
            <p:nvPr/>
          </p:nvSpPr>
          <p:spPr bwMode="auto">
            <a:xfrm flipV="1">
              <a:off x="3522" y="3403"/>
              <a:ext cx="666" cy="3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22"/>
            <p:cNvSpPr>
              <a:spLocks noChangeShapeType="1"/>
            </p:cNvSpPr>
            <p:nvPr/>
          </p:nvSpPr>
          <p:spPr bwMode="auto">
            <a:xfrm flipV="1">
              <a:off x="3504" y="3541"/>
              <a:ext cx="703" cy="2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AutoShape 23"/>
            <p:cNvSpPr>
              <a:spLocks noChangeArrowheads="1"/>
            </p:cNvSpPr>
            <p:nvPr/>
          </p:nvSpPr>
          <p:spPr bwMode="auto">
            <a:xfrm>
              <a:off x="4230" y="3518"/>
              <a:ext cx="184" cy="22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2</a:t>
              </a:r>
              <a:endParaRPr lang="tr-TR"/>
            </a:p>
          </p:txBody>
        </p:sp>
        <p:sp>
          <p:nvSpPr>
            <p:cNvPr id="32794" name="AutoShape 24"/>
            <p:cNvSpPr>
              <a:spLocks noChangeArrowheads="1"/>
            </p:cNvSpPr>
            <p:nvPr/>
          </p:nvSpPr>
          <p:spPr bwMode="auto">
            <a:xfrm>
              <a:off x="4200" y="3289"/>
              <a:ext cx="183" cy="22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1</a:t>
              </a:r>
              <a:endParaRPr lang="tr-TR"/>
            </a:p>
          </p:txBody>
        </p:sp>
        <p:sp>
          <p:nvSpPr>
            <p:cNvPr id="32795" name="AutoShape 25"/>
            <p:cNvSpPr>
              <a:spLocks noChangeArrowheads="1"/>
            </p:cNvSpPr>
            <p:nvPr/>
          </p:nvSpPr>
          <p:spPr bwMode="auto">
            <a:xfrm>
              <a:off x="4712" y="4006"/>
              <a:ext cx="940" cy="3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 smtClean="0"/>
                <a:t>Time (month)</a:t>
              </a:r>
              <a:endParaRPr lang="tr-TR" sz="1600" b="1" dirty="0"/>
            </a:p>
          </p:txBody>
        </p:sp>
        <p:sp>
          <p:nvSpPr>
            <p:cNvPr id="32796" name="AutoShape 26"/>
            <p:cNvSpPr>
              <a:spLocks noChangeArrowheads="1"/>
            </p:cNvSpPr>
            <p:nvPr/>
          </p:nvSpPr>
          <p:spPr bwMode="auto">
            <a:xfrm>
              <a:off x="419" y="1632"/>
              <a:ext cx="687" cy="47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S, </a:t>
              </a:r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D</a:t>
              </a:r>
            </a:p>
            <a:p>
              <a:pPr algn="ctr"/>
              <a:r>
                <a:rPr lang="tr-TR" sz="1600" b="1" dirty="0"/>
                <a:t>(m³)</a:t>
              </a:r>
            </a:p>
          </p:txBody>
        </p:sp>
        <p:sp>
          <p:nvSpPr>
            <p:cNvPr id="32797" name="AutoShape 27"/>
            <p:cNvSpPr>
              <a:spLocks noChangeArrowheads="1"/>
            </p:cNvSpPr>
            <p:nvPr/>
          </p:nvSpPr>
          <p:spPr bwMode="auto">
            <a:xfrm>
              <a:off x="3471" y="2880"/>
              <a:ext cx="221" cy="27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>
                  <a:sym typeface="Symbol" charset="0"/>
                </a:rPr>
                <a:t></a:t>
              </a:r>
              <a:r>
                <a:rPr lang="tr-TR" sz="1200"/>
                <a:t>D</a:t>
              </a:r>
              <a:endParaRPr lang="tr-T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3338" y="276498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72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632137" y="5390960"/>
            <a:ext cx="1459771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3799" name="Group 5"/>
          <p:cNvGrpSpPr>
            <a:grpSpLocks/>
          </p:cNvGrpSpPr>
          <p:nvPr/>
        </p:nvGrpSpPr>
        <p:grpSpPr bwMode="auto">
          <a:xfrm>
            <a:off x="652395" y="2536825"/>
            <a:ext cx="8343068" cy="4321175"/>
            <a:chOff x="1924" y="5715"/>
            <a:chExt cx="8622" cy="3566"/>
          </a:xfrm>
        </p:grpSpPr>
        <p:sp>
          <p:nvSpPr>
            <p:cNvPr id="33800" name="Line 6"/>
            <p:cNvSpPr>
              <a:spLocks noChangeShapeType="1"/>
            </p:cNvSpPr>
            <p:nvPr/>
          </p:nvSpPr>
          <p:spPr bwMode="auto">
            <a:xfrm>
              <a:off x="2850" y="5715"/>
              <a:ext cx="1" cy="33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>
              <a:off x="2850" y="9015"/>
              <a:ext cx="609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8"/>
            <p:cNvSpPr>
              <a:spLocks/>
            </p:cNvSpPr>
            <p:nvPr/>
          </p:nvSpPr>
          <p:spPr bwMode="auto">
            <a:xfrm>
              <a:off x="2850" y="5850"/>
              <a:ext cx="5626" cy="3166"/>
            </a:xfrm>
            <a:custGeom>
              <a:avLst/>
              <a:gdLst>
                <a:gd name="T0" fmla="*/ 13 w 20000"/>
                <a:gd name="T1" fmla="*/ 499 h 20000"/>
                <a:gd name="T2" fmla="*/ 25 w 20000"/>
                <a:gd name="T3" fmla="*/ 494 h 20000"/>
                <a:gd name="T4" fmla="*/ 34 w 20000"/>
                <a:gd name="T5" fmla="*/ 487 h 20000"/>
                <a:gd name="T6" fmla="*/ 42 w 20000"/>
                <a:gd name="T7" fmla="*/ 482 h 20000"/>
                <a:gd name="T8" fmla="*/ 51 w 20000"/>
                <a:gd name="T9" fmla="*/ 477 h 20000"/>
                <a:gd name="T10" fmla="*/ 59 w 20000"/>
                <a:gd name="T11" fmla="*/ 473 h 20000"/>
                <a:gd name="T12" fmla="*/ 68 w 20000"/>
                <a:gd name="T13" fmla="*/ 461 h 20000"/>
                <a:gd name="T14" fmla="*/ 76 w 20000"/>
                <a:gd name="T15" fmla="*/ 451 h 20000"/>
                <a:gd name="T16" fmla="*/ 84 w 20000"/>
                <a:gd name="T17" fmla="*/ 444 h 20000"/>
                <a:gd name="T18" fmla="*/ 93 w 20000"/>
                <a:gd name="T19" fmla="*/ 425 h 20000"/>
                <a:gd name="T20" fmla="*/ 101 w 20000"/>
                <a:gd name="T21" fmla="*/ 406 h 20000"/>
                <a:gd name="T22" fmla="*/ 110 w 20000"/>
                <a:gd name="T23" fmla="*/ 397 h 20000"/>
                <a:gd name="T24" fmla="*/ 118 w 20000"/>
                <a:gd name="T25" fmla="*/ 387 h 20000"/>
                <a:gd name="T26" fmla="*/ 135 w 20000"/>
                <a:gd name="T27" fmla="*/ 375 h 20000"/>
                <a:gd name="T28" fmla="*/ 333 w 20000"/>
                <a:gd name="T29" fmla="*/ 370 h 20000"/>
                <a:gd name="T30" fmla="*/ 376 w 20000"/>
                <a:gd name="T31" fmla="*/ 366 h 20000"/>
                <a:gd name="T32" fmla="*/ 397 w 20000"/>
                <a:gd name="T33" fmla="*/ 361 h 20000"/>
                <a:gd name="T34" fmla="*/ 418 w 20000"/>
                <a:gd name="T35" fmla="*/ 354 h 20000"/>
                <a:gd name="T36" fmla="*/ 430 w 20000"/>
                <a:gd name="T37" fmla="*/ 349 h 20000"/>
                <a:gd name="T38" fmla="*/ 447 w 20000"/>
                <a:gd name="T39" fmla="*/ 342 h 20000"/>
                <a:gd name="T40" fmla="*/ 460 w 20000"/>
                <a:gd name="T41" fmla="*/ 321 h 20000"/>
                <a:gd name="T42" fmla="*/ 468 w 20000"/>
                <a:gd name="T43" fmla="*/ 309 h 20000"/>
                <a:gd name="T44" fmla="*/ 477 w 20000"/>
                <a:gd name="T45" fmla="*/ 299 h 20000"/>
                <a:gd name="T46" fmla="*/ 489 w 20000"/>
                <a:gd name="T47" fmla="*/ 287 h 20000"/>
                <a:gd name="T48" fmla="*/ 502 w 20000"/>
                <a:gd name="T49" fmla="*/ 275 h 20000"/>
                <a:gd name="T50" fmla="*/ 511 w 20000"/>
                <a:gd name="T51" fmla="*/ 271 h 20000"/>
                <a:gd name="T52" fmla="*/ 527 w 20000"/>
                <a:gd name="T53" fmla="*/ 264 h 20000"/>
                <a:gd name="T54" fmla="*/ 549 w 20000"/>
                <a:gd name="T55" fmla="*/ 259 h 20000"/>
                <a:gd name="T56" fmla="*/ 886 w 20000"/>
                <a:gd name="T57" fmla="*/ 254 h 20000"/>
                <a:gd name="T58" fmla="*/ 911 w 20000"/>
                <a:gd name="T59" fmla="*/ 247 h 20000"/>
                <a:gd name="T60" fmla="*/ 954 w 20000"/>
                <a:gd name="T61" fmla="*/ 230 h 20000"/>
                <a:gd name="T62" fmla="*/ 975 w 20000"/>
                <a:gd name="T63" fmla="*/ 218 h 20000"/>
                <a:gd name="T64" fmla="*/ 992 w 20000"/>
                <a:gd name="T65" fmla="*/ 211 h 20000"/>
                <a:gd name="T66" fmla="*/ 1008 w 20000"/>
                <a:gd name="T67" fmla="*/ 199 h 20000"/>
                <a:gd name="T68" fmla="*/ 1021 w 20000"/>
                <a:gd name="T69" fmla="*/ 188 h 20000"/>
                <a:gd name="T70" fmla="*/ 1038 w 20000"/>
                <a:gd name="T71" fmla="*/ 169 h 20000"/>
                <a:gd name="T72" fmla="*/ 1055 w 20000"/>
                <a:gd name="T73" fmla="*/ 154 h 20000"/>
                <a:gd name="T74" fmla="*/ 1063 w 20000"/>
                <a:gd name="T75" fmla="*/ 150 h 20000"/>
                <a:gd name="T76" fmla="*/ 1173 w 20000"/>
                <a:gd name="T77" fmla="*/ 145 h 20000"/>
                <a:gd name="T78" fmla="*/ 1249 w 20000"/>
                <a:gd name="T79" fmla="*/ 140 h 20000"/>
                <a:gd name="T80" fmla="*/ 1270 w 20000"/>
                <a:gd name="T81" fmla="*/ 135 h 20000"/>
                <a:gd name="T82" fmla="*/ 1295 w 20000"/>
                <a:gd name="T83" fmla="*/ 131 h 20000"/>
                <a:gd name="T84" fmla="*/ 1308 w 20000"/>
                <a:gd name="T85" fmla="*/ 126 h 20000"/>
                <a:gd name="T86" fmla="*/ 1325 w 20000"/>
                <a:gd name="T87" fmla="*/ 109 h 20000"/>
                <a:gd name="T88" fmla="*/ 1333 w 20000"/>
                <a:gd name="T89" fmla="*/ 102 h 20000"/>
                <a:gd name="T90" fmla="*/ 1342 w 20000"/>
                <a:gd name="T91" fmla="*/ 90 h 20000"/>
                <a:gd name="T92" fmla="*/ 1354 w 20000"/>
                <a:gd name="T93" fmla="*/ 78 h 20000"/>
                <a:gd name="T94" fmla="*/ 1363 w 20000"/>
                <a:gd name="T95" fmla="*/ 71 h 20000"/>
                <a:gd name="T96" fmla="*/ 1376 w 20000"/>
                <a:gd name="T97" fmla="*/ 66 h 20000"/>
                <a:gd name="T98" fmla="*/ 1397 w 20000"/>
                <a:gd name="T99" fmla="*/ 62 h 20000"/>
                <a:gd name="T100" fmla="*/ 1430 w 20000"/>
                <a:gd name="T101" fmla="*/ 57 h 20000"/>
                <a:gd name="T102" fmla="*/ 1498 w 20000"/>
                <a:gd name="T103" fmla="*/ 50 h 20000"/>
                <a:gd name="T104" fmla="*/ 1515 w 20000"/>
                <a:gd name="T105" fmla="*/ 45 h 20000"/>
                <a:gd name="T106" fmla="*/ 1536 w 20000"/>
                <a:gd name="T107" fmla="*/ 33 h 20000"/>
                <a:gd name="T108" fmla="*/ 1544 w 20000"/>
                <a:gd name="T109" fmla="*/ 26 h 20000"/>
                <a:gd name="T110" fmla="*/ 1557 w 20000"/>
                <a:gd name="T111" fmla="*/ 21 h 20000"/>
                <a:gd name="T112" fmla="*/ 1565 w 20000"/>
                <a:gd name="T113" fmla="*/ 14 h 20000"/>
                <a:gd name="T114" fmla="*/ 1574 w 20000"/>
                <a:gd name="T115" fmla="*/ 9 h 20000"/>
                <a:gd name="T116" fmla="*/ 1582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000" h="20000">
                  <a:moveTo>
                    <a:pt x="0" y="19994"/>
                  </a:moveTo>
                  <a:lnTo>
                    <a:pt x="107" y="19994"/>
                  </a:lnTo>
                  <a:lnTo>
                    <a:pt x="107" y="19899"/>
                  </a:lnTo>
                  <a:lnTo>
                    <a:pt x="160" y="19899"/>
                  </a:lnTo>
                  <a:lnTo>
                    <a:pt x="160" y="19804"/>
                  </a:lnTo>
                  <a:lnTo>
                    <a:pt x="213" y="19804"/>
                  </a:lnTo>
                  <a:lnTo>
                    <a:pt x="213" y="19709"/>
                  </a:lnTo>
                  <a:lnTo>
                    <a:pt x="320" y="19709"/>
                  </a:lnTo>
                  <a:lnTo>
                    <a:pt x="320" y="19520"/>
                  </a:lnTo>
                  <a:lnTo>
                    <a:pt x="373" y="19520"/>
                  </a:lnTo>
                  <a:lnTo>
                    <a:pt x="373" y="19425"/>
                  </a:lnTo>
                  <a:lnTo>
                    <a:pt x="427" y="19425"/>
                  </a:lnTo>
                  <a:lnTo>
                    <a:pt x="427" y="19330"/>
                  </a:lnTo>
                  <a:lnTo>
                    <a:pt x="480" y="19330"/>
                  </a:lnTo>
                  <a:lnTo>
                    <a:pt x="480" y="19236"/>
                  </a:lnTo>
                  <a:lnTo>
                    <a:pt x="533" y="19236"/>
                  </a:lnTo>
                  <a:lnTo>
                    <a:pt x="533" y="19141"/>
                  </a:lnTo>
                  <a:lnTo>
                    <a:pt x="587" y="19141"/>
                  </a:lnTo>
                  <a:lnTo>
                    <a:pt x="587" y="19046"/>
                  </a:lnTo>
                  <a:lnTo>
                    <a:pt x="640" y="19046"/>
                  </a:lnTo>
                  <a:lnTo>
                    <a:pt x="640" y="18951"/>
                  </a:lnTo>
                  <a:lnTo>
                    <a:pt x="693" y="18951"/>
                  </a:lnTo>
                  <a:lnTo>
                    <a:pt x="693" y="18857"/>
                  </a:lnTo>
                  <a:lnTo>
                    <a:pt x="747" y="18857"/>
                  </a:lnTo>
                  <a:lnTo>
                    <a:pt x="747" y="18667"/>
                  </a:lnTo>
                  <a:lnTo>
                    <a:pt x="800" y="18572"/>
                  </a:lnTo>
                  <a:lnTo>
                    <a:pt x="800" y="18478"/>
                  </a:lnTo>
                  <a:lnTo>
                    <a:pt x="853" y="18383"/>
                  </a:lnTo>
                  <a:lnTo>
                    <a:pt x="907" y="18383"/>
                  </a:lnTo>
                  <a:lnTo>
                    <a:pt x="907" y="18288"/>
                  </a:lnTo>
                  <a:lnTo>
                    <a:pt x="960" y="18288"/>
                  </a:lnTo>
                  <a:lnTo>
                    <a:pt x="960" y="18004"/>
                  </a:lnTo>
                  <a:lnTo>
                    <a:pt x="1013" y="18004"/>
                  </a:lnTo>
                  <a:lnTo>
                    <a:pt x="1013" y="17814"/>
                  </a:lnTo>
                  <a:lnTo>
                    <a:pt x="1066" y="17814"/>
                  </a:lnTo>
                  <a:lnTo>
                    <a:pt x="1066" y="17720"/>
                  </a:lnTo>
                  <a:lnTo>
                    <a:pt x="1120" y="17720"/>
                  </a:lnTo>
                  <a:lnTo>
                    <a:pt x="1120" y="17246"/>
                  </a:lnTo>
                  <a:lnTo>
                    <a:pt x="1173" y="17246"/>
                  </a:lnTo>
                  <a:lnTo>
                    <a:pt x="1173" y="16961"/>
                  </a:lnTo>
                  <a:lnTo>
                    <a:pt x="1226" y="16961"/>
                  </a:lnTo>
                  <a:lnTo>
                    <a:pt x="1226" y="16582"/>
                  </a:lnTo>
                  <a:lnTo>
                    <a:pt x="1280" y="16582"/>
                  </a:lnTo>
                  <a:lnTo>
                    <a:pt x="1280" y="16203"/>
                  </a:lnTo>
                  <a:lnTo>
                    <a:pt x="1333" y="16203"/>
                  </a:lnTo>
                  <a:lnTo>
                    <a:pt x="1333" y="16014"/>
                  </a:lnTo>
                  <a:lnTo>
                    <a:pt x="1386" y="16014"/>
                  </a:lnTo>
                  <a:lnTo>
                    <a:pt x="1386" y="15824"/>
                  </a:lnTo>
                  <a:lnTo>
                    <a:pt x="1440" y="15824"/>
                  </a:lnTo>
                  <a:lnTo>
                    <a:pt x="1440" y="15635"/>
                  </a:lnTo>
                  <a:lnTo>
                    <a:pt x="1493" y="15635"/>
                  </a:lnTo>
                  <a:lnTo>
                    <a:pt x="1493" y="15445"/>
                  </a:lnTo>
                  <a:lnTo>
                    <a:pt x="1546" y="15351"/>
                  </a:lnTo>
                  <a:lnTo>
                    <a:pt x="1546" y="15161"/>
                  </a:lnTo>
                  <a:lnTo>
                    <a:pt x="1600" y="15161"/>
                  </a:lnTo>
                  <a:lnTo>
                    <a:pt x="1706" y="14972"/>
                  </a:lnTo>
                  <a:lnTo>
                    <a:pt x="1706" y="14877"/>
                  </a:lnTo>
                  <a:lnTo>
                    <a:pt x="1920" y="14877"/>
                  </a:lnTo>
                  <a:lnTo>
                    <a:pt x="1920" y="14782"/>
                  </a:lnTo>
                  <a:lnTo>
                    <a:pt x="4213" y="14782"/>
                  </a:lnTo>
                  <a:lnTo>
                    <a:pt x="4319" y="14687"/>
                  </a:lnTo>
                  <a:lnTo>
                    <a:pt x="4586" y="14687"/>
                  </a:lnTo>
                  <a:lnTo>
                    <a:pt x="4639" y="14593"/>
                  </a:lnTo>
                  <a:lnTo>
                    <a:pt x="4746" y="14593"/>
                  </a:lnTo>
                  <a:lnTo>
                    <a:pt x="4799" y="14498"/>
                  </a:lnTo>
                  <a:lnTo>
                    <a:pt x="4852" y="14498"/>
                  </a:lnTo>
                  <a:lnTo>
                    <a:pt x="4906" y="14403"/>
                  </a:lnTo>
                  <a:lnTo>
                    <a:pt x="5012" y="14403"/>
                  </a:lnTo>
                  <a:lnTo>
                    <a:pt x="5119" y="14308"/>
                  </a:lnTo>
                  <a:lnTo>
                    <a:pt x="5172" y="14214"/>
                  </a:lnTo>
                  <a:lnTo>
                    <a:pt x="5226" y="14214"/>
                  </a:lnTo>
                  <a:lnTo>
                    <a:pt x="5279" y="14119"/>
                  </a:lnTo>
                  <a:lnTo>
                    <a:pt x="5332" y="14119"/>
                  </a:lnTo>
                  <a:lnTo>
                    <a:pt x="5332" y="14024"/>
                  </a:lnTo>
                  <a:lnTo>
                    <a:pt x="5439" y="14024"/>
                  </a:lnTo>
                  <a:lnTo>
                    <a:pt x="5439" y="13929"/>
                  </a:lnTo>
                  <a:lnTo>
                    <a:pt x="5492" y="13929"/>
                  </a:lnTo>
                  <a:lnTo>
                    <a:pt x="5599" y="13740"/>
                  </a:lnTo>
                  <a:lnTo>
                    <a:pt x="5599" y="13645"/>
                  </a:lnTo>
                  <a:lnTo>
                    <a:pt x="5652" y="13645"/>
                  </a:lnTo>
                  <a:lnTo>
                    <a:pt x="5759" y="13455"/>
                  </a:lnTo>
                  <a:lnTo>
                    <a:pt x="5759" y="13266"/>
                  </a:lnTo>
                  <a:lnTo>
                    <a:pt x="5812" y="13266"/>
                  </a:lnTo>
                  <a:lnTo>
                    <a:pt x="5812" y="12792"/>
                  </a:lnTo>
                  <a:lnTo>
                    <a:pt x="5866" y="12792"/>
                  </a:lnTo>
                  <a:lnTo>
                    <a:pt x="5866" y="12603"/>
                  </a:lnTo>
                  <a:lnTo>
                    <a:pt x="5919" y="12508"/>
                  </a:lnTo>
                  <a:lnTo>
                    <a:pt x="5919" y="12318"/>
                  </a:lnTo>
                  <a:lnTo>
                    <a:pt x="5972" y="12224"/>
                  </a:lnTo>
                  <a:lnTo>
                    <a:pt x="5972" y="12129"/>
                  </a:lnTo>
                  <a:lnTo>
                    <a:pt x="6026" y="12034"/>
                  </a:lnTo>
                  <a:lnTo>
                    <a:pt x="6026" y="11939"/>
                  </a:lnTo>
                  <a:lnTo>
                    <a:pt x="6132" y="11750"/>
                  </a:lnTo>
                  <a:lnTo>
                    <a:pt x="6132" y="11655"/>
                  </a:lnTo>
                  <a:lnTo>
                    <a:pt x="6186" y="11560"/>
                  </a:lnTo>
                  <a:lnTo>
                    <a:pt x="6186" y="11466"/>
                  </a:lnTo>
                  <a:lnTo>
                    <a:pt x="6239" y="11371"/>
                  </a:lnTo>
                  <a:lnTo>
                    <a:pt x="6239" y="11276"/>
                  </a:lnTo>
                  <a:lnTo>
                    <a:pt x="6346" y="11087"/>
                  </a:lnTo>
                  <a:lnTo>
                    <a:pt x="6346" y="10992"/>
                  </a:lnTo>
                  <a:lnTo>
                    <a:pt x="6399" y="10992"/>
                  </a:lnTo>
                  <a:lnTo>
                    <a:pt x="6399" y="10897"/>
                  </a:lnTo>
                  <a:lnTo>
                    <a:pt x="6452" y="10897"/>
                  </a:lnTo>
                  <a:lnTo>
                    <a:pt x="6452" y="10802"/>
                  </a:lnTo>
                  <a:lnTo>
                    <a:pt x="6506" y="10708"/>
                  </a:lnTo>
                  <a:lnTo>
                    <a:pt x="6559" y="10708"/>
                  </a:lnTo>
                  <a:lnTo>
                    <a:pt x="6559" y="10518"/>
                  </a:lnTo>
                  <a:lnTo>
                    <a:pt x="6665" y="10518"/>
                  </a:lnTo>
                  <a:lnTo>
                    <a:pt x="6665" y="10423"/>
                  </a:lnTo>
                  <a:lnTo>
                    <a:pt x="6772" y="10423"/>
                  </a:lnTo>
                  <a:lnTo>
                    <a:pt x="6772" y="10328"/>
                  </a:lnTo>
                  <a:lnTo>
                    <a:pt x="6932" y="10328"/>
                  </a:lnTo>
                  <a:lnTo>
                    <a:pt x="6985" y="10234"/>
                  </a:lnTo>
                  <a:lnTo>
                    <a:pt x="11091" y="10234"/>
                  </a:lnTo>
                  <a:lnTo>
                    <a:pt x="11145" y="10139"/>
                  </a:lnTo>
                  <a:lnTo>
                    <a:pt x="11198" y="10139"/>
                  </a:lnTo>
                  <a:lnTo>
                    <a:pt x="11251" y="10044"/>
                  </a:lnTo>
                  <a:lnTo>
                    <a:pt x="11358" y="10044"/>
                  </a:lnTo>
                  <a:lnTo>
                    <a:pt x="11411" y="9949"/>
                  </a:lnTo>
                  <a:lnTo>
                    <a:pt x="11518" y="9855"/>
                  </a:lnTo>
                  <a:lnTo>
                    <a:pt x="11625" y="9855"/>
                  </a:lnTo>
                  <a:lnTo>
                    <a:pt x="11838" y="9476"/>
                  </a:lnTo>
                  <a:lnTo>
                    <a:pt x="11891" y="9476"/>
                  </a:lnTo>
                  <a:lnTo>
                    <a:pt x="12051" y="9191"/>
                  </a:lnTo>
                  <a:lnTo>
                    <a:pt x="12105" y="9191"/>
                  </a:lnTo>
                  <a:lnTo>
                    <a:pt x="12211" y="9002"/>
                  </a:lnTo>
                  <a:lnTo>
                    <a:pt x="12264" y="8812"/>
                  </a:lnTo>
                  <a:lnTo>
                    <a:pt x="12318" y="8718"/>
                  </a:lnTo>
                  <a:lnTo>
                    <a:pt x="12424" y="8623"/>
                  </a:lnTo>
                  <a:lnTo>
                    <a:pt x="12478" y="8528"/>
                  </a:lnTo>
                  <a:lnTo>
                    <a:pt x="12531" y="8528"/>
                  </a:lnTo>
                  <a:lnTo>
                    <a:pt x="12531" y="8433"/>
                  </a:lnTo>
                  <a:lnTo>
                    <a:pt x="12638" y="8339"/>
                  </a:lnTo>
                  <a:lnTo>
                    <a:pt x="12691" y="8149"/>
                  </a:lnTo>
                  <a:lnTo>
                    <a:pt x="12691" y="8054"/>
                  </a:lnTo>
                  <a:lnTo>
                    <a:pt x="12744" y="7960"/>
                  </a:lnTo>
                  <a:lnTo>
                    <a:pt x="12744" y="7865"/>
                  </a:lnTo>
                  <a:lnTo>
                    <a:pt x="12798" y="7675"/>
                  </a:lnTo>
                  <a:lnTo>
                    <a:pt x="12904" y="7581"/>
                  </a:lnTo>
                  <a:lnTo>
                    <a:pt x="12904" y="7486"/>
                  </a:lnTo>
                  <a:lnTo>
                    <a:pt x="12958" y="7391"/>
                  </a:lnTo>
                  <a:lnTo>
                    <a:pt x="12958" y="7202"/>
                  </a:lnTo>
                  <a:lnTo>
                    <a:pt x="13118" y="6917"/>
                  </a:lnTo>
                  <a:lnTo>
                    <a:pt x="13118" y="6728"/>
                  </a:lnTo>
                  <a:lnTo>
                    <a:pt x="13171" y="6633"/>
                  </a:lnTo>
                  <a:lnTo>
                    <a:pt x="13171" y="6538"/>
                  </a:lnTo>
                  <a:lnTo>
                    <a:pt x="13331" y="6254"/>
                  </a:lnTo>
                  <a:lnTo>
                    <a:pt x="13331" y="6159"/>
                  </a:lnTo>
                  <a:lnTo>
                    <a:pt x="13384" y="6159"/>
                  </a:lnTo>
                  <a:lnTo>
                    <a:pt x="13384" y="6064"/>
                  </a:lnTo>
                  <a:lnTo>
                    <a:pt x="13438" y="6064"/>
                  </a:lnTo>
                  <a:lnTo>
                    <a:pt x="13438" y="5970"/>
                  </a:lnTo>
                  <a:lnTo>
                    <a:pt x="13544" y="5970"/>
                  </a:lnTo>
                  <a:lnTo>
                    <a:pt x="13544" y="5875"/>
                  </a:lnTo>
                  <a:lnTo>
                    <a:pt x="14771" y="5875"/>
                  </a:lnTo>
                  <a:lnTo>
                    <a:pt x="14824" y="5780"/>
                  </a:lnTo>
                  <a:lnTo>
                    <a:pt x="15411" y="5780"/>
                  </a:lnTo>
                  <a:lnTo>
                    <a:pt x="15464" y="5685"/>
                  </a:lnTo>
                  <a:lnTo>
                    <a:pt x="15677" y="5685"/>
                  </a:lnTo>
                  <a:lnTo>
                    <a:pt x="15784" y="5591"/>
                  </a:lnTo>
                  <a:lnTo>
                    <a:pt x="15891" y="5591"/>
                  </a:lnTo>
                  <a:lnTo>
                    <a:pt x="15944" y="5496"/>
                  </a:lnTo>
                  <a:lnTo>
                    <a:pt x="16050" y="5496"/>
                  </a:lnTo>
                  <a:lnTo>
                    <a:pt x="16050" y="5401"/>
                  </a:lnTo>
                  <a:lnTo>
                    <a:pt x="16157" y="5401"/>
                  </a:lnTo>
                  <a:lnTo>
                    <a:pt x="16264" y="5306"/>
                  </a:lnTo>
                  <a:lnTo>
                    <a:pt x="16370" y="5306"/>
                  </a:lnTo>
                  <a:lnTo>
                    <a:pt x="16370" y="5212"/>
                  </a:lnTo>
                  <a:lnTo>
                    <a:pt x="16477" y="5212"/>
                  </a:lnTo>
                  <a:lnTo>
                    <a:pt x="16477" y="5117"/>
                  </a:lnTo>
                  <a:lnTo>
                    <a:pt x="16530" y="5117"/>
                  </a:lnTo>
                  <a:lnTo>
                    <a:pt x="16530" y="5022"/>
                  </a:lnTo>
                  <a:lnTo>
                    <a:pt x="16690" y="4738"/>
                  </a:lnTo>
                  <a:lnTo>
                    <a:pt x="16690" y="4548"/>
                  </a:lnTo>
                  <a:lnTo>
                    <a:pt x="16744" y="4454"/>
                  </a:lnTo>
                  <a:lnTo>
                    <a:pt x="16744" y="4359"/>
                  </a:lnTo>
                  <a:lnTo>
                    <a:pt x="16797" y="4359"/>
                  </a:lnTo>
                  <a:lnTo>
                    <a:pt x="16797" y="4264"/>
                  </a:lnTo>
                  <a:lnTo>
                    <a:pt x="16850" y="4169"/>
                  </a:lnTo>
                  <a:lnTo>
                    <a:pt x="16850" y="4075"/>
                  </a:lnTo>
                  <a:lnTo>
                    <a:pt x="16904" y="3980"/>
                  </a:lnTo>
                  <a:lnTo>
                    <a:pt x="16904" y="3790"/>
                  </a:lnTo>
                  <a:lnTo>
                    <a:pt x="16957" y="3790"/>
                  </a:lnTo>
                  <a:lnTo>
                    <a:pt x="16957" y="3601"/>
                  </a:lnTo>
                  <a:lnTo>
                    <a:pt x="17064" y="3411"/>
                  </a:lnTo>
                  <a:lnTo>
                    <a:pt x="17064" y="3316"/>
                  </a:lnTo>
                  <a:lnTo>
                    <a:pt x="17117" y="3316"/>
                  </a:lnTo>
                  <a:lnTo>
                    <a:pt x="17117" y="3127"/>
                  </a:lnTo>
                  <a:lnTo>
                    <a:pt x="17170" y="3127"/>
                  </a:lnTo>
                  <a:lnTo>
                    <a:pt x="17170" y="2937"/>
                  </a:lnTo>
                  <a:lnTo>
                    <a:pt x="17224" y="2937"/>
                  </a:lnTo>
                  <a:lnTo>
                    <a:pt x="17224" y="2843"/>
                  </a:lnTo>
                  <a:lnTo>
                    <a:pt x="17277" y="2843"/>
                  </a:lnTo>
                  <a:lnTo>
                    <a:pt x="17277" y="2748"/>
                  </a:lnTo>
                  <a:lnTo>
                    <a:pt x="17384" y="2748"/>
                  </a:lnTo>
                  <a:lnTo>
                    <a:pt x="17384" y="2653"/>
                  </a:lnTo>
                  <a:lnTo>
                    <a:pt x="17437" y="2653"/>
                  </a:lnTo>
                  <a:lnTo>
                    <a:pt x="17437" y="2558"/>
                  </a:lnTo>
                  <a:lnTo>
                    <a:pt x="17597" y="2558"/>
                  </a:lnTo>
                  <a:lnTo>
                    <a:pt x="17650" y="2464"/>
                  </a:lnTo>
                  <a:lnTo>
                    <a:pt x="17757" y="2464"/>
                  </a:lnTo>
                  <a:lnTo>
                    <a:pt x="17757" y="2369"/>
                  </a:lnTo>
                  <a:lnTo>
                    <a:pt x="18077" y="2369"/>
                  </a:lnTo>
                  <a:lnTo>
                    <a:pt x="18077" y="2274"/>
                  </a:lnTo>
                  <a:lnTo>
                    <a:pt x="18290" y="2274"/>
                  </a:lnTo>
                  <a:lnTo>
                    <a:pt x="18343" y="2179"/>
                  </a:lnTo>
                  <a:lnTo>
                    <a:pt x="18823" y="2179"/>
                  </a:lnTo>
                  <a:lnTo>
                    <a:pt x="18930" y="1990"/>
                  </a:lnTo>
                  <a:lnTo>
                    <a:pt x="19037" y="1990"/>
                  </a:lnTo>
                  <a:lnTo>
                    <a:pt x="19037" y="1895"/>
                  </a:lnTo>
                  <a:lnTo>
                    <a:pt x="19090" y="1800"/>
                  </a:lnTo>
                  <a:lnTo>
                    <a:pt x="19143" y="1800"/>
                  </a:lnTo>
                  <a:lnTo>
                    <a:pt x="19303" y="1516"/>
                  </a:lnTo>
                  <a:lnTo>
                    <a:pt x="19303" y="1421"/>
                  </a:lnTo>
                  <a:lnTo>
                    <a:pt x="19357" y="1421"/>
                  </a:lnTo>
                  <a:lnTo>
                    <a:pt x="19410" y="1327"/>
                  </a:lnTo>
                  <a:lnTo>
                    <a:pt x="19463" y="1327"/>
                  </a:lnTo>
                  <a:lnTo>
                    <a:pt x="19463" y="1137"/>
                  </a:lnTo>
                  <a:lnTo>
                    <a:pt x="19517" y="1137"/>
                  </a:lnTo>
                  <a:lnTo>
                    <a:pt x="19517" y="1042"/>
                  </a:lnTo>
                  <a:lnTo>
                    <a:pt x="19570" y="948"/>
                  </a:lnTo>
                  <a:lnTo>
                    <a:pt x="19623" y="948"/>
                  </a:lnTo>
                  <a:lnTo>
                    <a:pt x="19623" y="853"/>
                  </a:lnTo>
                  <a:lnTo>
                    <a:pt x="19677" y="853"/>
                  </a:lnTo>
                  <a:lnTo>
                    <a:pt x="19677" y="663"/>
                  </a:lnTo>
                  <a:lnTo>
                    <a:pt x="19730" y="663"/>
                  </a:lnTo>
                  <a:lnTo>
                    <a:pt x="19730" y="569"/>
                  </a:lnTo>
                  <a:lnTo>
                    <a:pt x="19783" y="569"/>
                  </a:lnTo>
                  <a:lnTo>
                    <a:pt x="19783" y="474"/>
                  </a:lnTo>
                  <a:lnTo>
                    <a:pt x="19836" y="474"/>
                  </a:lnTo>
                  <a:lnTo>
                    <a:pt x="19836" y="379"/>
                  </a:lnTo>
                  <a:lnTo>
                    <a:pt x="19890" y="379"/>
                  </a:lnTo>
                  <a:lnTo>
                    <a:pt x="19890" y="190"/>
                  </a:lnTo>
                  <a:lnTo>
                    <a:pt x="19943" y="190"/>
                  </a:lnTo>
                  <a:lnTo>
                    <a:pt x="19943" y="95"/>
                  </a:lnTo>
                  <a:lnTo>
                    <a:pt x="19996" y="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>
              <a:off x="4155" y="7883"/>
              <a:ext cx="1" cy="2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auto">
            <a:xfrm>
              <a:off x="5992" y="7178"/>
              <a:ext cx="1" cy="2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>
              <a:off x="7350" y="6443"/>
              <a:ext cx="1" cy="2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2"/>
            <p:cNvSpPr>
              <a:spLocks noChangeShapeType="1"/>
            </p:cNvSpPr>
            <p:nvPr/>
          </p:nvSpPr>
          <p:spPr bwMode="auto">
            <a:xfrm flipV="1">
              <a:off x="3338" y="7707"/>
              <a:ext cx="1231" cy="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V="1">
              <a:off x="4745" y="7043"/>
              <a:ext cx="1718" cy="4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 flipV="1">
              <a:off x="6630" y="6293"/>
              <a:ext cx="1074" cy="4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AutoShape 15"/>
            <p:cNvSpPr>
              <a:spLocks/>
            </p:cNvSpPr>
            <p:nvPr/>
          </p:nvSpPr>
          <p:spPr bwMode="auto">
            <a:xfrm>
              <a:off x="4515" y="7988"/>
              <a:ext cx="322" cy="353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3810" name="AutoShape 16"/>
            <p:cNvSpPr>
              <a:spLocks/>
            </p:cNvSpPr>
            <p:nvPr/>
          </p:nvSpPr>
          <p:spPr bwMode="auto">
            <a:xfrm>
              <a:off x="6368" y="7283"/>
              <a:ext cx="322" cy="353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3811" name="AutoShape 17"/>
            <p:cNvSpPr>
              <a:spLocks/>
            </p:cNvSpPr>
            <p:nvPr/>
          </p:nvSpPr>
          <p:spPr bwMode="auto">
            <a:xfrm>
              <a:off x="7725" y="6548"/>
              <a:ext cx="322" cy="353"/>
            </a:xfrm>
            <a:prstGeom prst="callout2">
              <a:avLst>
                <a:gd name="adj1" fmla="val 49856"/>
                <a:gd name="adj2" fmla="val 0"/>
                <a:gd name="adj3" fmla="val 49856"/>
                <a:gd name="adj4" fmla="val -55903"/>
                <a:gd name="adj5" fmla="val 6231"/>
                <a:gd name="adj6" fmla="val -11180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V</a:t>
              </a:r>
              <a:endParaRPr lang="tr-TR"/>
            </a:p>
          </p:txBody>
        </p:sp>
        <p:sp>
          <p:nvSpPr>
            <p:cNvPr id="33812" name="AutoShape 18"/>
            <p:cNvSpPr>
              <a:spLocks/>
            </p:cNvSpPr>
            <p:nvPr/>
          </p:nvSpPr>
          <p:spPr bwMode="auto">
            <a:xfrm>
              <a:off x="3157" y="7395"/>
              <a:ext cx="983" cy="353"/>
            </a:xfrm>
            <a:prstGeom prst="callout2">
              <a:avLst>
                <a:gd name="adj1" fmla="val 49856"/>
                <a:gd name="adj2" fmla="val 100000"/>
                <a:gd name="adj3" fmla="val 49856"/>
                <a:gd name="adj4" fmla="val 104579"/>
                <a:gd name="adj5" fmla="val 123231"/>
                <a:gd name="adj6" fmla="val 109157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tr-TR" sz="1400" b="1" dirty="0" smtClean="0"/>
                <a:t>Slope </a:t>
              </a:r>
              <a:r>
                <a:rPr lang="tr-TR" sz="1400" b="1" dirty="0"/>
                <a:t>= D</a:t>
              </a:r>
              <a:r>
                <a:rPr lang="tr-TR" sz="1400" b="1" baseline="-25000" dirty="0"/>
                <a:t>1</a:t>
              </a:r>
              <a:endParaRPr lang="tr-TR" sz="1400" b="1" dirty="0"/>
            </a:p>
          </p:txBody>
        </p:sp>
        <p:sp>
          <p:nvSpPr>
            <p:cNvPr id="33813" name="AutoShape 19"/>
            <p:cNvSpPr>
              <a:spLocks/>
            </p:cNvSpPr>
            <p:nvPr/>
          </p:nvSpPr>
          <p:spPr bwMode="auto">
            <a:xfrm>
              <a:off x="4230" y="6758"/>
              <a:ext cx="983" cy="353"/>
            </a:xfrm>
            <a:prstGeom prst="callout2">
              <a:avLst>
                <a:gd name="adj1" fmla="val 49856"/>
                <a:gd name="adj2" fmla="val 100000"/>
                <a:gd name="adj3" fmla="val 49856"/>
                <a:gd name="adj4" fmla="val 114037"/>
                <a:gd name="adj5" fmla="val 150708"/>
                <a:gd name="adj6" fmla="val 128181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tr-TR" sz="1400" b="1" dirty="0"/>
                <a:t>S</a:t>
              </a:r>
              <a:r>
                <a:rPr lang="tr-TR" sz="1400" b="1" dirty="0" smtClean="0"/>
                <a:t>lope </a:t>
              </a:r>
              <a:r>
                <a:rPr lang="tr-TR" sz="1400" b="1" dirty="0"/>
                <a:t>= D</a:t>
              </a:r>
              <a:r>
                <a:rPr lang="tr-TR" sz="1400" b="1" baseline="-25000" dirty="0"/>
                <a:t>2</a:t>
              </a:r>
              <a:endParaRPr lang="tr-TR" sz="1400" b="1" dirty="0"/>
            </a:p>
          </p:txBody>
        </p:sp>
        <p:sp>
          <p:nvSpPr>
            <p:cNvPr id="33814" name="AutoShape 20"/>
            <p:cNvSpPr>
              <a:spLocks/>
            </p:cNvSpPr>
            <p:nvPr/>
          </p:nvSpPr>
          <p:spPr bwMode="auto">
            <a:xfrm>
              <a:off x="5939" y="6165"/>
              <a:ext cx="983" cy="353"/>
            </a:xfrm>
            <a:prstGeom prst="callout2">
              <a:avLst>
                <a:gd name="adj1" fmla="val 49856"/>
                <a:gd name="adj2" fmla="val 100000"/>
                <a:gd name="adj3" fmla="val 49856"/>
                <a:gd name="adj4" fmla="val 104579"/>
                <a:gd name="adj5" fmla="val 123231"/>
                <a:gd name="adj6" fmla="val 109157"/>
              </a:avLst>
            </a:prstGeom>
            <a:noFill/>
            <a:ln w="31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tr-TR" sz="1400" b="1" dirty="0" smtClean="0"/>
                <a:t>Slope= </a:t>
              </a:r>
              <a:r>
                <a:rPr lang="tr-TR" sz="1400" b="1" dirty="0"/>
                <a:t>D</a:t>
              </a:r>
              <a:r>
                <a:rPr lang="tr-TR" sz="1400" b="1" baseline="-25000" dirty="0"/>
                <a:t>3</a:t>
              </a:r>
              <a:endParaRPr lang="tr-TR" sz="1400" b="1" dirty="0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>
              <a:off x="7010" y="7620"/>
              <a:ext cx="1" cy="9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2"/>
            <p:cNvSpPr>
              <a:spLocks noChangeShapeType="1"/>
            </p:cNvSpPr>
            <p:nvPr/>
          </p:nvSpPr>
          <p:spPr bwMode="auto">
            <a:xfrm>
              <a:off x="7010" y="8540"/>
              <a:ext cx="1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3"/>
            <p:cNvSpPr>
              <a:spLocks noChangeShapeType="1"/>
            </p:cNvSpPr>
            <p:nvPr/>
          </p:nvSpPr>
          <p:spPr bwMode="auto">
            <a:xfrm flipV="1">
              <a:off x="7028" y="8080"/>
              <a:ext cx="1093" cy="4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4"/>
            <p:cNvSpPr>
              <a:spLocks noChangeShapeType="1"/>
            </p:cNvSpPr>
            <p:nvPr/>
          </p:nvSpPr>
          <p:spPr bwMode="auto">
            <a:xfrm flipV="1">
              <a:off x="6998" y="8260"/>
              <a:ext cx="1153" cy="2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5"/>
            <p:cNvSpPr>
              <a:spLocks noChangeShapeType="1"/>
            </p:cNvSpPr>
            <p:nvPr/>
          </p:nvSpPr>
          <p:spPr bwMode="auto">
            <a:xfrm flipV="1">
              <a:off x="7030" y="8043"/>
              <a:ext cx="1074" cy="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AutoShape 26"/>
            <p:cNvSpPr>
              <a:spLocks noChangeArrowheads="1"/>
            </p:cNvSpPr>
            <p:nvPr/>
          </p:nvSpPr>
          <p:spPr bwMode="auto">
            <a:xfrm>
              <a:off x="8190" y="8230"/>
              <a:ext cx="301" cy="29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2</a:t>
              </a:r>
              <a:endParaRPr lang="tr-TR"/>
            </a:p>
          </p:txBody>
        </p:sp>
        <p:sp>
          <p:nvSpPr>
            <p:cNvPr id="33821" name="AutoShape 27"/>
            <p:cNvSpPr>
              <a:spLocks noChangeArrowheads="1"/>
            </p:cNvSpPr>
            <p:nvPr/>
          </p:nvSpPr>
          <p:spPr bwMode="auto">
            <a:xfrm>
              <a:off x="8140" y="7930"/>
              <a:ext cx="301" cy="29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1</a:t>
              </a:r>
              <a:endParaRPr lang="tr-TR"/>
            </a:p>
          </p:txBody>
        </p:sp>
        <p:sp>
          <p:nvSpPr>
            <p:cNvPr id="33822" name="AutoShape 28"/>
            <p:cNvSpPr>
              <a:spLocks noChangeArrowheads="1"/>
            </p:cNvSpPr>
            <p:nvPr/>
          </p:nvSpPr>
          <p:spPr bwMode="auto">
            <a:xfrm>
              <a:off x="7810" y="7700"/>
              <a:ext cx="301" cy="29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/>
                <a:t>D</a:t>
              </a:r>
              <a:r>
                <a:rPr lang="tr-TR" sz="1200" baseline="-25000"/>
                <a:t>3</a:t>
              </a:r>
              <a:endParaRPr lang="tr-TR"/>
            </a:p>
          </p:txBody>
        </p:sp>
        <p:sp>
          <p:nvSpPr>
            <p:cNvPr id="33823" name="AutoShape 29"/>
            <p:cNvSpPr>
              <a:spLocks noChangeArrowheads="1"/>
            </p:cNvSpPr>
            <p:nvPr/>
          </p:nvSpPr>
          <p:spPr bwMode="auto">
            <a:xfrm>
              <a:off x="8980" y="8870"/>
              <a:ext cx="1566" cy="41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 smtClean="0"/>
                <a:t>Time (month)</a:t>
              </a:r>
              <a:endParaRPr lang="tr-TR" sz="1600" b="1" dirty="0"/>
            </a:p>
          </p:txBody>
        </p:sp>
        <p:sp>
          <p:nvSpPr>
            <p:cNvPr id="33824" name="AutoShape 30"/>
            <p:cNvSpPr>
              <a:spLocks noChangeArrowheads="1"/>
            </p:cNvSpPr>
            <p:nvPr/>
          </p:nvSpPr>
          <p:spPr bwMode="auto">
            <a:xfrm>
              <a:off x="1924" y="5760"/>
              <a:ext cx="972" cy="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S, </a:t>
              </a:r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D</a:t>
              </a:r>
            </a:p>
            <a:p>
              <a:pPr algn="ctr"/>
              <a:r>
                <a:rPr lang="tr-TR" sz="1600" b="1" dirty="0"/>
                <a:t>(m³)</a:t>
              </a:r>
            </a:p>
          </p:txBody>
        </p:sp>
        <p:sp>
          <p:nvSpPr>
            <p:cNvPr id="33825" name="AutoShape 31"/>
            <p:cNvSpPr>
              <a:spLocks noChangeArrowheads="1"/>
            </p:cNvSpPr>
            <p:nvPr/>
          </p:nvSpPr>
          <p:spPr bwMode="auto">
            <a:xfrm>
              <a:off x="6945" y="7395"/>
              <a:ext cx="361" cy="36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tr-TR" sz="1200">
                  <a:sym typeface="Symbol" charset="0"/>
                </a:rPr>
                <a:t></a:t>
              </a:r>
              <a:r>
                <a:rPr lang="tr-TR" sz="1200"/>
                <a:t>D</a:t>
              </a:r>
              <a:endParaRPr lang="tr-TR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3338" y="276498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7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480125" y="5577999"/>
            <a:ext cx="1369802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Recep YURTAL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4823" name="Group 5"/>
          <p:cNvGrpSpPr>
            <a:grpSpLocks/>
          </p:cNvGrpSpPr>
          <p:nvPr/>
        </p:nvGrpSpPr>
        <p:grpSpPr bwMode="auto">
          <a:xfrm>
            <a:off x="676859" y="2536825"/>
            <a:ext cx="8188326" cy="4321175"/>
            <a:chOff x="425" y="1598"/>
            <a:chExt cx="5158" cy="2722"/>
          </a:xfrm>
        </p:grpSpPr>
        <p:grpSp>
          <p:nvGrpSpPr>
            <p:cNvPr id="34824" name="Group 6"/>
            <p:cNvGrpSpPr>
              <a:grpSpLocks/>
            </p:cNvGrpSpPr>
            <p:nvPr/>
          </p:nvGrpSpPr>
          <p:grpSpPr bwMode="auto">
            <a:xfrm>
              <a:off x="425" y="1598"/>
              <a:ext cx="5158" cy="2722"/>
              <a:chOff x="1948" y="5715"/>
              <a:chExt cx="8463" cy="3566"/>
            </a:xfrm>
          </p:grpSpPr>
          <p:sp>
            <p:nvSpPr>
              <p:cNvPr id="34828" name="Line 7"/>
              <p:cNvSpPr>
                <a:spLocks noChangeShapeType="1"/>
              </p:cNvSpPr>
              <p:nvPr/>
            </p:nvSpPr>
            <p:spPr bwMode="auto">
              <a:xfrm>
                <a:off x="2850" y="5715"/>
                <a:ext cx="1" cy="33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Line 8"/>
              <p:cNvSpPr>
                <a:spLocks noChangeShapeType="1"/>
              </p:cNvSpPr>
              <p:nvPr/>
            </p:nvSpPr>
            <p:spPr bwMode="auto">
              <a:xfrm>
                <a:off x="2850" y="9015"/>
                <a:ext cx="609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Freeform 9"/>
              <p:cNvSpPr>
                <a:spLocks/>
              </p:cNvSpPr>
              <p:nvPr/>
            </p:nvSpPr>
            <p:spPr bwMode="auto">
              <a:xfrm>
                <a:off x="2850" y="5850"/>
                <a:ext cx="5626" cy="3166"/>
              </a:xfrm>
              <a:custGeom>
                <a:avLst/>
                <a:gdLst>
                  <a:gd name="T0" fmla="*/ 13 w 20000"/>
                  <a:gd name="T1" fmla="*/ 499 h 20000"/>
                  <a:gd name="T2" fmla="*/ 25 w 20000"/>
                  <a:gd name="T3" fmla="*/ 494 h 20000"/>
                  <a:gd name="T4" fmla="*/ 34 w 20000"/>
                  <a:gd name="T5" fmla="*/ 487 h 20000"/>
                  <a:gd name="T6" fmla="*/ 42 w 20000"/>
                  <a:gd name="T7" fmla="*/ 482 h 20000"/>
                  <a:gd name="T8" fmla="*/ 51 w 20000"/>
                  <a:gd name="T9" fmla="*/ 477 h 20000"/>
                  <a:gd name="T10" fmla="*/ 59 w 20000"/>
                  <a:gd name="T11" fmla="*/ 473 h 20000"/>
                  <a:gd name="T12" fmla="*/ 68 w 20000"/>
                  <a:gd name="T13" fmla="*/ 461 h 20000"/>
                  <a:gd name="T14" fmla="*/ 76 w 20000"/>
                  <a:gd name="T15" fmla="*/ 451 h 20000"/>
                  <a:gd name="T16" fmla="*/ 84 w 20000"/>
                  <a:gd name="T17" fmla="*/ 444 h 20000"/>
                  <a:gd name="T18" fmla="*/ 93 w 20000"/>
                  <a:gd name="T19" fmla="*/ 425 h 20000"/>
                  <a:gd name="T20" fmla="*/ 101 w 20000"/>
                  <a:gd name="T21" fmla="*/ 406 h 20000"/>
                  <a:gd name="T22" fmla="*/ 110 w 20000"/>
                  <a:gd name="T23" fmla="*/ 397 h 20000"/>
                  <a:gd name="T24" fmla="*/ 118 w 20000"/>
                  <a:gd name="T25" fmla="*/ 387 h 20000"/>
                  <a:gd name="T26" fmla="*/ 135 w 20000"/>
                  <a:gd name="T27" fmla="*/ 375 h 20000"/>
                  <a:gd name="T28" fmla="*/ 333 w 20000"/>
                  <a:gd name="T29" fmla="*/ 370 h 20000"/>
                  <a:gd name="T30" fmla="*/ 376 w 20000"/>
                  <a:gd name="T31" fmla="*/ 366 h 20000"/>
                  <a:gd name="T32" fmla="*/ 397 w 20000"/>
                  <a:gd name="T33" fmla="*/ 361 h 20000"/>
                  <a:gd name="T34" fmla="*/ 418 w 20000"/>
                  <a:gd name="T35" fmla="*/ 354 h 20000"/>
                  <a:gd name="T36" fmla="*/ 430 w 20000"/>
                  <a:gd name="T37" fmla="*/ 349 h 20000"/>
                  <a:gd name="T38" fmla="*/ 447 w 20000"/>
                  <a:gd name="T39" fmla="*/ 342 h 20000"/>
                  <a:gd name="T40" fmla="*/ 460 w 20000"/>
                  <a:gd name="T41" fmla="*/ 321 h 20000"/>
                  <a:gd name="T42" fmla="*/ 468 w 20000"/>
                  <a:gd name="T43" fmla="*/ 309 h 20000"/>
                  <a:gd name="T44" fmla="*/ 477 w 20000"/>
                  <a:gd name="T45" fmla="*/ 299 h 20000"/>
                  <a:gd name="T46" fmla="*/ 489 w 20000"/>
                  <a:gd name="T47" fmla="*/ 287 h 20000"/>
                  <a:gd name="T48" fmla="*/ 502 w 20000"/>
                  <a:gd name="T49" fmla="*/ 275 h 20000"/>
                  <a:gd name="T50" fmla="*/ 511 w 20000"/>
                  <a:gd name="T51" fmla="*/ 271 h 20000"/>
                  <a:gd name="T52" fmla="*/ 527 w 20000"/>
                  <a:gd name="T53" fmla="*/ 264 h 20000"/>
                  <a:gd name="T54" fmla="*/ 549 w 20000"/>
                  <a:gd name="T55" fmla="*/ 259 h 20000"/>
                  <a:gd name="T56" fmla="*/ 886 w 20000"/>
                  <a:gd name="T57" fmla="*/ 254 h 20000"/>
                  <a:gd name="T58" fmla="*/ 911 w 20000"/>
                  <a:gd name="T59" fmla="*/ 247 h 20000"/>
                  <a:gd name="T60" fmla="*/ 954 w 20000"/>
                  <a:gd name="T61" fmla="*/ 230 h 20000"/>
                  <a:gd name="T62" fmla="*/ 975 w 20000"/>
                  <a:gd name="T63" fmla="*/ 218 h 20000"/>
                  <a:gd name="T64" fmla="*/ 992 w 20000"/>
                  <a:gd name="T65" fmla="*/ 211 h 20000"/>
                  <a:gd name="T66" fmla="*/ 1008 w 20000"/>
                  <a:gd name="T67" fmla="*/ 199 h 20000"/>
                  <a:gd name="T68" fmla="*/ 1021 w 20000"/>
                  <a:gd name="T69" fmla="*/ 188 h 20000"/>
                  <a:gd name="T70" fmla="*/ 1038 w 20000"/>
                  <a:gd name="T71" fmla="*/ 169 h 20000"/>
                  <a:gd name="T72" fmla="*/ 1055 w 20000"/>
                  <a:gd name="T73" fmla="*/ 154 h 20000"/>
                  <a:gd name="T74" fmla="*/ 1063 w 20000"/>
                  <a:gd name="T75" fmla="*/ 150 h 20000"/>
                  <a:gd name="T76" fmla="*/ 1173 w 20000"/>
                  <a:gd name="T77" fmla="*/ 145 h 20000"/>
                  <a:gd name="T78" fmla="*/ 1249 w 20000"/>
                  <a:gd name="T79" fmla="*/ 140 h 20000"/>
                  <a:gd name="T80" fmla="*/ 1270 w 20000"/>
                  <a:gd name="T81" fmla="*/ 135 h 20000"/>
                  <a:gd name="T82" fmla="*/ 1295 w 20000"/>
                  <a:gd name="T83" fmla="*/ 131 h 20000"/>
                  <a:gd name="T84" fmla="*/ 1308 w 20000"/>
                  <a:gd name="T85" fmla="*/ 126 h 20000"/>
                  <a:gd name="T86" fmla="*/ 1325 w 20000"/>
                  <a:gd name="T87" fmla="*/ 109 h 20000"/>
                  <a:gd name="T88" fmla="*/ 1333 w 20000"/>
                  <a:gd name="T89" fmla="*/ 102 h 20000"/>
                  <a:gd name="T90" fmla="*/ 1342 w 20000"/>
                  <a:gd name="T91" fmla="*/ 90 h 20000"/>
                  <a:gd name="T92" fmla="*/ 1354 w 20000"/>
                  <a:gd name="T93" fmla="*/ 78 h 20000"/>
                  <a:gd name="T94" fmla="*/ 1363 w 20000"/>
                  <a:gd name="T95" fmla="*/ 71 h 20000"/>
                  <a:gd name="T96" fmla="*/ 1376 w 20000"/>
                  <a:gd name="T97" fmla="*/ 66 h 20000"/>
                  <a:gd name="T98" fmla="*/ 1397 w 20000"/>
                  <a:gd name="T99" fmla="*/ 62 h 20000"/>
                  <a:gd name="T100" fmla="*/ 1430 w 20000"/>
                  <a:gd name="T101" fmla="*/ 57 h 20000"/>
                  <a:gd name="T102" fmla="*/ 1498 w 20000"/>
                  <a:gd name="T103" fmla="*/ 50 h 20000"/>
                  <a:gd name="T104" fmla="*/ 1515 w 20000"/>
                  <a:gd name="T105" fmla="*/ 45 h 20000"/>
                  <a:gd name="T106" fmla="*/ 1536 w 20000"/>
                  <a:gd name="T107" fmla="*/ 33 h 20000"/>
                  <a:gd name="T108" fmla="*/ 1544 w 20000"/>
                  <a:gd name="T109" fmla="*/ 26 h 20000"/>
                  <a:gd name="T110" fmla="*/ 1557 w 20000"/>
                  <a:gd name="T111" fmla="*/ 21 h 20000"/>
                  <a:gd name="T112" fmla="*/ 1565 w 20000"/>
                  <a:gd name="T113" fmla="*/ 14 h 20000"/>
                  <a:gd name="T114" fmla="*/ 1574 w 20000"/>
                  <a:gd name="T115" fmla="*/ 9 h 20000"/>
                  <a:gd name="T116" fmla="*/ 1582 w 20000"/>
                  <a:gd name="T117" fmla="*/ 0 h 200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0" y="19994"/>
                    </a:moveTo>
                    <a:lnTo>
                      <a:pt x="107" y="19994"/>
                    </a:lnTo>
                    <a:lnTo>
                      <a:pt x="107" y="19899"/>
                    </a:lnTo>
                    <a:lnTo>
                      <a:pt x="160" y="19899"/>
                    </a:lnTo>
                    <a:lnTo>
                      <a:pt x="160" y="19804"/>
                    </a:lnTo>
                    <a:lnTo>
                      <a:pt x="213" y="19804"/>
                    </a:lnTo>
                    <a:lnTo>
                      <a:pt x="213" y="19709"/>
                    </a:lnTo>
                    <a:lnTo>
                      <a:pt x="320" y="19709"/>
                    </a:lnTo>
                    <a:lnTo>
                      <a:pt x="320" y="19520"/>
                    </a:lnTo>
                    <a:lnTo>
                      <a:pt x="373" y="19520"/>
                    </a:lnTo>
                    <a:lnTo>
                      <a:pt x="373" y="19425"/>
                    </a:lnTo>
                    <a:lnTo>
                      <a:pt x="427" y="19425"/>
                    </a:lnTo>
                    <a:lnTo>
                      <a:pt x="427" y="19330"/>
                    </a:lnTo>
                    <a:lnTo>
                      <a:pt x="480" y="19330"/>
                    </a:lnTo>
                    <a:lnTo>
                      <a:pt x="480" y="19236"/>
                    </a:lnTo>
                    <a:lnTo>
                      <a:pt x="533" y="19236"/>
                    </a:lnTo>
                    <a:lnTo>
                      <a:pt x="533" y="19141"/>
                    </a:lnTo>
                    <a:lnTo>
                      <a:pt x="587" y="19141"/>
                    </a:lnTo>
                    <a:lnTo>
                      <a:pt x="587" y="19046"/>
                    </a:lnTo>
                    <a:lnTo>
                      <a:pt x="640" y="19046"/>
                    </a:lnTo>
                    <a:lnTo>
                      <a:pt x="640" y="18951"/>
                    </a:lnTo>
                    <a:lnTo>
                      <a:pt x="693" y="18951"/>
                    </a:lnTo>
                    <a:lnTo>
                      <a:pt x="693" y="18857"/>
                    </a:lnTo>
                    <a:lnTo>
                      <a:pt x="747" y="18857"/>
                    </a:lnTo>
                    <a:lnTo>
                      <a:pt x="747" y="18667"/>
                    </a:lnTo>
                    <a:lnTo>
                      <a:pt x="800" y="18572"/>
                    </a:lnTo>
                    <a:lnTo>
                      <a:pt x="800" y="18478"/>
                    </a:lnTo>
                    <a:lnTo>
                      <a:pt x="853" y="18383"/>
                    </a:lnTo>
                    <a:lnTo>
                      <a:pt x="907" y="18383"/>
                    </a:lnTo>
                    <a:lnTo>
                      <a:pt x="907" y="18288"/>
                    </a:lnTo>
                    <a:lnTo>
                      <a:pt x="960" y="18288"/>
                    </a:lnTo>
                    <a:lnTo>
                      <a:pt x="960" y="18004"/>
                    </a:lnTo>
                    <a:lnTo>
                      <a:pt x="1013" y="18004"/>
                    </a:lnTo>
                    <a:lnTo>
                      <a:pt x="1013" y="17814"/>
                    </a:lnTo>
                    <a:lnTo>
                      <a:pt x="1066" y="17814"/>
                    </a:lnTo>
                    <a:lnTo>
                      <a:pt x="1066" y="17720"/>
                    </a:lnTo>
                    <a:lnTo>
                      <a:pt x="1120" y="17720"/>
                    </a:lnTo>
                    <a:lnTo>
                      <a:pt x="1120" y="17246"/>
                    </a:lnTo>
                    <a:lnTo>
                      <a:pt x="1173" y="17246"/>
                    </a:lnTo>
                    <a:lnTo>
                      <a:pt x="1173" y="16961"/>
                    </a:lnTo>
                    <a:lnTo>
                      <a:pt x="1226" y="16961"/>
                    </a:lnTo>
                    <a:lnTo>
                      <a:pt x="1226" y="16582"/>
                    </a:lnTo>
                    <a:lnTo>
                      <a:pt x="1280" y="16582"/>
                    </a:lnTo>
                    <a:lnTo>
                      <a:pt x="1280" y="16203"/>
                    </a:lnTo>
                    <a:lnTo>
                      <a:pt x="1333" y="16203"/>
                    </a:lnTo>
                    <a:lnTo>
                      <a:pt x="1333" y="16014"/>
                    </a:lnTo>
                    <a:lnTo>
                      <a:pt x="1386" y="16014"/>
                    </a:lnTo>
                    <a:lnTo>
                      <a:pt x="1386" y="15824"/>
                    </a:lnTo>
                    <a:lnTo>
                      <a:pt x="1440" y="15824"/>
                    </a:lnTo>
                    <a:lnTo>
                      <a:pt x="1440" y="15635"/>
                    </a:lnTo>
                    <a:lnTo>
                      <a:pt x="1493" y="15635"/>
                    </a:lnTo>
                    <a:lnTo>
                      <a:pt x="1493" y="15445"/>
                    </a:lnTo>
                    <a:lnTo>
                      <a:pt x="1546" y="15351"/>
                    </a:lnTo>
                    <a:lnTo>
                      <a:pt x="1546" y="15161"/>
                    </a:lnTo>
                    <a:lnTo>
                      <a:pt x="1600" y="15161"/>
                    </a:lnTo>
                    <a:lnTo>
                      <a:pt x="1706" y="14972"/>
                    </a:lnTo>
                    <a:lnTo>
                      <a:pt x="1706" y="14877"/>
                    </a:lnTo>
                    <a:lnTo>
                      <a:pt x="1920" y="14877"/>
                    </a:lnTo>
                    <a:lnTo>
                      <a:pt x="1920" y="14782"/>
                    </a:lnTo>
                    <a:lnTo>
                      <a:pt x="4213" y="14782"/>
                    </a:lnTo>
                    <a:lnTo>
                      <a:pt x="4319" y="14687"/>
                    </a:lnTo>
                    <a:lnTo>
                      <a:pt x="4586" y="14687"/>
                    </a:lnTo>
                    <a:lnTo>
                      <a:pt x="4639" y="14593"/>
                    </a:lnTo>
                    <a:lnTo>
                      <a:pt x="4746" y="14593"/>
                    </a:lnTo>
                    <a:lnTo>
                      <a:pt x="4799" y="14498"/>
                    </a:lnTo>
                    <a:lnTo>
                      <a:pt x="4852" y="14498"/>
                    </a:lnTo>
                    <a:lnTo>
                      <a:pt x="4906" y="14403"/>
                    </a:lnTo>
                    <a:lnTo>
                      <a:pt x="5012" y="14403"/>
                    </a:lnTo>
                    <a:lnTo>
                      <a:pt x="5119" y="14308"/>
                    </a:lnTo>
                    <a:lnTo>
                      <a:pt x="5172" y="14214"/>
                    </a:lnTo>
                    <a:lnTo>
                      <a:pt x="5226" y="14214"/>
                    </a:lnTo>
                    <a:lnTo>
                      <a:pt x="5279" y="14119"/>
                    </a:lnTo>
                    <a:lnTo>
                      <a:pt x="5332" y="14119"/>
                    </a:lnTo>
                    <a:lnTo>
                      <a:pt x="5332" y="14024"/>
                    </a:lnTo>
                    <a:lnTo>
                      <a:pt x="5439" y="14024"/>
                    </a:lnTo>
                    <a:lnTo>
                      <a:pt x="5439" y="13929"/>
                    </a:lnTo>
                    <a:lnTo>
                      <a:pt x="5492" y="13929"/>
                    </a:lnTo>
                    <a:lnTo>
                      <a:pt x="5599" y="13740"/>
                    </a:lnTo>
                    <a:lnTo>
                      <a:pt x="5599" y="13645"/>
                    </a:lnTo>
                    <a:lnTo>
                      <a:pt x="5652" y="13645"/>
                    </a:lnTo>
                    <a:lnTo>
                      <a:pt x="5759" y="13455"/>
                    </a:lnTo>
                    <a:lnTo>
                      <a:pt x="5759" y="13266"/>
                    </a:lnTo>
                    <a:lnTo>
                      <a:pt x="5812" y="13266"/>
                    </a:lnTo>
                    <a:lnTo>
                      <a:pt x="5812" y="12792"/>
                    </a:lnTo>
                    <a:lnTo>
                      <a:pt x="5866" y="12792"/>
                    </a:lnTo>
                    <a:lnTo>
                      <a:pt x="5866" y="12603"/>
                    </a:lnTo>
                    <a:lnTo>
                      <a:pt x="5919" y="12508"/>
                    </a:lnTo>
                    <a:lnTo>
                      <a:pt x="5919" y="12318"/>
                    </a:lnTo>
                    <a:lnTo>
                      <a:pt x="5972" y="12224"/>
                    </a:lnTo>
                    <a:lnTo>
                      <a:pt x="5972" y="12129"/>
                    </a:lnTo>
                    <a:lnTo>
                      <a:pt x="6026" y="12034"/>
                    </a:lnTo>
                    <a:lnTo>
                      <a:pt x="6026" y="11939"/>
                    </a:lnTo>
                    <a:lnTo>
                      <a:pt x="6132" y="11750"/>
                    </a:lnTo>
                    <a:lnTo>
                      <a:pt x="6132" y="11655"/>
                    </a:lnTo>
                    <a:lnTo>
                      <a:pt x="6186" y="11560"/>
                    </a:lnTo>
                    <a:lnTo>
                      <a:pt x="6186" y="11466"/>
                    </a:lnTo>
                    <a:lnTo>
                      <a:pt x="6239" y="11371"/>
                    </a:lnTo>
                    <a:lnTo>
                      <a:pt x="6239" y="11276"/>
                    </a:lnTo>
                    <a:lnTo>
                      <a:pt x="6346" y="11087"/>
                    </a:lnTo>
                    <a:lnTo>
                      <a:pt x="6346" y="10992"/>
                    </a:lnTo>
                    <a:lnTo>
                      <a:pt x="6399" y="10992"/>
                    </a:lnTo>
                    <a:lnTo>
                      <a:pt x="6399" y="10897"/>
                    </a:lnTo>
                    <a:lnTo>
                      <a:pt x="6452" y="10897"/>
                    </a:lnTo>
                    <a:lnTo>
                      <a:pt x="6452" y="10802"/>
                    </a:lnTo>
                    <a:lnTo>
                      <a:pt x="6506" y="10708"/>
                    </a:lnTo>
                    <a:lnTo>
                      <a:pt x="6559" y="10708"/>
                    </a:lnTo>
                    <a:lnTo>
                      <a:pt x="6559" y="10518"/>
                    </a:lnTo>
                    <a:lnTo>
                      <a:pt x="6665" y="10518"/>
                    </a:lnTo>
                    <a:lnTo>
                      <a:pt x="6665" y="10423"/>
                    </a:lnTo>
                    <a:lnTo>
                      <a:pt x="6772" y="10423"/>
                    </a:lnTo>
                    <a:lnTo>
                      <a:pt x="6772" y="10328"/>
                    </a:lnTo>
                    <a:lnTo>
                      <a:pt x="6932" y="10328"/>
                    </a:lnTo>
                    <a:lnTo>
                      <a:pt x="6985" y="10234"/>
                    </a:lnTo>
                    <a:lnTo>
                      <a:pt x="11091" y="10234"/>
                    </a:lnTo>
                    <a:lnTo>
                      <a:pt x="11145" y="10139"/>
                    </a:lnTo>
                    <a:lnTo>
                      <a:pt x="11198" y="10139"/>
                    </a:lnTo>
                    <a:lnTo>
                      <a:pt x="11251" y="10044"/>
                    </a:lnTo>
                    <a:lnTo>
                      <a:pt x="11358" y="10044"/>
                    </a:lnTo>
                    <a:lnTo>
                      <a:pt x="11411" y="9949"/>
                    </a:lnTo>
                    <a:lnTo>
                      <a:pt x="11518" y="9855"/>
                    </a:lnTo>
                    <a:lnTo>
                      <a:pt x="11625" y="9855"/>
                    </a:lnTo>
                    <a:lnTo>
                      <a:pt x="11838" y="9476"/>
                    </a:lnTo>
                    <a:lnTo>
                      <a:pt x="11891" y="9476"/>
                    </a:lnTo>
                    <a:lnTo>
                      <a:pt x="12051" y="9191"/>
                    </a:lnTo>
                    <a:lnTo>
                      <a:pt x="12105" y="9191"/>
                    </a:lnTo>
                    <a:lnTo>
                      <a:pt x="12211" y="9002"/>
                    </a:lnTo>
                    <a:lnTo>
                      <a:pt x="12264" y="8812"/>
                    </a:lnTo>
                    <a:lnTo>
                      <a:pt x="12318" y="8718"/>
                    </a:lnTo>
                    <a:lnTo>
                      <a:pt x="12424" y="8623"/>
                    </a:lnTo>
                    <a:lnTo>
                      <a:pt x="12478" y="8528"/>
                    </a:lnTo>
                    <a:lnTo>
                      <a:pt x="12531" y="8528"/>
                    </a:lnTo>
                    <a:lnTo>
                      <a:pt x="12531" y="8433"/>
                    </a:lnTo>
                    <a:lnTo>
                      <a:pt x="12638" y="8339"/>
                    </a:lnTo>
                    <a:lnTo>
                      <a:pt x="12691" y="8149"/>
                    </a:lnTo>
                    <a:lnTo>
                      <a:pt x="12691" y="8054"/>
                    </a:lnTo>
                    <a:lnTo>
                      <a:pt x="12744" y="7960"/>
                    </a:lnTo>
                    <a:lnTo>
                      <a:pt x="12744" y="7865"/>
                    </a:lnTo>
                    <a:lnTo>
                      <a:pt x="12798" y="7675"/>
                    </a:lnTo>
                    <a:lnTo>
                      <a:pt x="12904" y="7581"/>
                    </a:lnTo>
                    <a:lnTo>
                      <a:pt x="12904" y="7486"/>
                    </a:lnTo>
                    <a:lnTo>
                      <a:pt x="12958" y="7391"/>
                    </a:lnTo>
                    <a:lnTo>
                      <a:pt x="12958" y="7202"/>
                    </a:lnTo>
                    <a:lnTo>
                      <a:pt x="13118" y="6917"/>
                    </a:lnTo>
                    <a:lnTo>
                      <a:pt x="13118" y="6728"/>
                    </a:lnTo>
                    <a:lnTo>
                      <a:pt x="13171" y="6633"/>
                    </a:lnTo>
                    <a:lnTo>
                      <a:pt x="13171" y="6538"/>
                    </a:lnTo>
                    <a:lnTo>
                      <a:pt x="13331" y="6254"/>
                    </a:lnTo>
                    <a:lnTo>
                      <a:pt x="13331" y="6159"/>
                    </a:lnTo>
                    <a:lnTo>
                      <a:pt x="13384" y="6159"/>
                    </a:lnTo>
                    <a:lnTo>
                      <a:pt x="13384" y="6064"/>
                    </a:lnTo>
                    <a:lnTo>
                      <a:pt x="13438" y="6064"/>
                    </a:lnTo>
                    <a:lnTo>
                      <a:pt x="13438" y="5970"/>
                    </a:lnTo>
                    <a:lnTo>
                      <a:pt x="13544" y="5970"/>
                    </a:lnTo>
                    <a:lnTo>
                      <a:pt x="13544" y="5875"/>
                    </a:lnTo>
                    <a:lnTo>
                      <a:pt x="14771" y="5875"/>
                    </a:lnTo>
                    <a:lnTo>
                      <a:pt x="14824" y="5780"/>
                    </a:lnTo>
                    <a:lnTo>
                      <a:pt x="15411" y="5780"/>
                    </a:lnTo>
                    <a:lnTo>
                      <a:pt x="15464" y="5685"/>
                    </a:lnTo>
                    <a:lnTo>
                      <a:pt x="15677" y="5685"/>
                    </a:lnTo>
                    <a:lnTo>
                      <a:pt x="15784" y="5591"/>
                    </a:lnTo>
                    <a:lnTo>
                      <a:pt x="15891" y="5591"/>
                    </a:lnTo>
                    <a:lnTo>
                      <a:pt x="15944" y="5496"/>
                    </a:lnTo>
                    <a:lnTo>
                      <a:pt x="16050" y="5496"/>
                    </a:lnTo>
                    <a:lnTo>
                      <a:pt x="16050" y="5401"/>
                    </a:lnTo>
                    <a:lnTo>
                      <a:pt x="16157" y="5401"/>
                    </a:lnTo>
                    <a:lnTo>
                      <a:pt x="16264" y="5306"/>
                    </a:lnTo>
                    <a:lnTo>
                      <a:pt x="16370" y="5306"/>
                    </a:lnTo>
                    <a:lnTo>
                      <a:pt x="16370" y="5212"/>
                    </a:lnTo>
                    <a:lnTo>
                      <a:pt x="16477" y="5212"/>
                    </a:lnTo>
                    <a:lnTo>
                      <a:pt x="16477" y="5117"/>
                    </a:lnTo>
                    <a:lnTo>
                      <a:pt x="16530" y="5117"/>
                    </a:lnTo>
                    <a:lnTo>
                      <a:pt x="16530" y="5022"/>
                    </a:lnTo>
                    <a:lnTo>
                      <a:pt x="16690" y="4738"/>
                    </a:lnTo>
                    <a:lnTo>
                      <a:pt x="16690" y="4548"/>
                    </a:lnTo>
                    <a:lnTo>
                      <a:pt x="16744" y="4454"/>
                    </a:lnTo>
                    <a:lnTo>
                      <a:pt x="16744" y="4359"/>
                    </a:lnTo>
                    <a:lnTo>
                      <a:pt x="16797" y="4359"/>
                    </a:lnTo>
                    <a:lnTo>
                      <a:pt x="16797" y="4264"/>
                    </a:lnTo>
                    <a:lnTo>
                      <a:pt x="16850" y="4169"/>
                    </a:lnTo>
                    <a:lnTo>
                      <a:pt x="16850" y="4075"/>
                    </a:lnTo>
                    <a:lnTo>
                      <a:pt x="16904" y="3980"/>
                    </a:lnTo>
                    <a:lnTo>
                      <a:pt x="16904" y="3790"/>
                    </a:lnTo>
                    <a:lnTo>
                      <a:pt x="16957" y="3790"/>
                    </a:lnTo>
                    <a:lnTo>
                      <a:pt x="16957" y="3601"/>
                    </a:lnTo>
                    <a:lnTo>
                      <a:pt x="17064" y="3411"/>
                    </a:lnTo>
                    <a:lnTo>
                      <a:pt x="17064" y="3316"/>
                    </a:lnTo>
                    <a:lnTo>
                      <a:pt x="17117" y="3316"/>
                    </a:lnTo>
                    <a:lnTo>
                      <a:pt x="17117" y="3127"/>
                    </a:lnTo>
                    <a:lnTo>
                      <a:pt x="17170" y="3127"/>
                    </a:lnTo>
                    <a:lnTo>
                      <a:pt x="17170" y="2937"/>
                    </a:lnTo>
                    <a:lnTo>
                      <a:pt x="17224" y="2937"/>
                    </a:lnTo>
                    <a:lnTo>
                      <a:pt x="17224" y="2843"/>
                    </a:lnTo>
                    <a:lnTo>
                      <a:pt x="17277" y="2843"/>
                    </a:lnTo>
                    <a:lnTo>
                      <a:pt x="17277" y="2748"/>
                    </a:lnTo>
                    <a:lnTo>
                      <a:pt x="17384" y="2748"/>
                    </a:lnTo>
                    <a:lnTo>
                      <a:pt x="17384" y="2653"/>
                    </a:lnTo>
                    <a:lnTo>
                      <a:pt x="17437" y="2653"/>
                    </a:lnTo>
                    <a:lnTo>
                      <a:pt x="17437" y="2558"/>
                    </a:lnTo>
                    <a:lnTo>
                      <a:pt x="17597" y="2558"/>
                    </a:lnTo>
                    <a:lnTo>
                      <a:pt x="17650" y="2464"/>
                    </a:lnTo>
                    <a:lnTo>
                      <a:pt x="17757" y="2464"/>
                    </a:lnTo>
                    <a:lnTo>
                      <a:pt x="17757" y="2369"/>
                    </a:lnTo>
                    <a:lnTo>
                      <a:pt x="18077" y="2369"/>
                    </a:lnTo>
                    <a:lnTo>
                      <a:pt x="18077" y="2274"/>
                    </a:lnTo>
                    <a:lnTo>
                      <a:pt x="18290" y="2274"/>
                    </a:lnTo>
                    <a:lnTo>
                      <a:pt x="18343" y="2179"/>
                    </a:lnTo>
                    <a:lnTo>
                      <a:pt x="18823" y="2179"/>
                    </a:lnTo>
                    <a:lnTo>
                      <a:pt x="18930" y="1990"/>
                    </a:lnTo>
                    <a:lnTo>
                      <a:pt x="19037" y="1990"/>
                    </a:lnTo>
                    <a:lnTo>
                      <a:pt x="19037" y="1895"/>
                    </a:lnTo>
                    <a:lnTo>
                      <a:pt x="19090" y="1800"/>
                    </a:lnTo>
                    <a:lnTo>
                      <a:pt x="19143" y="1800"/>
                    </a:lnTo>
                    <a:lnTo>
                      <a:pt x="19303" y="1516"/>
                    </a:lnTo>
                    <a:lnTo>
                      <a:pt x="19303" y="1421"/>
                    </a:lnTo>
                    <a:lnTo>
                      <a:pt x="19357" y="1421"/>
                    </a:lnTo>
                    <a:lnTo>
                      <a:pt x="19410" y="1327"/>
                    </a:lnTo>
                    <a:lnTo>
                      <a:pt x="19463" y="1327"/>
                    </a:lnTo>
                    <a:lnTo>
                      <a:pt x="19463" y="1137"/>
                    </a:lnTo>
                    <a:lnTo>
                      <a:pt x="19517" y="1137"/>
                    </a:lnTo>
                    <a:lnTo>
                      <a:pt x="19517" y="1042"/>
                    </a:lnTo>
                    <a:lnTo>
                      <a:pt x="19570" y="948"/>
                    </a:lnTo>
                    <a:lnTo>
                      <a:pt x="19623" y="948"/>
                    </a:lnTo>
                    <a:lnTo>
                      <a:pt x="19623" y="853"/>
                    </a:lnTo>
                    <a:lnTo>
                      <a:pt x="19677" y="853"/>
                    </a:lnTo>
                    <a:lnTo>
                      <a:pt x="19677" y="663"/>
                    </a:lnTo>
                    <a:lnTo>
                      <a:pt x="19730" y="663"/>
                    </a:lnTo>
                    <a:lnTo>
                      <a:pt x="19730" y="569"/>
                    </a:lnTo>
                    <a:lnTo>
                      <a:pt x="19783" y="569"/>
                    </a:lnTo>
                    <a:lnTo>
                      <a:pt x="19783" y="474"/>
                    </a:lnTo>
                    <a:lnTo>
                      <a:pt x="19836" y="474"/>
                    </a:lnTo>
                    <a:lnTo>
                      <a:pt x="19836" y="379"/>
                    </a:lnTo>
                    <a:lnTo>
                      <a:pt x="19890" y="379"/>
                    </a:lnTo>
                    <a:lnTo>
                      <a:pt x="19890" y="190"/>
                    </a:lnTo>
                    <a:lnTo>
                      <a:pt x="19943" y="190"/>
                    </a:lnTo>
                    <a:lnTo>
                      <a:pt x="19943" y="95"/>
                    </a:lnTo>
                    <a:lnTo>
                      <a:pt x="19996" y="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Line 10"/>
              <p:cNvSpPr>
                <a:spLocks noChangeShapeType="1"/>
              </p:cNvSpPr>
              <p:nvPr/>
            </p:nvSpPr>
            <p:spPr bwMode="auto">
              <a:xfrm>
                <a:off x="4155" y="7883"/>
                <a:ext cx="1" cy="27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2" name="Line 11"/>
              <p:cNvSpPr>
                <a:spLocks noChangeShapeType="1"/>
              </p:cNvSpPr>
              <p:nvPr/>
            </p:nvSpPr>
            <p:spPr bwMode="auto">
              <a:xfrm>
                <a:off x="5992" y="7178"/>
                <a:ext cx="1" cy="27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Line 12"/>
              <p:cNvSpPr>
                <a:spLocks noChangeShapeType="1"/>
              </p:cNvSpPr>
              <p:nvPr/>
            </p:nvSpPr>
            <p:spPr bwMode="auto">
              <a:xfrm>
                <a:off x="7350" y="6443"/>
                <a:ext cx="1" cy="27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Line 13"/>
              <p:cNvSpPr>
                <a:spLocks noChangeShapeType="1"/>
              </p:cNvSpPr>
              <p:nvPr/>
            </p:nvSpPr>
            <p:spPr bwMode="auto">
              <a:xfrm flipV="1">
                <a:off x="3338" y="7707"/>
                <a:ext cx="1231" cy="4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Line 14"/>
              <p:cNvSpPr>
                <a:spLocks noChangeShapeType="1"/>
              </p:cNvSpPr>
              <p:nvPr/>
            </p:nvSpPr>
            <p:spPr bwMode="auto">
              <a:xfrm flipV="1">
                <a:off x="4745" y="7043"/>
                <a:ext cx="1718" cy="4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Line 15"/>
              <p:cNvSpPr>
                <a:spLocks noChangeShapeType="1"/>
              </p:cNvSpPr>
              <p:nvPr/>
            </p:nvSpPr>
            <p:spPr bwMode="auto">
              <a:xfrm flipV="1">
                <a:off x="6630" y="6293"/>
                <a:ext cx="1074" cy="4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AutoShape 16"/>
              <p:cNvSpPr>
                <a:spLocks/>
              </p:cNvSpPr>
              <p:nvPr/>
            </p:nvSpPr>
            <p:spPr bwMode="auto">
              <a:xfrm>
                <a:off x="4515" y="7988"/>
                <a:ext cx="322" cy="353"/>
              </a:xfrm>
              <a:prstGeom prst="callout2">
                <a:avLst>
                  <a:gd name="adj1" fmla="val 49856"/>
                  <a:gd name="adj2" fmla="val 0"/>
                  <a:gd name="adj3" fmla="val 49856"/>
                  <a:gd name="adj4" fmla="val -55903"/>
                  <a:gd name="adj5" fmla="val 6231"/>
                  <a:gd name="adj6" fmla="val -111801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/>
                  <a:t>V</a:t>
                </a:r>
                <a:endParaRPr lang="tr-TR"/>
              </a:p>
            </p:txBody>
          </p:sp>
          <p:sp>
            <p:nvSpPr>
              <p:cNvPr id="34838" name="AutoShape 17"/>
              <p:cNvSpPr>
                <a:spLocks/>
              </p:cNvSpPr>
              <p:nvPr/>
            </p:nvSpPr>
            <p:spPr bwMode="auto">
              <a:xfrm>
                <a:off x="6368" y="7283"/>
                <a:ext cx="322" cy="353"/>
              </a:xfrm>
              <a:prstGeom prst="callout2">
                <a:avLst>
                  <a:gd name="adj1" fmla="val 49856"/>
                  <a:gd name="adj2" fmla="val 0"/>
                  <a:gd name="adj3" fmla="val 49856"/>
                  <a:gd name="adj4" fmla="val -55903"/>
                  <a:gd name="adj5" fmla="val 6231"/>
                  <a:gd name="adj6" fmla="val -111801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/>
                  <a:t>V</a:t>
                </a:r>
                <a:endParaRPr lang="tr-TR"/>
              </a:p>
            </p:txBody>
          </p:sp>
          <p:sp>
            <p:nvSpPr>
              <p:cNvPr id="34839" name="AutoShape 18"/>
              <p:cNvSpPr>
                <a:spLocks/>
              </p:cNvSpPr>
              <p:nvPr/>
            </p:nvSpPr>
            <p:spPr bwMode="auto">
              <a:xfrm>
                <a:off x="7725" y="6548"/>
                <a:ext cx="322" cy="353"/>
              </a:xfrm>
              <a:prstGeom prst="callout2">
                <a:avLst>
                  <a:gd name="adj1" fmla="val 49856"/>
                  <a:gd name="adj2" fmla="val 0"/>
                  <a:gd name="adj3" fmla="val 49856"/>
                  <a:gd name="adj4" fmla="val -55903"/>
                  <a:gd name="adj5" fmla="val 6231"/>
                  <a:gd name="adj6" fmla="val -111801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/>
                  <a:t>V</a:t>
                </a:r>
                <a:endParaRPr lang="tr-TR"/>
              </a:p>
            </p:txBody>
          </p:sp>
          <p:sp>
            <p:nvSpPr>
              <p:cNvPr id="34840" name="AutoShape 19"/>
              <p:cNvSpPr>
                <a:spLocks/>
              </p:cNvSpPr>
              <p:nvPr/>
            </p:nvSpPr>
            <p:spPr bwMode="auto">
              <a:xfrm>
                <a:off x="3157" y="7395"/>
                <a:ext cx="983" cy="353"/>
              </a:xfrm>
              <a:prstGeom prst="callout2">
                <a:avLst>
                  <a:gd name="adj1" fmla="val 49856"/>
                  <a:gd name="adj2" fmla="val 100000"/>
                  <a:gd name="adj3" fmla="val 49856"/>
                  <a:gd name="adj4" fmla="val 104579"/>
                  <a:gd name="adj5" fmla="val 123231"/>
                  <a:gd name="adj6" fmla="val 109157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algn="r"/>
                <a:r>
                  <a:rPr lang="tr-TR" sz="1400" b="1" dirty="0" smtClean="0"/>
                  <a:t>Slope </a:t>
                </a:r>
                <a:r>
                  <a:rPr lang="tr-TR" sz="1400" b="1" dirty="0"/>
                  <a:t>= D</a:t>
                </a:r>
                <a:r>
                  <a:rPr lang="tr-TR" sz="1400" b="1" baseline="-25000" dirty="0"/>
                  <a:t>1</a:t>
                </a:r>
                <a:endParaRPr lang="tr-TR" sz="1400" b="1" dirty="0"/>
              </a:p>
            </p:txBody>
          </p:sp>
          <p:sp>
            <p:nvSpPr>
              <p:cNvPr id="34841" name="AutoShape 20"/>
              <p:cNvSpPr>
                <a:spLocks/>
              </p:cNvSpPr>
              <p:nvPr/>
            </p:nvSpPr>
            <p:spPr bwMode="auto">
              <a:xfrm>
                <a:off x="4230" y="6758"/>
                <a:ext cx="983" cy="353"/>
              </a:xfrm>
              <a:prstGeom prst="callout2">
                <a:avLst>
                  <a:gd name="adj1" fmla="val 49856"/>
                  <a:gd name="adj2" fmla="val 100000"/>
                  <a:gd name="adj3" fmla="val 49856"/>
                  <a:gd name="adj4" fmla="val 114037"/>
                  <a:gd name="adj5" fmla="val 150708"/>
                  <a:gd name="adj6" fmla="val 128181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algn="r"/>
                <a:r>
                  <a:rPr lang="tr-TR" sz="1400" b="1" dirty="0" smtClean="0"/>
                  <a:t>Slope </a:t>
                </a:r>
                <a:r>
                  <a:rPr lang="tr-TR" sz="1400" b="1" dirty="0"/>
                  <a:t>= D</a:t>
                </a:r>
                <a:r>
                  <a:rPr lang="tr-TR" sz="1400" b="1" baseline="-25000" dirty="0"/>
                  <a:t>2</a:t>
                </a:r>
                <a:endParaRPr lang="tr-TR" sz="1400" b="1" dirty="0"/>
              </a:p>
            </p:txBody>
          </p:sp>
          <p:sp>
            <p:nvSpPr>
              <p:cNvPr id="34842" name="AutoShape 21"/>
              <p:cNvSpPr>
                <a:spLocks/>
              </p:cNvSpPr>
              <p:nvPr/>
            </p:nvSpPr>
            <p:spPr bwMode="auto">
              <a:xfrm>
                <a:off x="5939" y="6165"/>
                <a:ext cx="983" cy="353"/>
              </a:xfrm>
              <a:prstGeom prst="callout2">
                <a:avLst>
                  <a:gd name="adj1" fmla="val 49856"/>
                  <a:gd name="adj2" fmla="val 100000"/>
                  <a:gd name="adj3" fmla="val 49856"/>
                  <a:gd name="adj4" fmla="val 104579"/>
                  <a:gd name="adj5" fmla="val 123231"/>
                  <a:gd name="adj6" fmla="val 109157"/>
                </a:avLst>
              </a:prstGeom>
              <a:noFill/>
              <a:ln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algn="r"/>
                <a:r>
                  <a:rPr lang="tr-TR" sz="1400" b="1" dirty="0" smtClean="0"/>
                  <a:t>Slope </a:t>
                </a:r>
                <a:r>
                  <a:rPr lang="tr-TR" sz="1400" b="1" dirty="0"/>
                  <a:t>= D</a:t>
                </a:r>
                <a:r>
                  <a:rPr lang="tr-TR" sz="1400" b="1" baseline="-25000" dirty="0"/>
                  <a:t>3</a:t>
                </a:r>
                <a:endParaRPr lang="tr-TR" sz="1400" b="1" dirty="0"/>
              </a:p>
            </p:txBody>
          </p:sp>
          <p:sp>
            <p:nvSpPr>
              <p:cNvPr id="34843" name="Line 22"/>
              <p:cNvSpPr>
                <a:spLocks noChangeShapeType="1"/>
              </p:cNvSpPr>
              <p:nvPr/>
            </p:nvSpPr>
            <p:spPr bwMode="auto">
              <a:xfrm>
                <a:off x="7010" y="7620"/>
                <a:ext cx="1" cy="9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Line 23"/>
              <p:cNvSpPr>
                <a:spLocks noChangeShapeType="1"/>
              </p:cNvSpPr>
              <p:nvPr/>
            </p:nvSpPr>
            <p:spPr bwMode="auto">
              <a:xfrm>
                <a:off x="7010" y="8540"/>
                <a:ext cx="1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Line 24"/>
              <p:cNvSpPr>
                <a:spLocks noChangeShapeType="1"/>
              </p:cNvSpPr>
              <p:nvPr/>
            </p:nvSpPr>
            <p:spPr bwMode="auto">
              <a:xfrm flipV="1">
                <a:off x="7028" y="8080"/>
                <a:ext cx="1093" cy="4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Line 25"/>
              <p:cNvSpPr>
                <a:spLocks noChangeShapeType="1"/>
              </p:cNvSpPr>
              <p:nvPr/>
            </p:nvSpPr>
            <p:spPr bwMode="auto">
              <a:xfrm flipV="1">
                <a:off x="6998" y="8260"/>
                <a:ext cx="1153" cy="2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26"/>
              <p:cNvSpPr>
                <a:spLocks noChangeShapeType="1"/>
              </p:cNvSpPr>
              <p:nvPr/>
            </p:nvSpPr>
            <p:spPr bwMode="auto">
              <a:xfrm flipV="1">
                <a:off x="7030" y="8043"/>
                <a:ext cx="1074" cy="4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AutoShape 27"/>
              <p:cNvSpPr>
                <a:spLocks noChangeArrowheads="1"/>
              </p:cNvSpPr>
              <p:nvPr/>
            </p:nvSpPr>
            <p:spPr bwMode="auto">
              <a:xfrm>
                <a:off x="8190" y="8230"/>
                <a:ext cx="301" cy="29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/>
                  <a:t>D</a:t>
                </a:r>
                <a:r>
                  <a:rPr lang="tr-TR" sz="1200" baseline="-25000"/>
                  <a:t>2</a:t>
                </a:r>
                <a:endParaRPr lang="tr-TR"/>
              </a:p>
            </p:txBody>
          </p:sp>
          <p:sp>
            <p:nvSpPr>
              <p:cNvPr id="34849" name="AutoShape 28"/>
              <p:cNvSpPr>
                <a:spLocks noChangeArrowheads="1"/>
              </p:cNvSpPr>
              <p:nvPr/>
            </p:nvSpPr>
            <p:spPr bwMode="auto">
              <a:xfrm>
                <a:off x="8140" y="7930"/>
                <a:ext cx="301" cy="29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/>
                  <a:t>D</a:t>
                </a:r>
                <a:r>
                  <a:rPr lang="tr-TR" sz="1200" baseline="-25000"/>
                  <a:t>1</a:t>
                </a:r>
                <a:endParaRPr lang="tr-TR"/>
              </a:p>
            </p:txBody>
          </p:sp>
          <p:sp>
            <p:nvSpPr>
              <p:cNvPr id="34850" name="AutoShape 29"/>
              <p:cNvSpPr>
                <a:spLocks noChangeArrowheads="1"/>
              </p:cNvSpPr>
              <p:nvPr/>
            </p:nvSpPr>
            <p:spPr bwMode="auto">
              <a:xfrm>
                <a:off x="7810" y="7700"/>
                <a:ext cx="301" cy="29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/>
                  <a:t>D</a:t>
                </a:r>
                <a:r>
                  <a:rPr lang="tr-TR" sz="1200" baseline="-25000"/>
                  <a:t>3</a:t>
                </a:r>
                <a:endParaRPr lang="tr-TR"/>
              </a:p>
            </p:txBody>
          </p:sp>
          <p:sp>
            <p:nvSpPr>
              <p:cNvPr id="34851" name="AutoShape 30"/>
              <p:cNvSpPr>
                <a:spLocks noChangeArrowheads="1"/>
              </p:cNvSpPr>
              <p:nvPr/>
            </p:nvSpPr>
            <p:spPr bwMode="auto">
              <a:xfrm>
                <a:off x="8980" y="8870"/>
                <a:ext cx="1431" cy="41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600" b="1" dirty="0" smtClean="0"/>
                  <a:t>Time (month)</a:t>
                </a:r>
                <a:endParaRPr lang="tr-TR" sz="1600" b="1" dirty="0"/>
              </a:p>
            </p:txBody>
          </p:sp>
          <p:sp>
            <p:nvSpPr>
              <p:cNvPr id="34852" name="AutoShape 31"/>
              <p:cNvSpPr>
                <a:spLocks noChangeArrowheads="1"/>
              </p:cNvSpPr>
              <p:nvPr/>
            </p:nvSpPr>
            <p:spPr bwMode="auto">
              <a:xfrm>
                <a:off x="1948" y="5760"/>
                <a:ext cx="948" cy="62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600" b="1" dirty="0">
                    <a:sym typeface="Symbol" charset="0"/>
                  </a:rPr>
                  <a:t></a:t>
                </a:r>
                <a:r>
                  <a:rPr lang="tr-TR" sz="1600" b="1" dirty="0"/>
                  <a:t>S, </a:t>
                </a:r>
                <a:r>
                  <a:rPr lang="tr-TR" sz="1600" b="1" dirty="0">
                    <a:sym typeface="Symbol" charset="0"/>
                  </a:rPr>
                  <a:t></a:t>
                </a:r>
                <a:r>
                  <a:rPr lang="tr-TR" sz="1600" b="1" dirty="0"/>
                  <a:t>D</a:t>
                </a:r>
              </a:p>
              <a:p>
                <a:pPr algn="ctr"/>
                <a:r>
                  <a:rPr lang="tr-TR" sz="1600" b="1" dirty="0"/>
                  <a:t>(m³)</a:t>
                </a:r>
              </a:p>
            </p:txBody>
          </p:sp>
          <p:sp>
            <p:nvSpPr>
              <p:cNvPr id="34853" name="AutoShape 32"/>
              <p:cNvSpPr>
                <a:spLocks noChangeArrowheads="1"/>
              </p:cNvSpPr>
              <p:nvPr/>
            </p:nvSpPr>
            <p:spPr bwMode="auto">
              <a:xfrm>
                <a:off x="6945" y="7395"/>
                <a:ext cx="361" cy="36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tr-TR" sz="1200">
                    <a:sym typeface="Symbol" charset="0"/>
                  </a:rPr>
                  <a:t></a:t>
                </a:r>
                <a:r>
                  <a:rPr lang="tr-TR" sz="1200"/>
                  <a:t>D</a:t>
                </a:r>
                <a:endParaRPr lang="tr-TR"/>
              </a:p>
            </p:txBody>
          </p:sp>
        </p:grpSp>
        <p:grpSp>
          <p:nvGrpSpPr>
            <p:cNvPr id="34825" name="Group 33"/>
            <p:cNvGrpSpPr>
              <a:grpSpLocks/>
            </p:cNvGrpSpPr>
            <p:nvPr/>
          </p:nvGrpSpPr>
          <p:grpSpPr bwMode="auto">
            <a:xfrm>
              <a:off x="4332" y="2510"/>
              <a:ext cx="1029" cy="965"/>
              <a:chOff x="4332" y="2510"/>
              <a:chExt cx="1029" cy="965"/>
            </a:xfrm>
          </p:grpSpPr>
          <p:sp>
            <p:nvSpPr>
              <p:cNvPr id="34826" name="AutoShape 34"/>
              <p:cNvSpPr>
                <a:spLocks/>
              </p:cNvSpPr>
              <p:nvPr/>
            </p:nvSpPr>
            <p:spPr bwMode="auto">
              <a:xfrm>
                <a:off x="4499" y="2510"/>
                <a:ext cx="862" cy="480"/>
              </a:xfrm>
              <a:prstGeom prst="borderCallout2">
                <a:avLst>
                  <a:gd name="adj1" fmla="val 15000"/>
                  <a:gd name="adj2" fmla="val -5569"/>
                  <a:gd name="adj3" fmla="val 15000"/>
                  <a:gd name="adj4" fmla="val -87935"/>
                  <a:gd name="adj5" fmla="val 33958"/>
                  <a:gd name="adj6" fmla="val -173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AU" sz="2000" dirty="0" smtClean="0">
                    <a:solidFill>
                      <a:schemeClr val="bg1"/>
                    </a:solidFill>
                  </a:rPr>
                  <a:t>Firm</a:t>
                </a:r>
              </a:p>
              <a:p>
                <a:pPr algn="ctr"/>
                <a:r>
                  <a:rPr lang="en-AU" sz="2000" dirty="0" smtClean="0">
                    <a:solidFill>
                      <a:schemeClr val="bg1"/>
                    </a:solidFill>
                  </a:rPr>
                  <a:t>Yield</a:t>
                </a:r>
                <a:endParaRPr lang="en-A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827" name="Line 35"/>
              <p:cNvSpPr>
                <a:spLocks noChangeShapeType="1"/>
              </p:cNvSpPr>
              <p:nvPr/>
            </p:nvSpPr>
            <p:spPr bwMode="auto">
              <a:xfrm flipV="1">
                <a:off x="4332" y="3022"/>
                <a:ext cx="27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223338" y="276498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28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338" y="194941"/>
            <a:ext cx="864184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Use of Mass Curve to Find Possible Yield from a Fixed Size </a:t>
            </a:r>
            <a:r>
              <a:rPr lang="en-US" sz="2000" b="1" dirty="0" smtClean="0"/>
              <a:t>Reservoir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7" y="1281707"/>
            <a:ext cx="7534861" cy="4604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2626" y="5993603"/>
            <a:ext cx="209028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D  =  min {D</a:t>
            </a:r>
            <a:r>
              <a:rPr lang="en-US" sz="2400" b="1" baseline="-25000" dirty="0"/>
              <a:t>i</a:t>
            </a:r>
            <a:r>
              <a:rPr lang="en-US" sz="2400" b="1" dirty="0"/>
              <a:t>}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123" y="798003"/>
            <a:ext cx="554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660066"/>
                </a:solidFill>
              </a:rPr>
              <a:t>SUMMARY: </a:t>
            </a:r>
            <a:r>
              <a:rPr lang="en-AU" b="1" dirty="0" smtClean="0">
                <a:solidFill>
                  <a:srgbClr val="660066"/>
                </a:solidFill>
              </a:rPr>
              <a:t>using the figure from your text book.</a:t>
            </a:r>
            <a:endParaRPr lang="en-AU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642" y="813329"/>
            <a:ext cx="80166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/>
              <a:t>“</a:t>
            </a:r>
            <a:r>
              <a:rPr lang="en-US" sz="2400" b="1" dirty="0"/>
              <a:t>HYDROPOLITICS</a:t>
            </a:r>
            <a:r>
              <a:rPr lang="en-US" sz="2400" dirty="0"/>
              <a:t>”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Sharing of international waters on the basis of water laws  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/>
          </a:p>
          <a:p>
            <a:pPr lvl="0"/>
            <a:r>
              <a:rPr lang="en-US" sz="2400" dirty="0"/>
              <a:t>The branch of WR Engineering is an interdisciplinary.</a:t>
            </a:r>
          </a:p>
        </p:txBody>
      </p:sp>
    </p:spTree>
    <p:extLst>
      <p:ext uri="{BB962C8B-B14F-4D97-AF65-F5344CB8AC3E}">
        <p14:creationId xmlns:p14="http://schemas.microsoft.com/office/powerpoint/2010/main" val="1673336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096" y="289248"/>
            <a:ext cx="50020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SEQUENT-PEAK ALGORITHM (SPA)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8846" y="1780885"/>
            <a:ext cx="8741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/>
              <a:t>SPA </a:t>
            </a:r>
            <a:r>
              <a:rPr lang="en-US" sz="2400" dirty="0"/>
              <a:t>is a modification of the Mass Curve analysis for lengthy time series and particularly suited to computer coding.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/>
          </a:p>
          <a:p>
            <a:pPr marL="342900" lvl="0" indent="-342900">
              <a:buFont typeface="Wingdings" charset="0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procedures involve the following steps: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1200" dirty="0"/>
          </a:p>
          <a:p>
            <a:r>
              <a:rPr lang="en-US" sz="2400" dirty="0"/>
              <a:t>1- </a:t>
            </a:r>
            <a:r>
              <a:rPr lang="en-US" sz="2400" i="1" dirty="0"/>
              <a:t>Plot</a:t>
            </a:r>
            <a:r>
              <a:rPr lang="en-US" sz="2400" dirty="0"/>
              <a:t>  </a:t>
            </a:r>
            <a:r>
              <a:rPr lang="en-US" sz="2400" dirty="0" smtClean="0"/>
              <a:t>∑(</a:t>
            </a:r>
            <a:r>
              <a:rPr lang="en-US" sz="2400" dirty="0"/>
              <a:t>Inflow-Withdrawal</a:t>
            </a:r>
            <a:r>
              <a:rPr lang="en-US" sz="2400" dirty="0" smtClean="0"/>
              <a:t>): </a:t>
            </a:r>
            <a:r>
              <a:rPr lang="en-US" sz="2400" dirty="0"/>
              <a:t>in symbolized </a:t>
            </a:r>
            <a:r>
              <a:rPr lang="en-US" sz="2400" dirty="0" smtClean="0"/>
              <a:t>fashion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∑(S-D)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37893" name="Group 38"/>
          <p:cNvGrpSpPr>
            <a:grpSpLocks/>
          </p:cNvGrpSpPr>
          <p:nvPr/>
        </p:nvGrpSpPr>
        <p:grpSpPr bwMode="auto">
          <a:xfrm>
            <a:off x="900113" y="1814513"/>
            <a:ext cx="6219825" cy="3846512"/>
            <a:chOff x="884" y="1207"/>
            <a:chExt cx="3918" cy="2423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1172" y="2988"/>
              <a:ext cx="36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 flipV="1">
              <a:off x="1172" y="1596"/>
              <a:ext cx="0" cy="2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7"/>
            <p:cNvSpPr>
              <a:spLocks/>
            </p:cNvSpPr>
            <p:nvPr/>
          </p:nvSpPr>
          <p:spPr bwMode="auto">
            <a:xfrm>
              <a:off x="1166" y="1207"/>
              <a:ext cx="3636" cy="2129"/>
            </a:xfrm>
            <a:custGeom>
              <a:avLst/>
              <a:gdLst>
                <a:gd name="T0" fmla="*/ 0 w 9090"/>
                <a:gd name="T1" fmla="*/ 852 h 5322"/>
                <a:gd name="T2" fmla="*/ 132 w 9090"/>
                <a:gd name="T3" fmla="*/ 729 h 5322"/>
                <a:gd name="T4" fmla="*/ 274 w 9090"/>
                <a:gd name="T5" fmla="*/ 345 h 5322"/>
                <a:gd name="T6" fmla="*/ 461 w 9090"/>
                <a:gd name="T7" fmla="*/ 496 h 5322"/>
                <a:gd name="T8" fmla="*/ 682 w 9090"/>
                <a:gd name="T9" fmla="*/ 194 h 5322"/>
                <a:gd name="T10" fmla="*/ 866 w 9090"/>
                <a:gd name="T11" fmla="*/ 458 h 5322"/>
                <a:gd name="T12" fmla="*/ 1116 w 9090"/>
                <a:gd name="T13" fmla="*/ 88 h 5322"/>
                <a:gd name="T14" fmla="*/ 1214 w 9090"/>
                <a:gd name="T15" fmla="*/ 278 h 5322"/>
                <a:gd name="T16" fmla="*/ 1409 w 9090"/>
                <a:gd name="T17" fmla="*/ 38 h 5322"/>
                <a:gd name="T18" fmla="*/ 1454 w 9090"/>
                <a:gd name="T19" fmla="*/ 50 h 5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90" h="5322">
                  <a:moveTo>
                    <a:pt x="0" y="5322"/>
                  </a:moveTo>
                  <a:cubicBezTo>
                    <a:pt x="270" y="5203"/>
                    <a:pt x="540" y="5084"/>
                    <a:pt x="825" y="4557"/>
                  </a:cubicBezTo>
                  <a:cubicBezTo>
                    <a:pt x="1110" y="4030"/>
                    <a:pt x="1367" y="2400"/>
                    <a:pt x="1710" y="2157"/>
                  </a:cubicBezTo>
                  <a:cubicBezTo>
                    <a:pt x="2053" y="1914"/>
                    <a:pt x="2455" y="3260"/>
                    <a:pt x="2880" y="3102"/>
                  </a:cubicBezTo>
                  <a:cubicBezTo>
                    <a:pt x="3305" y="2944"/>
                    <a:pt x="3838" y="1252"/>
                    <a:pt x="4260" y="1212"/>
                  </a:cubicBezTo>
                  <a:cubicBezTo>
                    <a:pt x="4682" y="1172"/>
                    <a:pt x="4963" y="2972"/>
                    <a:pt x="5415" y="2862"/>
                  </a:cubicBezTo>
                  <a:cubicBezTo>
                    <a:pt x="5867" y="2752"/>
                    <a:pt x="6613" y="739"/>
                    <a:pt x="6975" y="552"/>
                  </a:cubicBezTo>
                  <a:cubicBezTo>
                    <a:pt x="7337" y="365"/>
                    <a:pt x="7285" y="1789"/>
                    <a:pt x="7590" y="1737"/>
                  </a:cubicBezTo>
                  <a:cubicBezTo>
                    <a:pt x="7895" y="1685"/>
                    <a:pt x="8555" y="474"/>
                    <a:pt x="8805" y="237"/>
                  </a:cubicBezTo>
                  <a:cubicBezTo>
                    <a:pt x="9055" y="0"/>
                    <a:pt x="9043" y="302"/>
                    <a:pt x="9090" y="31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4022" y="2976"/>
              <a:ext cx="7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t</a:t>
              </a:r>
            </a:p>
          </p:txBody>
        </p:sp>
        <p:sp>
          <p:nvSpPr>
            <p:cNvPr id="37898" name="Text Box 15"/>
            <p:cNvSpPr txBox="1">
              <a:spLocks noChangeArrowheads="1"/>
            </p:cNvSpPr>
            <p:nvPr/>
          </p:nvSpPr>
          <p:spPr bwMode="auto">
            <a:xfrm>
              <a:off x="956" y="1440"/>
              <a:ext cx="7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(St – Dt)</a:t>
              </a:r>
            </a:p>
          </p:txBody>
        </p:sp>
        <p:sp>
          <p:nvSpPr>
            <p:cNvPr id="37899" name="Text Box 16"/>
            <p:cNvSpPr txBox="1">
              <a:spLocks noChangeArrowheads="1"/>
            </p:cNvSpPr>
            <p:nvPr/>
          </p:nvSpPr>
          <p:spPr bwMode="auto">
            <a:xfrm>
              <a:off x="884" y="2274"/>
              <a:ext cx="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(+)</a:t>
              </a:r>
            </a:p>
          </p:txBody>
        </p:sp>
        <p:sp>
          <p:nvSpPr>
            <p:cNvPr id="37900" name="Text Box 17"/>
            <p:cNvSpPr txBox="1">
              <a:spLocks noChangeArrowheads="1"/>
            </p:cNvSpPr>
            <p:nvPr/>
          </p:nvSpPr>
          <p:spPr bwMode="auto">
            <a:xfrm>
              <a:off x="896" y="3084"/>
              <a:ext cx="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200" b="1"/>
                <a:t>(-)</a:t>
              </a:r>
              <a:endParaRPr lang="tr-TR" b="1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97096" y="289248"/>
            <a:ext cx="50020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SEQUENT-PEAK ALGORITHM (SPA)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082" y="1521305"/>
            <a:ext cx="864184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2- </a:t>
            </a:r>
            <a:r>
              <a:rPr lang="en-US" sz="2400" i="1" dirty="0"/>
              <a:t>Locate</a:t>
            </a:r>
            <a:r>
              <a:rPr lang="en-US" sz="2400" dirty="0"/>
              <a:t> the initial peak and the next peak </a:t>
            </a:r>
            <a:endParaRPr lang="en-US" sz="2400" dirty="0" smtClean="0"/>
          </a:p>
          <a:p>
            <a:r>
              <a:rPr lang="en-US" sz="2400" dirty="0" smtClean="0"/>
              <a:t>    (</a:t>
            </a:r>
            <a:r>
              <a:rPr lang="en-US" sz="2400" dirty="0"/>
              <a:t>aka sequent peak)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/>
              <a:t>3- </a:t>
            </a:r>
            <a:r>
              <a:rPr lang="en-US" sz="2400" i="1" dirty="0"/>
              <a:t>Compute</a:t>
            </a:r>
            <a:r>
              <a:rPr lang="en-US" sz="2400" dirty="0"/>
              <a:t> the storage required which is the </a:t>
            </a:r>
            <a:r>
              <a:rPr lang="en-US" sz="2400" i="1" dirty="0"/>
              <a:t>difference</a:t>
            </a:r>
            <a:r>
              <a:rPr lang="en-US" sz="2400" dirty="0"/>
              <a:t> between the initial </a:t>
            </a:r>
            <a:r>
              <a:rPr lang="en-US" sz="2400" dirty="0">
                <a:solidFill>
                  <a:srgbClr val="3366FF"/>
                </a:solidFill>
              </a:rPr>
              <a:t>peak and the lowest trough </a:t>
            </a:r>
            <a:r>
              <a:rPr lang="en-US" sz="2400" dirty="0"/>
              <a:t>in the interval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/>
              <a:t>4- </a:t>
            </a:r>
            <a:r>
              <a:rPr lang="en-US" sz="2400" i="1" dirty="0"/>
              <a:t>Repeat </a:t>
            </a:r>
            <a:r>
              <a:rPr lang="en-US" sz="2400" dirty="0"/>
              <a:t>the process for all sequent peaks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/>
              <a:t>5- </a:t>
            </a:r>
            <a:r>
              <a:rPr lang="en-US" sz="2400" i="1" dirty="0"/>
              <a:t>Determine</a:t>
            </a:r>
            <a:r>
              <a:rPr lang="en-US" sz="2400" dirty="0"/>
              <a:t> the largest value of storages as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“</a:t>
            </a:r>
            <a:r>
              <a:rPr lang="en-US" sz="2400" dirty="0">
                <a:solidFill>
                  <a:srgbClr val="3366FF"/>
                </a:solidFill>
              </a:rPr>
              <a:t>STORAGE CAPACITY</a:t>
            </a:r>
            <a:r>
              <a:rPr lang="en-US" sz="2400" dirty="0"/>
              <a:t>”.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096" y="289248"/>
            <a:ext cx="50020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SEQUENT-PEAK ALGORITHM (SPA)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38917" name="Group 22"/>
          <p:cNvGrpSpPr>
            <a:grpSpLocks/>
          </p:cNvGrpSpPr>
          <p:nvPr/>
        </p:nvGrpSpPr>
        <p:grpSpPr bwMode="auto">
          <a:xfrm>
            <a:off x="900113" y="1814513"/>
            <a:ext cx="6219825" cy="3846512"/>
            <a:chOff x="567" y="1143"/>
            <a:chExt cx="3918" cy="2423"/>
          </a:xfrm>
        </p:grpSpPr>
        <p:sp>
          <p:nvSpPr>
            <p:cNvPr id="38918" name="Line 5"/>
            <p:cNvSpPr>
              <a:spLocks noChangeShapeType="1"/>
            </p:cNvSpPr>
            <p:nvPr/>
          </p:nvSpPr>
          <p:spPr bwMode="auto">
            <a:xfrm>
              <a:off x="855" y="2924"/>
              <a:ext cx="36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6"/>
            <p:cNvSpPr>
              <a:spLocks noChangeShapeType="1"/>
            </p:cNvSpPr>
            <p:nvPr/>
          </p:nvSpPr>
          <p:spPr bwMode="auto">
            <a:xfrm flipV="1">
              <a:off x="855" y="1532"/>
              <a:ext cx="0" cy="2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7"/>
            <p:cNvSpPr>
              <a:spLocks/>
            </p:cNvSpPr>
            <p:nvPr/>
          </p:nvSpPr>
          <p:spPr bwMode="auto">
            <a:xfrm>
              <a:off x="849" y="1143"/>
              <a:ext cx="3636" cy="2129"/>
            </a:xfrm>
            <a:custGeom>
              <a:avLst/>
              <a:gdLst>
                <a:gd name="T0" fmla="*/ 0 w 9090"/>
                <a:gd name="T1" fmla="*/ 852 h 5322"/>
                <a:gd name="T2" fmla="*/ 132 w 9090"/>
                <a:gd name="T3" fmla="*/ 729 h 5322"/>
                <a:gd name="T4" fmla="*/ 274 w 9090"/>
                <a:gd name="T5" fmla="*/ 345 h 5322"/>
                <a:gd name="T6" fmla="*/ 461 w 9090"/>
                <a:gd name="T7" fmla="*/ 496 h 5322"/>
                <a:gd name="T8" fmla="*/ 682 w 9090"/>
                <a:gd name="T9" fmla="*/ 194 h 5322"/>
                <a:gd name="T10" fmla="*/ 866 w 9090"/>
                <a:gd name="T11" fmla="*/ 458 h 5322"/>
                <a:gd name="T12" fmla="*/ 1116 w 9090"/>
                <a:gd name="T13" fmla="*/ 88 h 5322"/>
                <a:gd name="T14" fmla="*/ 1214 w 9090"/>
                <a:gd name="T15" fmla="*/ 278 h 5322"/>
                <a:gd name="T16" fmla="*/ 1409 w 9090"/>
                <a:gd name="T17" fmla="*/ 38 h 5322"/>
                <a:gd name="T18" fmla="*/ 1454 w 9090"/>
                <a:gd name="T19" fmla="*/ 50 h 5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90" h="5322">
                  <a:moveTo>
                    <a:pt x="0" y="5322"/>
                  </a:moveTo>
                  <a:cubicBezTo>
                    <a:pt x="270" y="5203"/>
                    <a:pt x="540" y="5084"/>
                    <a:pt x="825" y="4557"/>
                  </a:cubicBezTo>
                  <a:cubicBezTo>
                    <a:pt x="1110" y="4030"/>
                    <a:pt x="1367" y="2400"/>
                    <a:pt x="1710" y="2157"/>
                  </a:cubicBezTo>
                  <a:cubicBezTo>
                    <a:pt x="2053" y="1914"/>
                    <a:pt x="2455" y="3260"/>
                    <a:pt x="2880" y="3102"/>
                  </a:cubicBezTo>
                  <a:cubicBezTo>
                    <a:pt x="3305" y="2944"/>
                    <a:pt x="3838" y="1252"/>
                    <a:pt x="4260" y="1212"/>
                  </a:cubicBezTo>
                  <a:cubicBezTo>
                    <a:pt x="4682" y="1172"/>
                    <a:pt x="4963" y="2972"/>
                    <a:pt x="5415" y="2862"/>
                  </a:cubicBezTo>
                  <a:cubicBezTo>
                    <a:pt x="5867" y="2752"/>
                    <a:pt x="6613" y="739"/>
                    <a:pt x="6975" y="552"/>
                  </a:cubicBezTo>
                  <a:cubicBezTo>
                    <a:pt x="7337" y="365"/>
                    <a:pt x="7285" y="1789"/>
                    <a:pt x="7590" y="1737"/>
                  </a:cubicBezTo>
                  <a:cubicBezTo>
                    <a:pt x="7895" y="1685"/>
                    <a:pt x="8555" y="474"/>
                    <a:pt x="8805" y="237"/>
                  </a:cubicBezTo>
                  <a:cubicBezTo>
                    <a:pt x="9055" y="0"/>
                    <a:pt x="9043" y="302"/>
                    <a:pt x="9090" y="31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8"/>
            <p:cNvSpPr>
              <a:spLocks noChangeShapeType="1"/>
            </p:cNvSpPr>
            <p:nvPr/>
          </p:nvSpPr>
          <p:spPr bwMode="auto">
            <a:xfrm>
              <a:off x="1467" y="1988"/>
              <a:ext cx="8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Line 9"/>
            <p:cNvSpPr>
              <a:spLocks noChangeShapeType="1"/>
            </p:cNvSpPr>
            <p:nvPr/>
          </p:nvSpPr>
          <p:spPr bwMode="auto">
            <a:xfrm>
              <a:off x="2469" y="1628"/>
              <a:ext cx="100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10"/>
            <p:cNvSpPr>
              <a:spLocks noChangeShapeType="1"/>
            </p:cNvSpPr>
            <p:nvPr/>
          </p:nvSpPr>
          <p:spPr bwMode="auto">
            <a:xfrm>
              <a:off x="3471" y="1352"/>
              <a:ext cx="8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Text Box 14"/>
            <p:cNvSpPr txBox="1">
              <a:spLocks noChangeArrowheads="1"/>
            </p:cNvSpPr>
            <p:nvPr/>
          </p:nvSpPr>
          <p:spPr bwMode="auto">
            <a:xfrm>
              <a:off x="3705" y="2912"/>
              <a:ext cx="7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t</a:t>
              </a:r>
            </a:p>
          </p:txBody>
        </p:sp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639" y="1376"/>
              <a:ext cx="7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 dirty="0">
                  <a:sym typeface="Symbol" charset="0"/>
                </a:rPr>
                <a:t></a:t>
              </a:r>
              <a:r>
                <a:rPr lang="tr-TR" sz="1600" b="1" dirty="0"/>
                <a:t>(</a:t>
              </a:r>
              <a:r>
                <a:rPr lang="tr-TR" sz="1600" b="1" dirty="0" err="1"/>
                <a:t>St</a:t>
              </a:r>
              <a:r>
                <a:rPr lang="tr-TR" sz="1600" b="1" dirty="0"/>
                <a:t> – </a:t>
              </a:r>
              <a:r>
                <a:rPr lang="tr-TR" sz="1600" b="1" dirty="0" err="1"/>
                <a:t>Dt</a:t>
              </a:r>
              <a:r>
                <a:rPr lang="tr-TR" sz="1600" b="1" dirty="0"/>
                <a:t>)</a:t>
              </a:r>
            </a:p>
          </p:txBody>
        </p:sp>
        <p:sp>
          <p:nvSpPr>
            <p:cNvPr id="38926" name="Text Box 16"/>
            <p:cNvSpPr txBox="1">
              <a:spLocks noChangeArrowheads="1"/>
            </p:cNvSpPr>
            <p:nvPr/>
          </p:nvSpPr>
          <p:spPr bwMode="auto">
            <a:xfrm>
              <a:off x="567" y="2210"/>
              <a:ext cx="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(+)</a:t>
              </a:r>
            </a:p>
          </p:txBody>
        </p:sp>
        <p:sp>
          <p:nvSpPr>
            <p:cNvPr id="38927" name="Text Box 17"/>
            <p:cNvSpPr txBox="1">
              <a:spLocks noChangeArrowheads="1"/>
            </p:cNvSpPr>
            <p:nvPr/>
          </p:nvSpPr>
          <p:spPr bwMode="auto">
            <a:xfrm>
              <a:off x="579" y="3020"/>
              <a:ext cx="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(-)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7096" y="289248"/>
            <a:ext cx="50020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SEQUENT-PEAK ALGORITHM (SPA)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6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grpSp>
        <p:nvGrpSpPr>
          <p:cNvPr id="39942" name="Group 4"/>
          <p:cNvGrpSpPr>
            <a:grpSpLocks/>
          </p:cNvGrpSpPr>
          <p:nvPr/>
        </p:nvGrpSpPr>
        <p:grpSpPr bwMode="auto">
          <a:xfrm>
            <a:off x="900113" y="1814513"/>
            <a:ext cx="6219825" cy="3846512"/>
            <a:chOff x="567" y="1143"/>
            <a:chExt cx="3918" cy="2423"/>
          </a:xfrm>
        </p:grpSpPr>
        <p:sp>
          <p:nvSpPr>
            <p:cNvPr id="39944" name="Line 5"/>
            <p:cNvSpPr>
              <a:spLocks noChangeShapeType="1"/>
            </p:cNvSpPr>
            <p:nvPr/>
          </p:nvSpPr>
          <p:spPr bwMode="auto">
            <a:xfrm>
              <a:off x="855" y="2924"/>
              <a:ext cx="36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 flipV="1">
              <a:off x="855" y="1532"/>
              <a:ext cx="0" cy="2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7"/>
            <p:cNvSpPr>
              <a:spLocks/>
            </p:cNvSpPr>
            <p:nvPr/>
          </p:nvSpPr>
          <p:spPr bwMode="auto">
            <a:xfrm>
              <a:off x="849" y="1143"/>
              <a:ext cx="3636" cy="2129"/>
            </a:xfrm>
            <a:custGeom>
              <a:avLst/>
              <a:gdLst>
                <a:gd name="T0" fmla="*/ 0 w 9090"/>
                <a:gd name="T1" fmla="*/ 852 h 5322"/>
                <a:gd name="T2" fmla="*/ 132 w 9090"/>
                <a:gd name="T3" fmla="*/ 729 h 5322"/>
                <a:gd name="T4" fmla="*/ 274 w 9090"/>
                <a:gd name="T5" fmla="*/ 345 h 5322"/>
                <a:gd name="T6" fmla="*/ 461 w 9090"/>
                <a:gd name="T7" fmla="*/ 496 h 5322"/>
                <a:gd name="T8" fmla="*/ 682 w 9090"/>
                <a:gd name="T9" fmla="*/ 194 h 5322"/>
                <a:gd name="T10" fmla="*/ 866 w 9090"/>
                <a:gd name="T11" fmla="*/ 458 h 5322"/>
                <a:gd name="T12" fmla="*/ 1116 w 9090"/>
                <a:gd name="T13" fmla="*/ 88 h 5322"/>
                <a:gd name="T14" fmla="*/ 1214 w 9090"/>
                <a:gd name="T15" fmla="*/ 278 h 5322"/>
                <a:gd name="T16" fmla="*/ 1409 w 9090"/>
                <a:gd name="T17" fmla="*/ 38 h 5322"/>
                <a:gd name="T18" fmla="*/ 1454 w 9090"/>
                <a:gd name="T19" fmla="*/ 50 h 5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90" h="5322">
                  <a:moveTo>
                    <a:pt x="0" y="5322"/>
                  </a:moveTo>
                  <a:cubicBezTo>
                    <a:pt x="270" y="5203"/>
                    <a:pt x="540" y="5084"/>
                    <a:pt x="825" y="4557"/>
                  </a:cubicBezTo>
                  <a:cubicBezTo>
                    <a:pt x="1110" y="4030"/>
                    <a:pt x="1367" y="2400"/>
                    <a:pt x="1710" y="2157"/>
                  </a:cubicBezTo>
                  <a:cubicBezTo>
                    <a:pt x="2053" y="1914"/>
                    <a:pt x="2455" y="3260"/>
                    <a:pt x="2880" y="3102"/>
                  </a:cubicBezTo>
                  <a:cubicBezTo>
                    <a:pt x="3305" y="2944"/>
                    <a:pt x="3838" y="1252"/>
                    <a:pt x="4260" y="1212"/>
                  </a:cubicBezTo>
                  <a:cubicBezTo>
                    <a:pt x="4682" y="1172"/>
                    <a:pt x="4963" y="2972"/>
                    <a:pt x="5415" y="2862"/>
                  </a:cubicBezTo>
                  <a:cubicBezTo>
                    <a:pt x="5867" y="2752"/>
                    <a:pt x="6613" y="739"/>
                    <a:pt x="6975" y="552"/>
                  </a:cubicBezTo>
                  <a:cubicBezTo>
                    <a:pt x="7337" y="365"/>
                    <a:pt x="7285" y="1789"/>
                    <a:pt x="7590" y="1737"/>
                  </a:cubicBezTo>
                  <a:cubicBezTo>
                    <a:pt x="7895" y="1685"/>
                    <a:pt x="8555" y="474"/>
                    <a:pt x="8805" y="237"/>
                  </a:cubicBezTo>
                  <a:cubicBezTo>
                    <a:pt x="9055" y="0"/>
                    <a:pt x="9043" y="302"/>
                    <a:pt x="9090" y="31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8"/>
            <p:cNvSpPr>
              <a:spLocks noChangeShapeType="1"/>
            </p:cNvSpPr>
            <p:nvPr/>
          </p:nvSpPr>
          <p:spPr bwMode="auto">
            <a:xfrm>
              <a:off x="1467" y="1988"/>
              <a:ext cx="8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9"/>
            <p:cNvSpPr>
              <a:spLocks noChangeShapeType="1"/>
            </p:cNvSpPr>
            <p:nvPr/>
          </p:nvSpPr>
          <p:spPr bwMode="auto">
            <a:xfrm>
              <a:off x="2469" y="1628"/>
              <a:ext cx="100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0"/>
            <p:cNvSpPr>
              <a:spLocks noChangeShapeType="1"/>
            </p:cNvSpPr>
            <p:nvPr/>
          </p:nvSpPr>
          <p:spPr bwMode="auto">
            <a:xfrm>
              <a:off x="3471" y="1352"/>
              <a:ext cx="8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 flipV="1">
              <a:off x="1971" y="1981"/>
              <a:ext cx="0" cy="3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V="1">
              <a:off x="3885" y="1345"/>
              <a:ext cx="0" cy="4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13"/>
            <p:cNvSpPr>
              <a:spLocks noChangeShapeType="1"/>
            </p:cNvSpPr>
            <p:nvPr/>
          </p:nvSpPr>
          <p:spPr bwMode="auto">
            <a:xfrm flipV="1">
              <a:off x="2997" y="1627"/>
              <a:ext cx="0" cy="6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4"/>
            <p:cNvSpPr txBox="1">
              <a:spLocks noChangeArrowheads="1"/>
            </p:cNvSpPr>
            <p:nvPr/>
          </p:nvSpPr>
          <p:spPr bwMode="auto">
            <a:xfrm>
              <a:off x="3705" y="2912"/>
              <a:ext cx="7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t</a:t>
              </a:r>
            </a:p>
          </p:txBody>
        </p:sp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639" y="1376"/>
              <a:ext cx="7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>
                  <a:sym typeface="Symbol" charset="0"/>
                </a:rPr>
                <a:t></a:t>
              </a:r>
              <a:r>
                <a:rPr lang="tr-TR" sz="1600" b="1"/>
                <a:t>(St – Dt)</a:t>
              </a:r>
            </a:p>
          </p:txBody>
        </p:sp>
        <p:sp>
          <p:nvSpPr>
            <p:cNvPr id="39955" name="Text Box 16"/>
            <p:cNvSpPr txBox="1">
              <a:spLocks noChangeArrowheads="1"/>
            </p:cNvSpPr>
            <p:nvPr/>
          </p:nvSpPr>
          <p:spPr bwMode="auto">
            <a:xfrm>
              <a:off x="567" y="2210"/>
              <a:ext cx="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(+)</a:t>
              </a:r>
            </a:p>
          </p:txBody>
        </p:sp>
        <p:sp>
          <p:nvSpPr>
            <p:cNvPr id="39956" name="Text Box 17"/>
            <p:cNvSpPr txBox="1">
              <a:spLocks noChangeArrowheads="1"/>
            </p:cNvSpPr>
            <p:nvPr/>
          </p:nvSpPr>
          <p:spPr bwMode="auto">
            <a:xfrm>
              <a:off x="579" y="3020"/>
              <a:ext cx="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(-)</a:t>
              </a:r>
            </a:p>
          </p:txBody>
        </p:sp>
        <p:sp>
          <p:nvSpPr>
            <p:cNvPr id="39957" name="Text Box 18"/>
            <p:cNvSpPr txBox="1">
              <a:spLocks noChangeArrowheads="1"/>
            </p:cNvSpPr>
            <p:nvPr/>
          </p:nvSpPr>
          <p:spPr bwMode="auto">
            <a:xfrm>
              <a:off x="1659" y="2072"/>
              <a:ext cx="43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V</a:t>
              </a:r>
              <a:r>
                <a:rPr lang="tr-TR" sz="1600" b="1" baseline="-25000"/>
                <a:t>1</a:t>
              </a:r>
              <a:endParaRPr lang="tr-TR" sz="1600" b="1"/>
            </a:p>
          </p:txBody>
        </p:sp>
        <p:sp>
          <p:nvSpPr>
            <p:cNvPr id="39958" name="Text Box 19"/>
            <p:cNvSpPr txBox="1">
              <a:spLocks noChangeArrowheads="1"/>
            </p:cNvSpPr>
            <p:nvPr/>
          </p:nvSpPr>
          <p:spPr bwMode="auto">
            <a:xfrm>
              <a:off x="2691" y="1832"/>
              <a:ext cx="43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V</a:t>
              </a:r>
              <a:r>
                <a:rPr lang="tr-TR" sz="1600" b="1" baseline="-25000"/>
                <a:t>2</a:t>
              </a:r>
              <a:endParaRPr lang="tr-TR" sz="1600" b="1"/>
            </a:p>
          </p:txBody>
        </p:sp>
        <p:sp>
          <p:nvSpPr>
            <p:cNvPr id="39959" name="Text Box 20"/>
            <p:cNvSpPr txBox="1">
              <a:spLocks noChangeArrowheads="1"/>
            </p:cNvSpPr>
            <p:nvPr/>
          </p:nvSpPr>
          <p:spPr bwMode="auto">
            <a:xfrm>
              <a:off x="3783" y="1466"/>
              <a:ext cx="43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tr-TR" sz="1600" b="1"/>
                <a:t>V</a:t>
              </a:r>
              <a:r>
                <a:rPr lang="tr-TR" sz="1600" b="1" baseline="-25000"/>
                <a:t>3</a:t>
              </a:r>
              <a:endParaRPr lang="tr-TR" sz="1600" b="1"/>
            </a:p>
          </p:txBody>
        </p:sp>
      </p:grpSp>
      <p:sp>
        <p:nvSpPr>
          <p:cNvPr id="189461" name="AutoShape 21"/>
          <p:cNvSpPr>
            <a:spLocks noChangeArrowheads="1"/>
          </p:cNvSpPr>
          <p:nvPr/>
        </p:nvSpPr>
        <p:spPr bwMode="auto">
          <a:xfrm>
            <a:off x="5364163" y="3500438"/>
            <a:ext cx="3168650" cy="935037"/>
          </a:xfrm>
          <a:prstGeom prst="wedgeEllipseCallout">
            <a:avLst>
              <a:gd name="adj1" fmla="val -66986"/>
              <a:gd name="adj2" fmla="val -93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tr-TR" b="1"/>
              <a:t>C = V</a:t>
            </a:r>
            <a:r>
              <a:rPr lang="tr-TR" b="1" baseline="-2500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7096" y="289248"/>
            <a:ext cx="50020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SEQUENT-PEAK ALGORITHM (SPA)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57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487" y="1023024"/>
            <a:ext cx="852570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3366FF"/>
                </a:solidFill>
              </a:rPr>
              <a:t>Analytical solution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r>
              <a:rPr lang="en-US" sz="2400" dirty="0"/>
              <a:t>to SPA is good for computer coding &amp; use the equations below: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		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 </a:t>
            </a:r>
            <a:r>
              <a:rPr lang="en-US" sz="2400" b="1" dirty="0"/>
              <a:t>= D</a:t>
            </a:r>
            <a:r>
              <a:rPr lang="en-US" sz="2400" b="1" baseline="-25000" dirty="0"/>
              <a:t>t </a:t>
            </a:r>
            <a:r>
              <a:rPr lang="en-US" sz="2400" b="1" dirty="0"/>
              <a:t>– S</a:t>
            </a:r>
            <a:r>
              <a:rPr lang="en-US" sz="2400" b="1" baseline="-25000" dirty="0"/>
              <a:t>t</a:t>
            </a:r>
            <a:r>
              <a:rPr lang="en-US" sz="2400" b="1" dirty="0"/>
              <a:t> + V</a:t>
            </a:r>
            <a:r>
              <a:rPr lang="en-US" sz="2400" b="1" baseline="-25000" dirty="0"/>
              <a:t>t-1</a:t>
            </a:r>
            <a:r>
              <a:rPr lang="en-US" sz="2400" baseline="-25000" dirty="0"/>
              <a:t> </a:t>
            </a:r>
            <a:r>
              <a:rPr lang="en-US" sz="2400" dirty="0"/>
              <a:t>    	if positive 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		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t </a:t>
            </a:r>
            <a:r>
              <a:rPr lang="en-US" sz="2400" b="1" dirty="0"/>
              <a:t>= 0</a:t>
            </a:r>
            <a:r>
              <a:rPr lang="en-US" sz="2400" dirty="0"/>
              <a:t>			</a:t>
            </a:r>
            <a:r>
              <a:rPr lang="en-US" sz="2400" dirty="0" smtClean="0"/>
              <a:t>otherwise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V</a:t>
            </a:r>
            <a:r>
              <a:rPr lang="en-US" sz="2400" b="1" baseline="-25000" dirty="0"/>
              <a:t>t     </a:t>
            </a:r>
            <a:r>
              <a:rPr lang="en-US" sz="2400" dirty="0"/>
              <a:t>: </a:t>
            </a:r>
            <a:r>
              <a:rPr lang="en-US" sz="2000" dirty="0"/>
              <a:t>required storage capacity at the end of period t</a:t>
            </a:r>
          </a:p>
          <a:p>
            <a:r>
              <a:rPr lang="en-US" sz="2400" b="1" dirty="0"/>
              <a:t>V</a:t>
            </a:r>
            <a:r>
              <a:rPr lang="en-US" sz="2400" b="1" baseline="-25000" dirty="0"/>
              <a:t>t-1  </a:t>
            </a:r>
            <a:r>
              <a:rPr lang="en-US" sz="2400" dirty="0"/>
              <a:t>: </a:t>
            </a:r>
            <a:r>
              <a:rPr lang="en-US" sz="2000" dirty="0"/>
              <a:t>required storage capacity at the end of preceding period t</a:t>
            </a:r>
          </a:p>
          <a:p>
            <a:r>
              <a:rPr lang="en-US" sz="2400" b="1" dirty="0"/>
              <a:t>D</a:t>
            </a:r>
            <a:r>
              <a:rPr lang="en-US" sz="2400" b="1" baseline="-25000" dirty="0"/>
              <a:t>t     </a:t>
            </a:r>
            <a:r>
              <a:rPr lang="en-US" sz="2400" dirty="0"/>
              <a:t>: </a:t>
            </a:r>
            <a:r>
              <a:rPr lang="en-US" sz="2000" dirty="0"/>
              <a:t>release during period t</a:t>
            </a:r>
          </a:p>
          <a:p>
            <a:r>
              <a:rPr lang="en-US" sz="2400" b="1" dirty="0"/>
              <a:t>S</a:t>
            </a:r>
            <a:r>
              <a:rPr lang="en-US" sz="2400" b="1" baseline="-25000" dirty="0"/>
              <a:t>t    </a:t>
            </a:r>
            <a:r>
              <a:rPr lang="en-US" sz="2000" b="1" baseline="-25000" dirty="0"/>
              <a:t>  </a:t>
            </a:r>
            <a:r>
              <a:rPr lang="en-US" sz="2000" dirty="0"/>
              <a:t>: inflow during period 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495" y="5403766"/>
            <a:ext cx="816013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*      </a:t>
            </a:r>
            <a:r>
              <a:rPr lang="en-US" dirty="0" smtClean="0"/>
              <a:t>Assign </a:t>
            </a:r>
            <a:r>
              <a:rPr lang="en-US" b="1" dirty="0"/>
              <a:t>V</a:t>
            </a:r>
            <a:r>
              <a:rPr lang="en-US" b="1" baseline="-25000" dirty="0"/>
              <a:t>t=0</a:t>
            </a:r>
            <a:r>
              <a:rPr lang="en-US" b="1" dirty="0"/>
              <a:t> = 0      </a:t>
            </a:r>
          </a:p>
          <a:p>
            <a:r>
              <a:rPr lang="en-US" dirty="0"/>
              <a:t> **  </a:t>
            </a:r>
            <a:r>
              <a:rPr lang="en-US" dirty="0" smtClean="0"/>
              <a:t>  </a:t>
            </a:r>
            <a:r>
              <a:rPr lang="en-US" dirty="0"/>
              <a:t>Compute V</a:t>
            </a:r>
            <a:r>
              <a:rPr lang="en-US" baseline="-25000" dirty="0"/>
              <a:t>t</a:t>
            </a:r>
            <a:r>
              <a:rPr lang="en-US" dirty="0"/>
              <a:t> successively for up to twice the record length </a:t>
            </a:r>
          </a:p>
          <a:p>
            <a:r>
              <a:rPr lang="en-US" dirty="0"/>
              <a:t> *** </a:t>
            </a:r>
            <a:r>
              <a:rPr lang="en-US" dirty="0" smtClean="0"/>
              <a:t>  </a:t>
            </a:r>
            <a:r>
              <a:rPr lang="en-US" b="1" dirty="0" smtClean="0"/>
              <a:t>Va</a:t>
            </a:r>
            <a:r>
              <a:rPr lang="en-US" b="1" baseline="-25000" dirty="0" smtClean="0"/>
              <a:t> </a:t>
            </a:r>
            <a:r>
              <a:rPr lang="en-US" b="1" dirty="0"/>
              <a:t>= max {V</a:t>
            </a:r>
            <a:r>
              <a:rPr lang="en-US" b="1" baseline="-25000" dirty="0"/>
              <a:t>t</a:t>
            </a:r>
            <a:r>
              <a:rPr lang="en-US" b="1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096" y="175848"/>
            <a:ext cx="50020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/>
              <a:t>SEQUENT-PEAK ALGORITHM (SPA)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09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48755"/>
          <a:stretch>
            <a:fillRect/>
          </a:stretch>
        </p:blipFill>
        <p:spPr>
          <a:xfrm>
            <a:off x="3184580" y="453570"/>
            <a:ext cx="3629025" cy="6381750"/>
          </a:xfrm>
          <a:solidFill>
            <a:srgbClr val="FFFFFF"/>
          </a:solidFill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574916" y="84353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400" b="1" dirty="0">
                <a:solidFill>
                  <a:srgbClr val="003399"/>
                </a:solidFill>
              </a:rPr>
              <a:t>10</a:t>
            </a:r>
            <a:r>
              <a:rPr lang="tr-TR" sz="1400" b="1" baseline="30000" dirty="0">
                <a:solidFill>
                  <a:srgbClr val="003399"/>
                </a:solidFill>
              </a:rPr>
              <a:t>6</a:t>
            </a:r>
            <a:r>
              <a:rPr lang="tr-TR" sz="1400" b="1" dirty="0">
                <a:solidFill>
                  <a:srgbClr val="003399"/>
                </a:solidFill>
              </a:rPr>
              <a:t> m³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6870941" y="2646146"/>
            <a:ext cx="217809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rgbClr val="003399"/>
                </a:solidFill>
              </a:rPr>
              <a:t>Monthly Demand Volume:</a:t>
            </a: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rgbClr val="003399"/>
                </a:solidFill>
              </a:rPr>
              <a:t>294 x % 85 = 250</a:t>
            </a:r>
            <a:endParaRPr lang="en-AU" sz="2000" dirty="0">
              <a:solidFill>
                <a:srgbClr val="0033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9380" y="884490"/>
            <a:ext cx="3277155" cy="426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AU" b="1" dirty="0" smtClean="0">
                <a:latin typeface="Arial" charset="0"/>
              </a:rPr>
              <a:t>Example:</a:t>
            </a:r>
          </a:p>
          <a:p>
            <a:pPr marL="45720" indent="0">
              <a:buFont typeface="Georgia" pitchFamily="18" charset="0"/>
              <a:buNone/>
            </a:pPr>
            <a:endParaRPr lang="en-AU" b="1" dirty="0" smtClean="0">
              <a:latin typeface="Arial" charset="0"/>
            </a:endParaRPr>
          </a:p>
          <a:p>
            <a:pPr marL="45720" indent="0">
              <a:buNone/>
            </a:pPr>
            <a:r>
              <a:rPr lang="en-AU" sz="2000" dirty="0" smtClean="0">
                <a:latin typeface="Arial" charset="0"/>
              </a:rPr>
              <a:t>Incoming monthly flow during the critical period (1973-1975) for Çatalan dam are given in the nearby table.</a:t>
            </a:r>
          </a:p>
          <a:p>
            <a:pPr marL="45720" indent="0">
              <a:buFont typeface="Georgia" pitchFamily="18" charset="0"/>
              <a:buNone/>
            </a:pPr>
            <a:r>
              <a:rPr lang="en-AU" sz="2000" dirty="0" smtClean="0">
                <a:latin typeface="Arial" charset="0"/>
              </a:rPr>
              <a:t> </a:t>
            </a:r>
          </a:p>
          <a:p>
            <a:pPr marL="45720" indent="0">
              <a:buFont typeface="Georgia" pitchFamily="18" charset="0"/>
              <a:buNone/>
            </a:pPr>
            <a:r>
              <a:rPr lang="en-AU" sz="2000" dirty="0" smtClean="0">
                <a:latin typeface="Arial" charset="0"/>
              </a:rPr>
              <a:t>Find active volume of the reservoir for 85% regulation using SPA.</a:t>
            </a:r>
          </a:p>
          <a:p>
            <a:pPr marL="45720" indent="0">
              <a:buFont typeface="Georgia" pitchFamily="18" charset="0"/>
              <a:buNone/>
            </a:pPr>
            <a:endParaRPr lang="en-AU" sz="2000" dirty="0" smtClean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80" y="58415"/>
            <a:ext cx="414470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000" b="1" dirty="0"/>
              <a:t>SEQUENT-PEAK ALGORITHM (SPA)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58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139513" y="6303963"/>
            <a:ext cx="2105735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tr-TR"/>
              <a:t>Recep YURTAL</a:t>
            </a:r>
          </a:p>
        </p:txBody>
      </p:sp>
      <p:pic>
        <p:nvPicPr>
          <p:cNvPr id="44036" name="Picture 930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31943"/>
          <a:stretch>
            <a:fillRect/>
          </a:stretch>
        </p:blipFill>
        <p:spPr>
          <a:xfrm>
            <a:off x="2339975" y="476250"/>
            <a:ext cx="5761038" cy="6192838"/>
          </a:xfrm>
          <a:solidFill>
            <a:srgbClr val="FFFFFF"/>
          </a:solidFill>
        </p:spPr>
      </p:pic>
      <p:sp>
        <p:nvSpPr>
          <p:cNvPr id="44037" name="Text Box 932"/>
          <p:cNvSpPr txBox="1">
            <a:spLocks noChangeArrowheads="1"/>
          </p:cNvSpPr>
          <p:nvPr/>
        </p:nvSpPr>
        <p:spPr bwMode="auto">
          <a:xfrm>
            <a:off x="5292725" y="188913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400" b="1">
                <a:solidFill>
                  <a:srgbClr val="003399"/>
                </a:solidFill>
              </a:rPr>
              <a:t>10</a:t>
            </a:r>
            <a:r>
              <a:rPr lang="tr-TR" sz="1400" b="1" baseline="30000">
                <a:solidFill>
                  <a:srgbClr val="003399"/>
                </a:solidFill>
              </a:rPr>
              <a:t>6</a:t>
            </a:r>
            <a:r>
              <a:rPr lang="tr-TR" sz="1400" b="1">
                <a:solidFill>
                  <a:srgbClr val="003399"/>
                </a:solidFill>
              </a:rPr>
              <a:t> m³</a:t>
            </a:r>
          </a:p>
        </p:txBody>
      </p:sp>
      <p:sp>
        <p:nvSpPr>
          <p:cNvPr id="44038" name="Text Box 933"/>
          <p:cNvSpPr txBox="1">
            <a:spLocks noChangeArrowheads="1"/>
          </p:cNvSpPr>
          <p:nvPr/>
        </p:nvSpPr>
        <p:spPr bwMode="auto">
          <a:xfrm>
            <a:off x="551537" y="4713668"/>
            <a:ext cx="13684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rgbClr val="003399"/>
                </a:solidFill>
              </a:rPr>
              <a:t>Analytical </a:t>
            </a: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rgbClr val="003399"/>
                </a:solidFill>
              </a:rPr>
              <a:t>Solution</a:t>
            </a:r>
            <a:endParaRPr lang="en-AU" sz="2000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39511" y="340207"/>
            <a:ext cx="19845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 smtClean="0"/>
              <a:t>Example Cont’d:</a:t>
            </a:r>
            <a:endParaRPr lang="en-AU" b="1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022014" y="4770368"/>
            <a:ext cx="5616575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781" y="1635396"/>
            <a:ext cx="196229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If </a:t>
            </a:r>
            <a:r>
              <a:rPr lang="en-US" dirty="0"/>
              <a:t>positive 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V</a:t>
            </a:r>
            <a:r>
              <a:rPr lang="en-US" b="1" baseline="-25000" dirty="0" smtClean="0"/>
              <a:t>t</a:t>
            </a:r>
            <a:r>
              <a:rPr lang="en-US" b="1" dirty="0" smtClean="0"/>
              <a:t> </a:t>
            </a:r>
            <a:r>
              <a:rPr lang="en-US" b="1" dirty="0"/>
              <a:t>= D</a:t>
            </a:r>
            <a:r>
              <a:rPr lang="en-US" b="1" baseline="-25000" dirty="0"/>
              <a:t>t </a:t>
            </a:r>
            <a:r>
              <a:rPr lang="en-US" b="1" dirty="0"/>
              <a:t>– S</a:t>
            </a:r>
            <a:r>
              <a:rPr lang="en-US" b="1" baseline="-25000" dirty="0"/>
              <a:t>t</a:t>
            </a:r>
            <a:r>
              <a:rPr lang="en-US" b="1" dirty="0"/>
              <a:t> + V</a:t>
            </a:r>
            <a:r>
              <a:rPr lang="en-US" b="1" baseline="-25000" dirty="0"/>
              <a:t>t-</a:t>
            </a:r>
            <a:r>
              <a:rPr lang="en-US" b="1" baseline="-25000" dirty="0" smtClean="0"/>
              <a:t>1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Otherwise</a:t>
            </a:r>
          </a:p>
          <a:p>
            <a:pPr>
              <a:lnSpc>
                <a:spcPct val="200000"/>
              </a:lnSpc>
            </a:pPr>
            <a:endParaRPr lang="en-US" sz="800" dirty="0"/>
          </a:p>
          <a:p>
            <a:r>
              <a:rPr lang="en-US" b="1" dirty="0"/>
              <a:t>V</a:t>
            </a:r>
            <a:r>
              <a:rPr lang="en-US" b="1" baseline="-25000" dirty="0"/>
              <a:t>t </a:t>
            </a:r>
            <a:r>
              <a:rPr lang="en-US" b="1" dirty="0"/>
              <a:t>= 0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31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13395" y="6303963"/>
            <a:ext cx="2010679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tr-TR" dirty="0"/>
              <a:t>Recep YURTAL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10088"/>
          <a:stretch>
            <a:fillRect/>
          </a:stretch>
        </p:blipFill>
        <p:spPr>
          <a:xfrm>
            <a:off x="2268538" y="620713"/>
            <a:ext cx="6048375" cy="60483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358756" y="3250863"/>
            <a:ext cx="13684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rgbClr val="003399"/>
                </a:solidFill>
              </a:rPr>
              <a:t>Graphical</a:t>
            </a: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rgbClr val="003399"/>
                </a:solidFill>
              </a:rPr>
              <a:t>Solution</a:t>
            </a:r>
            <a:endParaRPr lang="en-AU" sz="20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39511" y="340207"/>
            <a:ext cx="19845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 smtClean="0"/>
              <a:t>Example Cont’d: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0314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Recep YURTAL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pic>
        <p:nvPicPr>
          <p:cNvPr id="4608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068" y="1103738"/>
            <a:ext cx="8353425" cy="4940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39511" y="340207"/>
            <a:ext cx="19845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 smtClean="0"/>
              <a:t>Example Cont’d: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795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016" y="368736"/>
            <a:ext cx="510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1.2 Characteristics of WR Projects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371" y="1181666"/>
            <a:ext cx="8326341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 smtClean="0"/>
              <a:t>  </a:t>
            </a:r>
            <a:r>
              <a:rPr lang="en-US" sz="2400" i="1" dirty="0" smtClean="0">
                <a:solidFill>
                  <a:srgbClr val="3366FF"/>
                </a:solidFill>
              </a:rPr>
              <a:t>Uniqueness</a:t>
            </a:r>
            <a:r>
              <a:rPr lang="en-US" sz="2400" dirty="0" smtClean="0"/>
              <a:t>    </a:t>
            </a:r>
            <a:r>
              <a:rPr lang="en-US" sz="2000" dirty="0"/>
              <a:t>&lt;no standardized design&gt;</a:t>
            </a:r>
          </a:p>
          <a:p>
            <a:pPr marL="342900" lvl="0" indent="-34290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/>
              <a:t>  </a:t>
            </a:r>
            <a:r>
              <a:rPr lang="en-US" sz="2400" i="1" dirty="0" smtClean="0">
                <a:solidFill>
                  <a:srgbClr val="3366FF"/>
                </a:solidFill>
              </a:rPr>
              <a:t>Uncertainty</a:t>
            </a:r>
            <a:r>
              <a:rPr lang="en-US" sz="2400" dirty="0" smtClean="0"/>
              <a:t>   </a:t>
            </a:r>
            <a:r>
              <a:rPr lang="en-US" sz="2000" dirty="0"/>
              <a:t>&lt;hydrologic data!&gt;</a:t>
            </a:r>
          </a:p>
          <a:p>
            <a:pPr marL="342900" lvl="0" indent="-342900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/>
              <a:t>  </a:t>
            </a:r>
            <a:r>
              <a:rPr lang="en-US" sz="2400" i="1" dirty="0" smtClean="0">
                <a:solidFill>
                  <a:srgbClr val="3366FF"/>
                </a:solidFill>
              </a:rPr>
              <a:t>Socio</a:t>
            </a:r>
            <a:r>
              <a:rPr lang="en-US" sz="2400" i="1" dirty="0">
                <a:solidFill>
                  <a:srgbClr val="3366FF"/>
                </a:solidFill>
              </a:rPr>
              <a:t>-economic </a:t>
            </a:r>
            <a:r>
              <a:rPr lang="en-US" sz="2400" i="1" dirty="0" smtClean="0">
                <a:solidFill>
                  <a:srgbClr val="3366FF"/>
                </a:solidFill>
              </a:rPr>
              <a:t>Aspect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(GAP project)</a:t>
            </a:r>
            <a:endParaRPr lang="en-US" sz="20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/>
              <a:t>  </a:t>
            </a:r>
            <a:r>
              <a:rPr lang="en-US" sz="2400" i="1" dirty="0" smtClean="0">
                <a:solidFill>
                  <a:srgbClr val="3366FF"/>
                </a:solidFill>
              </a:rPr>
              <a:t>Forecasting</a:t>
            </a:r>
            <a:r>
              <a:rPr lang="en-US" sz="2400" dirty="0" smtClean="0"/>
              <a:t>  </a:t>
            </a:r>
            <a:r>
              <a:rPr lang="en-US" sz="2000" dirty="0"/>
              <a:t>&lt;based on the socio-economic </a:t>
            </a:r>
            <a:r>
              <a:rPr lang="en-US" sz="2000" dirty="0" smtClean="0"/>
              <a:t>growth required</a:t>
            </a:r>
            <a:r>
              <a:rPr lang="en-US" sz="2000" dirty="0"/>
              <a:t>&gt;</a:t>
            </a:r>
          </a:p>
          <a:p>
            <a:pPr marL="342900" lvl="0" indent="-34290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i="1" dirty="0" smtClean="0">
                <a:solidFill>
                  <a:srgbClr val="3366FF"/>
                </a:solidFill>
              </a:rPr>
              <a:t>Economy </a:t>
            </a:r>
            <a:r>
              <a:rPr lang="en-US" sz="2400" i="1" dirty="0">
                <a:solidFill>
                  <a:srgbClr val="3366FF"/>
                </a:solidFill>
              </a:rPr>
              <a:t>of Scale 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smtClean="0"/>
              <a:t>        &lt;</a:t>
            </a:r>
            <a:r>
              <a:rPr lang="en-US" sz="2000" dirty="0" smtClean="0"/>
              <a:t>The </a:t>
            </a:r>
            <a:r>
              <a:rPr lang="en-US" sz="2000" dirty="0"/>
              <a:t>property is defined as: “Cost per unit capacity of WR </a:t>
            </a:r>
            <a:r>
              <a:rPr lang="en-US" sz="2000" dirty="0" smtClean="0"/>
              <a:t>	systems decreases </a:t>
            </a:r>
            <a:r>
              <a:rPr lang="en-US" sz="2000" dirty="0"/>
              <a:t>as the capacity needed increases.</a:t>
            </a:r>
            <a:r>
              <a:rPr lang="en-US" sz="2000" dirty="0" smtClean="0"/>
              <a:t>”</a:t>
            </a:r>
            <a:r>
              <a:rPr lang="en-US" sz="2400" dirty="0" smtClean="0"/>
              <a:t>&gt;</a:t>
            </a:r>
            <a:endParaRPr lang="en-US" sz="24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3366FF"/>
                </a:solidFill>
              </a:rPr>
              <a:t>  </a:t>
            </a:r>
            <a:r>
              <a:rPr lang="en-US" sz="2400" i="1" dirty="0" smtClean="0">
                <a:solidFill>
                  <a:srgbClr val="3366FF"/>
                </a:solidFill>
              </a:rPr>
              <a:t>Irreversibility</a:t>
            </a:r>
            <a:r>
              <a:rPr lang="en-US" sz="2400" dirty="0" smtClean="0">
                <a:solidFill>
                  <a:srgbClr val="3366FF"/>
                </a:solidFill>
              </a:rPr>
              <a:t>  </a:t>
            </a:r>
          </a:p>
          <a:p>
            <a:pPr lvl="0"/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       </a:t>
            </a:r>
            <a:r>
              <a:rPr lang="en-US" sz="2400" dirty="0" smtClean="0"/>
              <a:t>&lt;</a:t>
            </a:r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chance for cancellation or changing components of a </a:t>
            </a:r>
            <a:r>
              <a:rPr lang="en-US" sz="2000" dirty="0" smtClean="0"/>
              <a:t>	completed </a:t>
            </a:r>
            <a:r>
              <a:rPr lang="en-US" sz="2000" dirty="0"/>
              <a:t>dam</a:t>
            </a:r>
            <a:r>
              <a:rPr lang="en-US" sz="2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89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473" y="1546647"/>
            <a:ext cx="7495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- </a:t>
            </a:r>
            <a:r>
              <a:rPr lang="en-US" sz="2400" i="1" dirty="0">
                <a:solidFill>
                  <a:srgbClr val="0000FF"/>
                </a:solidFill>
              </a:rPr>
              <a:t>defined</a:t>
            </a:r>
            <a:r>
              <a:rPr lang="en-US" sz="2400" i="1" dirty="0"/>
              <a:t> </a:t>
            </a:r>
            <a:r>
              <a:rPr lang="en-US" sz="2400" dirty="0"/>
              <a:t>as a simulated operation of the reservoir according to </a:t>
            </a:r>
            <a:r>
              <a:rPr lang="en-US" sz="2400" dirty="0" smtClean="0"/>
              <a:t>a </a:t>
            </a:r>
            <a:r>
              <a:rPr lang="en-US" sz="2400" dirty="0"/>
              <a:t>presumed operation plan (or a set of rules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i="1" dirty="0" smtClean="0"/>
              <a:t>- </a:t>
            </a:r>
            <a:r>
              <a:rPr lang="en-US" sz="2400" i="1" dirty="0" smtClean="0">
                <a:solidFill>
                  <a:srgbClr val="0000FF"/>
                </a:solidFill>
              </a:rPr>
              <a:t>provides</a:t>
            </a:r>
            <a:r>
              <a:rPr lang="en-US" sz="2400" dirty="0" smtClean="0"/>
              <a:t> </a:t>
            </a:r>
            <a:r>
              <a:rPr lang="en-US" sz="2400" dirty="0"/>
              <a:t>the adequacy of a </a:t>
            </a:r>
            <a:r>
              <a:rPr lang="en-US" sz="2400" dirty="0" smtClean="0"/>
              <a:t>reservoir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i="1" dirty="0">
                <a:solidFill>
                  <a:srgbClr val="0000FF"/>
                </a:solidFill>
              </a:rPr>
              <a:t>based</a:t>
            </a:r>
            <a:r>
              <a:rPr lang="en-US" sz="2400" dirty="0">
                <a:solidFill>
                  <a:srgbClr val="0000FF"/>
                </a:solidFill>
              </a:rPr>
              <a:t> on </a:t>
            </a:r>
            <a:r>
              <a:rPr lang="en-US" sz="2400" dirty="0"/>
              <a:t>monthly solution of hydrologic continuity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09232" y="384181"/>
            <a:ext cx="31916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</a:rPr>
              <a:t>OPERATION </a:t>
            </a:r>
            <a:r>
              <a:rPr lang="en-US" sz="2400" b="1" i="1" dirty="0">
                <a:solidFill>
                  <a:prstClr val="black"/>
                </a:solidFill>
              </a:rPr>
              <a:t>STUDY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667" y="1628444"/>
            <a:ext cx="7835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used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a</a:t>
            </a:r>
            <a:r>
              <a:rPr lang="en-US" sz="2400" dirty="0"/>
              <a:t>) Determine the </a:t>
            </a:r>
            <a:r>
              <a:rPr lang="en-US" sz="2400" i="1" dirty="0">
                <a:solidFill>
                  <a:srgbClr val="0000FF"/>
                </a:solidFill>
              </a:rPr>
              <a:t>required capacity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b</a:t>
            </a:r>
            <a:r>
              <a:rPr lang="en-US" sz="2400" dirty="0"/>
              <a:t>) Define the </a:t>
            </a:r>
            <a:r>
              <a:rPr lang="en-US" sz="2400" i="1" dirty="0">
                <a:solidFill>
                  <a:srgbClr val="0000FF"/>
                </a:solidFill>
              </a:rPr>
              <a:t>optimum rules </a:t>
            </a:r>
            <a:r>
              <a:rPr lang="en-US" sz="2400" dirty="0"/>
              <a:t>for operation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c</a:t>
            </a:r>
            <a:r>
              <a:rPr lang="en-US" sz="2400" dirty="0"/>
              <a:t>) Select the </a:t>
            </a:r>
            <a:r>
              <a:rPr lang="en-US" sz="2400" i="1" dirty="0">
                <a:solidFill>
                  <a:srgbClr val="0000FF"/>
                </a:solidFill>
              </a:rPr>
              <a:t>installed capacity </a:t>
            </a:r>
            <a:r>
              <a:rPr lang="en-US" sz="2400" dirty="0"/>
              <a:t>for powerhouses</a:t>
            </a:r>
            <a:r>
              <a:rPr lang="en-US" sz="2400" dirty="0" smtClean="0"/>
              <a:t>,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d</a:t>
            </a:r>
            <a:r>
              <a:rPr lang="en-US" sz="2400" dirty="0"/>
              <a:t>) Make other </a:t>
            </a:r>
            <a:r>
              <a:rPr lang="en-US" sz="2400" i="1" dirty="0">
                <a:solidFill>
                  <a:srgbClr val="0000FF"/>
                </a:solidFill>
              </a:rPr>
              <a:t>decisions</a:t>
            </a:r>
            <a:r>
              <a:rPr lang="en-US" sz="2400" dirty="0"/>
              <a:t> regarding to planning.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32" y="440881"/>
            <a:ext cx="31916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</a:rPr>
              <a:t>OPERATION </a:t>
            </a:r>
            <a:r>
              <a:rPr lang="en-US" sz="2400" b="1" i="1" dirty="0">
                <a:solidFill>
                  <a:prstClr val="black"/>
                </a:solidFill>
              </a:rPr>
              <a:t>STUDY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232" y="463561"/>
            <a:ext cx="31916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</a:rPr>
              <a:t>OPERATION </a:t>
            </a:r>
            <a:r>
              <a:rPr lang="en-US" sz="2400" b="1" i="1" dirty="0">
                <a:solidFill>
                  <a:prstClr val="black"/>
                </a:solidFill>
              </a:rPr>
              <a:t>STUDY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061" y="1792052"/>
            <a:ext cx="82892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carried </a:t>
            </a:r>
            <a:r>
              <a:rPr lang="en-US" sz="2400" b="1" dirty="0"/>
              <a:t>out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	(1) only </a:t>
            </a:r>
            <a:r>
              <a:rPr lang="en-US" sz="2400" dirty="0"/>
              <a:t>for an </a:t>
            </a:r>
            <a:r>
              <a:rPr lang="en-US" sz="2400" dirty="0">
                <a:solidFill>
                  <a:srgbClr val="0000FF"/>
                </a:solidFill>
              </a:rPr>
              <a:t>extremely low flow period </a:t>
            </a:r>
            <a:r>
              <a:rPr lang="en-US" sz="2400" b="1" dirty="0"/>
              <a:t>&amp;</a:t>
            </a:r>
            <a:r>
              <a:rPr lang="en-US" sz="2400" dirty="0"/>
              <a:t> </a:t>
            </a:r>
            <a:r>
              <a:rPr lang="en-US" sz="2400" dirty="0" smtClean="0"/>
              <a:t>	presents </a:t>
            </a:r>
            <a:r>
              <a:rPr lang="en-US" sz="2400" dirty="0"/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required </a:t>
            </a:r>
            <a:r>
              <a:rPr lang="en-US" sz="2400" dirty="0">
                <a:solidFill>
                  <a:srgbClr val="0000FF"/>
                </a:solidFill>
              </a:rPr>
              <a:t>capacity </a:t>
            </a:r>
            <a:r>
              <a:rPr lang="en-US" sz="2400" dirty="0"/>
              <a:t>to overcome the </a:t>
            </a:r>
            <a:r>
              <a:rPr lang="en-US" sz="2400" dirty="0" smtClean="0"/>
              <a:t>	selected </a:t>
            </a:r>
            <a:r>
              <a:rPr lang="en-US" sz="2400" dirty="0"/>
              <a:t>drought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arenBoth"/>
            </a:pP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	(</a:t>
            </a:r>
            <a:r>
              <a:rPr lang="en-US" sz="2400" dirty="0"/>
              <a:t>2) for the </a:t>
            </a:r>
            <a:r>
              <a:rPr lang="en-US" sz="2400" dirty="0">
                <a:solidFill>
                  <a:srgbClr val="0000FF"/>
                </a:solidFill>
              </a:rPr>
              <a:t>entire period </a:t>
            </a:r>
            <a:r>
              <a:rPr lang="en-US" sz="2400" b="1" dirty="0"/>
              <a:t>&amp;</a:t>
            </a:r>
            <a:r>
              <a:rPr lang="en-US" sz="2400" dirty="0"/>
              <a:t> presents the </a:t>
            </a:r>
            <a:r>
              <a:rPr lang="en-US" sz="2400" dirty="0">
                <a:solidFill>
                  <a:srgbClr val="0000FF"/>
                </a:solidFill>
              </a:rPr>
              <a:t>power </a:t>
            </a:r>
            <a:r>
              <a:rPr lang="en-US" sz="2400" dirty="0" smtClean="0">
                <a:solidFill>
                  <a:srgbClr val="0000FF"/>
                </a:solidFill>
              </a:rPr>
              <a:t>	production</a:t>
            </a:r>
            <a:r>
              <a:rPr lang="en-US" sz="2400" dirty="0" smtClean="0"/>
              <a:t> for </a:t>
            </a:r>
            <a:r>
              <a:rPr lang="en-US" sz="2400" dirty="0"/>
              <a:t>each  year.</a:t>
            </a: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6548" y="1683474"/>
            <a:ext cx="6282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Reliability </a:t>
            </a:r>
            <a:r>
              <a:rPr lang="en-US" sz="2400" dirty="0"/>
              <a:t>of Reservoir </a:t>
            </a:r>
            <a:r>
              <a:rPr lang="en-US" sz="2400" dirty="0" smtClean="0"/>
              <a:t>Yield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See the text book &amp; class discussion for </a:t>
            </a:r>
            <a:r>
              <a:rPr lang="en-US" sz="2400" dirty="0"/>
              <a:t>the details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472" y="458243"/>
            <a:ext cx="71204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OPTIMIZATION ANALYSIS &amp; STOCHASTIC MODELS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815" y="455669"/>
            <a:ext cx="472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2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.8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Reservoir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Sedimentation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815" y="1166842"/>
            <a:ext cx="8198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Sediments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  eventually </a:t>
            </a:r>
            <a:r>
              <a:rPr lang="en-US" sz="2400" dirty="0"/>
              <a:t>fill all </a:t>
            </a:r>
            <a:r>
              <a:rPr lang="en-US" sz="2400" dirty="0" smtClean="0"/>
              <a:t>reservoirs  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smtClean="0"/>
              <a:t>    determine </a:t>
            </a:r>
            <a:r>
              <a:rPr lang="en-US" sz="2400" dirty="0"/>
              <a:t>the useful life of </a:t>
            </a:r>
            <a:r>
              <a:rPr lang="en-US" sz="2400" dirty="0" smtClean="0"/>
              <a:t>reservoirs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smtClean="0"/>
              <a:t>    important </a:t>
            </a:r>
            <a:r>
              <a:rPr lang="en-US" sz="2400" dirty="0"/>
              <a:t>factor in </a:t>
            </a:r>
            <a:r>
              <a:rPr lang="en-US" sz="2400" dirty="0" smtClean="0"/>
              <a:t>planning</a:t>
            </a:r>
          </a:p>
          <a:p>
            <a:endParaRPr lang="en-US" sz="2400" dirty="0"/>
          </a:p>
          <a:p>
            <a:r>
              <a:rPr lang="en-US" sz="1600" dirty="0"/>
              <a:t>■</a:t>
            </a:r>
            <a:r>
              <a:rPr lang="en-US" sz="2400" dirty="0"/>
              <a:t> River carry some </a:t>
            </a:r>
            <a:r>
              <a:rPr lang="en-US" sz="2400" b="1" dirty="0"/>
              <a:t>suspended sediment</a:t>
            </a:r>
            <a:r>
              <a:rPr lang="en-US" sz="2400" dirty="0"/>
              <a:t> and </a:t>
            </a:r>
            <a:r>
              <a:rPr lang="en-US" sz="2400" dirty="0" smtClean="0"/>
              <a:t>move</a:t>
            </a:r>
          </a:p>
          <a:p>
            <a:r>
              <a:rPr lang="en-US" sz="2400" b="1" dirty="0" smtClean="0"/>
              <a:t>		         bed load</a:t>
            </a:r>
            <a:r>
              <a:rPr lang="en-US" sz="2400" dirty="0" smtClean="0"/>
              <a:t> </a:t>
            </a:r>
            <a:r>
              <a:rPr lang="en-US" sz="2400" dirty="0"/>
              <a:t>(larger solids along the bed).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1600" dirty="0"/>
              <a:t>■</a:t>
            </a:r>
            <a:r>
              <a:rPr lang="en-US" sz="2400" dirty="0"/>
              <a:t> Large suspended particles </a:t>
            </a:r>
            <a:r>
              <a:rPr lang="en-US" sz="2400" b="1" dirty="0"/>
              <a:t>+</a:t>
            </a:r>
            <a:r>
              <a:rPr lang="en-US" sz="2400" dirty="0"/>
              <a:t> bed loads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deposited at </a:t>
            </a:r>
            <a:r>
              <a:rPr lang="en-US" sz="2400" dirty="0" smtClean="0"/>
              <a:t>		      the </a:t>
            </a:r>
            <a:r>
              <a:rPr lang="en-US" sz="2400" dirty="0"/>
              <a:t>head of the reservoir </a:t>
            </a:r>
            <a:r>
              <a:rPr lang="en-US" sz="2400" i="1" dirty="0"/>
              <a:t>&amp;</a:t>
            </a:r>
            <a:r>
              <a:rPr lang="en-US" sz="2400" dirty="0"/>
              <a:t> form </a:t>
            </a:r>
            <a:r>
              <a:rPr lang="en-US" sz="2400" b="1" dirty="0"/>
              <a:t>delta.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1600" b="1" dirty="0"/>
              <a:t>■</a:t>
            </a:r>
            <a:r>
              <a:rPr lang="en-US" sz="2400" b="1" dirty="0"/>
              <a:t> </a:t>
            </a:r>
            <a:r>
              <a:rPr lang="en-US" sz="2400" dirty="0"/>
              <a:t>Small particles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suspend in the reservoir </a:t>
            </a:r>
            <a:r>
              <a:rPr lang="en-US" sz="2400" i="1" dirty="0"/>
              <a:t>or</a:t>
            </a:r>
            <a:r>
              <a:rPr lang="en-US" sz="2400" dirty="0"/>
              <a:t> flow </a:t>
            </a:r>
            <a:r>
              <a:rPr lang="en-US" sz="2400" dirty="0" smtClean="0"/>
              <a:t>				over </a:t>
            </a:r>
            <a:r>
              <a:rPr lang="en-US" sz="2400" dirty="0"/>
              <a:t>the dam.	</a:t>
            </a: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8" y="1054100"/>
            <a:ext cx="8701219" cy="45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487" y="586771"/>
            <a:ext cx="855242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■ </a:t>
            </a:r>
            <a:r>
              <a:rPr lang="en-US" sz="2400" dirty="0" smtClean="0">
                <a:solidFill>
                  <a:srgbClr val="FF0000"/>
                </a:solidFill>
              </a:rPr>
              <a:t>Bed </a:t>
            </a:r>
            <a:r>
              <a:rPr lang="en-US" sz="2400" dirty="0">
                <a:solidFill>
                  <a:srgbClr val="FF0000"/>
                </a:solidFill>
              </a:rPr>
              <a:t>load </a:t>
            </a:r>
            <a:r>
              <a:rPr lang="en-US" sz="2400" dirty="0" smtClean="0"/>
              <a:t>≈ </a:t>
            </a:r>
            <a:r>
              <a:rPr lang="en-US" sz="2400" dirty="0"/>
              <a:t>5 to 25 % of the suspended load in the plain </a:t>
            </a:r>
            <a:r>
              <a:rPr lang="en-US" sz="2400" dirty="0" smtClean="0"/>
              <a:t>							       rivers</a:t>
            </a:r>
          </a:p>
          <a:p>
            <a:endParaRPr lang="en-US" sz="2400" dirty="0"/>
          </a:p>
          <a:p>
            <a:r>
              <a:rPr lang="en-US" sz="2400" dirty="0"/>
              <a:t>	 </a:t>
            </a:r>
            <a:r>
              <a:rPr lang="en-US" sz="2400" dirty="0" smtClean="0"/>
              <a:t>      ≈ </a:t>
            </a:r>
            <a:r>
              <a:rPr lang="en-US" sz="2400" dirty="0"/>
              <a:t>50 % of the suspended load in the mountainous </a:t>
            </a:r>
            <a:r>
              <a:rPr lang="en-US" sz="2400" dirty="0" smtClean="0"/>
              <a:t>							 rivers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☻ Unfortunately, the total rate of sediment transport in </a:t>
            </a:r>
            <a:r>
              <a:rPr lang="en-US" sz="2400" dirty="0" smtClean="0"/>
              <a:t>	Turkey </a:t>
            </a:r>
            <a:r>
              <a:rPr lang="en-US" sz="2400" dirty="0"/>
              <a:t>&gt; </a:t>
            </a:r>
            <a:r>
              <a:rPr lang="en-US" sz="2400" b="1" i="1" dirty="0" smtClean="0"/>
              <a:t>18 </a:t>
            </a:r>
            <a:r>
              <a:rPr lang="en-US" sz="2400" b="1" i="1" dirty="0"/>
              <a:t>times</a:t>
            </a:r>
            <a:r>
              <a:rPr lang="en-US" sz="2400" dirty="0"/>
              <a:t> that in the whole Europe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	(500x10</a:t>
            </a:r>
            <a:r>
              <a:rPr lang="en-US" sz="2400" baseline="30000" dirty="0" smtClean="0"/>
              <a:t>6 </a:t>
            </a:r>
            <a:r>
              <a:rPr lang="en-US" sz="2400" dirty="0" smtClean="0"/>
              <a:t>tons/year)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91" y="4553067"/>
            <a:ext cx="1739176" cy="18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519" y="870325"/>
            <a:ext cx="7946744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FF0000"/>
                </a:solidFill>
              </a:rPr>
              <a:t>RESERVOIR SEDIMENTATION RATE</a:t>
            </a:r>
            <a:r>
              <a:rPr lang="en-US" sz="2400" dirty="0"/>
              <a:t>”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▬  </a:t>
            </a:r>
            <a:r>
              <a:rPr lang="en-US" sz="2400" dirty="0" smtClean="0"/>
              <a:t>based </a:t>
            </a:r>
            <a:r>
              <a:rPr lang="en-US" sz="2400" dirty="0"/>
              <a:t>on </a:t>
            </a:r>
            <a:r>
              <a:rPr lang="en-US" sz="2400" b="1" dirty="0"/>
              <a:t>survey </a:t>
            </a:r>
            <a:r>
              <a:rPr lang="en-US" sz="2400" dirty="0"/>
              <a:t>of existing reservoirs, containing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             * </a:t>
            </a:r>
            <a:r>
              <a:rPr lang="en-US" sz="2400" dirty="0"/>
              <a:t>Specific weight of the settled </a:t>
            </a:r>
            <a:r>
              <a:rPr lang="en-US" sz="2400" dirty="0" smtClean="0"/>
              <a:t>sediments</a:t>
            </a:r>
          </a:p>
          <a:p>
            <a:endParaRPr lang="en-US" sz="1000" dirty="0"/>
          </a:p>
          <a:p>
            <a:r>
              <a:rPr lang="en-US" sz="2400" dirty="0"/>
              <a:t>	</a:t>
            </a:r>
            <a:r>
              <a:rPr lang="en-US" sz="2400" dirty="0" smtClean="0"/>
              <a:t>    * </a:t>
            </a:r>
            <a:r>
              <a:rPr lang="en-US" sz="2400" dirty="0"/>
              <a:t>% of entering sediment which is deposited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FF0000"/>
                </a:solidFill>
              </a:rPr>
              <a:t>TRAP EFFICIENCY</a:t>
            </a:r>
            <a:r>
              <a:rPr lang="en-US" sz="2400" dirty="0"/>
              <a:t>”: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% </a:t>
            </a:r>
            <a:r>
              <a:rPr lang="en-US" sz="2400" dirty="0"/>
              <a:t>of inflowing sediment retained in the reservoir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▬ function </a:t>
            </a:r>
            <a:r>
              <a:rPr lang="en-US" sz="2400" dirty="0"/>
              <a:t>of the ratio of </a:t>
            </a:r>
            <a:r>
              <a:rPr lang="en-US" sz="2400" dirty="0">
                <a:solidFill>
                  <a:srgbClr val="0000FF"/>
                </a:solidFill>
              </a:rPr>
              <a:t>reservoir capacity to </a:t>
            </a:r>
            <a:r>
              <a:rPr lang="en-US" sz="2400" dirty="0" smtClean="0">
                <a:solidFill>
                  <a:srgbClr val="0000FF"/>
                </a:solidFill>
              </a:rPr>
              <a:t>	   total </a:t>
            </a:r>
            <a:r>
              <a:rPr lang="en-US" sz="2400" dirty="0">
                <a:solidFill>
                  <a:srgbClr val="0000FF"/>
                </a:solidFill>
              </a:rPr>
              <a:t>inflow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6" y="165101"/>
            <a:ext cx="8386612" cy="59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909" y="1437286"/>
            <a:ext cx="81084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► “Prediction of sediment accumulation” 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/>
              <a:t>- Difficult due to high range of </a:t>
            </a:r>
            <a:r>
              <a:rPr lang="en-US" sz="2400" dirty="0" smtClean="0"/>
              <a:t>variability in 	    sediment discharge</a:t>
            </a:r>
          </a:p>
          <a:p>
            <a:endParaRPr lang="en-US" sz="2400" dirty="0"/>
          </a:p>
          <a:p>
            <a:r>
              <a:rPr lang="en-US" sz="2400" dirty="0"/>
              <a:t>► </a:t>
            </a:r>
            <a:r>
              <a:rPr lang="en-US" sz="2400" dirty="0" smtClean="0">
                <a:solidFill>
                  <a:srgbClr val="FF0000"/>
                </a:solidFill>
              </a:rPr>
              <a:t>SOLUTION</a:t>
            </a:r>
            <a:r>
              <a:rPr lang="en-US" sz="2400" dirty="0" smtClean="0"/>
              <a:t>: “</a:t>
            </a:r>
            <a:r>
              <a:rPr lang="en-US" sz="2400" dirty="0"/>
              <a:t>Continuous hydrologic simulation models” 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/>
              <a:t>- </a:t>
            </a:r>
            <a:r>
              <a:rPr lang="en-US" sz="2400" dirty="0" smtClean="0"/>
              <a:t>used for prediction purposes  </a:t>
            </a:r>
          </a:p>
          <a:p>
            <a:endParaRPr lang="en-US" sz="2400" dirty="0"/>
          </a:p>
          <a:p>
            <a:r>
              <a:rPr lang="en-US" sz="2400" dirty="0"/>
              <a:t>&lt; But, at least, 2-3 years daily data are needed for calibration of the model. 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866" y="478910"/>
            <a:ext cx="2268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IMPORTANT NOTES: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864" y="526501"/>
            <a:ext cx="5882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1.3 WR Developments in Turkey </a:t>
            </a:r>
          </a:p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dirty="0"/>
              <a:t>&lt; Please, take a look at the text book! &gt;</a:t>
            </a:r>
          </a:p>
        </p:txBody>
      </p:sp>
    </p:spTree>
    <p:extLst>
      <p:ext uri="{BB962C8B-B14F-4D97-AF65-F5344CB8AC3E}">
        <p14:creationId xmlns:p14="http://schemas.microsoft.com/office/powerpoint/2010/main" val="3489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866" y="478910"/>
            <a:ext cx="2268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IMPORTANT NOTES: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866" y="1706567"/>
            <a:ext cx="77370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► “</a:t>
            </a:r>
            <a:r>
              <a:rPr lang="en-US" sz="2400" dirty="0">
                <a:solidFill>
                  <a:srgbClr val="0000FF"/>
                </a:solidFill>
              </a:rPr>
              <a:t>To control amount of entering sediment</a:t>
            </a:r>
            <a:r>
              <a:rPr lang="en-US" sz="2400" dirty="0"/>
              <a:t>”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(a) Upstream sedimentation basins,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(b) Vegetative screens,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(c) Soil conservation methods (i.e., terraces),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(d) Implementing sluice gates at various levels.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(e) Dredging of settled materials, but not economical! </a:t>
            </a:r>
          </a:p>
        </p:txBody>
      </p:sp>
    </p:spTree>
    <p:extLst>
      <p:ext uri="{BB962C8B-B14F-4D97-AF65-F5344CB8AC3E}">
        <p14:creationId xmlns:p14="http://schemas.microsoft.com/office/powerpoint/2010/main" val="1188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373449"/>
            <a:ext cx="4572000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RESERVOIRS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9414" y="4956253"/>
            <a:ext cx="6087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 Rounded MT Bold"/>
                <a:cs typeface="Arial Rounded MT Bold"/>
              </a:rPr>
              <a:t>Ercan Kahya</a:t>
            </a:r>
          </a:p>
          <a:p>
            <a:pPr algn="r"/>
            <a:r>
              <a:rPr lang="en-US" sz="2000" dirty="0" smtClean="0">
                <a:latin typeface="Arial Rounded MT Bold"/>
                <a:cs typeface="Arial Rounded MT Bold"/>
              </a:rPr>
              <a:t>Civil Eng. Dept., ITU  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487" y="751344"/>
            <a:ext cx="8641848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2.1 General</a:t>
            </a: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dirty="0"/>
              <a:t>- Collection of water behind a dam or barrier for use during </a:t>
            </a:r>
            <a:r>
              <a:rPr lang="en-US" sz="2000" b="1" dirty="0">
                <a:solidFill>
                  <a:srgbClr val="FF0000"/>
                </a:solidFill>
              </a:rPr>
              <a:t>??? </a:t>
            </a:r>
            <a:r>
              <a:rPr lang="en-US" sz="2000" dirty="0"/>
              <a:t>flow period.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- ALSO for a water-supply, irrigation, flood mitigation or hydroelectric needs by drawing water directly from a stream    						</a:t>
            </a:r>
          </a:p>
          <a:p>
            <a:r>
              <a:rPr lang="en-US" sz="2000" dirty="0"/>
              <a:t> </a:t>
            </a:r>
          </a:p>
          <a:p>
            <a:pPr algn="ctr"/>
            <a:r>
              <a:rPr lang="en-US" sz="2000" dirty="0"/>
              <a:t>Fig. 1.1  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During a specified time </a:t>
            </a:r>
            <a:r>
              <a:rPr lang="en-US" sz="2000" dirty="0" smtClean="0"/>
              <a:t>interval,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S (supply) &lt; D (demand</a:t>
            </a:r>
            <a:r>
              <a:rPr lang="en-US" sz="2000" b="1" dirty="0" smtClean="0"/>
              <a:t>) :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pPr algn="ctr"/>
            <a:r>
              <a:rPr lang="en-US" sz="2000" dirty="0" smtClean="0">
                <a:sym typeface="Wingdings"/>
              </a:rPr>
              <a:t>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</a:t>
            </a:r>
            <a:r>
              <a:rPr lang="en-US" sz="2000" dirty="0" smtClean="0"/>
              <a:t>Need </a:t>
            </a:r>
            <a:r>
              <a:rPr lang="en-US" sz="2000" dirty="0"/>
              <a:t>for “</a:t>
            </a:r>
            <a:r>
              <a:rPr lang="en-US" sz="2400" i="1" dirty="0">
                <a:solidFill>
                  <a:srgbClr val="FF0000"/>
                </a:solidFill>
              </a:rPr>
              <a:t>water storage</a:t>
            </a:r>
            <a:r>
              <a:rPr lang="en-US" sz="2000" i="1" dirty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87" y="6504527"/>
            <a:ext cx="864184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Resources, ITU - E. Kahya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799" y="462936"/>
            <a:ext cx="845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 "/>
                <a:cs typeface="Arial "/>
              </a:rPr>
              <a:t>Two categories of reservoirs: </a:t>
            </a:r>
            <a:endParaRPr lang="en-US" sz="2400" dirty="0" smtClean="0">
              <a:latin typeface="Arial "/>
              <a:cs typeface="Arial "/>
            </a:endParaRPr>
          </a:p>
          <a:p>
            <a:endParaRPr lang="en-US" sz="2400" dirty="0">
              <a:latin typeface="Arial "/>
              <a:cs typeface="Arial "/>
            </a:endParaRPr>
          </a:p>
          <a:p>
            <a:pPr lvl="0"/>
            <a:r>
              <a:rPr lang="en-US" sz="2400" dirty="0" smtClean="0">
                <a:latin typeface="Arial "/>
                <a:cs typeface="Arial "/>
              </a:rPr>
              <a:t>  1</a:t>
            </a:r>
            <a:r>
              <a:rPr lang="en-US" sz="2400" b="1" dirty="0" smtClean="0">
                <a:latin typeface="Arial "/>
                <a:cs typeface="Arial "/>
              </a:rPr>
              <a:t>- Storage </a:t>
            </a:r>
            <a:r>
              <a:rPr lang="en-US" sz="2400" dirty="0">
                <a:latin typeface="Arial "/>
                <a:cs typeface="Arial "/>
              </a:rPr>
              <a:t>(conservation)  [i.e., Atatürk dam</a:t>
            </a:r>
            <a:r>
              <a:rPr lang="en-US" sz="2400" dirty="0" smtClean="0">
                <a:latin typeface="Arial "/>
                <a:cs typeface="Arial "/>
              </a:rPr>
              <a:t>]</a:t>
            </a:r>
          </a:p>
          <a:p>
            <a:pPr lvl="0"/>
            <a:endParaRPr lang="en-US" sz="2400" dirty="0">
              <a:latin typeface="Arial "/>
              <a:cs typeface="Arial "/>
            </a:endParaRPr>
          </a:p>
          <a:p>
            <a:pPr lvl="0"/>
            <a:r>
              <a:rPr lang="en-US" sz="2400" dirty="0">
                <a:latin typeface="Arial "/>
                <a:cs typeface="Arial "/>
              </a:rPr>
              <a:t> </a:t>
            </a:r>
            <a:r>
              <a:rPr lang="en-US" sz="2400" dirty="0" smtClean="0">
                <a:latin typeface="Arial "/>
                <a:cs typeface="Arial "/>
              </a:rPr>
              <a:t> 2- </a:t>
            </a:r>
            <a:r>
              <a:rPr lang="en-US" sz="2400" b="1" dirty="0" smtClean="0">
                <a:latin typeface="Arial "/>
                <a:cs typeface="Arial "/>
              </a:rPr>
              <a:t>Distribution</a:t>
            </a:r>
            <a:r>
              <a:rPr lang="en-US" sz="2400" dirty="0" smtClean="0">
                <a:latin typeface="Arial "/>
                <a:cs typeface="Arial "/>
              </a:rPr>
              <a:t> </a:t>
            </a:r>
            <a:r>
              <a:rPr lang="en-US" sz="2400" dirty="0">
                <a:latin typeface="Arial "/>
                <a:cs typeface="Arial "/>
              </a:rPr>
              <a:t>(service)  </a:t>
            </a:r>
            <a:r>
              <a:rPr lang="en-US" sz="2400" dirty="0" smtClean="0">
                <a:latin typeface="Arial "/>
                <a:cs typeface="Arial "/>
              </a:rPr>
              <a:t>  [</a:t>
            </a:r>
            <a:r>
              <a:rPr lang="en-US" sz="2400" dirty="0">
                <a:latin typeface="Arial "/>
                <a:cs typeface="Arial "/>
              </a:rPr>
              <a:t>for emergencies &amp; fire fighting]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799" y="3347923"/>
            <a:ext cx="845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2.2 Physical Characteristics of Reservoirs</a:t>
            </a:r>
          </a:p>
          <a:p>
            <a:r>
              <a:rPr lang="en-US" sz="2400" dirty="0">
                <a:latin typeface="Arial"/>
                <a:cs typeface="Arial"/>
              </a:rPr>
              <a:t> 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lvl="2"/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 </a:t>
            </a:r>
            <a:r>
              <a:rPr lang="en-US" sz="2400" dirty="0" smtClean="0">
                <a:latin typeface="Arial"/>
                <a:cs typeface="Arial"/>
              </a:rPr>
              <a:t>Primary </a:t>
            </a:r>
            <a:r>
              <a:rPr lang="en-US" sz="2400" dirty="0">
                <a:latin typeface="Arial"/>
                <a:cs typeface="Arial"/>
              </a:rPr>
              <a:t>function is to store </a:t>
            </a:r>
            <a:endParaRPr lang="en-US" sz="2400" dirty="0" smtClean="0">
              <a:latin typeface="Arial"/>
              <a:cs typeface="Arial"/>
            </a:endParaRPr>
          </a:p>
          <a:p>
            <a:pPr lvl="2"/>
            <a:endParaRPr lang="en-US" sz="2400" dirty="0">
              <a:latin typeface="Arial"/>
              <a:cs typeface="Arial"/>
            </a:endParaRPr>
          </a:p>
          <a:p>
            <a:pPr lvl="2"/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lang="en-US" sz="2400" dirty="0">
                <a:latin typeface="Arial"/>
                <a:cs typeface="Arial"/>
                <a:sym typeface="Wingdings"/>
              </a:rPr>
              <a:t>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 </a:t>
            </a:r>
            <a:r>
              <a:rPr lang="en-US" sz="2400" dirty="0" smtClean="0">
                <a:latin typeface="Arial"/>
                <a:cs typeface="Arial"/>
              </a:rPr>
              <a:t>Most </a:t>
            </a:r>
            <a:r>
              <a:rPr lang="en-US" sz="2400" dirty="0">
                <a:latin typeface="Arial"/>
                <a:cs typeface="Arial"/>
              </a:rPr>
              <a:t>important </a:t>
            </a:r>
            <a:r>
              <a:rPr lang="en-US" sz="2400" dirty="0" smtClean="0">
                <a:latin typeface="Arial"/>
                <a:cs typeface="Arial"/>
              </a:rPr>
              <a:t>characteristic: “storage capacity</a:t>
            </a:r>
            <a:r>
              <a:rPr lang="en-US" sz="2400" dirty="0"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489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817</TotalTime>
  <Words>1832</Words>
  <Application>Microsoft Office PowerPoint</Application>
  <PresentationFormat>Ekran Gösterisi (4:3)</PresentationFormat>
  <Paragraphs>668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Slipstream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Ercan</dc:creator>
  <cp:lastModifiedBy>mehmet</cp:lastModifiedBy>
  <cp:revision>52</cp:revision>
  <dcterms:created xsi:type="dcterms:W3CDTF">2011-09-25T20:45:39Z</dcterms:created>
  <dcterms:modified xsi:type="dcterms:W3CDTF">2012-10-03T10:02:13Z</dcterms:modified>
</cp:coreProperties>
</file>