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8" r:id="rId4"/>
    <p:sldId id="260" r:id="rId5"/>
    <p:sldId id="261" r:id="rId6"/>
    <p:sldId id="263" r:id="rId7"/>
    <p:sldId id="262" r:id="rId8"/>
    <p:sldId id="257" r:id="rId9"/>
    <p:sldId id="264" r:id="rId10"/>
    <p:sldId id="265" r:id="rId11"/>
    <p:sldId id="269" r:id="rId12"/>
    <p:sldId id="275" r:id="rId13"/>
    <p:sldId id="276" r:id="rId14"/>
    <p:sldId id="267" r:id="rId15"/>
    <p:sldId id="268" r:id="rId16"/>
    <p:sldId id="270" r:id="rId17"/>
    <p:sldId id="271" r:id="rId18"/>
    <p:sldId id="272" r:id="rId19"/>
    <p:sldId id="273" r:id="rId20"/>
    <p:sldId id="274" r:id="rId21"/>
    <p:sldId id="277" r:id="rId22"/>
    <p:sldId id="278" r:id="rId23"/>
    <p:sldId id="279" r:id="rId24"/>
    <p:sldId id="280" r:id="rId25"/>
    <p:sldId id="282" r:id="rId26"/>
    <p:sldId id="284" r:id="rId27"/>
    <p:sldId id="283" r:id="rId28"/>
    <p:sldId id="285"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3397B-2C96-4FC3-A8D2-9949606CA00D}" type="datetimeFigureOut">
              <a:rPr lang="tr-TR" smtClean="0"/>
              <a:t>16.9.2013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37C82F-7B28-4755-A2FC-182BA1F4D877}" type="slidenum">
              <a:rPr lang="tr-TR" smtClean="0"/>
              <a:t>‹#›</a:t>
            </a:fld>
            <a:endParaRPr lang="tr-TR"/>
          </a:p>
        </p:txBody>
      </p:sp>
    </p:spTree>
    <p:extLst>
      <p:ext uri="{BB962C8B-B14F-4D97-AF65-F5344CB8AC3E}">
        <p14:creationId xmlns:p14="http://schemas.microsoft.com/office/powerpoint/2010/main" val="371954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Egyptian_language" TargetMode="External"/><Relationship Id="rId13" Type="http://schemas.openxmlformats.org/officeDocument/2006/relationships/hyperlink" Target="http://en.wikipedia.org/wiki/Priest" TargetMode="External"/><Relationship Id="rId18" Type="http://schemas.openxmlformats.org/officeDocument/2006/relationships/hyperlink" Target="http://en.wikipedia.org/wiki/Al-Mutawakkil" TargetMode="External"/><Relationship Id="rId3" Type="http://schemas.openxmlformats.org/officeDocument/2006/relationships/hyperlink" Target="http://en.wikipedia.org/wiki/Nile" TargetMode="External"/><Relationship Id="rId21" Type="http://schemas.openxmlformats.org/officeDocument/2006/relationships/hyperlink" Target="http://en.wikipedia.org/wiki/Aswan" TargetMode="External"/><Relationship Id="rId7" Type="http://schemas.openxmlformats.org/officeDocument/2006/relationships/hyperlink" Target="http://en.wikipedia.org/wiki/Alluvium" TargetMode="External"/><Relationship Id="rId12" Type="http://schemas.openxmlformats.org/officeDocument/2006/relationships/hyperlink" Target="http://en.wikipedia.org/wiki/Famine" TargetMode="External"/><Relationship Id="rId17" Type="http://schemas.openxmlformats.org/officeDocument/2006/relationships/hyperlink" Target="http://en.wikipedia.org/wiki/Abbasid" TargetMode="External"/><Relationship Id="rId25" Type="http://schemas.openxmlformats.org/officeDocument/2006/relationships/hyperlink" Target="http://en.wikipedia.org/wiki/Aswan_dam" TargetMode="External"/><Relationship Id="rId2" Type="http://schemas.openxmlformats.org/officeDocument/2006/relationships/slide" Target="../slides/slide6.xml"/><Relationship Id="rId16" Type="http://schemas.openxmlformats.org/officeDocument/2006/relationships/hyperlink" Target="http://en.wikipedia.org/wiki/Cairo" TargetMode="External"/><Relationship Id="rId20" Type="http://schemas.openxmlformats.org/officeDocument/2006/relationships/hyperlink" Target="http://en.wikipedia.org/wiki/Elephantine" TargetMode="External"/><Relationship Id="rId1" Type="http://schemas.openxmlformats.org/officeDocument/2006/relationships/notesMaster" Target="../notesMasters/notesMaster1.xml"/><Relationship Id="rId6" Type="http://schemas.openxmlformats.org/officeDocument/2006/relationships/hyperlink" Target="http://en.wikipedia.org/wiki/Flood_plain" TargetMode="External"/><Relationship Id="rId11" Type="http://schemas.openxmlformats.org/officeDocument/2006/relationships/hyperlink" Target="http://en.wikipedia.org/wiki/Image:Nilometer_on_Rodah,_Egypt_(DavidRoberts).jpg" TargetMode="External"/><Relationship Id="rId24" Type="http://schemas.openxmlformats.org/officeDocument/2006/relationships/hyperlink" Target="http://en.wikipedia.org/wiki/20th_century" TargetMode="External"/><Relationship Id="rId5" Type="http://schemas.openxmlformats.org/officeDocument/2006/relationships/hyperlink" Target="http://en.wikipedia.org/wiki/Egypt" TargetMode="External"/><Relationship Id="rId15" Type="http://schemas.openxmlformats.org/officeDocument/2006/relationships/hyperlink" Target="http://en.wikipedia.org/w/index.php?title=Rodah_(island)&amp;action=edit" TargetMode="External"/><Relationship Id="rId23" Type="http://schemas.openxmlformats.org/officeDocument/2006/relationships/hyperlink" Target="http://en.wikipedia.org/wiki/Temple_of_Kom_Ombo" TargetMode="External"/><Relationship Id="rId10" Type="http://schemas.openxmlformats.org/officeDocument/2006/relationships/hyperlink" Target="http://en.wikipedia.org/wiki/Season_of_the_Inundation" TargetMode="External"/><Relationship Id="rId19" Type="http://schemas.openxmlformats.org/officeDocument/2006/relationships/hyperlink" Target="http://en.wikipedia.org/wiki/Image:Nilometer_(Elephantine,_Egypt).jpg" TargetMode="External"/><Relationship Id="rId4" Type="http://schemas.openxmlformats.org/officeDocument/2006/relationships/hyperlink" Target="http://en.wikipedia.org/wiki/Ethiopia" TargetMode="External"/><Relationship Id="rId9" Type="http://schemas.openxmlformats.org/officeDocument/2006/relationships/hyperlink" Target="http://en.wikipedia.org/wiki/Ancient_Egypt" TargetMode="External"/><Relationship Id="rId14" Type="http://schemas.openxmlformats.org/officeDocument/2006/relationships/hyperlink" Target="http://en.wikipedia.org/wiki/Tax" TargetMode="External"/><Relationship Id="rId22" Type="http://schemas.openxmlformats.org/officeDocument/2006/relationships/hyperlink" Target="http://en.wikipedia.org/wiki/Templ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CA93E02B-CC0F-4761-98ED-97DAEECD1E81}" type="slidenum">
              <a:rPr lang="en-US" smtClean="0"/>
              <a:pPr eaLnBrk="1" hangingPunct="1"/>
              <a:t>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extLst>
      <p:ext uri="{BB962C8B-B14F-4D97-AF65-F5344CB8AC3E}">
        <p14:creationId xmlns:p14="http://schemas.microsoft.com/office/powerpoint/2010/main" val="3571573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6A927EA0-F2CA-4739-BC20-D1152B3ECD55}" type="slidenum">
              <a:rPr lang="en-US" smtClean="0"/>
              <a:pPr eaLnBrk="1" hangingPunct="1"/>
              <a:t>3</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extLst>
      <p:ext uri="{BB962C8B-B14F-4D97-AF65-F5344CB8AC3E}">
        <p14:creationId xmlns:p14="http://schemas.microsoft.com/office/powerpoint/2010/main" val="179003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B3DE123E-6C16-48A6-9B6B-FE163BC9DAD4}" type="slidenum">
              <a:rPr lang="en-US" smtClean="0"/>
              <a:pPr eaLnBrk="1" hangingPunct="1"/>
              <a:t>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Detailed Contents</a:t>
            </a:r>
            <a:r>
              <a:rPr lang="en-US" dirty="0" smtClean="0"/>
              <a:t>    </a:t>
            </a:r>
            <a:r>
              <a:rPr lang="en-US" b="1" dirty="0" smtClean="0"/>
              <a:t>Chapter 1. Introduction.</a:t>
            </a:r>
            <a:r>
              <a:rPr lang="en-US" dirty="0" smtClean="0"/>
              <a:t> </a:t>
            </a:r>
          </a:p>
          <a:p>
            <a:pPr eaLnBrk="1" hangingPunct="1"/>
            <a:r>
              <a:rPr lang="en-US" dirty="0" smtClean="0"/>
              <a:t>1.1 Background. </a:t>
            </a:r>
          </a:p>
          <a:p>
            <a:pPr eaLnBrk="1" hangingPunct="1"/>
            <a:r>
              <a:rPr lang="en-US" dirty="0" smtClean="0"/>
              <a:t>1.2 The </a:t>
            </a:r>
            <a:r>
              <a:rPr lang="en-US" dirty="0" err="1" smtClean="0"/>
              <a:t>Worldâ</a:t>
            </a:r>
            <a:r>
              <a:rPr lang="en-US" dirty="0" smtClean="0"/>
              <a:t> ™s </a:t>
            </a:r>
            <a:r>
              <a:rPr lang="en-US" dirty="0" err="1" smtClean="0"/>
              <a:t>FreshWater</a:t>
            </a:r>
            <a:r>
              <a:rPr lang="en-US" dirty="0" smtClean="0"/>
              <a:t> Resources. </a:t>
            </a:r>
          </a:p>
          <a:p>
            <a:pPr eaLnBrk="1" hangingPunct="1"/>
            <a:r>
              <a:rPr lang="en-US" dirty="0" smtClean="0"/>
              <a:t>1.3 Water Use in the United States. </a:t>
            </a:r>
          </a:p>
          <a:p>
            <a:pPr eaLnBrk="1" hangingPunct="1"/>
            <a:r>
              <a:rPr lang="en-US" dirty="0" smtClean="0"/>
              <a:t>1.4 Systems of Units. </a:t>
            </a:r>
          </a:p>
          <a:p>
            <a:pPr eaLnBrk="1" hangingPunct="1"/>
            <a:r>
              <a:rPr lang="en-US" dirty="0" smtClean="0"/>
              <a:t>1.5 What Is Water? </a:t>
            </a:r>
          </a:p>
          <a:p>
            <a:pPr eaLnBrk="1" hangingPunct="1"/>
            <a:r>
              <a:rPr lang="en-US" dirty="0" smtClean="0"/>
              <a:t>1.6 The Future of Water Resources. </a:t>
            </a:r>
          </a:p>
          <a:p>
            <a:pPr eaLnBrk="1" hangingPunct="1"/>
            <a:r>
              <a:rPr lang="en-US" b="1" dirty="0" smtClean="0"/>
              <a:t>Chapter 2. Principles of Flow in </a:t>
            </a:r>
            <a:r>
              <a:rPr lang="en-US" b="1" dirty="0" err="1" smtClean="0"/>
              <a:t>Hydrosystems</a:t>
            </a:r>
            <a:r>
              <a:rPr lang="en-US" b="1" dirty="0" smtClean="0"/>
              <a:t>.</a:t>
            </a:r>
            <a:r>
              <a:rPr lang="en-US" dirty="0" smtClean="0"/>
              <a:t> </a:t>
            </a:r>
          </a:p>
          <a:p>
            <a:pPr eaLnBrk="1" hangingPunct="1"/>
            <a:r>
              <a:rPr lang="en-US" dirty="0" smtClean="0"/>
              <a:t>2.1 Properties Involving Mass or Weight of Water. </a:t>
            </a:r>
          </a:p>
          <a:p>
            <a:pPr eaLnBrk="1" hangingPunct="1"/>
            <a:r>
              <a:rPr lang="en-US" dirty="0" smtClean="0"/>
              <a:t>2.2 Viscosity. </a:t>
            </a:r>
          </a:p>
          <a:p>
            <a:pPr eaLnBrk="1" hangingPunct="1"/>
            <a:r>
              <a:rPr lang="en-US" dirty="0" smtClean="0"/>
              <a:t>2.3 Elasticity. </a:t>
            </a:r>
          </a:p>
          <a:p>
            <a:pPr eaLnBrk="1" hangingPunct="1"/>
            <a:r>
              <a:rPr lang="en-US" dirty="0" smtClean="0"/>
              <a:t>2.4 Pressure and Pressure Variation. </a:t>
            </a:r>
          </a:p>
          <a:p>
            <a:pPr eaLnBrk="1" hangingPunct="1"/>
            <a:r>
              <a:rPr lang="en-US" dirty="0" smtClean="0"/>
              <a:t>2.5 Surface Tension. </a:t>
            </a:r>
          </a:p>
          <a:p>
            <a:pPr eaLnBrk="1" hangingPunct="1"/>
            <a:r>
              <a:rPr lang="en-US" dirty="0" smtClean="0"/>
              <a:t>2.6 Flow Visualization. </a:t>
            </a:r>
          </a:p>
          <a:p>
            <a:pPr eaLnBrk="1" hangingPunct="1"/>
            <a:r>
              <a:rPr lang="en-US" dirty="0" smtClean="0"/>
              <a:t>2.7 Laminar and Turbulent Flow. </a:t>
            </a:r>
          </a:p>
          <a:p>
            <a:pPr eaLnBrk="1" hangingPunct="1"/>
            <a:r>
              <a:rPr lang="en-US" dirty="0" smtClean="0"/>
              <a:t>2.8 Discharge. </a:t>
            </a:r>
          </a:p>
          <a:p>
            <a:pPr eaLnBrk="1" hangingPunct="1"/>
            <a:r>
              <a:rPr lang="en-US" b="1" dirty="0" smtClean="0"/>
              <a:t>Chapter 3. Flow Processes and Hydrostatic Forces.</a:t>
            </a:r>
            <a:r>
              <a:rPr lang="en-US" dirty="0" smtClean="0"/>
              <a:t> </a:t>
            </a:r>
          </a:p>
          <a:p>
            <a:pPr eaLnBrk="1" hangingPunct="1"/>
            <a:r>
              <a:rPr lang="en-US" dirty="0" smtClean="0"/>
              <a:t>3.1 Control Volume Approach for </a:t>
            </a:r>
            <a:r>
              <a:rPr lang="en-US" dirty="0" err="1" smtClean="0"/>
              <a:t>Hydrosystems</a:t>
            </a:r>
            <a:r>
              <a:rPr lang="en-US" dirty="0" smtClean="0"/>
              <a:t>. </a:t>
            </a:r>
          </a:p>
          <a:p>
            <a:pPr eaLnBrk="1" hangingPunct="1"/>
            <a:r>
              <a:rPr lang="en-US" dirty="0" smtClean="0"/>
              <a:t>3.2 Continuity. </a:t>
            </a:r>
          </a:p>
          <a:p>
            <a:pPr eaLnBrk="1" hangingPunct="1"/>
            <a:r>
              <a:rPr lang="en-US" dirty="0" smtClean="0"/>
              <a:t>3.3 Energy. </a:t>
            </a:r>
          </a:p>
          <a:p>
            <a:pPr eaLnBrk="1" hangingPunct="1"/>
            <a:r>
              <a:rPr lang="en-US" dirty="0" smtClean="0"/>
              <a:t>3.4 Momentum. </a:t>
            </a:r>
          </a:p>
          <a:p>
            <a:pPr eaLnBrk="1" hangingPunct="1"/>
            <a:r>
              <a:rPr lang="en-US" dirty="0" smtClean="0"/>
              <a:t>3.5 Pressure and Pressure Forces in Static Fluids. </a:t>
            </a:r>
          </a:p>
          <a:p>
            <a:pPr eaLnBrk="1" hangingPunct="1"/>
            <a:r>
              <a:rPr lang="en-US" dirty="0" smtClean="0"/>
              <a:t>3.5.1 Hydrostatic Forces. </a:t>
            </a:r>
          </a:p>
          <a:p>
            <a:pPr eaLnBrk="1" hangingPunct="1"/>
            <a:r>
              <a:rPr lang="en-US" dirty="0" smtClean="0"/>
              <a:t>3.5.2 Buoyancy. </a:t>
            </a:r>
          </a:p>
          <a:p>
            <a:pPr eaLnBrk="1" hangingPunct="1"/>
            <a:r>
              <a:rPr lang="en-US" dirty="0" smtClean="0"/>
              <a:t>3.6 Velocity Distribution. </a:t>
            </a:r>
          </a:p>
          <a:p>
            <a:pPr eaLnBrk="1" hangingPunct="1"/>
            <a:r>
              <a:rPr lang="en-US" b="1" dirty="0" smtClean="0"/>
              <a:t>Chapter 4. Hydraulic Processes: Pressurized Pipe Flow.</a:t>
            </a:r>
            <a:r>
              <a:rPr lang="en-US" dirty="0" smtClean="0"/>
              <a:t> </a:t>
            </a:r>
          </a:p>
          <a:p>
            <a:pPr eaLnBrk="1" hangingPunct="1"/>
            <a:r>
              <a:rPr lang="en-US" dirty="0" smtClean="0"/>
              <a:t>4.1 Classification of Flow. </a:t>
            </a:r>
          </a:p>
          <a:p>
            <a:pPr eaLnBrk="1" hangingPunct="1"/>
            <a:r>
              <a:rPr lang="en-US" dirty="0" smtClean="0"/>
              <a:t>4.2 Pressurized (Pipe) Flow. </a:t>
            </a:r>
          </a:p>
          <a:p>
            <a:pPr eaLnBrk="1" hangingPunct="1"/>
            <a:r>
              <a:rPr lang="en-US" dirty="0" smtClean="0"/>
              <a:t>4.2.1 Energy Equation. </a:t>
            </a:r>
          </a:p>
          <a:p>
            <a:pPr eaLnBrk="1" hangingPunct="1"/>
            <a:r>
              <a:rPr lang="en-US" dirty="0" smtClean="0"/>
              <a:t>4.2.2 Hydraulic and Energy Grade Lines. </a:t>
            </a:r>
          </a:p>
          <a:p>
            <a:pPr eaLnBrk="1" hangingPunct="1"/>
            <a:r>
              <a:rPr lang="en-US" dirty="0" smtClean="0"/>
              <a:t>4.3 </a:t>
            </a:r>
            <a:r>
              <a:rPr lang="en-US" dirty="0" err="1" smtClean="0"/>
              <a:t>Headlosses</a:t>
            </a:r>
            <a:r>
              <a:rPr lang="en-US" dirty="0" smtClean="0"/>
              <a:t>. </a:t>
            </a:r>
          </a:p>
          <a:p>
            <a:pPr eaLnBrk="1" hangingPunct="1"/>
            <a:r>
              <a:rPr lang="en-US" dirty="0" smtClean="0"/>
              <a:t>4.3.1 Shear-Stress Distribution of Flow in Pipes. </a:t>
            </a:r>
          </a:p>
          <a:p>
            <a:pPr eaLnBrk="1" hangingPunct="1"/>
            <a:r>
              <a:rPr lang="en-US" dirty="0" smtClean="0"/>
              <a:t>4.3.2 Velocity Distribution of Flow in Pipes. </a:t>
            </a:r>
          </a:p>
          <a:p>
            <a:pPr eaLnBrk="1" hangingPunct="1"/>
            <a:r>
              <a:rPr lang="en-US" dirty="0" smtClean="0"/>
              <a:t>4.3.3 </a:t>
            </a:r>
            <a:r>
              <a:rPr lang="en-US" dirty="0" err="1" smtClean="0"/>
              <a:t>Headlosses</a:t>
            </a:r>
            <a:r>
              <a:rPr lang="en-US" dirty="0" smtClean="0"/>
              <a:t> from Pipe Friction. </a:t>
            </a:r>
          </a:p>
          <a:p>
            <a:pPr eaLnBrk="1" hangingPunct="1"/>
            <a:r>
              <a:rPr lang="en-US" dirty="0" smtClean="0"/>
              <a:t>4.3.4 Form (Minor) Losses. </a:t>
            </a:r>
          </a:p>
          <a:p>
            <a:pPr eaLnBrk="1" hangingPunct="1"/>
            <a:r>
              <a:rPr lang="en-US" dirty="0" smtClean="0"/>
              <a:t>4.4 Forces in Pipe Flow. </a:t>
            </a:r>
          </a:p>
          <a:p>
            <a:pPr eaLnBrk="1" hangingPunct="1"/>
            <a:r>
              <a:rPr lang="en-US" dirty="0" smtClean="0"/>
              <a:t>4.5 Pipe Flow in Simple Networks. </a:t>
            </a:r>
          </a:p>
          <a:p>
            <a:pPr eaLnBrk="1" hangingPunct="1"/>
            <a:r>
              <a:rPr lang="en-US" dirty="0" smtClean="0"/>
              <a:t>4.5.1 Series Pipe Systems. </a:t>
            </a:r>
          </a:p>
          <a:p>
            <a:pPr eaLnBrk="1" hangingPunct="1"/>
            <a:r>
              <a:rPr lang="en-US" dirty="0" smtClean="0"/>
              <a:t>4.5.2 Parallel Pipe Systems. </a:t>
            </a:r>
          </a:p>
          <a:p>
            <a:pPr eaLnBrk="1" hangingPunct="1"/>
            <a:r>
              <a:rPr lang="en-US" dirty="0" smtClean="0"/>
              <a:t>4.5.3 Branching Pipe Flow. </a:t>
            </a:r>
          </a:p>
          <a:p>
            <a:pPr eaLnBrk="1" hangingPunct="1"/>
            <a:r>
              <a:rPr lang="en-US" dirty="0" smtClean="0"/>
              <a:t>4.6 Measurement of Flowing Fluids in Pressure Conduits. </a:t>
            </a:r>
          </a:p>
          <a:p>
            <a:pPr eaLnBrk="1" hangingPunct="1"/>
            <a:r>
              <a:rPr lang="en-US" dirty="0" smtClean="0"/>
              <a:t>4.6.1 Measurement of Static Pressure. </a:t>
            </a:r>
          </a:p>
          <a:p>
            <a:pPr eaLnBrk="1" hangingPunct="1"/>
            <a:r>
              <a:rPr lang="en-US" dirty="0" smtClean="0"/>
              <a:t>4.6.2 Measurement of Velocity. </a:t>
            </a:r>
          </a:p>
          <a:p>
            <a:pPr eaLnBrk="1" hangingPunct="1"/>
            <a:r>
              <a:rPr lang="en-US" dirty="0" smtClean="0"/>
              <a:t>4.6.3 Measurement of Discharge. </a:t>
            </a:r>
          </a:p>
          <a:p>
            <a:pPr eaLnBrk="1" hangingPunct="1"/>
            <a:r>
              <a:rPr lang="en-US" b="1" dirty="0" smtClean="0"/>
              <a:t>Chapter 5. Hydraulic Processes: Open-Channel Flow.</a:t>
            </a:r>
            <a:r>
              <a:rPr lang="en-US" dirty="0" smtClean="0"/>
              <a:t> </a:t>
            </a:r>
          </a:p>
          <a:p>
            <a:pPr eaLnBrk="1" hangingPunct="1"/>
            <a:r>
              <a:rPr lang="en-US" dirty="0" smtClean="0"/>
              <a:t>5.1 Steady Uniform Flow. </a:t>
            </a:r>
          </a:p>
          <a:p>
            <a:pPr eaLnBrk="1" hangingPunct="1"/>
            <a:r>
              <a:rPr lang="en-US" dirty="0" smtClean="0"/>
              <a:t>5.1.1 Energy. </a:t>
            </a:r>
          </a:p>
          <a:p>
            <a:pPr eaLnBrk="1" hangingPunct="1"/>
            <a:r>
              <a:rPr lang="en-US" dirty="0" smtClean="0"/>
              <a:t>5.1.2 Momentum. </a:t>
            </a:r>
          </a:p>
          <a:p>
            <a:pPr eaLnBrk="1" hangingPunct="1"/>
            <a:r>
              <a:rPr lang="en-US" dirty="0" smtClean="0"/>
              <a:t>5.1.3 Best Hydraulic Sections for Uniform Flow in </a:t>
            </a:r>
            <a:r>
              <a:rPr lang="en-US" dirty="0" err="1" smtClean="0"/>
              <a:t>Nonerodible</a:t>
            </a:r>
            <a:r>
              <a:rPr lang="en-US" dirty="0" smtClean="0"/>
              <a:t> Channels. </a:t>
            </a:r>
          </a:p>
          <a:p>
            <a:pPr eaLnBrk="1" hangingPunct="1"/>
            <a:r>
              <a:rPr lang="en-US" dirty="0" smtClean="0"/>
              <a:t>5.2 Specific Energy, Momentum, and Specific Force. </a:t>
            </a:r>
          </a:p>
          <a:p>
            <a:pPr eaLnBrk="1" hangingPunct="1"/>
            <a:r>
              <a:rPr lang="en-US" dirty="0" smtClean="0"/>
              <a:t>5.2.1 Specific Energy. </a:t>
            </a:r>
          </a:p>
          <a:p>
            <a:pPr eaLnBrk="1" hangingPunct="1"/>
            <a:r>
              <a:rPr lang="en-US" dirty="0" smtClean="0"/>
              <a:t>5.2.2 Momentum. </a:t>
            </a:r>
          </a:p>
          <a:p>
            <a:pPr eaLnBrk="1" hangingPunct="1"/>
            <a:r>
              <a:rPr lang="en-US" dirty="0" smtClean="0"/>
              <a:t>5.2.3 Specific Force. </a:t>
            </a:r>
          </a:p>
          <a:p>
            <a:pPr eaLnBrk="1" hangingPunct="1"/>
            <a:r>
              <a:rPr lang="en-US" dirty="0" smtClean="0"/>
              <a:t>5.3 Steady, Gradually Varied Flow. </a:t>
            </a:r>
          </a:p>
          <a:p>
            <a:pPr eaLnBrk="1" hangingPunct="1"/>
            <a:r>
              <a:rPr lang="en-US" dirty="0" smtClean="0"/>
              <a:t>5.3.1 Gradually Varied Flow Equations. </a:t>
            </a:r>
          </a:p>
          <a:p>
            <a:pPr eaLnBrk="1" hangingPunct="1"/>
            <a:r>
              <a:rPr lang="en-US" dirty="0" smtClean="0"/>
              <a:t>5.3.2 Water Surface Profile Classification. </a:t>
            </a:r>
          </a:p>
          <a:p>
            <a:pPr eaLnBrk="1" hangingPunct="1"/>
            <a:r>
              <a:rPr lang="en-US" dirty="0" smtClean="0"/>
              <a:t>5.4 Gradually Varied Flow for Natural Channels. </a:t>
            </a:r>
          </a:p>
          <a:p>
            <a:pPr eaLnBrk="1" hangingPunct="1"/>
            <a:r>
              <a:rPr lang="en-US" dirty="0" smtClean="0"/>
              <a:t>5.4.1 Development of Equations. </a:t>
            </a:r>
          </a:p>
          <a:p>
            <a:pPr eaLnBrk="1" hangingPunct="1"/>
            <a:r>
              <a:rPr lang="en-US" dirty="0" smtClean="0"/>
              <a:t>5.4.2 Energy Correction Factor. </a:t>
            </a:r>
          </a:p>
          <a:p>
            <a:pPr eaLnBrk="1" hangingPunct="1"/>
            <a:r>
              <a:rPr lang="en-US" dirty="0" smtClean="0"/>
              <a:t>5.4.3 Application for Water Surface Profile. </a:t>
            </a:r>
          </a:p>
          <a:p>
            <a:pPr eaLnBrk="1" hangingPunct="1"/>
            <a:r>
              <a:rPr lang="en-US" dirty="0" smtClean="0"/>
              <a:t>5.5 Rapidly Varied Flow. </a:t>
            </a:r>
          </a:p>
          <a:p>
            <a:pPr eaLnBrk="1" hangingPunct="1"/>
            <a:r>
              <a:rPr lang="en-US" dirty="0" smtClean="0"/>
              <a:t>5.6 Discharge Measurement. </a:t>
            </a:r>
          </a:p>
          <a:p>
            <a:pPr eaLnBrk="1" hangingPunct="1"/>
            <a:r>
              <a:rPr lang="en-US" dirty="0" smtClean="0"/>
              <a:t>5.6.1 Weir. </a:t>
            </a:r>
          </a:p>
          <a:p>
            <a:pPr eaLnBrk="1" hangingPunct="1"/>
            <a:r>
              <a:rPr lang="en-US" dirty="0" smtClean="0"/>
              <a:t>5.6.2 Flumes. </a:t>
            </a:r>
          </a:p>
          <a:p>
            <a:pPr eaLnBrk="1" hangingPunct="1"/>
            <a:r>
              <a:rPr lang="en-US" dirty="0" smtClean="0"/>
              <a:t>5.6.3 Stream Flow Measurement: Velocity-Area-Integration Method. </a:t>
            </a:r>
          </a:p>
          <a:p>
            <a:pPr eaLnBrk="1" hangingPunct="1"/>
            <a:r>
              <a:rPr lang="en-US" b="1" dirty="0" smtClean="0"/>
              <a:t>Chapter 6. Hydraulic Processes: Groundwater Flow.</a:t>
            </a:r>
            <a:r>
              <a:rPr lang="en-US" dirty="0" smtClean="0"/>
              <a:t> </a:t>
            </a:r>
          </a:p>
          <a:p>
            <a:pPr eaLnBrk="1" hangingPunct="1"/>
            <a:r>
              <a:rPr lang="en-US" dirty="0" smtClean="0"/>
              <a:t>6.1 Groundwater Concepts. </a:t>
            </a:r>
          </a:p>
          <a:p>
            <a:pPr eaLnBrk="1" hangingPunct="1"/>
            <a:r>
              <a:rPr lang="en-US" dirty="0" smtClean="0"/>
              <a:t>6.2 Saturated Flow. </a:t>
            </a:r>
          </a:p>
          <a:p>
            <a:pPr eaLnBrk="1" hangingPunct="1"/>
            <a:r>
              <a:rPr lang="en-US" dirty="0" smtClean="0"/>
              <a:t>6.2.1 Governing Equations. </a:t>
            </a:r>
          </a:p>
          <a:p>
            <a:pPr eaLnBrk="1" hangingPunct="1"/>
            <a:r>
              <a:rPr lang="en-US" dirty="0" smtClean="0"/>
              <a:t>6.2.2 Flow Nets. </a:t>
            </a:r>
          </a:p>
          <a:p>
            <a:pPr eaLnBrk="1" hangingPunct="1"/>
            <a:r>
              <a:rPr lang="en-US" dirty="0" smtClean="0"/>
              <a:t>6.3 Steady-State One-Dimensional Flow. </a:t>
            </a:r>
          </a:p>
          <a:p>
            <a:pPr eaLnBrk="1" hangingPunct="1"/>
            <a:r>
              <a:rPr lang="en-US" dirty="0" smtClean="0"/>
              <a:t>6.4 Steady-State Well Hydraulics. </a:t>
            </a:r>
          </a:p>
          <a:p>
            <a:pPr eaLnBrk="1" hangingPunct="1"/>
            <a:r>
              <a:rPr lang="en-US" dirty="0" smtClean="0"/>
              <a:t>6.4.1 Flow to Wells. </a:t>
            </a:r>
          </a:p>
          <a:p>
            <a:pPr eaLnBrk="1" hangingPunct="1"/>
            <a:r>
              <a:rPr lang="en-US" dirty="0" smtClean="0"/>
              <a:t>6.4.2 Confined Aquifers. </a:t>
            </a:r>
          </a:p>
          <a:p>
            <a:pPr eaLnBrk="1" hangingPunct="1"/>
            <a:r>
              <a:rPr lang="en-US" dirty="0" smtClean="0"/>
              <a:t>6.4.3 Unconfined Aquifers. </a:t>
            </a:r>
          </a:p>
          <a:p>
            <a:pPr eaLnBrk="1" hangingPunct="1"/>
            <a:r>
              <a:rPr lang="en-US" dirty="0" smtClean="0"/>
              <a:t>6.5 Transient Well </a:t>
            </a:r>
            <a:r>
              <a:rPr lang="en-US" dirty="0" err="1" smtClean="0"/>
              <a:t>Hydraulicsâ</a:t>
            </a:r>
            <a:r>
              <a:rPr lang="en-US" dirty="0" smtClean="0"/>
              <a:t> Confined Conditions. </a:t>
            </a:r>
          </a:p>
          <a:p>
            <a:pPr eaLnBrk="1" hangingPunct="1"/>
            <a:r>
              <a:rPr lang="en-US" dirty="0" smtClean="0"/>
              <a:t>6.5.1 </a:t>
            </a:r>
            <a:r>
              <a:rPr lang="en-US" dirty="0" err="1" smtClean="0"/>
              <a:t>Nonequilibrium</a:t>
            </a:r>
            <a:r>
              <a:rPr lang="en-US" dirty="0" smtClean="0"/>
              <a:t> Well Pumping Equation. </a:t>
            </a:r>
          </a:p>
          <a:p>
            <a:pPr eaLnBrk="1" hangingPunct="1"/>
            <a:r>
              <a:rPr lang="en-US" dirty="0" smtClean="0"/>
              <a:t>6.5.2 Graphical Solution. </a:t>
            </a:r>
          </a:p>
          <a:p>
            <a:pPr eaLnBrk="1" hangingPunct="1"/>
            <a:r>
              <a:rPr lang="en-US" dirty="0" smtClean="0"/>
              <a:t>6.5.3 </a:t>
            </a:r>
            <a:r>
              <a:rPr lang="en-US" dirty="0" err="1" smtClean="0"/>
              <a:t>Cooperâ</a:t>
            </a:r>
            <a:r>
              <a:rPr lang="en-US" dirty="0" smtClean="0"/>
              <a:t> Jacob Method of Solution. </a:t>
            </a:r>
          </a:p>
          <a:p>
            <a:pPr eaLnBrk="1" hangingPunct="1"/>
            <a:r>
              <a:rPr lang="en-US" dirty="0" smtClean="0"/>
              <a:t>6.6 Transient Well </a:t>
            </a:r>
            <a:r>
              <a:rPr lang="en-US" dirty="0" err="1" smtClean="0"/>
              <a:t>Hydraulicsâ</a:t>
            </a:r>
            <a:r>
              <a:rPr lang="en-US" dirty="0" smtClean="0"/>
              <a:t> Unconfined Conditions. </a:t>
            </a:r>
          </a:p>
          <a:p>
            <a:pPr eaLnBrk="1" hangingPunct="1"/>
            <a:r>
              <a:rPr lang="en-US" dirty="0" smtClean="0"/>
              <a:t>6.7 Transient Well </a:t>
            </a:r>
            <a:r>
              <a:rPr lang="en-US" dirty="0" err="1" smtClean="0"/>
              <a:t>Hydraulicsâ</a:t>
            </a:r>
            <a:r>
              <a:rPr lang="en-US" dirty="0" smtClean="0"/>
              <a:t> Leaky Aquifer Conditions. </a:t>
            </a:r>
          </a:p>
          <a:p>
            <a:pPr eaLnBrk="1" hangingPunct="1"/>
            <a:r>
              <a:rPr lang="en-US" dirty="0" smtClean="0"/>
              <a:t>6.8 Boundary Effects: Image Well Theory. </a:t>
            </a:r>
          </a:p>
          <a:p>
            <a:pPr eaLnBrk="1" hangingPunct="1"/>
            <a:r>
              <a:rPr lang="en-US" dirty="0" smtClean="0"/>
              <a:t>6.8.1 Barrier Boundary. </a:t>
            </a:r>
          </a:p>
          <a:p>
            <a:pPr eaLnBrk="1" hangingPunct="1"/>
            <a:r>
              <a:rPr lang="en-US" dirty="0" smtClean="0"/>
              <a:t>6.8.2 Recharge Boundary. </a:t>
            </a:r>
          </a:p>
          <a:p>
            <a:pPr eaLnBrk="1" hangingPunct="1"/>
            <a:r>
              <a:rPr lang="en-US" dirty="0" smtClean="0"/>
              <a:t>6.8.3 Multiple Boundary Systems. </a:t>
            </a:r>
          </a:p>
          <a:p>
            <a:pPr eaLnBrk="1" hangingPunct="1"/>
            <a:r>
              <a:rPr lang="en-US" dirty="0" smtClean="0"/>
              <a:t>6.9 Simulation of Groundwater Systems. </a:t>
            </a:r>
          </a:p>
          <a:p>
            <a:pPr eaLnBrk="1" hangingPunct="1"/>
            <a:r>
              <a:rPr lang="en-US" dirty="0" smtClean="0"/>
              <a:t>6.9.1 Governing Equations. </a:t>
            </a:r>
          </a:p>
          <a:p>
            <a:pPr eaLnBrk="1" hangingPunct="1"/>
            <a:r>
              <a:rPr lang="en-US" dirty="0" smtClean="0"/>
              <a:t>6.9.2 Finite Difference Equations. </a:t>
            </a:r>
          </a:p>
          <a:p>
            <a:pPr eaLnBrk="1" hangingPunct="1"/>
            <a:r>
              <a:rPr lang="en-US" dirty="0" smtClean="0"/>
              <a:t>6.9.3 MODFLOW. </a:t>
            </a:r>
          </a:p>
          <a:p>
            <a:pPr eaLnBrk="1" hangingPunct="1"/>
            <a:r>
              <a:rPr lang="en-US" b="1" dirty="0" smtClean="0"/>
              <a:t>Chapter 7. Hydrologic Processes.</a:t>
            </a:r>
            <a:r>
              <a:rPr lang="en-US" dirty="0" smtClean="0"/>
              <a:t> </a:t>
            </a:r>
          </a:p>
          <a:p>
            <a:pPr eaLnBrk="1" hangingPunct="1"/>
            <a:r>
              <a:rPr lang="en-US" dirty="0" smtClean="0"/>
              <a:t>7.1 Introduction to Hydrology. </a:t>
            </a:r>
          </a:p>
          <a:p>
            <a:pPr eaLnBrk="1" hangingPunct="1"/>
            <a:r>
              <a:rPr lang="en-US" dirty="0" smtClean="0"/>
              <a:t>7.1.1 What Is Hydrology? </a:t>
            </a:r>
          </a:p>
          <a:p>
            <a:pPr eaLnBrk="1" hangingPunct="1"/>
            <a:r>
              <a:rPr lang="en-US" dirty="0" smtClean="0"/>
              <a:t>7.1.2 The Hydrologic Cycle. </a:t>
            </a:r>
          </a:p>
          <a:p>
            <a:pPr eaLnBrk="1" hangingPunct="1"/>
            <a:r>
              <a:rPr lang="en-US" dirty="0" smtClean="0"/>
              <a:t>7.1.3 Hydrologic Systems. </a:t>
            </a:r>
          </a:p>
          <a:p>
            <a:pPr eaLnBrk="1" hangingPunct="1"/>
            <a:r>
              <a:rPr lang="en-US" dirty="0" smtClean="0"/>
              <a:t>7.1.4 Atmospheric and Ocean Circulation. </a:t>
            </a:r>
          </a:p>
          <a:p>
            <a:pPr eaLnBrk="1" hangingPunct="1"/>
            <a:r>
              <a:rPr lang="en-US" dirty="0" smtClean="0"/>
              <a:t>7.2 Precipitation (Rainfall). </a:t>
            </a:r>
          </a:p>
          <a:p>
            <a:pPr eaLnBrk="1" hangingPunct="1"/>
            <a:r>
              <a:rPr lang="en-US" dirty="0" smtClean="0"/>
              <a:t>7.2.1 Precipitation Formation and Types. </a:t>
            </a:r>
          </a:p>
          <a:p>
            <a:pPr eaLnBrk="1" hangingPunct="1"/>
            <a:r>
              <a:rPr lang="en-US" dirty="0" smtClean="0"/>
              <a:t>7.2.2 Rainfall Variability. </a:t>
            </a:r>
          </a:p>
          <a:p>
            <a:pPr eaLnBrk="1" hangingPunct="1"/>
            <a:r>
              <a:rPr lang="en-US" dirty="0" smtClean="0"/>
              <a:t>7.2.3 Disposal of Rainfall on a Watershed. </a:t>
            </a:r>
          </a:p>
          <a:p>
            <a:pPr eaLnBrk="1" hangingPunct="1"/>
            <a:r>
              <a:rPr lang="en-US" dirty="0" smtClean="0"/>
              <a:t>7.2.4 Design Storms. </a:t>
            </a:r>
          </a:p>
          <a:p>
            <a:pPr eaLnBrk="1" hangingPunct="1"/>
            <a:r>
              <a:rPr lang="en-US" dirty="0" smtClean="0"/>
              <a:t>7.2.5 Estimated Limiting Storms. </a:t>
            </a:r>
          </a:p>
          <a:p>
            <a:pPr eaLnBrk="1" hangingPunct="1"/>
            <a:r>
              <a:rPr lang="en-US" dirty="0" smtClean="0"/>
              <a:t>7.3 Evaporation. </a:t>
            </a:r>
          </a:p>
          <a:p>
            <a:pPr eaLnBrk="1" hangingPunct="1"/>
            <a:r>
              <a:rPr lang="en-US" dirty="0" smtClean="0"/>
              <a:t>7.3.1 Energy Balance Method. </a:t>
            </a:r>
          </a:p>
          <a:p>
            <a:pPr eaLnBrk="1" hangingPunct="1"/>
            <a:r>
              <a:rPr lang="en-US" dirty="0" smtClean="0"/>
              <a:t>7.3.2 Aerodynamic Method. </a:t>
            </a:r>
          </a:p>
          <a:p>
            <a:pPr eaLnBrk="1" hangingPunct="1"/>
            <a:r>
              <a:rPr lang="en-US" dirty="0" smtClean="0"/>
              <a:t>7.3.3 Combined Method. </a:t>
            </a:r>
          </a:p>
          <a:p>
            <a:pPr eaLnBrk="1" hangingPunct="1"/>
            <a:r>
              <a:rPr lang="en-US" dirty="0" smtClean="0"/>
              <a:t>7.4 Infiltration. </a:t>
            </a:r>
          </a:p>
          <a:p>
            <a:pPr eaLnBrk="1" hangingPunct="1"/>
            <a:r>
              <a:rPr lang="en-US" dirty="0" smtClean="0"/>
              <a:t>7.4.1 Unsaturated Flow. </a:t>
            </a:r>
          </a:p>
          <a:p>
            <a:pPr eaLnBrk="1" hangingPunct="1"/>
            <a:r>
              <a:rPr lang="en-US" dirty="0" smtClean="0"/>
              <a:t>7.4.2 </a:t>
            </a:r>
            <a:r>
              <a:rPr lang="en-US" dirty="0" err="1" smtClean="0"/>
              <a:t>Greenâ</a:t>
            </a:r>
            <a:r>
              <a:rPr lang="en-US" dirty="0" smtClean="0"/>
              <a:t> </a:t>
            </a:r>
            <a:r>
              <a:rPr lang="en-US" dirty="0" err="1" smtClean="0"/>
              <a:t>Ampt</a:t>
            </a:r>
            <a:r>
              <a:rPr lang="en-US" dirty="0" smtClean="0"/>
              <a:t> Method. </a:t>
            </a:r>
          </a:p>
          <a:p>
            <a:pPr eaLnBrk="1" hangingPunct="1"/>
            <a:r>
              <a:rPr lang="en-US" dirty="0" smtClean="0"/>
              <a:t>7.4.3 Other Infiltration Methods. </a:t>
            </a:r>
          </a:p>
          <a:p>
            <a:pPr eaLnBrk="1" hangingPunct="1"/>
            <a:r>
              <a:rPr lang="en-US" b="1" dirty="0" smtClean="0"/>
              <a:t>Chapter 8. Surface Runoff.</a:t>
            </a:r>
            <a:r>
              <a:rPr lang="en-US" dirty="0" smtClean="0"/>
              <a:t> </a:t>
            </a:r>
          </a:p>
          <a:p>
            <a:pPr eaLnBrk="1" hangingPunct="1"/>
            <a:r>
              <a:rPr lang="en-US" dirty="0" smtClean="0"/>
              <a:t>8.1 Drainage Basins. </a:t>
            </a:r>
          </a:p>
          <a:p>
            <a:pPr eaLnBrk="1" hangingPunct="1"/>
            <a:r>
              <a:rPr lang="en-US" dirty="0" smtClean="0"/>
              <a:t>8.2 Hydrologic Losses and Rainfall Excess. </a:t>
            </a:r>
          </a:p>
          <a:p>
            <a:pPr eaLnBrk="1" hangingPunct="1"/>
            <a:r>
              <a:rPr lang="en-US" dirty="0" smtClean="0"/>
              <a:t>8.3 Rainfall-Runoff Analysis Using Unit Hydrograph Approach. </a:t>
            </a:r>
          </a:p>
          <a:p>
            <a:pPr eaLnBrk="1" hangingPunct="1"/>
            <a:r>
              <a:rPr lang="en-US" dirty="0" smtClean="0"/>
              <a:t>8.4 Synthetic Unit Hydrographs. </a:t>
            </a:r>
          </a:p>
          <a:p>
            <a:pPr eaLnBrk="1" hangingPunct="1"/>
            <a:r>
              <a:rPr lang="en-US" dirty="0" smtClean="0"/>
              <a:t>8.5 S-Hydrographs. </a:t>
            </a:r>
          </a:p>
          <a:p>
            <a:pPr eaLnBrk="1" hangingPunct="1"/>
            <a:r>
              <a:rPr lang="en-US" dirty="0" smtClean="0"/>
              <a:t>8.6 SCS Rainfall-Runoff Relation . </a:t>
            </a:r>
          </a:p>
          <a:p>
            <a:pPr eaLnBrk="1" hangingPunct="1"/>
            <a:r>
              <a:rPr lang="en-US" dirty="0" smtClean="0"/>
              <a:t>8.7 Curve Number Estimation and Abstractions. </a:t>
            </a:r>
          </a:p>
          <a:p>
            <a:pPr eaLnBrk="1" hangingPunct="1"/>
            <a:r>
              <a:rPr lang="en-US" dirty="0" smtClean="0"/>
              <a:t>8.7.1 Antecedent Moisture Conditions. </a:t>
            </a:r>
          </a:p>
          <a:p>
            <a:pPr eaLnBrk="1" hangingPunct="1"/>
            <a:r>
              <a:rPr lang="en-US" dirty="0" smtClean="0"/>
              <a:t>8.7.2 Soil Group Classification. </a:t>
            </a:r>
          </a:p>
          <a:p>
            <a:pPr eaLnBrk="1" hangingPunct="1"/>
            <a:r>
              <a:rPr lang="en-US" dirty="0" smtClean="0"/>
              <a:t>8.7.3 Curve Numbers. </a:t>
            </a:r>
          </a:p>
          <a:p>
            <a:pPr eaLnBrk="1" hangingPunct="1"/>
            <a:r>
              <a:rPr lang="en-US" dirty="0" smtClean="0"/>
              <a:t>8.8 SCS Unit Hydrograph Procedure. </a:t>
            </a:r>
          </a:p>
          <a:p>
            <a:pPr eaLnBrk="1" hangingPunct="1"/>
            <a:r>
              <a:rPr lang="en-US" dirty="0" smtClean="0"/>
              <a:t>8.8.1 Time of Concentration. </a:t>
            </a:r>
          </a:p>
          <a:p>
            <a:pPr eaLnBrk="1" hangingPunct="1"/>
            <a:r>
              <a:rPr lang="en-US" dirty="0" smtClean="0"/>
              <a:t>8.8.2 Time to Peak. </a:t>
            </a:r>
          </a:p>
          <a:p>
            <a:pPr eaLnBrk="1" hangingPunct="1"/>
            <a:r>
              <a:rPr lang="en-US" dirty="0" smtClean="0"/>
              <a:t>8.8.3 Peak Discharge. </a:t>
            </a:r>
          </a:p>
          <a:p>
            <a:pPr eaLnBrk="1" hangingPunct="1"/>
            <a:r>
              <a:rPr lang="en-US" dirty="0" smtClean="0"/>
              <a:t>8.9 Kinematic-Wave Overland Flow Runoff Model. </a:t>
            </a:r>
          </a:p>
          <a:p>
            <a:pPr eaLnBrk="1" hangingPunct="1"/>
            <a:r>
              <a:rPr lang="en-US" dirty="0" smtClean="0"/>
              <a:t>8.10 Computer Models for Rainfall-Runoff Analysis. </a:t>
            </a:r>
          </a:p>
          <a:p>
            <a:pPr eaLnBrk="1" hangingPunct="1"/>
            <a:r>
              <a:rPr lang="en-US" b="1" dirty="0" smtClean="0"/>
              <a:t>Chapter 9. Reservoir and Stream Flow Routing.</a:t>
            </a:r>
            <a:r>
              <a:rPr lang="en-US" dirty="0" smtClean="0"/>
              <a:t> </a:t>
            </a:r>
          </a:p>
          <a:p>
            <a:pPr eaLnBrk="1" hangingPunct="1"/>
            <a:r>
              <a:rPr lang="en-US" dirty="0" smtClean="0"/>
              <a:t>9.1 Routing. </a:t>
            </a:r>
          </a:p>
          <a:p>
            <a:pPr eaLnBrk="1" hangingPunct="1"/>
            <a:r>
              <a:rPr lang="en-US" dirty="0" smtClean="0"/>
              <a:t>9.2 Hydrologic Reservoir Routing. </a:t>
            </a:r>
          </a:p>
          <a:p>
            <a:pPr eaLnBrk="1" hangingPunct="1"/>
            <a:r>
              <a:rPr lang="en-US" dirty="0" smtClean="0"/>
              <a:t>9.3 Hydrologic River Routing. </a:t>
            </a:r>
          </a:p>
          <a:p>
            <a:pPr eaLnBrk="1" hangingPunct="1"/>
            <a:r>
              <a:rPr lang="en-US" dirty="0" smtClean="0"/>
              <a:t>9.4 Hydraulic (Distributed) Routing. </a:t>
            </a:r>
          </a:p>
          <a:p>
            <a:pPr eaLnBrk="1" hangingPunct="1"/>
            <a:r>
              <a:rPr lang="en-US" dirty="0" smtClean="0"/>
              <a:t>9.4.1 Unsteady Flow Equations: Continuity Equation. </a:t>
            </a:r>
          </a:p>
          <a:p>
            <a:pPr eaLnBrk="1" hangingPunct="1"/>
            <a:r>
              <a:rPr lang="en-US" dirty="0" smtClean="0"/>
              <a:t>9.4.2 Momentum Equation. </a:t>
            </a:r>
          </a:p>
          <a:p>
            <a:pPr eaLnBrk="1" hangingPunct="1"/>
            <a:r>
              <a:rPr lang="en-US" dirty="0" smtClean="0"/>
              <a:t>9.5 Kinematic Wave Model for Channels. </a:t>
            </a:r>
          </a:p>
          <a:p>
            <a:pPr eaLnBrk="1" hangingPunct="1"/>
            <a:r>
              <a:rPr lang="en-US" dirty="0" smtClean="0"/>
              <a:t>9.5.1 Kinematic Wave Equations. </a:t>
            </a:r>
          </a:p>
          <a:p>
            <a:pPr eaLnBrk="1" hangingPunct="1"/>
            <a:r>
              <a:rPr lang="en-US" dirty="0" smtClean="0"/>
              <a:t>9.5.2 U.S. Army Corps of Engineers HEC-1 Kinematic Wave Model for </a:t>
            </a:r>
          </a:p>
          <a:p>
            <a:pPr eaLnBrk="1" hangingPunct="1"/>
            <a:r>
              <a:rPr lang="en-US" dirty="0" smtClean="0"/>
              <a:t>Overland Flow and Channel Routing. </a:t>
            </a:r>
          </a:p>
          <a:p>
            <a:pPr eaLnBrk="1" hangingPunct="1"/>
            <a:r>
              <a:rPr lang="en-US" dirty="0" smtClean="0"/>
              <a:t>9.5.3 KINEROS Channel Flow Routing Model. </a:t>
            </a:r>
          </a:p>
          <a:p>
            <a:pPr eaLnBrk="1" hangingPunct="1"/>
            <a:r>
              <a:rPr lang="en-US" dirty="0" smtClean="0"/>
              <a:t>9.5.4 Kinematic Wave Celerity. </a:t>
            </a:r>
          </a:p>
          <a:p>
            <a:pPr eaLnBrk="1" hangingPunct="1"/>
            <a:r>
              <a:rPr lang="en-US" dirty="0" smtClean="0"/>
              <a:t>9.6 Muskingum-</a:t>
            </a:r>
            <a:r>
              <a:rPr lang="en-US" dirty="0" err="1" smtClean="0"/>
              <a:t>Cunge</a:t>
            </a:r>
            <a:r>
              <a:rPr lang="en-US" dirty="0" smtClean="0"/>
              <a:t> Model. </a:t>
            </a:r>
          </a:p>
          <a:p>
            <a:pPr eaLnBrk="1" hangingPunct="1"/>
            <a:r>
              <a:rPr lang="en-US" dirty="0" smtClean="0"/>
              <a:t>9.7 Implicit Dynamic Wave Model. </a:t>
            </a:r>
          </a:p>
          <a:p>
            <a:pPr eaLnBrk="1" hangingPunct="1"/>
            <a:r>
              <a:rPr lang="en-US" b="1" dirty="0" smtClean="0"/>
              <a:t>Chapter 10. Probability, Risk, and Uncertainty Analysis for Hydrologic and Hydraulic Design.</a:t>
            </a:r>
            <a:r>
              <a:rPr lang="en-US" dirty="0" smtClean="0"/>
              <a:t> </a:t>
            </a:r>
          </a:p>
          <a:p>
            <a:pPr eaLnBrk="1" hangingPunct="1"/>
            <a:r>
              <a:rPr lang="en-US" dirty="0" smtClean="0"/>
              <a:t>10.1 Probability Concepts. </a:t>
            </a:r>
          </a:p>
          <a:p>
            <a:pPr eaLnBrk="1" hangingPunct="1"/>
            <a:r>
              <a:rPr lang="en-US" dirty="0" smtClean="0"/>
              <a:t>10.2 Commonly Used Probability Distributions. </a:t>
            </a:r>
          </a:p>
          <a:p>
            <a:pPr eaLnBrk="1" hangingPunct="1"/>
            <a:r>
              <a:rPr lang="en-US" dirty="0" smtClean="0"/>
              <a:t>10.2.1 Normal Distribution. </a:t>
            </a:r>
          </a:p>
          <a:p>
            <a:pPr eaLnBrk="1" hangingPunct="1"/>
            <a:r>
              <a:rPr lang="en-US" dirty="0" smtClean="0"/>
              <a:t>10.2.2 Log-Normal Distribution. </a:t>
            </a:r>
          </a:p>
          <a:p>
            <a:pPr eaLnBrk="1" hangingPunct="1"/>
            <a:r>
              <a:rPr lang="en-US" dirty="0" smtClean="0"/>
              <a:t>10.3 Hydrologic Design for Water Excess Management. </a:t>
            </a:r>
          </a:p>
          <a:p>
            <a:pPr eaLnBrk="1" hangingPunct="1"/>
            <a:r>
              <a:rPr lang="en-US" dirty="0" smtClean="0"/>
              <a:t>10.3.1 Hydrologic Design Scale. </a:t>
            </a:r>
          </a:p>
          <a:p>
            <a:pPr eaLnBrk="1" hangingPunct="1"/>
            <a:r>
              <a:rPr lang="en-US" dirty="0" smtClean="0"/>
              <a:t>10.3.2 Hydrologic Design Level (Return Period). </a:t>
            </a:r>
          </a:p>
          <a:p>
            <a:pPr eaLnBrk="1" hangingPunct="1"/>
            <a:r>
              <a:rPr lang="en-US" dirty="0" smtClean="0"/>
              <a:t>10.3.3 Hydrologic Risk. </a:t>
            </a:r>
          </a:p>
          <a:p>
            <a:pPr eaLnBrk="1" hangingPunct="1"/>
            <a:r>
              <a:rPr lang="en-US" dirty="0" smtClean="0"/>
              <a:t>10.3.4 Hydrologic Data Series. </a:t>
            </a:r>
          </a:p>
          <a:p>
            <a:pPr eaLnBrk="1" hangingPunct="1"/>
            <a:r>
              <a:rPr lang="en-US" dirty="0" smtClean="0"/>
              <a:t>10.4 Hydrologic Frequency Analysis. </a:t>
            </a:r>
          </a:p>
          <a:p>
            <a:pPr eaLnBrk="1" hangingPunct="1"/>
            <a:r>
              <a:rPr lang="en-US" dirty="0" smtClean="0"/>
              <a:t>10.5 U.S Water Resources Council Guidelines for Flood Flow Frequency Analysis. </a:t>
            </a:r>
          </a:p>
          <a:p>
            <a:pPr eaLnBrk="1" hangingPunct="1"/>
            <a:r>
              <a:rPr lang="en-US" dirty="0" smtClean="0"/>
              <a:t>10.5.1 Procedure. </a:t>
            </a:r>
          </a:p>
          <a:p>
            <a:pPr eaLnBrk="1" hangingPunct="1"/>
            <a:r>
              <a:rPr lang="en-US" dirty="0" smtClean="0"/>
              <a:t>10.5.2 Testing for Outliers. </a:t>
            </a:r>
          </a:p>
          <a:p>
            <a:pPr eaLnBrk="1" hangingPunct="1"/>
            <a:r>
              <a:rPr lang="en-US" dirty="0" smtClean="0"/>
              <a:t>10.6 Analysis of Uncertainties. </a:t>
            </a:r>
          </a:p>
          <a:p>
            <a:pPr eaLnBrk="1" hangingPunct="1"/>
            <a:r>
              <a:rPr lang="en-US" dirty="0" smtClean="0"/>
              <a:t>10.7 Risk Analysis: Composite Hydrologic and Hydraulic Risk. </a:t>
            </a:r>
          </a:p>
          <a:p>
            <a:pPr eaLnBrk="1" hangingPunct="1"/>
            <a:r>
              <a:rPr lang="en-US" dirty="0" smtClean="0"/>
              <a:t>10.7.1 Reliability Computation by Direct Integration. </a:t>
            </a:r>
          </a:p>
          <a:p>
            <a:pPr eaLnBrk="1" hangingPunct="1"/>
            <a:r>
              <a:rPr lang="en-US" dirty="0" smtClean="0"/>
              <a:t>10.7.2 Reliability Computation Using Safety Margin/Safety Factor. </a:t>
            </a:r>
          </a:p>
          <a:p>
            <a:pPr eaLnBrk="1" hangingPunct="1"/>
            <a:r>
              <a:rPr lang="en-US" dirty="0" smtClean="0"/>
              <a:t>10.8 Computer Models for </a:t>
            </a:r>
            <a:r>
              <a:rPr lang="en-US" dirty="0" err="1" smtClean="0"/>
              <a:t>Floodflow</a:t>
            </a:r>
            <a:r>
              <a:rPr lang="en-US" dirty="0" smtClean="0"/>
              <a:t> Frequency Analysis. </a:t>
            </a:r>
          </a:p>
          <a:p>
            <a:pPr eaLnBrk="1" hangingPunct="1"/>
            <a:r>
              <a:rPr lang="en-US" b="1" dirty="0" smtClean="0"/>
              <a:t>Chapter 11. Water Withdrawals and Uses.</a:t>
            </a:r>
            <a:r>
              <a:rPr lang="en-US" dirty="0" smtClean="0"/>
              <a:t> </a:t>
            </a:r>
          </a:p>
          <a:p>
            <a:pPr eaLnBrk="1" hangingPunct="1"/>
            <a:r>
              <a:rPr lang="en-US" dirty="0" smtClean="0"/>
              <a:t>11.1 Water-Use </a:t>
            </a:r>
            <a:r>
              <a:rPr lang="en-US" dirty="0" err="1" smtClean="0"/>
              <a:t>Dataâ</a:t>
            </a:r>
            <a:r>
              <a:rPr lang="en-US" dirty="0" smtClean="0"/>
              <a:t> Classification of Uses. </a:t>
            </a:r>
          </a:p>
          <a:p>
            <a:pPr eaLnBrk="1" hangingPunct="1"/>
            <a:r>
              <a:rPr lang="en-US" dirty="0" smtClean="0"/>
              <a:t>11.2 Water for Energy Production. </a:t>
            </a:r>
          </a:p>
          <a:p>
            <a:pPr eaLnBrk="1" hangingPunct="1"/>
            <a:r>
              <a:rPr lang="en-US" dirty="0" smtClean="0"/>
              <a:t>11.3 Water for Agriculture. </a:t>
            </a:r>
          </a:p>
          <a:p>
            <a:pPr eaLnBrk="1" hangingPunct="1"/>
            <a:r>
              <a:rPr lang="en-US" dirty="0" smtClean="0"/>
              <a:t>11.3.1 Irrigation Trends and Needs. </a:t>
            </a:r>
          </a:p>
          <a:p>
            <a:pPr eaLnBrk="1" hangingPunct="1"/>
            <a:r>
              <a:rPr lang="en-US" dirty="0" smtClean="0"/>
              <a:t>11.3.2 Irrigation Infrastructure. </a:t>
            </a:r>
          </a:p>
          <a:p>
            <a:pPr eaLnBrk="1" hangingPunct="1"/>
            <a:r>
              <a:rPr lang="en-US" dirty="0" smtClean="0"/>
              <a:t>11.3.3 Irrigation System Selection and Performance. </a:t>
            </a:r>
          </a:p>
          <a:p>
            <a:pPr eaLnBrk="1" hangingPunct="1"/>
            <a:r>
              <a:rPr lang="en-US" dirty="0" smtClean="0"/>
              <a:t>11.3.4 Water Requirements for Irrigation. </a:t>
            </a:r>
          </a:p>
          <a:p>
            <a:pPr eaLnBrk="1" hangingPunct="1"/>
            <a:r>
              <a:rPr lang="en-US" dirty="0" smtClean="0"/>
              <a:t>11.3.5 Impacts of Irrigation. </a:t>
            </a:r>
          </a:p>
          <a:p>
            <a:pPr eaLnBrk="1" hangingPunct="1"/>
            <a:r>
              <a:rPr lang="en-US" dirty="0" smtClean="0"/>
              <a:t>11.4 Water Supply/Withdrawals. </a:t>
            </a:r>
          </a:p>
          <a:p>
            <a:pPr eaLnBrk="1" hangingPunct="1"/>
            <a:r>
              <a:rPr lang="en-US" dirty="0" smtClean="0"/>
              <a:t>11.4.1 Withdrawals. </a:t>
            </a:r>
          </a:p>
          <a:p>
            <a:pPr eaLnBrk="1" hangingPunct="1"/>
            <a:r>
              <a:rPr lang="en-US" dirty="0" smtClean="0"/>
              <a:t>11.4.2 Examples of Regional Water Supply Systems. </a:t>
            </a:r>
          </a:p>
          <a:p>
            <a:pPr eaLnBrk="1" hangingPunct="1"/>
            <a:r>
              <a:rPr lang="en-US" dirty="0" smtClean="0"/>
              <a:t>11.5 Water Demand and Price Elasticity. </a:t>
            </a:r>
          </a:p>
          <a:p>
            <a:pPr eaLnBrk="1" hangingPunct="1"/>
            <a:r>
              <a:rPr lang="en-US" dirty="0" smtClean="0"/>
              <a:t>11.5.1 Price Elasticity of Water Demand. </a:t>
            </a:r>
          </a:p>
          <a:p>
            <a:pPr eaLnBrk="1" hangingPunct="1"/>
            <a:r>
              <a:rPr lang="en-US" dirty="0" smtClean="0"/>
              <a:t>11.5.2 Demand Models. </a:t>
            </a:r>
          </a:p>
          <a:p>
            <a:pPr eaLnBrk="1" hangingPunct="1"/>
            <a:r>
              <a:rPr lang="en-US" dirty="0" smtClean="0"/>
              <a:t>11.6 Drought Management. </a:t>
            </a:r>
          </a:p>
          <a:p>
            <a:pPr eaLnBrk="1" hangingPunct="1"/>
            <a:r>
              <a:rPr lang="en-US" dirty="0" smtClean="0"/>
              <a:t>11.6.1 Drought Management Options. </a:t>
            </a:r>
          </a:p>
          <a:p>
            <a:pPr eaLnBrk="1" hangingPunct="1"/>
            <a:r>
              <a:rPr lang="en-US" dirty="0" smtClean="0"/>
              <a:t>11.6.2 Drought Severity. </a:t>
            </a:r>
          </a:p>
          <a:p>
            <a:pPr eaLnBrk="1" hangingPunct="1"/>
            <a:r>
              <a:rPr lang="en-US" dirty="0" smtClean="0"/>
              <a:t>11.6.3 Economic Aspects of Water Shortage. </a:t>
            </a:r>
          </a:p>
          <a:p>
            <a:pPr eaLnBrk="1" hangingPunct="1"/>
            <a:r>
              <a:rPr lang="en-US" dirty="0" smtClean="0"/>
              <a:t>11.7 Analysis of Surface Water Supply. </a:t>
            </a:r>
          </a:p>
          <a:p>
            <a:pPr eaLnBrk="1" hangingPunct="1"/>
            <a:r>
              <a:rPr lang="en-US" dirty="0" smtClean="0"/>
              <a:t>11.7.1 Surface-Water Reservoir Systems. </a:t>
            </a:r>
          </a:p>
          <a:p>
            <a:pPr eaLnBrk="1" hangingPunct="1"/>
            <a:r>
              <a:rPr lang="en-US" dirty="0" smtClean="0"/>
              <a:t>11.7.2 </a:t>
            </a:r>
            <a:r>
              <a:rPr lang="en-US" dirty="0" err="1" smtClean="0"/>
              <a:t>Storageâ</a:t>
            </a:r>
            <a:r>
              <a:rPr lang="en-US" dirty="0" smtClean="0"/>
              <a:t> Firm Yield Analysis for Water Supply. </a:t>
            </a:r>
          </a:p>
          <a:p>
            <a:pPr eaLnBrk="1" hangingPunct="1"/>
            <a:r>
              <a:rPr lang="en-US" dirty="0" smtClean="0"/>
              <a:t>11.7.3 Reservoir Simulation. </a:t>
            </a:r>
          </a:p>
          <a:p>
            <a:pPr eaLnBrk="1" hangingPunct="1"/>
            <a:r>
              <a:rPr lang="en-US" b="1" dirty="0" smtClean="0"/>
              <a:t>Chapter 12. Water Distribution.</a:t>
            </a:r>
            <a:r>
              <a:rPr lang="en-US" dirty="0" smtClean="0"/>
              <a:t> </a:t>
            </a:r>
          </a:p>
          <a:p>
            <a:pPr eaLnBrk="1" hangingPunct="1"/>
            <a:r>
              <a:rPr lang="en-US" dirty="0" smtClean="0"/>
              <a:t>12.1 Introduction. </a:t>
            </a:r>
          </a:p>
          <a:p>
            <a:pPr eaLnBrk="1" hangingPunct="1"/>
            <a:r>
              <a:rPr lang="en-US" dirty="0" smtClean="0"/>
              <a:t>12.1.1 Description, Purpose, and Components of Water Distribution Systems. </a:t>
            </a:r>
          </a:p>
          <a:p>
            <a:pPr eaLnBrk="1" hangingPunct="1"/>
            <a:r>
              <a:rPr lang="en-US" dirty="0" smtClean="0"/>
              <a:t>12.1.2 Pipe Flow Equations. </a:t>
            </a:r>
          </a:p>
          <a:p>
            <a:pPr eaLnBrk="1" hangingPunct="1"/>
            <a:r>
              <a:rPr lang="en-US" dirty="0" smtClean="0"/>
              <a:t>12.2 System Components. </a:t>
            </a:r>
          </a:p>
          <a:p>
            <a:pPr eaLnBrk="1" hangingPunct="1"/>
            <a:r>
              <a:rPr lang="en-US" dirty="0" smtClean="0"/>
              <a:t>12.2.1 Pumps. </a:t>
            </a:r>
          </a:p>
          <a:p>
            <a:pPr eaLnBrk="1" hangingPunct="1"/>
            <a:r>
              <a:rPr lang="en-US" dirty="0" smtClean="0"/>
              <a:t>12.2.2 Pipes and Fittings. </a:t>
            </a:r>
          </a:p>
          <a:p>
            <a:pPr eaLnBrk="1" hangingPunct="1"/>
            <a:r>
              <a:rPr lang="en-US" dirty="0" smtClean="0"/>
              <a:t>12.2.3 Valves. </a:t>
            </a:r>
          </a:p>
          <a:p>
            <a:pPr eaLnBrk="1" hangingPunct="1"/>
            <a:r>
              <a:rPr lang="en-US" dirty="0" smtClean="0"/>
              <a:t>12.3 System Configuration and Operation. </a:t>
            </a:r>
          </a:p>
          <a:p>
            <a:pPr eaLnBrk="1" hangingPunct="1"/>
            <a:r>
              <a:rPr lang="en-US" dirty="0" smtClean="0"/>
              <a:t>12.4 Hydraulics of Simple Networks. </a:t>
            </a:r>
          </a:p>
          <a:p>
            <a:pPr eaLnBrk="1" hangingPunct="1"/>
            <a:r>
              <a:rPr lang="en-US" dirty="0" smtClean="0"/>
              <a:t>12.4.1 Series and Parallel Pipe Flow. </a:t>
            </a:r>
          </a:p>
          <a:p>
            <a:pPr eaLnBrk="1" hangingPunct="1"/>
            <a:r>
              <a:rPr lang="en-US" dirty="0" smtClean="0"/>
              <a:t>12.4.2 Branching Pipe Flow. </a:t>
            </a:r>
          </a:p>
          <a:p>
            <a:pPr eaLnBrk="1" hangingPunct="1"/>
            <a:r>
              <a:rPr lang="en-US" dirty="0" smtClean="0"/>
              <a:t>12.5 Pump Systems Analysis. </a:t>
            </a:r>
          </a:p>
          <a:p>
            <a:pPr eaLnBrk="1" hangingPunct="1"/>
            <a:r>
              <a:rPr lang="en-US" dirty="0" smtClean="0"/>
              <a:t>12.5.1 System Head Curves. </a:t>
            </a:r>
          </a:p>
          <a:p>
            <a:pPr eaLnBrk="1" hangingPunct="1"/>
            <a:r>
              <a:rPr lang="en-US" dirty="0" smtClean="0"/>
              <a:t>12.5.2 Pump Operating Point. </a:t>
            </a:r>
          </a:p>
          <a:p>
            <a:pPr eaLnBrk="1" hangingPunct="1"/>
            <a:r>
              <a:rPr lang="en-US" dirty="0" smtClean="0"/>
              <a:t>12.5.3 System Design for Water Pumping. </a:t>
            </a:r>
          </a:p>
          <a:p>
            <a:pPr eaLnBrk="1" hangingPunct="1"/>
            <a:r>
              <a:rPr lang="en-US" dirty="0" smtClean="0"/>
              <a:t>12.6 Network Simulation. </a:t>
            </a:r>
          </a:p>
          <a:p>
            <a:pPr eaLnBrk="1" hangingPunct="1"/>
            <a:r>
              <a:rPr lang="en-US" dirty="0" smtClean="0"/>
              <a:t>12.6.1 Conservation Laws. </a:t>
            </a:r>
          </a:p>
          <a:p>
            <a:pPr eaLnBrk="1" hangingPunct="1"/>
            <a:r>
              <a:rPr lang="en-US" dirty="0" smtClean="0"/>
              <a:t>12.6.2 Network Equations. </a:t>
            </a:r>
          </a:p>
          <a:p>
            <a:pPr eaLnBrk="1" hangingPunct="1"/>
            <a:r>
              <a:rPr lang="en-US" dirty="0" smtClean="0"/>
              <a:t>12.6.3 Network Simulation: </a:t>
            </a:r>
            <a:r>
              <a:rPr lang="en-US" dirty="0" err="1" smtClean="0"/>
              <a:t>Hardyâ</a:t>
            </a:r>
            <a:r>
              <a:rPr lang="en-US" dirty="0" smtClean="0"/>
              <a:t> Cross Method. </a:t>
            </a:r>
          </a:p>
          <a:p>
            <a:pPr eaLnBrk="1" hangingPunct="1"/>
            <a:r>
              <a:rPr lang="en-US" dirty="0" smtClean="0"/>
              <a:t>12.6.4 Network Simulation: Linear Theory Method. </a:t>
            </a:r>
          </a:p>
          <a:p>
            <a:pPr eaLnBrk="1" hangingPunct="1"/>
            <a:r>
              <a:rPr lang="en-US" dirty="0" smtClean="0"/>
              <a:t>12.6.5 Extended-Period Simulation. </a:t>
            </a:r>
          </a:p>
          <a:p>
            <a:pPr eaLnBrk="1" hangingPunct="1"/>
            <a:r>
              <a:rPr lang="en-US" dirty="0" smtClean="0"/>
              <a:t>12.7 Modeling Water Distribution Systems. </a:t>
            </a:r>
          </a:p>
          <a:p>
            <a:pPr eaLnBrk="1" hangingPunct="1"/>
            <a:r>
              <a:rPr lang="en-US" dirty="0" smtClean="0"/>
              <a:t>12.7.1 Computer Models. </a:t>
            </a:r>
          </a:p>
          <a:p>
            <a:pPr eaLnBrk="1" hangingPunct="1"/>
            <a:r>
              <a:rPr lang="en-US" dirty="0" smtClean="0"/>
              <a:t>12.7.2 Calibration. </a:t>
            </a:r>
          </a:p>
          <a:p>
            <a:pPr eaLnBrk="1" hangingPunct="1"/>
            <a:r>
              <a:rPr lang="en-US" dirty="0" smtClean="0"/>
              <a:t>12.7.3 Application of Models. </a:t>
            </a:r>
          </a:p>
          <a:p>
            <a:pPr eaLnBrk="1" hangingPunct="1"/>
            <a:r>
              <a:rPr lang="en-US" dirty="0" smtClean="0"/>
              <a:t>12.7.4 Water Quality Modeling. </a:t>
            </a:r>
          </a:p>
          <a:p>
            <a:pPr eaLnBrk="1" hangingPunct="1"/>
            <a:r>
              <a:rPr lang="en-US" dirty="0" smtClean="0"/>
              <a:t>12.8 Hydraulic Transients. </a:t>
            </a:r>
          </a:p>
          <a:p>
            <a:pPr eaLnBrk="1" hangingPunct="1"/>
            <a:r>
              <a:rPr lang="en-US" dirty="0" smtClean="0"/>
              <a:t>12.8.1 Hydraulic Transients in Distribution Systems. </a:t>
            </a:r>
          </a:p>
          <a:p>
            <a:pPr eaLnBrk="1" hangingPunct="1"/>
            <a:r>
              <a:rPr lang="en-US" dirty="0" smtClean="0"/>
              <a:t>12.8.2 Fundamentals of Hydraulic Transients. </a:t>
            </a:r>
          </a:p>
          <a:p>
            <a:pPr eaLnBrk="1" hangingPunct="1"/>
            <a:r>
              <a:rPr lang="en-US" dirty="0" smtClean="0"/>
              <a:t>12.8.3 Control of Hydraulic Transients. </a:t>
            </a:r>
          </a:p>
          <a:p>
            <a:pPr eaLnBrk="1" hangingPunct="1"/>
            <a:r>
              <a:rPr lang="en-US" b="1" dirty="0" smtClean="0"/>
              <a:t>Chapter 13. Water for Hydroelectric Generation.</a:t>
            </a:r>
            <a:r>
              <a:rPr lang="en-US" dirty="0" smtClean="0"/>
              <a:t> </a:t>
            </a:r>
          </a:p>
          <a:p>
            <a:pPr eaLnBrk="1" hangingPunct="1"/>
            <a:r>
              <a:rPr lang="en-US" dirty="0" smtClean="0"/>
              <a:t>13.1 Role of Hydropower. </a:t>
            </a:r>
          </a:p>
          <a:p>
            <a:pPr eaLnBrk="1" hangingPunct="1"/>
            <a:r>
              <a:rPr lang="en-US" dirty="0" smtClean="0"/>
              <a:t>13.2 Components of Hydroelectric Plants. </a:t>
            </a:r>
          </a:p>
          <a:p>
            <a:pPr eaLnBrk="1" hangingPunct="1"/>
            <a:r>
              <a:rPr lang="en-US" dirty="0" smtClean="0"/>
              <a:t>13.2.1 Elements to Generate Electricity. </a:t>
            </a:r>
          </a:p>
          <a:p>
            <a:pPr eaLnBrk="1" hangingPunct="1"/>
            <a:r>
              <a:rPr lang="en-US" dirty="0" smtClean="0"/>
              <a:t>13.2.2 Hydraulics of Turbines. </a:t>
            </a:r>
          </a:p>
          <a:p>
            <a:pPr eaLnBrk="1" hangingPunct="1"/>
            <a:r>
              <a:rPr lang="en-US" dirty="0" smtClean="0"/>
              <a:t>13.2.3 Power System Terms and Definitions. </a:t>
            </a:r>
          </a:p>
          <a:p>
            <a:pPr eaLnBrk="1" hangingPunct="1"/>
            <a:r>
              <a:rPr lang="en-US" dirty="0" smtClean="0"/>
              <a:t>13.3 Determining Energy Potential. </a:t>
            </a:r>
          </a:p>
          <a:p>
            <a:pPr eaLnBrk="1" hangingPunct="1"/>
            <a:r>
              <a:rPr lang="en-US" dirty="0" smtClean="0"/>
              <a:t>13.3.1 Hydrologic Data. </a:t>
            </a:r>
          </a:p>
          <a:p>
            <a:pPr eaLnBrk="1" hangingPunct="1"/>
            <a:r>
              <a:rPr lang="en-US" dirty="0" smtClean="0"/>
              <a:t>13.3.2 Water Power Equations. </a:t>
            </a:r>
          </a:p>
          <a:p>
            <a:pPr eaLnBrk="1" hangingPunct="1"/>
            <a:r>
              <a:rPr lang="en-US" dirty="0" smtClean="0"/>
              <a:t>13.3.3 Turbine Characteristics and Selection. </a:t>
            </a:r>
          </a:p>
          <a:p>
            <a:pPr eaLnBrk="1" hangingPunct="1"/>
            <a:r>
              <a:rPr lang="en-US" dirty="0" smtClean="0"/>
              <a:t>13.3.4 Flow Duration Method. </a:t>
            </a:r>
          </a:p>
          <a:p>
            <a:pPr eaLnBrk="1" hangingPunct="1"/>
            <a:r>
              <a:rPr lang="en-US" dirty="0" smtClean="0"/>
              <a:t>13.3.5 Sequential </a:t>
            </a:r>
            <a:r>
              <a:rPr lang="en-US" dirty="0" err="1" smtClean="0"/>
              <a:t>Streamflow</a:t>
            </a:r>
            <a:r>
              <a:rPr lang="en-US" dirty="0" smtClean="0"/>
              <a:t>-Routing Method. </a:t>
            </a:r>
          </a:p>
          <a:p>
            <a:pPr eaLnBrk="1" hangingPunct="1"/>
            <a:r>
              <a:rPr lang="en-US" dirty="0" smtClean="0"/>
              <a:t>13.3.6 Power Rule Curve. </a:t>
            </a:r>
          </a:p>
          <a:p>
            <a:pPr eaLnBrk="1" hangingPunct="1"/>
            <a:r>
              <a:rPr lang="en-US" dirty="0" smtClean="0"/>
              <a:t>13.3.7 Multipurpose Storage Operation. </a:t>
            </a:r>
          </a:p>
          <a:p>
            <a:pPr eaLnBrk="1" hangingPunct="1"/>
            <a:r>
              <a:rPr lang="en-US" b="1" dirty="0" smtClean="0"/>
              <a:t>Chapter 14. Flood Control.</a:t>
            </a:r>
            <a:r>
              <a:rPr lang="en-US" dirty="0" smtClean="0"/>
              <a:t> </a:t>
            </a:r>
          </a:p>
          <a:p>
            <a:pPr eaLnBrk="1" hangingPunct="1"/>
            <a:r>
              <a:rPr lang="en-US" dirty="0" smtClean="0"/>
              <a:t>14.1 Introduction. </a:t>
            </a:r>
          </a:p>
          <a:p>
            <a:pPr eaLnBrk="1" hangingPunct="1"/>
            <a:r>
              <a:rPr lang="en-US" dirty="0" smtClean="0"/>
              <a:t>14.2 Floodplain Management. </a:t>
            </a:r>
          </a:p>
          <a:p>
            <a:pPr eaLnBrk="1" hangingPunct="1"/>
            <a:r>
              <a:rPr lang="en-US" dirty="0" smtClean="0"/>
              <a:t>14.2.1 Floodplain Definition. </a:t>
            </a:r>
          </a:p>
          <a:p>
            <a:pPr eaLnBrk="1" hangingPunct="1"/>
            <a:r>
              <a:rPr lang="en-US" dirty="0" smtClean="0"/>
              <a:t>14.2.2 Hydrologic and Hydraulic Analysis of Floods. </a:t>
            </a:r>
          </a:p>
          <a:p>
            <a:pPr eaLnBrk="1" hangingPunct="1"/>
            <a:r>
              <a:rPr lang="en-US" dirty="0" smtClean="0"/>
              <a:t>14.2.3 Floodways and Floodway Fringes. </a:t>
            </a:r>
          </a:p>
          <a:p>
            <a:pPr eaLnBrk="1" hangingPunct="1"/>
            <a:r>
              <a:rPr lang="en-US" dirty="0" smtClean="0"/>
              <a:t>14.2.4 Floodplain Management and Floodplain Regulations. </a:t>
            </a:r>
          </a:p>
          <a:p>
            <a:pPr eaLnBrk="1" hangingPunct="1"/>
            <a:r>
              <a:rPr lang="en-US" dirty="0" smtClean="0"/>
              <a:t>14.2.5 National Flood Insurance Program. </a:t>
            </a:r>
          </a:p>
          <a:p>
            <a:pPr eaLnBrk="1" hangingPunct="1"/>
            <a:r>
              <a:rPr lang="en-US" dirty="0" smtClean="0"/>
              <a:t>14.2.6 </a:t>
            </a:r>
            <a:r>
              <a:rPr lang="en-US" dirty="0" err="1" smtClean="0"/>
              <a:t>Stormwater</a:t>
            </a:r>
            <a:r>
              <a:rPr lang="en-US" dirty="0" smtClean="0"/>
              <a:t> Management and Floodplain Management. </a:t>
            </a:r>
          </a:p>
          <a:p>
            <a:pPr eaLnBrk="1" hangingPunct="1"/>
            <a:r>
              <a:rPr lang="en-US" dirty="0" smtClean="0"/>
              <a:t>14.3 Flood-Control Alternatives. </a:t>
            </a:r>
          </a:p>
          <a:p>
            <a:pPr eaLnBrk="1" hangingPunct="1"/>
            <a:r>
              <a:rPr lang="en-US" dirty="0" smtClean="0"/>
              <a:t>14.3.1 Structural Alternatives. </a:t>
            </a:r>
          </a:p>
          <a:p>
            <a:pPr eaLnBrk="1" hangingPunct="1"/>
            <a:r>
              <a:rPr lang="en-US" dirty="0" smtClean="0"/>
              <a:t>14.3.2 Nonstructural Measures 542 </a:t>
            </a:r>
          </a:p>
          <a:p>
            <a:pPr eaLnBrk="1" hangingPunct="1"/>
            <a:r>
              <a:rPr lang="en-US" dirty="0" smtClean="0"/>
              <a:t>14.4 Flood Damage and Net Benefit Estimation. </a:t>
            </a:r>
          </a:p>
          <a:p>
            <a:pPr eaLnBrk="1" hangingPunct="1"/>
            <a:r>
              <a:rPr lang="en-US" dirty="0" smtClean="0"/>
              <a:t>14.4.1 Damage Relationships. </a:t>
            </a:r>
          </a:p>
          <a:p>
            <a:pPr eaLnBrk="1" hangingPunct="1"/>
            <a:r>
              <a:rPr lang="en-US" dirty="0" smtClean="0"/>
              <a:t>14.4.2 Expected Damages. </a:t>
            </a:r>
          </a:p>
          <a:p>
            <a:pPr eaLnBrk="1" hangingPunct="1"/>
            <a:r>
              <a:rPr lang="en-US" dirty="0" smtClean="0"/>
              <a:t>14.4.3 Risk-Based Analysis. </a:t>
            </a:r>
          </a:p>
          <a:p>
            <a:pPr eaLnBrk="1" hangingPunct="1"/>
            <a:r>
              <a:rPr lang="en-US" dirty="0" smtClean="0"/>
              <a:t>14.5 U.S. Army Corps of Engineers Risk-Based Analysis for Flood-Damage Reduction Studies. </a:t>
            </a:r>
          </a:p>
          <a:p>
            <a:pPr eaLnBrk="1" hangingPunct="1"/>
            <a:r>
              <a:rPr lang="en-US" dirty="0" smtClean="0"/>
              <a:t>14.5.1 Terminology. </a:t>
            </a:r>
          </a:p>
          <a:p>
            <a:pPr eaLnBrk="1" hangingPunct="1"/>
            <a:r>
              <a:rPr lang="en-US" dirty="0" smtClean="0"/>
              <a:t>14.5.2 Benefit Evaluation. </a:t>
            </a:r>
          </a:p>
          <a:p>
            <a:pPr eaLnBrk="1" hangingPunct="1"/>
            <a:r>
              <a:rPr lang="en-US" dirty="0" smtClean="0"/>
              <a:t>14.5.3 Uncertainty of Stage-Damage Function. </a:t>
            </a:r>
          </a:p>
          <a:p>
            <a:pPr eaLnBrk="1" hangingPunct="1"/>
            <a:r>
              <a:rPr lang="en-US" dirty="0" smtClean="0"/>
              <a:t>14.6 Operation of Reservoir Systems for Flood Control. </a:t>
            </a:r>
          </a:p>
          <a:p>
            <a:pPr eaLnBrk="1" hangingPunct="1"/>
            <a:r>
              <a:rPr lang="en-US" dirty="0" smtClean="0"/>
              <a:t>14.6.1 Flood-Control Operation Rules. </a:t>
            </a:r>
          </a:p>
          <a:p>
            <a:pPr eaLnBrk="1" hangingPunct="1"/>
            <a:r>
              <a:rPr lang="en-US" dirty="0" smtClean="0"/>
              <a:t>14.6.2 Tennessee Valley Authority (TVA) Reservoir System Operation. </a:t>
            </a:r>
          </a:p>
          <a:p>
            <a:pPr eaLnBrk="1" hangingPunct="1"/>
            <a:r>
              <a:rPr lang="en-US" b="1" dirty="0" smtClean="0"/>
              <a:t>Chapter 15. </a:t>
            </a:r>
            <a:r>
              <a:rPr lang="en-US" b="1" dirty="0" err="1" smtClean="0"/>
              <a:t>Stormwater</a:t>
            </a:r>
            <a:r>
              <a:rPr lang="en-US" b="1" dirty="0" smtClean="0"/>
              <a:t> Control: Storm Sewers and Detention.</a:t>
            </a:r>
            <a:r>
              <a:rPr lang="en-US" dirty="0" smtClean="0"/>
              <a:t> </a:t>
            </a:r>
          </a:p>
          <a:p>
            <a:pPr eaLnBrk="1" hangingPunct="1"/>
            <a:r>
              <a:rPr lang="en-US" dirty="0" smtClean="0"/>
              <a:t>15.1 </a:t>
            </a:r>
            <a:r>
              <a:rPr lang="en-US" dirty="0" err="1" smtClean="0"/>
              <a:t>Stormwater</a:t>
            </a:r>
            <a:r>
              <a:rPr lang="en-US" dirty="0" smtClean="0"/>
              <a:t> Management. </a:t>
            </a:r>
          </a:p>
          <a:p>
            <a:pPr eaLnBrk="1" hangingPunct="1"/>
            <a:r>
              <a:rPr lang="en-US" dirty="0" smtClean="0"/>
              <a:t>15.2 Storm Systems. </a:t>
            </a:r>
          </a:p>
          <a:p>
            <a:pPr eaLnBrk="1" hangingPunct="1"/>
            <a:r>
              <a:rPr lang="en-US" dirty="0" smtClean="0"/>
              <a:t>15.2.1 Information Needs and Design Criteria. </a:t>
            </a:r>
          </a:p>
          <a:p>
            <a:pPr eaLnBrk="1" hangingPunct="1"/>
            <a:r>
              <a:rPr lang="en-US" dirty="0" smtClean="0"/>
              <a:t>15.2.2 Rational Method Design. </a:t>
            </a:r>
          </a:p>
          <a:p>
            <a:pPr eaLnBrk="1" hangingPunct="1"/>
            <a:r>
              <a:rPr lang="en-US" dirty="0" smtClean="0"/>
              <a:t>15.2.3 Hydraulic Analysis of Designs. </a:t>
            </a:r>
          </a:p>
          <a:p>
            <a:pPr eaLnBrk="1" hangingPunct="1"/>
            <a:r>
              <a:rPr lang="en-US" dirty="0" smtClean="0"/>
              <a:t>15.2.4 Storm Sewer Appurtenances. </a:t>
            </a:r>
          </a:p>
          <a:p>
            <a:pPr eaLnBrk="1" hangingPunct="1"/>
            <a:r>
              <a:rPr lang="en-US" dirty="0" smtClean="0"/>
              <a:t>15.2.5 Risk-Based Design of Storm Sewers. </a:t>
            </a:r>
          </a:p>
          <a:p>
            <a:pPr eaLnBrk="1" hangingPunct="1"/>
            <a:r>
              <a:rPr lang="en-US" dirty="0" smtClean="0"/>
              <a:t>15.3 </a:t>
            </a:r>
            <a:r>
              <a:rPr lang="en-US" dirty="0" err="1" smtClean="0"/>
              <a:t>Stormwater</a:t>
            </a:r>
            <a:r>
              <a:rPr lang="en-US" dirty="0" smtClean="0"/>
              <a:t> Drainage Channels. </a:t>
            </a:r>
          </a:p>
          <a:p>
            <a:pPr eaLnBrk="1" hangingPunct="1"/>
            <a:r>
              <a:rPr lang="en-US" dirty="0" smtClean="0"/>
              <a:t>15.3.1 Rigid-Lined Channels. </a:t>
            </a:r>
          </a:p>
          <a:p>
            <a:pPr eaLnBrk="1" hangingPunct="1"/>
            <a:r>
              <a:rPr lang="en-US" dirty="0" smtClean="0"/>
              <a:t>15.3.2 Flexible-Lined Channels. </a:t>
            </a:r>
          </a:p>
          <a:p>
            <a:pPr eaLnBrk="1" hangingPunct="1"/>
            <a:r>
              <a:rPr lang="en-US" dirty="0" smtClean="0"/>
              <a:t>15.4 </a:t>
            </a:r>
            <a:r>
              <a:rPr lang="en-US" dirty="0" err="1" smtClean="0"/>
              <a:t>Stormwater</a:t>
            </a:r>
            <a:r>
              <a:rPr lang="en-US" dirty="0" smtClean="0"/>
              <a:t> Detention. </a:t>
            </a:r>
          </a:p>
          <a:p>
            <a:pPr eaLnBrk="1" hangingPunct="1"/>
            <a:r>
              <a:rPr lang="en-US" dirty="0" smtClean="0"/>
              <a:t>15.4.1 Why Detention? Effects of Urbanization. </a:t>
            </a:r>
          </a:p>
          <a:p>
            <a:pPr eaLnBrk="1" hangingPunct="1"/>
            <a:r>
              <a:rPr lang="en-US" dirty="0" smtClean="0"/>
              <a:t>15.4.2 Types of Surface Detention. </a:t>
            </a:r>
          </a:p>
          <a:p>
            <a:pPr eaLnBrk="1" hangingPunct="1"/>
            <a:r>
              <a:rPr lang="en-US" dirty="0" smtClean="0"/>
              <a:t>15.4.3 Sizing Detention. </a:t>
            </a:r>
          </a:p>
          <a:p>
            <a:pPr eaLnBrk="1" hangingPunct="1"/>
            <a:r>
              <a:rPr lang="en-US" dirty="0" smtClean="0"/>
              <a:t>15.4.4 Detention Basin Routing. </a:t>
            </a:r>
          </a:p>
          <a:p>
            <a:pPr eaLnBrk="1" hangingPunct="1"/>
            <a:r>
              <a:rPr lang="en-US" dirty="0" smtClean="0"/>
              <a:t>15.4.5 Subsurface Disposal of </a:t>
            </a:r>
            <a:r>
              <a:rPr lang="en-US" dirty="0" err="1" smtClean="0"/>
              <a:t>Stormwater</a:t>
            </a:r>
            <a:r>
              <a:rPr lang="en-US" dirty="0" smtClean="0"/>
              <a:t>. </a:t>
            </a:r>
          </a:p>
          <a:p>
            <a:pPr eaLnBrk="1" hangingPunct="1"/>
            <a:r>
              <a:rPr lang="en-US" b="1" dirty="0" smtClean="0"/>
              <a:t>Chapter 16. </a:t>
            </a:r>
            <a:r>
              <a:rPr lang="en-US" b="1" dirty="0" err="1" smtClean="0"/>
              <a:t>Stormwater</a:t>
            </a:r>
            <a:r>
              <a:rPr lang="en-US" b="1" dirty="0" smtClean="0"/>
              <a:t> Control: Street and Highway Drainage and Culverts.</a:t>
            </a:r>
            <a:r>
              <a:rPr lang="en-US" dirty="0" smtClean="0"/>
              <a:t> </a:t>
            </a:r>
          </a:p>
          <a:p>
            <a:pPr eaLnBrk="1" hangingPunct="1"/>
            <a:r>
              <a:rPr lang="en-US" dirty="0" smtClean="0"/>
              <a:t>16.1 Drainage of Street and Highway Pavements. </a:t>
            </a:r>
          </a:p>
          <a:p>
            <a:pPr eaLnBrk="1" hangingPunct="1"/>
            <a:r>
              <a:rPr lang="en-US" dirty="0" smtClean="0"/>
              <a:t>16.1.1 Design Considerations. </a:t>
            </a:r>
          </a:p>
          <a:p>
            <a:pPr eaLnBrk="1" hangingPunct="1"/>
            <a:r>
              <a:rPr lang="en-US" dirty="0" smtClean="0"/>
              <a:t>16.1.2 Flow in Gutters. </a:t>
            </a:r>
          </a:p>
          <a:p>
            <a:pPr eaLnBrk="1" hangingPunct="1"/>
            <a:r>
              <a:rPr lang="en-US" dirty="0" smtClean="0"/>
              <a:t>16.1.3 Pavement Drainage Inlets. </a:t>
            </a:r>
          </a:p>
          <a:p>
            <a:pPr eaLnBrk="1" hangingPunct="1"/>
            <a:r>
              <a:rPr lang="en-US" dirty="0" smtClean="0"/>
              <a:t>16.1.4 Interception Capacity and Efficiency of Inlets on Grade. </a:t>
            </a:r>
          </a:p>
          <a:p>
            <a:pPr eaLnBrk="1" hangingPunct="1"/>
            <a:r>
              <a:rPr lang="en-US" dirty="0" smtClean="0"/>
              <a:t>16.1.5 Interception Capacity and Efficiency of Inlets in Sag Locations. </a:t>
            </a:r>
          </a:p>
          <a:p>
            <a:pPr eaLnBrk="1" hangingPunct="1"/>
            <a:r>
              <a:rPr lang="en-US" dirty="0" smtClean="0"/>
              <a:t>16.1.6 Inlet Locations. </a:t>
            </a:r>
          </a:p>
          <a:p>
            <a:pPr eaLnBrk="1" hangingPunct="1"/>
            <a:r>
              <a:rPr lang="en-US" dirty="0" smtClean="0"/>
              <a:t>16.1.7 Median, Embankment, and Bridge Inlets. </a:t>
            </a:r>
          </a:p>
          <a:p>
            <a:pPr eaLnBrk="1" hangingPunct="1"/>
            <a:r>
              <a:rPr lang="en-US" dirty="0" smtClean="0"/>
              <a:t>16.2 Hydraulic Design of Culverts. </a:t>
            </a:r>
          </a:p>
          <a:p>
            <a:pPr eaLnBrk="1" hangingPunct="1"/>
            <a:r>
              <a:rPr lang="en-US" dirty="0" smtClean="0"/>
              <a:t>16.2.1 Culvert Hydraulics. </a:t>
            </a:r>
          </a:p>
          <a:p>
            <a:pPr eaLnBrk="1" hangingPunct="1"/>
            <a:r>
              <a:rPr lang="en-US" dirty="0" smtClean="0"/>
              <a:t>16.2.2 Culvert Design. </a:t>
            </a:r>
          </a:p>
          <a:p>
            <a:pPr eaLnBrk="1" hangingPunct="1"/>
            <a:r>
              <a:rPr lang="en-US" b="1" dirty="0" smtClean="0"/>
              <a:t>Chapter 17. Design of Spillways and Energy Dissipation for Flood Control Storage and</a:t>
            </a:r>
            <a:r>
              <a:rPr lang="en-US" dirty="0" smtClean="0"/>
              <a:t> </a:t>
            </a:r>
          </a:p>
          <a:p>
            <a:pPr eaLnBrk="1" hangingPunct="1"/>
            <a:r>
              <a:rPr lang="en-US" b="1" dirty="0" smtClean="0"/>
              <a:t>Conveyance Systems.</a:t>
            </a:r>
            <a:r>
              <a:rPr lang="en-US" dirty="0" smtClean="0"/>
              <a:t> </a:t>
            </a:r>
          </a:p>
          <a:p>
            <a:pPr eaLnBrk="1" hangingPunct="1"/>
            <a:r>
              <a:rPr lang="en-US" dirty="0" smtClean="0"/>
              <a:t>17.1 Hydrologic Considerations. </a:t>
            </a:r>
          </a:p>
          <a:p>
            <a:pPr eaLnBrk="1" hangingPunct="1"/>
            <a:r>
              <a:rPr lang="en-US" dirty="0" smtClean="0"/>
              <a:t>17.2 Dams. </a:t>
            </a:r>
          </a:p>
          <a:p>
            <a:pPr eaLnBrk="1" hangingPunct="1"/>
            <a:r>
              <a:rPr lang="en-US" dirty="0" smtClean="0"/>
              <a:t>17.2.1 Type of Dams. </a:t>
            </a:r>
          </a:p>
          <a:p>
            <a:pPr eaLnBrk="1" hangingPunct="1"/>
            <a:r>
              <a:rPr lang="en-US" dirty="0" smtClean="0"/>
              <a:t>17.2.2 Hazard Classification of Dams. </a:t>
            </a:r>
          </a:p>
          <a:p>
            <a:pPr eaLnBrk="1" hangingPunct="1"/>
            <a:r>
              <a:rPr lang="en-US" dirty="0" smtClean="0"/>
              <a:t>17.2.3 Spillway Capacity Criteria. </a:t>
            </a:r>
          </a:p>
          <a:p>
            <a:pPr eaLnBrk="1" hangingPunct="1"/>
            <a:r>
              <a:rPr lang="en-US" dirty="0" smtClean="0"/>
              <a:t>17.2.4 Safety of Existing Dams. </a:t>
            </a:r>
          </a:p>
          <a:p>
            <a:pPr eaLnBrk="1" hangingPunct="1"/>
            <a:r>
              <a:rPr lang="en-US" dirty="0" smtClean="0"/>
              <a:t>17.2.5 Hydraulic Analysis of Dam Failures. </a:t>
            </a:r>
          </a:p>
          <a:p>
            <a:pPr eaLnBrk="1" hangingPunct="1"/>
            <a:r>
              <a:rPr lang="en-US" dirty="0" smtClean="0"/>
              <a:t>17.2.6 Examples of Dams and Spillways. </a:t>
            </a:r>
          </a:p>
          <a:p>
            <a:pPr eaLnBrk="1" hangingPunct="1"/>
            <a:r>
              <a:rPr lang="en-US" dirty="0" smtClean="0"/>
              <a:t>17.3 Spillways. </a:t>
            </a:r>
          </a:p>
          <a:p>
            <a:pPr eaLnBrk="1" hangingPunct="1"/>
            <a:r>
              <a:rPr lang="en-US" dirty="0" smtClean="0"/>
              <a:t>17.3.1 Functions of Spillways. </a:t>
            </a:r>
          </a:p>
          <a:p>
            <a:pPr eaLnBrk="1" hangingPunct="1"/>
            <a:r>
              <a:rPr lang="en-US" dirty="0" smtClean="0"/>
              <a:t>17.3.2 Overflow and Free-</a:t>
            </a:r>
            <a:r>
              <a:rPr lang="en-US" dirty="0" err="1" smtClean="0"/>
              <a:t>Overfall</a:t>
            </a:r>
            <a:r>
              <a:rPr lang="en-US" dirty="0" smtClean="0"/>
              <a:t> (Straight Drop ) Spillways. </a:t>
            </a:r>
          </a:p>
          <a:p>
            <a:pPr eaLnBrk="1" hangingPunct="1"/>
            <a:r>
              <a:rPr lang="en-US" dirty="0" smtClean="0"/>
              <a:t>17.3.3 Ogee (Overflow) Spillways. </a:t>
            </a:r>
          </a:p>
          <a:p>
            <a:pPr eaLnBrk="1" hangingPunct="1"/>
            <a:r>
              <a:rPr lang="en-US" dirty="0" smtClean="0"/>
              <a:t>17.3.4 Side Channel Spillways. </a:t>
            </a:r>
          </a:p>
          <a:p>
            <a:pPr eaLnBrk="1" hangingPunct="1"/>
            <a:r>
              <a:rPr lang="en-US" dirty="0" smtClean="0"/>
              <a:t>17.3.5 Drop Inlet (Shaft or Morning Glory) Spillways. </a:t>
            </a:r>
          </a:p>
          <a:p>
            <a:pPr eaLnBrk="1" hangingPunct="1"/>
            <a:r>
              <a:rPr lang="en-US" dirty="0" smtClean="0"/>
              <a:t>17.3.6 Baffled Chute Spillways. </a:t>
            </a:r>
          </a:p>
          <a:p>
            <a:pPr eaLnBrk="1" hangingPunct="1"/>
            <a:r>
              <a:rPr lang="en-US" dirty="0" smtClean="0"/>
              <a:t>17.3.7 Culvert Spillways. </a:t>
            </a:r>
          </a:p>
          <a:p>
            <a:pPr eaLnBrk="1" hangingPunct="1"/>
            <a:r>
              <a:rPr lang="en-US" dirty="0" smtClean="0"/>
              <a:t>17.4 Hydraulic-Jump Type Stilling Basins and Energy </a:t>
            </a:r>
            <a:r>
              <a:rPr lang="en-US" dirty="0" err="1" smtClean="0"/>
              <a:t>Dissipators</a:t>
            </a:r>
            <a:r>
              <a:rPr lang="en-US" dirty="0" smtClean="0"/>
              <a:t>. </a:t>
            </a:r>
          </a:p>
          <a:p>
            <a:pPr eaLnBrk="1" hangingPunct="1"/>
            <a:r>
              <a:rPr lang="en-US" dirty="0" smtClean="0"/>
              <a:t>17.4.1 Types of Hydraulic Jump Basins. </a:t>
            </a:r>
          </a:p>
          <a:p>
            <a:pPr eaLnBrk="1" hangingPunct="1"/>
            <a:r>
              <a:rPr lang="en-US" dirty="0" smtClean="0"/>
              <a:t>17.4.2 Basin I. </a:t>
            </a:r>
          </a:p>
          <a:p>
            <a:pPr eaLnBrk="1" hangingPunct="1"/>
            <a:r>
              <a:rPr lang="en-US" dirty="0" smtClean="0"/>
              <a:t>17.4.3 Basin II. </a:t>
            </a:r>
          </a:p>
          <a:p>
            <a:pPr eaLnBrk="1" hangingPunct="1"/>
            <a:r>
              <a:rPr lang="en-US" dirty="0" smtClean="0"/>
              <a:t>17.4.4 Basin III. </a:t>
            </a:r>
          </a:p>
          <a:p>
            <a:pPr eaLnBrk="1" hangingPunct="1"/>
            <a:r>
              <a:rPr lang="en-US" dirty="0" smtClean="0"/>
              <a:t>17.4.5 Basin IV. </a:t>
            </a:r>
          </a:p>
          <a:p>
            <a:pPr eaLnBrk="1" hangingPunct="1"/>
            <a:r>
              <a:rPr lang="en-US" dirty="0" smtClean="0"/>
              <a:t>17.4.6 Basin V. </a:t>
            </a:r>
          </a:p>
          <a:p>
            <a:pPr eaLnBrk="1" hangingPunct="1"/>
            <a:r>
              <a:rPr lang="en-US" dirty="0" smtClean="0"/>
              <a:t>17.4.7 </a:t>
            </a:r>
            <a:r>
              <a:rPr lang="en-US" dirty="0" err="1" smtClean="0"/>
              <a:t>Tailwater</a:t>
            </a:r>
            <a:r>
              <a:rPr lang="en-US" dirty="0" smtClean="0"/>
              <a:t> Considerations for Stilling Basin Design. </a:t>
            </a:r>
          </a:p>
          <a:p>
            <a:pPr eaLnBrk="1" hangingPunct="1"/>
            <a:r>
              <a:rPr lang="en-US" dirty="0" smtClean="0"/>
              <a:t>17.5 Other Types of Stilling Basins. </a:t>
            </a:r>
          </a:p>
          <a:p>
            <a:pPr eaLnBrk="1" hangingPunct="1"/>
            <a:r>
              <a:rPr lang="en-US" dirty="0" smtClean="0"/>
              <a:t>17.6 Gates and Valves. </a:t>
            </a:r>
          </a:p>
          <a:p>
            <a:pPr eaLnBrk="1" hangingPunct="1"/>
            <a:r>
              <a:rPr lang="en-US" dirty="0" smtClean="0"/>
              <a:t>17.6.1 Spillway Crest Gates. </a:t>
            </a:r>
          </a:p>
          <a:p>
            <a:pPr eaLnBrk="1" hangingPunct="1"/>
            <a:r>
              <a:rPr lang="en-US" dirty="0" smtClean="0"/>
              <a:t>17.6.2 Gates for Outlet Works. </a:t>
            </a:r>
          </a:p>
          <a:p>
            <a:pPr eaLnBrk="1" hangingPunct="1"/>
            <a:r>
              <a:rPr lang="en-US" dirty="0" smtClean="0"/>
              <a:t>17.6.3 Valves for Outlet Works. </a:t>
            </a:r>
          </a:p>
          <a:p>
            <a:pPr eaLnBrk="1" hangingPunct="1"/>
            <a:r>
              <a:rPr lang="en-US" dirty="0" smtClean="0"/>
              <a:t>17.7 Outlet Works. </a:t>
            </a:r>
          </a:p>
          <a:p>
            <a:pPr eaLnBrk="1" hangingPunct="1"/>
            <a:r>
              <a:rPr lang="en-US" b="1" dirty="0" smtClean="0"/>
              <a:t>Chapter 18. Sedimentation and Erosion Hydraulics.</a:t>
            </a:r>
            <a:r>
              <a:rPr lang="en-US" dirty="0" smtClean="0"/>
              <a:t> </a:t>
            </a:r>
          </a:p>
          <a:p>
            <a:pPr eaLnBrk="1" hangingPunct="1"/>
            <a:r>
              <a:rPr lang="en-US" dirty="0" smtClean="0"/>
              <a:t>18.0 Introduction. </a:t>
            </a:r>
          </a:p>
          <a:p>
            <a:pPr eaLnBrk="1" hangingPunct="1"/>
            <a:r>
              <a:rPr lang="en-US" dirty="0" smtClean="0"/>
              <a:t>18.1 Properties of Sediment. </a:t>
            </a:r>
          </a:p>
          <a:p>
            <a:pPr eaLnBrk="1" hangingPunct="1"/>
            <a:r>
              <a:rPr lang="en-US" dirty="0" smtClean="0"/>
              <a:t>18.1.1 Size and Shape. </a:t>
            </a:r>
          </a:p>
          <a:p>
            <a:pPr eaLnBrk="1" hangingPunct="1"/>
            <a:r>
              <a:rPr lang="en-US" dirty="0" smtClean="0"/>
              <a:t>18.1.2 Measurement of Size Distribution. </a:t>
            </a:r>
          </a:p>
          <a:p>
            <a:pPr eaLnBrk="1" hangingPunct="1"/>
            <a:r>
              <a:rPr lang="en-US" dirty="0" smtClean="0"/>
              <a:t>18.1.3 Settling Analysis for Finer Particles. </a:t>
            </a:r>
          </a:p>
          <a:p>
            <a:pPr eaLnBrk="1" hangingPunct="1"/>
            <a:r>
              <a:rPr lang="en-US" dirty="0" smtClean="0"/>
              <a:t>18.1.4 Fall Velocity. </a:t>
            </a:r>
          </a:p>
          <a:p>
            <a:pPr eaLnBrk="1" hangingPunct="1"/>
            <a:r>
              <a:rPr lang="en-US" dirty="0" smtClean="0"/>
              <a:t>18.1.5 Density. </a:t>
            </a:r>
          </a:p>
          <a:p>
            <a:pPr eaLnBrk="1" hangingPunct="1"/>
            <a:r>
              <a:rPr lang="en-US" dirty="0" smtClean="0"/>
              <a:t>18.1.6 Other Important Relations. </a:t>
            </a:r>
          </a:p>
          <a:p>
            <a:pPr eaLnBrk="1" hangingPunct="1"/>
            <a:r>
              <a:rPr lang="en-US" dirty="0" smtClean="0"/>
              <a:t>18.2 Bed Forms and Flow Resistance. </a:t>
            </a:r>
          </a:p>
          <a:p>
            <a:pPr eaLnBrk="1" hangingPunct="1"/>
            <a:r>
              <a:rPr lang="en-US" dirty="0" smtClean="0"/>
              <a:t>18.2.1 Bed Forms. </a:t>
            </a:r>
          </a:p>
          <a:p>
            <a:pPr eaLnBrk="1" hangingPunct="1"/>
            <a:r>
              <a:rPr lang="en-US" dirty="0" smtClean="0"/>
              <a:t>18.2.2 Sediment Transport Definitions. </a:t>
            </a:r>
          </a:p>
          <a:p>
            <a:pPr eaLnBrk="1" hangingPunct="1"/>
            <a:r>
              <a:rPr lang="en-US" dirty="0" smtClean="0"/>
              <a:t>18.2.3 Flow Resistance. </a:t>
            </a:r>
          </a:p>
          <a:p>
            <a:pPr eaLnBrk="1" hangingPunct="1"/>
            <a:r>
              <a:rPr lang="en-US" dirty="0" smtClean="0"/>
              <a:t>18.3 Sediment Transport. </a:t>
            </a:r>
          </a:p>
          <a:p>
            <a:pPr eaLnBrk="1" hangingPunct="1"/>
            <a:r>
              <a:rPr lang="en-US" dirty="0" smtClean="0"/>
              <a:t>18.3.1 Incipient Motion. </a:t>
            </a:r>
          </a:p>
          <a:p>
            <a:pPr eaLnBrk="1" hangingPunct="1"/>
            <a:r>
              <a:rPr lang="en-US" dirty="0" smtClean="0"/>
              <a:t>18.3.2 Sediment Transport Functions. </a:t>
            </a:r>
          </a:p>
          <a:p>
            <a:pPr eaLnBrk="1" hangingPunct="1"/>
            <a:r>
              <a:rPr lang="en-US" dirty="0" smtClean="0"/>
              <a:t>18.3.3 Armoring. </a:t>
            </a:r>
          </a:p>
          <a:p>
            <a:pPr eaLnBrk="1" hangingPunct="1"/>
            <a:r>
              <a:rPr lang="en-US" dirty="0" smtClean="0"/>
              <a:t>18.4 Bed Load Formulas. </a:t>
            </a:r>
          </a:p>
          <a:p>
            <a:pPr eaLnBrk="1" hangingPunct="1"/>
            <a:r>
              <a:rPr lang="en-US" dirty="0" smtClean="0"/>
              <a:t>18.4.1 </a:t>
            </a:r>
            <a:r>
              <a:rPr lang="en-US" dirty="0" err="1" smtClean="0"/>
              <a:t>Duboys</a:t>
            </a:r>
            <a:r>
              <a:rPr lang="en-US" dirty="0" smtClean="0"/>
              <a:t> Formula. </a:t>
            </a:r>
          </a:p>
          <a:p>
            <a:pPr eaLnBrk="1" hangingPunct="1"/>
            <a:r>
              <a:rPr lang="en-US" dirty="0" smtClean="0"/>
              <a:t>18.4.2 Meyer-Peter and Muller Formula. </a:t>
            </a:r>
          </a:p>
          <a:p>
            <a:pPr eaLnBrk="1" hangingPunct="1"/>
            <a:r>
              <a:rPr lang="en-US" dirty="0" smtClean="0"/>
              <a:t>18.4.3 </a:t>
            </a:r>
            <a:r>
              <a:rPr lang="en-US" dirty="0" err="1" smtClean="0"/>
              <a:t>Schoklitsch</a:t>
            </a:r>
            <a:r>
              <a:rPr lang="en-US" dirty="0" smtClean="0"/>
              <a:t> Formula. </a:t>
            </a:r>
          </a:p>
          <a:p>
            <a:pPr eaLnBrk="1" hangingPunct="1"/>
            <a:r>
              <a:rPr lang="en-US" dirty="0" smtClean="0"/>
              <a:t>18.5 Suspended Load. </a:t>
            </a:r>
          </a:p>
          <a:p>
            <a:pPr eaLnBrk="1" hangingPunct="1"/>
            <a:r>
              <a:rPr lang="en-US" dirty="0" smtClean="0"/>
              <a:t>18.6 Total Sediment Load (Bed Material Load Formulas). </a:t>
            </a:r>
          </a:p>
          <a:p>
            <a:pPr eaLnBrk="1" hangingPunct="1"/>
            <a:r>
              <a:rPr lang="en-US" dirty="0" smtClean="0"/>
              <a:t>18.6.1 </a:t>
            </a:r>
            <a:r>
              <a:rPr lang="en-US" dirty="0" err="1" smtClean="0"/>
              <a:t>Colbyâ</a:t>
            </a:r>
            <a:r>
              <a:rPr lang="en-US" dirty="0" smtClean="0"/>
              <a:t> ™s Formula. </a:t>
            </a:r>
          </a:p>
          <a:p>
            <a:pPr eaLnBrk="1" hangingPunct="1"/>
            <a:r>
              <a:rPr lang="en-US" dirty="0" smtClean="0"/>
              <a:t>18.6.2 </a:t>
            </a:r>
            <a:r>
              <a:rPr lang="en-US" dirty="0" err="1" smtClean="0"/>
              <a:t>Ackers</a:t>
            </a:r>
            <a:r>
              <a:rPr lang="en-US" dirty="0" smtClean="0"/>
              <a:t>-White Formula. </a:t>
            </a:r>
          </a:p>
          <a:p>
            <a:pPr eaLnBrk="1" hangingPunct="1"/>
            <a:r>
              <a:rPr lang="en-US" dirty="0" smtClean="0"/>
              <a:t>18.6.3 </a:t>
            </a:r>
            <a:r>
              <a:rPr lang="en-US" dirty="0" err="1" smtClean="0"/>
              <a:t>Yangâ</a:t>
            </a:r>
            <a:r>
              <a:rPr lang="en-US" dirty="0" smtClean="0"/>
              <a:t> ™s Unit Stream Power Formula. </a:t>
            </a:r>
          </a:p>
          <a:p>
            <a:pPr eaLnBrk="1" hangingPunct="1"/>
            <a:r>
              <a:rPr lang="en-US" dirty="0" smtClean="0"/>
              <a:t>18.7 Watershed Sediment Yield. </a:t>
            </a:r>
          </a:p>
          <a:p>
            <a:pPr eaLnBrk="1" hangingPunct="1"/>
            <a:r>
              <a:rPr lang="en-US" dirty="0" smtClean="0"/>
              <a:t>18.8 Reservoir Sedimentation. </a:t>
            </a:r>
          </a:p>
          <a:p>
            <a:pPr eaLnBrk="1" hangingPunct="1"/>
            <a:r>
              <a:rPr lang="en-US" dirty="0" smtClean="0"/>
              <a:t>18.9 Stream Stability at Highway Structures. </a:t>
            </a:r>
          </a:p>
          <a:p>
            <a:pPr eaLnBrk="1" hangingPunct="1"/>
            <a:r>
              <a:rPr lang="en-US" dirty="0" smtClean="0"/>
              <a:t>18.9.1 Factors that Affect Stream Stability. </a:t>
            </a:r>
          </a:p>
          <a:p>
            <a:pPr eaLnBrk="1" hangingPunct="1"/>
            <a:r>
              <a:rPr lang="en-US" dirty="0" smtClean="0"/>
              <a:t>18.9.2 Basic Engineering Analysis. </a:t>
            </a:r>
          </a:p>
          <a:p>
            <a:pPr eaLnBrk="1" hangingPunct="1"/>
            <a:r>
              <a:rPr lang="en-US" dirty="0" smtClean="0"/>
              <a:t>18.9.3 Countermeasures (Flow Control Structure) for Stream Instability. </a:t>
            </a:r>
          </a:p>
          <a:p>
            <a:pPr eaLnBrk="1" hangingPunct="1"/>
            <a:r>
              <a:rPr lang="en-US" dirty="0" smtClean="0"/>
              <a:t>18.9.4 Spurs. </a:t>
            </a:r>
          </a:p>
          <a:p>
            <a:pPr eaLnBrk="1" hangingPunct="1"/>
            <a:r>
              <a:rPr lang="en-US" dirty="0" smtClean="0"/>
              <a:t>18.9.5 Guide Banks (Spur Dikes). </a:t>
            </a:r>
          </a:p>
          <a:p>
            <a:pPr eaLnBrk="1" hangingPunct="1"/>
            <a:r>
              <a:rPr lang="en-US" dirty="0" smtClean="0"/>
              <a:t>18.9.6 Check Dams (Channel Drop Structures). </a:t>
            </a:r>
          </a:p>
          <a:p>
            <a:pPr eaLnBrk="1" hangingPunct="1"/>
            <a:r>
              <a:rPr lang="en-US" dirty="0" smtClean="0"/>
              <a:t>18.10 Bridge Scour. </a:t>
            </a:r>
          </a:p>
          <a:p>
            <a:pPr eaLnBrk="1" hangingPunct="1"/>
            <a:r>
              <a:rPr lang="en-US" dirty="0" smtClean="0"/>
              <a:t>18.10.1 Design Approach. </a:t>
            </a:r>
          </a:p>
          <a:p>
            <a:pPr eaLnBrk="1" hangingPunct="1"/>
            <a:r>
              <a:rPr lang="en-US" dirty="0" smtClean="0"/>
              <a:t>18.10.2 Contraction Scour. </a:t>
            </a:r>
          </a:p>
          <a:p>
            <a:pPr eaLnBrk="1" hangingPunct="1"/>
            <a:r>
              <a:rPr lang="en-US" dirty="0" smtClean="0"/>
              <a:t>18.10.3 Local Scour at Piers. </a:t>
            </a:r>
          </a:p>
          <a:p>
            <a:pPr eaLnBrk="1" hangingPunct="1"/>
            <a:r>
              <a:rPr lang="en-US" dirty="0" smtClean="0"/>
              <a:t>18.10.4 Live-Bed Scour at Abutments. </a:t>
            </a:r>
          </a:p>
          <a:p>
            <a:pPr eaLnBrk="1" hangingPunct="1"/>
            <a:r>
              <a:rPr lang="en-US" b="1" dirty="0" smtClean="0"/>
              <a:t>Appendix A. Newton-</a:t>
            </a:r>
            <a:r>
              <a:rPr lang="en-US" b="1" dirty="0" err="1" smtClean="0"/>
              <a:t>Raphson</a:t>
            </a:r>
            <a:r>
              <a:rPr lang="en-US" b="1" dirty="0" smtClean="0"/>
              <a:t> Method.</a:t>
            </a:r>
            <a:r>
              <a:rPr lang="en-US" dirty="0" smtClean="0"/>
              <a:t> </a:t>
            </a:r>
          </a:p>
          <a:p>
            <a:pPr eaLnBrk="1" hangingPunct="1"/>
            <a:r>
              <a:rPr lang="en-US" dirty="0" smtClean="0"/>
              <a:t>Finding the root for a single nonlinear equation. </a:t>
            </a:r>
          </a:p>
          <a:p>
            <a:pPr eaLnBrk="1" hangingPunct="1"/>
            <a:r>
              <a:rPr lang="en-US" dirty="0" smtClean="0"/>
              <a:t>Application to Solve </a:t>
            </a:r>
            <a:r>
              <a:rPr lang="en-US" dirty="0" err="1" smtClean="0"/>
              <a:t>Manningâ</a:t>
            </a:r>
            <a:r>
              <a:rPr lang="en-US" dirty="0" smtClean="0"/>
              <a:t> ™s Equation for Normal Depth. </a:t>
            </a:r>
          </a:p>
          <a:p>
            <a:pPr eaLnBrk="1" hangingPunct="1"/>
            <a:r>
              <a:rPr lang="en-US" dirty="0" smtClean="0"/>
              <a:t>Finding the roots of a system of nonlinear equations. </a:t>
            </a:r>
          </a:p>
          <a:p>
            <a:pPr eaLnBrk="1" hangingPunct="1"/>
            <a:r>
              <a:rPr lang="en-US" b="1" dirty="0" smtClean="0"/>
              <a:t>Index.</a:t>
            </a:r>
            <a:r>
              <a:rPr lang="en-US" dirty="0" smtClean="0"/>
              <a:t> </a:t>
            </a:r>
          </a:p>
        </p:txBody>
      </p:sp>
    </p:spTree>
    <p:extLst>
      <p:ext uri="{BB962C8B-B14F-4D97-AF65-F5344CB8AC3E}">
        <p14:creationId xmlns:p14="http://schemas.microsoft.com/office/powerpoint/2010/main" val="121169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085BB78F-BEAD-4A93-B854-705ED53C654D}" type="slidenum">
              <a:rPr lang="en-US" smtClean="0"/>
              <a:pPr eaLnBrk="1" hangingPunct="1"/>
              <a:t>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extLst>
      <p:ext uri="{BB962C8B-B14F-4D97-AF65-F5344CB8AC3E}">
        <p14:creationId xmlns:p14="http://schemas.microsoft.com/office/powerpoint/2010/main" val="416235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7D34F398-1864-48FD-A3E1-08A745CB17EA}" type="slidenum">
              <a:rPr lang="en-US" smtClean="0"/>
              <a:pPr eaLnBrk="1" hangingPunct="1"/>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800" b="1"/>
              <a:t>http://en.wikipedia.org/wiki/Nilometer</a:t>
            </a:r>
          </a:p>
          <a:p>
            <a:pPr eaLnBrk="1" hangingPunct="1">
              <a:lnSpc>
                <a:spcPct val="80000"/>
              </a:lnSpc>
            </a:pPr>
            <a:endParaRPr lang="en-US" sz="800" b="1"/>
          </a:p>
          <a:p>
            <a:pPr eaLnBrk="1" hangingPunct="1">
              <a:lnSpc>
                <a:spcPct val="80000"/>
              </a:lnSpc>
            </a:pPr>
            <a:r>
              <a:rPr lang="en-US" sz="800" b="1"/>
              <a:t>Nilometer</a:t>
            </a:r>
            <a:r>
              <a:rPr lang="en-US" sz="800"/>
              <a:t> is the name given to one of several devices that are different in design but that all serve the same function: measuring water levels in the </a:t>
            </a:r>
            <a:r>
              <a:rPr lang="en-US" sz="800">
                <a:hlinkClick r:id="rId3" tooltip="Nile"/>
              </a:rPr>
              <a:t>River Nile</a:t>
            </a:r>
            <a:r>
              <a:rPr lang="en-US" sz="800"/>
              <a:t> and thus allowing the keeping of comparative historic records.</a:t>
            </a:r>
          </a:p>
          <a:p>
            <a:pPr eaLnBrk="1" hangingPunct="1">
              <a:lnSpc>
                <a:spcPct val="80000"/>
              </a:lnSpc>
            </a:pPr>
            <a:endParaRPr lang="en-US" sz="800"/>
          </a:p>
          <a:p>
            <a:pPr eaLnBrk="1" hangingPunct="1">
              <a:lnSpc>
                <a:spcPct val="80000"/>
              </a:lnSpc>
            </a:pPr>
            <a:r>
              <a:rPr lang="en-US" sz="800"/>
              <a:t>Every summer, torrential rains in the highlands of </a:t>
            </a:r>
            <a:r>
              <a:rPr lang="en-US" sz="800">
                <a:hlinkClick r:id="rId4" tooltip="Ethiopia"/>
              </a:rPr>
              <a:t>Ethiopia</a:t>
            </a:r>
            <a:r>
              <a:rPr lang="en-US" sz="800"/>
              <a:t> cause a drastic increase in the volume of water flowing into the Nile from its tributaries. Between June and September, the reaches of the Nile running through </a:t>
            </a:r>
            <a:r>
              <a:rPr lang="en-US" sz="800">
                <a:hlinkClick r:id="rId5" tooltip="Egypt"/>
              </a:rPr>
              <a:t>Egypt</a:t>
            </a:r>
            <a:r>
              <a:rPr lang="en-US" sz="800"/>
              <a:t> would burst their banks and cover the adjacent </a:t>
            </a:r>
            <a:r>
              <a:rPr lang="en-US" sz="800">
                <a:hlinkClick r:id="rId6" tooltip="Flood plain"/>
              </a:rPr>
              <a:t>flood plain</a:t>
            </a:r>
            <a:r>
              <a:rPr lang="en-US" sz="800"/>
              <a:t>. When the waters receded, around September or October, they left behind a rich </a:t>
            </a:r>
            <a:r>
              <a:rPr lang="en-US" sz="800">
                <a:hlinkClick r:id="rId7" tooltip="Alluvium"/>
              </a:rPr>
              <a:t>alluvial deposit</a:t>
            </a:r>
            <a:r>
              <a:rPr lang="en-US" sz="800"/>
              <a:t> of exceptionally fertile black silt over the croplands. The inundation – </a:t>
            </a:r>
            <a:r>
              <a:rPr lang="en-US" sz="800" i="1"/>
              <a:t>akhet</a:t>
            </a:r>
            <a:r>
              <a:rPr lang="en-US" sz="800"/>
              <a:t> in the </a:t>
            </a:r>
            <a:r>
              <a:rPr lang="en-US" sz="800">
                <a:hlinkClick r:id="rId8" tooltip="Egyptian language"/>
              </a:rPr>
              <a:t>Egyptian</a:t>
            </a:r>
            <a:r>
              <a:rPr lang="en-US" sz="800"/>
              <a:t> language – was one of the three seasons into which the </a:t>
            </a:r>
            <a:r>
              <a:rPr lang="en-US" sz="800">
                <a:hlinkClick r:id="rId9" tooltip="Ancient Egypt"/>
              </a:rPr>
              <a:t>Ancient Egyptians</a:t>
            </a:r>
            <a:r>
              <a:rPr lang="en-US" sz="800"/>
              <a:t> divided their years. (See </a:t>
            </a:r>
            <a:r>
              <a:rPr lang="en-US" sz="800">
                <a:hlinkClick r:id="rId10" tooltip="Season of the Inundation"/>
              </a:rPr>
              <a:t>Season of the Inundation</a:t>
            </a:r>
            <a:r>
              <a:rPr lang="en-US" sz="800"/>
              <a:t>.)</a:t>
            </a:r>
            <a:endParaRPr lang="en-US" sz="800">
              <a:hlinkClick r:id="rId11" tooltip="Rodah Nilometer, Cairo. David Roberts, 1840s lithograph"/>
            </a:endParaRPr>
          </a:p>
          <a:p>
            <a:pPr eaLnBrk="1" hangingPunct="1">
              <a:lnSpc>
                <a:spcPct val="80000"/>
              </a:lnSpc>
            </a:pPr>
            <a:endParaRPr lang="en-US" sz="800"/>
          </a:p>
          <a:p>
            <a:pPr eaLnBrk="1" hangingPunct="1">
              <a:lnSpc>
                <a:spcPct val="80000"/>
              </a:lnSpc>
            </a:pPr>
            <a:r>
              <a:rPr lang="en-US" sz="800"/>
              <a:t>It would be difficult to overstate the importance of the annual flood to Egyptian civilization. A moderate inundation was a vital part of the agricultural cycle; however, a lighter monsoon than normal would cause </a:t>
            </a:r>
            <a:r>
              <a:rPr lang="en-US" sz="800">
                <a:hlinkClick r:id="rId12" tooltip="Famine"/>
              </a:rPr>
              <a:t>famine</a:t>
            </a:r>
            <a:r>
              <a:rPr lang="en-US" sz="800"/>
              <a:t>, and too much flood water would be equally disastrous, washing away much of the infrastructure built on the flood plain. Records from Pharaonic times indicate that on average, one year of out every five saw an inundation that was either over-abundant or fell short of expectations.</a:t>
            </a:r>
          </a:p>
          <a:p>
            <a:pPr eaLnBrk="1" hangingPunct="1">
              <a:lnSpc>
                <a:spcPct val="80000"/>
              </a:lnSpc>
            </a:pPr>
            <a:r>
              <a:rPr lang="en-US" sz="800"/>
              <a:t>The ability to predict the volume of the coming inundation was part of the mystique of the Ancient Egyptian </a:t>
            </a:r>
            <a:r>
              <a:rPr lang="en-US" sz="800">
                <a:hlinkClick r:id="rId13" tooltip="Priest"/>
              </a:rPr>
              <a:t>priesthood</a:t>
            </a:r>
            <a:r>
              <a:rPr lang="en-US" sz="800"/>
              <a:t>. The same skill also played a political and administrative role, since the quality of the year's flood was used to determine the levels of </a:t>
            </a:r>
            <a:r>
              <a:rPr lang="en-US" sz="800">
                <a:hlinkClick r:id="rId14" tooltip="Tax"/>
              </a:rPr>
              <a:t>tax</a:t>
            </a:r>
            <a:r>
              <a:rPr lang="en-US" sz="800"/>
              <a:t> to be paid, in kind, by the peasantry to their rulers. This is where the nilometer came into play, with priests monitoring the day-to-day level of the river and announcing the awaited arrival of the summer flood.</a:t>
            </a:r>
          </a:p>
          <a:p>
            <a:pPr eaLnBrk="1" hangingPunct="1">
              <a:lnSpc>
                <a:spcPct val="80000"/>
              </a:lnSpc>
            </a:pPr>
            <a:r>
              <a:rPr lang="en-US" sz="800"/>
              <a:t>The simplest nilometer design is a vertical column submerged in the waters of the river, with marked intervals indicating the depth of the water. One that follows this simple design, albeit housed in an elaborate and ornate stone structure, can still be seen on the island of </a:t>
            </a:r>
            <a:r>
              <a:rPr lang="en-US" sz="800">
                <a:hlinkClick r:id="rId15" tooltip="Rodah (island)"/>
              </a:rPr>
              <a:t>Rodah</a:t>
            </a:r>
            <a:r>
              <a:rPr lang="en-US" sz="800"/>
              <a:t> in central </a:t>
            </a:r>
            <a:r>
              <a:rPr lang="en-US" sz="800">
                <a:hlinkClick r:id="rId16" tooltip="Cairo"/>
              </a:rPr>
              <a:t>Cairo</a:t>
            </a:r>
            <a:r>
              <a:rPr lang="en-US" sz="800"/>
              <a:t>. While this nilometer dates only as far back as 861 AD, when the </a:t>
            </a:r>
            <a:r>
              <a:rPr lang="en-US" sz="800">
                <a:hlinkClick r:id="rId17" tooltip="Abbasid"/>
              </a:rPr>
              <a:t>Abbasid</a:t>
            </a:r>
            <a:r>
              <a:rPr lang="en-US" sz="800"/>
              <a:t> caliph </a:t>
            </a:r>
            <a:r>
              <a:rPr lang="en-US" sz="800">
                <a:hlinkClick r:id="rId18" tooltip="Al-Mutawakkil"/>
              </a:rPr>
              <a:t>al-Mutawakkil</a:t>
            </a:r>
            <a:r>
              <a:rPr lang="en-US" sz="800"/>
              <a:t> ordered its construction, it was built on a site occupied by an earlier specimen.</a:t>
            </a:r>
          </a:p>
          <a:p>
            <a:pPr eaLnBrk="1" hangingPunct="1">
              <a:lnSpc>
                <a:spcPct val="80000"/>
              </a:lnSpc>
            </a:pPr>
            <a:r>
              <a:rPr lang="en-US" sz="800">
                <a:hlinkClick r:id="rId19" tooltip="Enlarge"/>
              </a:rPr>
              <a:t> </a:t>
            </a:r>
            <a:endParaRPr lang="en-US" sz="800"/>
          </a:p>
          <a:p>
            <a:pPr eaLnBrk="1" hangingPunct="1">
              <a:lnSpc>
                <a:spcPct val="80000"/>
              </a:lnSpc>
            </a:pPr>
            <a:r>
              <a:rPr lang="en-US" sz="800"/>
              <a:t>The second nilometer design comprises a flight of stairs leading down into the water, with depth markings along the walls. The best known example of this kind can be seen on the island of </a:t>
            </a:r>
            <a:r>
              <a:rPr lang="en-US" sz="800">
                <a:hlinkClick r:id="rId20" tooltip="Elephantine"/>
              </a:rPr>
              <a:t>Elephantine</a:t>
            </a:r>
            <a:r>
              <a:rPr lang="en-US" sz="800"/>
              <a:t> in </a:t>
            </a:r>
            <a:r>
              <a:rPr lang="en-US" sz="800">
                <a:hlinkClick r:id="rId21" tooltip="Aswan"/>
              </a:rPr>
              <a:t>Aswan</a:t>
            </a:r>
            <a:r>
              <a:rPr lang="en-US" sz="800"/>
              <a:t>. This location was also particularly important, since for much of Egyptian history Elephantine marked Egypt's southern border and was therefore the first place where the onset of the annual flood was detected.</a:t>
            </a:r>
          </a:p>
          <a:p>
            <a:pPr eaLnBrk="1" hangingPunct="1">
              <a:lnSpc>
                <a:spcPct val="80000"/>
              </a:lnSpc>
            </a:pPr>
            <a:r>
              <a:rPr lang="en-US" sz="800"/>
              <a:t>The most elaborate design involved a channel or culvert that led from the riverbank – often running for a considerable distance – and then fed a well, tank, or cistern. These nilometer wells were most frequently located within the confines of </a:t>
            </a:r>
            <a:r>
              <a:rPr lang="en-US" sz="800">
                <a:hlinkClick r:id="rId22" tooltip="Temple"/>
              </a:rPr>
              <a:t>temples</a:t>
            </a:r>
            <a:r>
              <a:rPr lang="en-US" sz="800"/>
              <a:t>, where only the priests and rulers were allowed access. A particularly fine example, with a deep, cylindrical well and a culvert opening in the surrounding wall, can be seen at the </a:t>
            </a:r>
            <a:r>
              <a:rPr lang="en-US" sz="800">
                <a:hlinkClick r:id="rId23" tooltip="Temple of Kom Ombo"/>
              </a:rPr>
              <a:t>Temple of Kom Ombo</a:t>
            </a:r>
            <a:r>
              <a:rPr lang="en-US" sz="800"/>
              <a:t> to the north of Aswan.</a:t>
            </a:r>
          </a:p>
          <a:p>
            <a:pPr eaLnBrk="1" hangingPunct="1">
              <a:lnSpc>
                <a:spcPct val="80000"/>
              </a:lnSpc>
            </a:pPr>
            <a:r>
              <a:rPr lang="en-US" sz="800"/>
              <a:t>While nilometers originated in Pharaonic times, they continued to be used by the later civilizations that held sway in Egypt. In the </a:t>
            </a:r>
            <a:r>
              <a:rPr lang="en-US" sz="800">
                <a:hlinkClick r:id="rId24" tooltip="20th century"/>
              </a:rPr>
              <a:t>20th century</a:t>
            </a:r>
            <a:r>
              <a:rPr lang="en-US" sz="800"/>
              <a:t>, the Nile's annual inundation was first greatly checked, and then eliminated entirely, with the construction of the </a:t>
            </a:r>
            <a:r>
              <a:rPr lang="en-US" sz="800">
                <a:hlinkClick r:id="rId25" tooltip="Aswan dam"/>
              </a:rPr>
              <a:t>Aswan dams</a:t>
            </a:r>
            <a:r>
              <a:rPr lang="en-US" sz="800"/>
              <a:t>. While the Aswan High Dam's impact on Egypt and its agriculture has been controversial for other, more complex reasons, it has also had the additional effect of rendering the nilometer obsolete.</a:t>
            </a:r>
          </a:p>
        </p:txBody>
      </p:sp>
    </p:spTree>
    <p:extLst>
      <p:ext uri="{BB962C8B-B14F-4D97-AF65-F5344CB8AC3E}">
        <p14:creationId xmlns:p14="http://schemas.microsoft.com/office/powerpoint/2010/main" val="183321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70E9A463-8F43-460A-A2DD-12F37C923F14}" type="slidenum">
              <a:rPr lang="en-US" smtClean="0"/>
              <a:pPr eaLnBrk="1" hangingPunct="1"/>
              <a:t>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smtClean="0"/>
          </a:p>
        </p:txBody>
      </p:sp>
    </p:spTree>
    <p:extLst>
      <p:ext uri="{BB962C8B-B14F-4D97-AF65-F5344CB8AC3E}">
        <p14:creationId xmlns:p14="http://schemas.microsoft.com/office/powerpoint/2010/main" val="215469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3C6E8834-E8D9-43A5-BE4D-D375ED2F13A0}" type="slidenum">
              <a:rPr lang="en-US" smtClean="0"/>
              <a:pPr eaLnBrk="1" hangingPunct="1"/>
              <a:t>14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http://www.usgcrp.gov/usgcrp/Library/watercycle/wcsgreport2001/wcsg2001chapter1.htm</a:t>
            </a:r>
          </a:p>
        </p:txBody>
      </p:sp>
    </p:spTree>
    <p:extLst>
      <p:ext uri="{BB962C8B-B14F-4D97-AF65-F5344CB8AC3E}">
        <p14:creationId xmlns:p14="http://schemas.microsoft.com/office/powerpoint/2010/main" val="4010971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C38E9784-8DDD-488B-92E1-B45F1D3476FA}" type="slidenum">
              <a:rPr lang="en-US" smtClean="0"/>
              <a:pPr eaLnBrk="1" hangingPunct="1"/>
              <a:t>15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smtClean="0"/>
              <a:t>http://www.usgcrp.gov/usgcrp/Library/watercycle/wcsgreport2001/wcsg2001chapter1.htm</a:t>
            </a:r>
          </a:p>
          <a:p>
            <a:pPr eaLnBrk="1" hangingPunct="1">
              <a:lnSpc>
                <a:spcPct val="90000"/>
              </a:lnSpc>
            </a:pPr>
            <a:endParaRPr lang="en-US" smtClean="0"/>
          </a:p>
          <a:p>
            <a:pPr eaLnBrk="1" hangingPunct="1">
              <a:lnSpc>
                <a:spcPct val="90000"/>
              </a:lnSpc>
            </a:pPr>
            <a:r>
              <a:rPr lang="en-US" smtClean="0"/>
              <a:t>In the arid and semiarid Southwest, riparian areas associated with streams, rivers, and wetlands occupy a very limited portion of the landscape yet harbor a disproportionately large percentage of the region's biological diversity.  Development of groundwater resources for a growing population and increased irrigated agriculture in the last 50 years has resulted in outright elimination or alteration of many perennial streams and associated riparian ecosystems. The Tucson Basin in southern Arizona provides a vivid example of the impacts of ground-water development on these riparian ecosystems. </a:t>
            </a:r>
          </a:p>
          <a:p>
            <a:pPr eaLnBrk="1" hangingPunct="1">
              <a:lnSpc>
                <a:spcPct val="90000"/>
              </a:lnSpc>
            </a:pPr>
            <a:r>
              <a:rPr lang="en-US" smtClean="0"/>
              <a:t>The repeat photographs of a section of the river south of Tucson near Martinez Hill in 1940 and 1989 illustrate the dramatic impact of lower ground-water levels from pumping on the Santa Cruz riparian system. In the 1940's a vibrant cottonwood/willow forest and mesquite bosque was present. By 1989 the riparian vegetation was virtually eliminated. The changes to the stream are profound and nearly impossible to reverse. Data from two wells near Martinez Hill indicate ground-water level declines of more than 30 meters (100 feet) in the area. The future promises even greater pressure on the region's water supply, not only for riparian preservation, but also for agriculture and support of burgeoning population growth. </a:t>
            </a:r>
          </a:p>
          <a:p>
            <a:pPr eaLnBrk="1" hangingPunct="1">
              <a:lnSpc>
                <a:spcPct val="90000"/>
              </a:lnSpc>
            </a:pPr>
            <a:r>
              <a:rPr lang="en-US" smtClean="0"/>
              <a:t>Courtesy of Stan Leake [USGS, WRD, Tucson, AZ] and Dave Goodrich [USDA-ARS, Tucson, AZ].</a:t>
            </a:r>
          </a:p>
        </p:txBody>
      </p:sp>
    </p:spTree>
    <p:extLst>
      <p:ext uri="{BB962C8B-B14F-4D97-AF65-F5344CB8AC3E}">
        <p14:creationId xmlns:p14="http://schemas.microsoft.com/office/powerpoint/2010/main" val="1944477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16.9.2013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16.9.2013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ozgerme@itu.edu.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eb.itu.edu.tr/~ozger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844824"/>
            <a:ext cx="7772400" cy="1470025"/>
          </a:xfrm>
        </p:spPr>
        <p:txBody>
          <a:bodyPr/>
          <a:lstStyle/>
          <a:p>
            <a:r>
              <a:rPr lang="en-US" smtClean="0"/>
              <a:t>WATER RESOURCES</a:t>
            </a:r>
            <a:endParaRPr lang="en-US"/>
          </a:p>
        </p:txBody>
      </p:sp>
      <p:sp>
        <p:nvSpPr>
          <p:cNvPr id="3" name="Alt Başlık 2"/>
          <p:cNvSpPr>
            <a:spLocks noGrp="1"/>
          </p:cNvSpPr>
          <p:nvPr>
            <p:ph type="subTitle" idx="1"/>
          </p:nvPr>
        </p:nvSpPr>
        <p:spPr/>
        <p:txBody>
          <a:bodyPr/>
          <a:lstStyle/>
          <a:p>
            <a:r>
              <a:rPr lang="en-US" smtClean="0"/>
              <a:t>Mehmet Özger</a:t>
            </a:r>
          </a:p>
          <a:p>
            <a:r>
              <a:rPr lang="en-US" smtClean="0"/>
              <a:t>Civil Engineering Department</a:t>
            </a:r>
          </a:p>
          <a:p>
            <a:r>
              <a:rPr lang="en-US" smtClean="0"/>
              <a:t>Hydraulics Lab.</a:t>
            </a:r>
            <a:endParaRPr lang="en-US"/>
          </a:p>
        </p:txBody>
      </p:sp>
    </p:spTree>
    <p:extLst>
      <p:ext uri="{BB962C8B-B14F-4D97-AF65-F5344CB8AC3E}">
        <p14:creationId xmlns:p14="http://schemas.microsoft.com/office/powerpoint/2010/main" val="182552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tr-TR" dirty="0" err="1" smtClean="0"/>
              <a:t>There</a:t>
            </a:r>
            <a:r>
              <a:rPr lang="tr-TR" dirty="0" smtClean="0"/>
              <a:t> </a:t>
            </a:r>
            <a:r>
              <a:rPr lang="tr-TR" dirty="0" err="1" smtClean="0"/>
              <a:t>are</a:t>
            </a:r>
            <a:r>
              <a:rPr lang="tr-TR" dirty="0" smtClean="0"/>
              <a:t> </a:t>
            </a:r>
            <a:r>
              <a:rPr lang="tr-TR" dirty="0" err="1" smtClean="0"/>
              <a:t>two</a:t>
            </a:r>
            <a:r>
              <a:rPr lang="tr-TR" dirty="0" smtClean="0"/>
              <a:t> </a:t>
            </a:r>
            <a:r>
              <a:rPr lang="tr-TR" dirty="0" err="1" smtClean="0"/>
              <a:t>significant</a:t>
            </a:r>
            <a:r>
              <a:rPr lang="tr-TR" dirty="0" smtClean="0"/>
              <a:t> </a:t>
            </a:r>
            <a:r>
              <a:rPr lang="tr-TR" dirty="0" err="1" smtClean="0"/>
              <a:t>factors</a:t>
            </a:r>
            <a:r>
              <a:rPr lang="tr-TR" dirty="0" smtClean="0"/>
              <a:t> </a:t>
            </a:r>
            <a:r>
              <a:rPr lang="tr-TR" dirty="0" err="1" smtClean="0"/>
              <a:t>for</a:t>
            </a:r>
            <a:r>
              <a:rPr lang="tr-TR" dirty="0" smtClean="0"/>
              <a:t> </a:t>
            </a:r>
            <a:r>
              <a:rPr lang="tr-TR" dirty="0" err="1" smtClean="0"/>
              <a:t>water</a:t>
            </a:r>
            <a:r>
              <a:rPr lang="tr-TR" dirty="0" smtClean="0"/>
              <a:t> </a:t>
            </a:r>
            <a:r>
              <a:rPr lang="tr-TR" dirty="0" err="1" smtClean="0"/>
              <a:t>pollution</a:t>
            </a:r>
            <a:endParaRPr lang="tr-TR" dirty="0" smtClean="0"/>
          </a:p>
          <a:p>
            <a:endParaRPr lang="tr-TR" dirty="0" smtClean="0"/>
          </a:p>
          <a:p>
            <a:r>
              <a:rPr lang="tr-TR" dirty="0" err="1" smtClean="0"/>
              <a:t>Growing</a:t>
            </a:r>
            <a:r>
              <a:rPr lang="tr-TR" dirty="0" smtClean="0"/>
              <a:t> </a:t>
            </a:r>
            <a:r>
              <a:rPr lang="tr-TR" dirty="0" err="1" smtClean="0"/>
              <a:t>population</a:t>
            </a:r>
            <a:endParaRPr lang="tr-TR" dirty="0" smtClean="0"/>
          </a:p>
          <a:p>
            <a:r>
              <a:rPr lang="tr-TR" dirty="0" err="1" smtClean="0"/>
              <a:t>Advancement</a:t>
            </a:r>
            <a:r>
              <a:rPr lang="tr-TR" dirty="0" smtClean="0"/>
              <a:t> in </a:t>
            </a:r>
            <a:r>
              <a:rPr lang="tr-TR" dirty="0" err="1" smtClean="0"/>
              <a:t>technology</a:t>
            </a:r>
            <a:endParaRPr lang="en-US" dirty="0"/>
          </a:p>
        </p:txBody>
      </p:sp>
    </p:spTree>
    <p:extLst>
      <p:ext uri="{BB962C8B-B14F-4D97-AF65-F5344CB8AC3E}">
        <p14:creationId xmlns:p14="http://schemas.microsoft.com/office/powerpoint/2010/main" val="1397561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Hydropolitics</a:t>
            </a:r>
            <a:endParaRPr lang="en-US" dirty="0"/>
          </a:p>
        </p:txBody>
      </p:sp>
      <p:sp>
        <p:nvSpPr>
          <p:cNvPr id="3" name="İçerik Yer Tutucusu 2"/>
          <p:cNvSpPr>
            <a:spLocks noGrp="1"/>
          </p:cNvSpPr>
          <p:nvPr>
            <p:ph idx="1"/>
          </p:nvPr>
        </p:nvSpPr>
        <p:spPr>
          <a:xfrm>
            <a:off x="457200" y="1600201"/>
            <a:ext cx="8229600" cy="3268960"/>
          </a:xfrm>
        </p:spPr>
        <p:txBody>
          <a:bodyPr/>
          <a:lstStyle/>
          <a:p>
            <a:r>
              <a:rPr lang="en-US" dirty="0" err="1" smtClean="0"/>
              <a:t>Transboundry</a:t>
            </a:r>
            <a:r>
              <a:rPr lang="en-US" dirty="0" smtClean="0"/>
              <a:t> rivers of Turkey</a:t>
            </a:r>
          </a:p>
          <a:p>
            <a:r>
              <a:rPr lang="en-US" dirty="0" smtClean="0"/>
              <a:t>Euphrates (</a:t>
            </a:r>
            <a:r>
              <a:rPr lang="en-US" dirty="0" err="1" smtClean="0"/>
              <a:t>Fırat</a:t>
            </a:r>
            <a:r>
              <a:rPr lang="en-US" dirty="0" smtClean="0"/>
              <a:t>)</a:t>
            </a:r>
          </a:p>
          <a:p>
            <a:r>
              <a:rPr lang="en-US" dirty="0" smtClean="0"/>
              <a:t>Tigris (</a:t>
            </a:r>
            <a:r>
              <a:rPr lang="en-US" dirty="0" err="1" smtClean="0"/>
              <a:t>Dicle</a:t>
            </a:r>
            <a:r>
              <a:rPr lang="en-US" dirty="0" smtClean="0"/>
              <a:t>)</a:t>
            </a:r>
          </a:p>
          <a:p>
            <a:r>
              <a:rPr lang="en-US" dirty="0" err="1" smtClean="0"/>
              <a:t>Çoruh</a:t>
            </a:r>
            <a:endParaRPr lang="en-US" dirty="0" smtClean="0"/>
          </a:p>
          <a:p>
            <a:r>
              <a:rPr lang="en-US" dirty="0" err="1" smtClean="0"/>
              <a:t>Meriç</a:t>
            </a:r>
            <a:endParaRPr lang="en-US" dirty="0" smtClean="0"/>
          </a:p>
          <a:p>
            <a:endParaRPr lang="en-US" dirty="0"/>
          </a:p>
        </p:txBody>
      </p:sp>
    </p:spTree>
    <p:extLst>
      <p:ext uri="{BB962C8B-B14F-4D97-AF65-F5344CB8AC3E}">
        <p14:creationId xmlns:p14="http://schemas.microsoft.com/office/powerpoint/2010/main" val="2209630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7" y="1124744"/>
            <a:ext cx="43529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347864" y="224880"/>
            <a:ext cx="2664296" cy="523220"/>
          </a:xfrm>
          <a:prstGeom prst="rect">
            <a:avLst/>
          </a:prstGeom>
          <a:noFill/>
        </p:spPr>
        <p:txBody>
          <a:bodyPr wrap="square" rtlCol="0">
            <a:spAutoFit/>
          </a:bodyPr>
          <a:lstStyle/>
          <a:p>
            <a:r>
              <a:rPr lang="en-US" sz="2800" smtClean="0"/>
              <a:t>Fertile crescent</a:t>
            </a:r>
            <a:endParaRPr lang="en-US" sz="2800"/>
          </a:p>
        </p:txBody>
      </p:sp>
    </p:spTree>
    <p:extLst>
      <p:ext uri="{BB962C8B-B14F-4D97-AF65-F5344CB8AC3E}">
        <p14:creationId xmlns:p14="http://schemas.microsoft.com/office/powerpoint/2010/main" val="163273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 </a:t>
            </a:r>
            <a:r>
              <a:rPr lang="tr-TR" dirty="0" err="1" smtClean="0"/>
              <a:t>river</a:t>
            </a:r>
            <a:r>
              <a:rPr lang="tr-TR" dirty="0" smtClean="0"/>
              <a:t> </a:t>
            </a:r>
            <a:r>
              <a:rPr lang="tr-TR" dirty="0" err="1" smtClean="0"/>
              <a:t>basin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412776"/>
            <a:ext cx="4093046" cy="4093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23528" y="1844824"/>
            <a:ext cx="3456384" cy="3785652"/>
          </a:xfrm>
          <a:prstGeom prst="rect">
            <a:avLst/>
          </a:prstGeom>
          <a:noFill/>
        </p:spPr>
        <p:txBody>
          <a:bodyPr wrap="square" rtlCol="0">
            <a:spAutoFit/>
          </a:bodyPr>
          <a:lstStyle/>
          <a:p>
            <a:pPr marL="285750" indent="-285750">
              <a:buFont typeface="Arial" pitchFamily="34" charset="0"/>
              <a:buChar char="•"/>
            </a:pPr>
            <a:r>
              <a:rPr lang="en-US" sz="2400" dirty="0" smtClean="0"/>
              <a:t>Headwaters are located in Turkey</a:t>
            </a:r>
          </a:p>
          <a:p>
            <a:pPr marL="285750" indent="-285750">
              <a:buFont typeface="Arial" pitchFamily="34" charset="0"/>
              <a:buChar char="•"/>
            </a:pPr>
            <a:r>
              <a:rPr lang="en-US" sz="2400" dirty="0" smtClean="0"/>
              <a:t>Turkey contributes nearly %60 of </a:t>
            </a:r>
            <a:r>
              <a:rPr lang="en-US" sz="2400" dirty="0" err="1" smtClean="0"/>
              <a:t>streamflow</a:t>
            </a:r>
            <a:endParaRPr lang="en-US" sz="2400" dirty="0" smtClean="0"/>
          </a:p>
          <a:p>
            <a:pPr marL="285750" indent="-285750">
              <a:buFont typeface="Arial" pitchFamily="34" charset="0"/>
              <a:buChar char="•"/>
            </a:pPr>
            <a:r>
              <a:rPr lang="en-US" sz="2400" dirty="0" smtClean="0"/>
              <a:t>Turkey promises daily 500m3/s water for all seasons.</a:t>
            </a:r>
          </a:p>
          <a:p>
            <a:pPr marL="285750" indent="-285750">
              <a:buFont typeface="Arial" pitchFamily="34" charset="0"/>
              <a:buChar char="•"/>
            </a:pPr>
            <a:r>
              <a:rPr lang="en-US" sz="2400" smtClean="0"/>
              <a:t>Turkey regulate</a:t>
            </a:r>
            <a:r>
              <a:rPr lang="tr-TR" sz="2400" smtClean="0"/>
              <a:t>s</a:t>
            </a:r>
            <a:r>
              <a:rPr lang="en-US" sz="2400" smtClean="0"/>
              <a:t> </a:t>
            </a:r>
            <a:r>
              <a:rPr lang="en-US" sz="2400" dirty="0" smtClean="0"/>
              <a:t>the flows   </a:t>
            </a:r>
            <a:endParaRPr lang="en-US" sz="2400" dirty="0"/>
          </a:p>
        </p:txBody>
      </p:sp>
    </p:spTree>
    <p:extLst>
      <p:ext uri="{BB962C8B-B14F-4D97-AF65-F5344CB8AC3E}">
        <p14:creationId xmlns:p14="http://schemas.microsoft.com/office/powerpoint/2010/main" val="2858298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8A710C-5A55-48C5-BC9E-A706FE4C4BDA}" type="slidenum">
              <a:rPr lang="en-US" smtClean="0"/>
              <a:pPr eaLnBrk="1" hangingPunct="1"/>
              <a:t>14</a:t>
            </a:fld>
            <a:endParaRPr lang="en-US" smtClean="0"/>
          </a:p>
        </p:txBody>
      </p:sp>
      <p:sp>
        <p:nvSpPr>
          <p:cNvPr id="17411" name="Rectangle 2"/>
          <p:cNvSpPr>
            <a:spLocks noGrp="1" noChangeArrowheads="1"/>
          </p:cNvSpPr>
          <p:nvPr>
            <p:ph type="title"/>
          </p:nvPr>
        </p:nvSpPr>
        <p:spPr/>
        <p:txBody>
          <a:bodyPr/>
          <a:lstStyle/>
          <a:p>
            <a:pPr eaLnBrk="1" hangingPunct="1"/>
            <a:r>
              <a:rPr lang="en-US" dirty="0" smtClean="0"/>
              <a:t>Floods</a:t>
            </a:r>
          </a:p>
        </p:txBody>
      </p:sp>
      <p:pic>
        <p:nvPicPr>
          <p:cNvPr id="17412" name="Picture 5" descr="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953000" cy="32750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3" name="Rectangle 6"/>
          <p:cNvSpPr>
            <a:spLocks noChangeArrowheads="1"/>
          </p:cNvSpPr>
          <p:nvPr/>
        </p:nvSpPr>
        <p:spPr bwMode="auto">
          <a:xfrm>
            <a:off x="1981200" y="3886200"/>
            <a:ext cx="571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t>Floods cause extensive damage: “during 1991-1995, flood related damage totaled more than </a:t>
            </a:r>
            <a:r>
              <a:rPr lang="en-US">
                <a:solidFill>
                  <a:srgbClr val="3366FF"/>
                </a:solidFill>
              </a:rPr>
              <a:t>US$200 billion</a:t>
            </a:r>
            <a:r>
              <a:rPr lang="en-US"/>
              <a:t> (not inflation adjusted) globally, representing close to 40% of all economic damage attributed to natural disasters in the period -- (Pielke Jr. and Downton, 2000, citing IFRCRCS, 1997). </a:t>
            </a:r>
            <a:r>
              <a:rPr lang="en-US">
                <a:solidFill>
                  <a:srgbClr val="3366FF"/>
                </a:solidFill>
              </a:rPr>
              <a:t>In the United States, annual flood damage runs in the billions of dollars</a:t>
            </a:r>
            <a:r>
              <a:rPr lang="en-US"/>
              <a:t> (Pielke Jr. and Downton, 2000). Improved prediction of floods could reduce these costs substantially, in addition to reducing flood-induced loss of life.</a:t>
            </a:r>
          </a:p>
        </p:txBody>
      </p:sp>
      <p:sp>
        <p:nvSpPr>
          <p:cNvPr id="17414" name="Rectangle 7"/>
          <p:cNvSpPr>
            <a:spLocks noChangeArrowheads="1"/>
          </p:cNvSpPr>
          <p:nvPr/>
        </p:nvSpPr>
        <p:spPr bwMode="auto">
          <a:xfrm>
            <a:off x="5410200" y="3184525"/>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000"/>
              <a:t>Damage survey in St. Genevieve, Missouri, </a:t>
            </a:r>
            <a:br>
              <a:rPr lang="en-US" sz="1000"/>
            </a:br>
            <a:r>
              <a:rPr lang="en-US" sz="1000"/>
              <a:t>during the 1993 Midwest floods [courtesy of FEMA].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03213"/>
            <a:ext cx="83820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184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321154C-B387-4563-9EF6-448D051A8573}" type="slidenum">
              <a:rPr lang="en-US" smtClean="0"/>
              <a:pPr eaLnBrk="1" hangingPunct="1"/>
              <a:t>15</a:t>
            </a:fld>
            <a:endParaRPr lang="en-US" smtClean="0"/>
          </a:p>
        </p:txBody>
      </p:sp>
      <p:pic>
        <p:nvPicPr>
          <p:cNvPr id="18435" name="Picture 5" descr="Box"/>
          <p:cNvPicPr>
            <a:picLocks noChangeAspect="1" noChangeArrowheads="1"/>
          </p:cNvPicPr>
          <p:nvPr/>
        </p:nvPicPr>
        <p:blipFill>
          <a:blip r:embed="rId3">
            <a:extLst>
              <a:ext uri="{28A0092B-C50C-407E-A947-70E740481C1C}">
                <a14:useLocalDpi xmlns:a14="http://schemas.microsoft.com/office/drawing/2010/main" val="0"/>
              </a:ext>
            </a:extLst>
          </a:blip>
          <a:srcRect b="51311"/>
          <a:stretch>
            <a:fillRect/>
          </a:stretch>
        </p:blipFill>
        <p:spPr bwMode="auto">
          <a:xfrm>
            <a:off x="0" y="468313"/>
            <a:ext cx="91440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Grp="1" noChangeArrowheads="1"/>
          </p:cNvSpPr>
          <p:nvPr>
            <p:ph type="title"/>
          </p:nvPr>
        </p:nvSpPr>
        <p:spPr>
          <a:xfrm>
            <a:off x="5940152" y="274638"/>
            <a:ext cx="2365648" cy="1143000"/>
          </a:xfrm>
          <a:solidFill>
            <a:schemeClr val="bg1"/>
          </a:solidFill>
          <a:ln w="12700">
            <a:solidFill>
              <a:schemeClr val="tx1"/>
            </a:solidFill>
            <a:miter lim="800000"/>
            <a:headEnd/>
            <a:tailEnd/>
          </a:ln>
        </p:spPr>
        <p:txBody>
          <a:bodyPr>
            <a:normAutofit/>
          </a:bodyPr>
          <a:lstStyle/>
          <a:p>
            <a:pPr algn="ctr" eaLnBrk="1" hangingPunct="1"/>
            <a:r>
              <a:rPr lang="en-US" dirty="0" smtClean="0">
                <a:solidFill>
                  <a:schemeClr val="tx2">
                    <a:lumMod val="60000"/>
                    <a:lumOff val="40000"/>
                  </a:schemeClr>
                </a:solidFill>
              </a:rPr>
              <a:t>Droughts</a:t>
            </a:r>
          </a:p>
        </p:txBody>
      </p:sp>
      <p:pic>
        <p:nvPicPr>
          <p:cNvPr id="28678" name="Picture 6" descr="Box"/>
          <p:cNvPicPr>
            <a:picLocks noChangeAspect="1" noChangeArrowheads="1"/>
          </p:cNvPicPr>
          <p:nvPr/>
        </p:nvPicPr>
        <p:blipFill>
          <a:blip r:embed="rId3">
            <a:extLst>
              <a:ext uri="{28A0092B-C50C-407E-A947-70E740481C1C}">
                <a14:useLocalDpi xmlns:a14="http://schemas.microsoft.com/office/drawing/2010/main" val="0"/>
              </a:ext>
            </a:extLst>
          </a:blip>
          <a:srcRect t="48868"/>
          <a:stretch>
            <a:fillRect/>
          </a:stretch>
        </p:blipFill>
        <p:spPr bwMode="auto">
          <a:xfrm>
            <a:off x="0" y="3581400"/>
            <a:ext cx="91440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094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Characteristics of water resources projects</a:t>
            </a:r>
            <a:endParaRPr lang="en-US" dirty="0"/>
          </a:p>
        </p:txBody>
      </p:sp>
      <p:sp>
        <p:nvSpPr>
          <p:cNvPr id="3" name="İçerik Yer Tutucusu 2"/>
          <p:cNvSpPr>
            <a:spLocks noGrp="1"/>
          </p:cNvSpPr>
          <p:nvPr>
            <p:ph idx="1"/>
          </p:nvPr>
        </p:nvSpPr>
        <p:spPr/>
        <p:txBody>
          <a:bodyPr/>
          <a:lstStyle/>
          <a:p>
            <a:r>
              <a:rPr lang="en-US" dirty="0" smtClean="0"/>
              <a:t>Uniqueness</a:t>
            </a:r>
          </a:p>
          <a:p>
            <a:r>
              <a:rPr lang="en-US" dirty="0" smtClean="0"/>
              <a:t>Uncertainty</a:t>
            </a:r>
          </a:p>
          <a:p>
            <a:r>
              <a:rPr lang="en-US" dirty="0" smtClean="0"/>
              <a:t>Socio-economic aspects</a:t>
            </a:r>
          </a:p>
          <a:p>
            <a:r>
              <a:rPr lang="en-US" dirty="0" smtClean="0"/>
              <a:t>Forecasting (energy demand forecasting)</a:t>
            </a:r>
          </a:p>
          <a:p>
            <a:r>
              <a:rPr lang="en-US" dirty="0" smtClean="0"/>
              <a:t>Irreversibility</a:t>
            </a:r>
          </a:p>
          <a:p>
            <a:r>
              <a:rPr lang="en-US" dirty="0" smtClean="0"/>
              <a:t>Economy of scale</a:t>
            </a:r>
            <a:endParaRPr lang="en-US" dirty="0"/>
          </a:p>
        </p:txBody>
      </p:sp>
    </p:spTree>
    <p:extLst>
      <p:ext uri="{BB962C8B-B14F-4D97-AF65-F5344CB8AC3E}">
        <p14:creationId xmlns:p14="http://schemas.microsoft.com/office/powerpoint/2010/main" val="1543533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Problems</a:t>
            </a:r>
            <a:r>
              <a:rPr lang="tr-TR" dirty="0" smtClean="0"/>
              <a:t> </a:t>
            </a:r>
            <a:r>
              <a:rPr lang="tr-TR" dirty="0" err="1" smtClean="0"/>
              <a:t>face</a:t>
            </a:r>
            <a:r>
              <a:rPr lang="tr-TR" dirty="0" smtClean="0"/>
              <a:t> us:</a:t>
            </a:r>
            <a:endParaRPr lang="en-US" dirty="0"/>
          </a:p>
        </p:txBody>
      </p:sp>
      <p:sp>
        <p:nvSpPr>
          <p:cNvPr id="3" name="İçerik Yer Tutucusu 2"/>
          <p:cNvSpPr>
            <a:spLocks noGrp="1"/>
          </p:cNvSpPr>
          <p:nvPr>
            <p:ph idx="1"/>
          </p:nvPr>
        </p:nvSpPr>
        <p:spPr/>
        <p:txBody>
          <a:bodyPr/>
          <a:lstStyle/>
          <a:p>
            <a:r>
              <a:rPr lang="tr-TR" dirty="0" err="1" smtClean="0"/>
              <a:t>Growing</a:t>
            </a:r>
            <a:r>
              <a:rPr lang="tr-TR" dirty="0" smtClean="0"/>
              <a:t> </a:t>
            </a:r>
            <a:r>
              <a:rPr lang="tr-TR" dirty="0" err="1" smtClean="0"/>
              <a:t>population</a:t>
            </a:r>
            <a:r>
              <a:rPr lang="tr-TR" dirty="0" smtClean="0"/>
              <a:t> in </a:t>
            </a:r>
            <a:r>
              <a:rPr lang="tr-TR" dirty="0" err="1" smtClean="0"/>
              <a:t>developing</a:t>
            </a:r>
            <a:r>
              <a:rPr lang="tr-TR" dirty="0" smtClean="0"/>
              <a:t> </a:t>
            </a:r>
            <a:r>
              <a:rPr lang="tr-TR" dirty="0" err="1" smtClean="0"/>
              <a:t>countries</a:t>
            </a:r>
            <a:endParaRPr lang="tr-TR" dirty="0" smtClean="0"/>
          </a:p>
          <a:p>
            <a:r>
              <a:rPr lang="tr-TR" dirty="0" err="1" smtClean="0"/>
              <a:t>Uncertain</a:t>
            </a:r>
            <a:r>
              <a:rPr lang="tr-TR" dirty="0" smtClean="0"/>
              <a:t> </a:t>
            </a:r>
            <a:r>
              <a:rPr lang="tr-TR" dirty="0" err="1" smtClean="0"/>
              <a:t>impacts</a:t>
            </a:r>
            <a:r>
              <a:rPr lang="tr-TR" dirty="0" smtClean="0"/>
              <a:t> of </a:t>
            </a:r>
            <a:r>
              <a:rPr lang="tr-TR" dirty="0" err="1" smtClean="0"/>
              <a:t>climate</a:t>
            </a:r>
            <a:r>
              <a:rPr lang="tr-TR" dirty="0" smtClean="0"/>
              <a:t> </a:t>
            </a:r>
            <a:r>
              <a:rPr lang="tr-TR" dirty="0" err="1" smtClean="0"/>
              <a:t>change</a:t>
            </a:r>
            <a:endParaRPr lang="tr-TR" dirty="0" smtClean="0"/>
          </a:p>
          <a:p>
            <a:r>
              <a:rPr lang="tr-TR" dirty="0" err="1" smtClean="0"/>
              <a:t>Conflicts</a:t>
            </a:r>
            <a:r>
              <a:rPr lang="tr-TR" dirty="0" smtClean="0"/>
              <a:t> </a:t>
            </a:r>
            <a:r>
              <a:rPr lang="tr-TR" dirty="0" err="1" smtClean="0"/>
              <a:t>over</a:t>
            </a:r>
            <a:r>
              <a:rPr lang="tr-TR" dirty="0" smtClean="0"/>
              <a:t> </a:t>
            </a:r>
            <a:r>
              <a:rPr lang="tr-TR" dirty="0" err="1" smtClean="0"/>
              <a:t>shared</a:t>
            </a:r>
            <a:r>
              <a:rPr lang="tr-TR" dirty="0" smtClean="0"/>
              <a:t> </a:t>
            </a:r>
            <a:r>
              <a:rPr lang="tr-TR" dirty="0" err="1" smtClean="0"/>
              <a:t>frehwater</a:t>
            </a:r>
            <a:r>
              <a:rPr lang="tr-TR" dirty="0" smtClean="0"/>
              <a:t> </a:t>
            </a:r>
            <a:r>
              <a:rPr lang="tr-TR" dirty="0" err="1" smtClean="0"/>
              <a:t>resources</a:t>
            </a:r>
            <a:endParaRPr lang="tr-TR" dirty="0" smtClean="0"/>
          </a:p>
          <a:p>
            <a:r>
              <a:rPr lang="tr-TR" dirty="0" err="1" smtClean="0"/>
              <a:t>Thinning</a:t>
            </a:r>
            <a:r>
              <a:rPr lang="tr-TR" dirty="0" smtClean="0"/>
              <a:t> of </a:t>
            </a:r>
            <a:r>
              <a:rPr lang="tr-TR" dirty="0" err="1" smtClean="0"/>
              <a:t>ozone</a:t>
            </a:r>
            <a:r>
              <a:rPr lang="tr-TR" dirty="0" smtClean="0"/>
              <a:t> </a:t>
            </a:r>
            <a:r>
              <a:rPr lang="tr-TR" dirty="0" err="1" smtClean="0"/>
              <a:t>layer</a:t>
            </a:r>
            <a:endParaRPr lang="tr-TR" dirty="0" smtClean="0"/>
          </a:p>
          <a:p>
            <a:r>
              <a:rPr lang="tr-TR" dirty="0" err="1" smtClean="0"/>
              <a:t>Destruction</a:t>
            </a:r>
            <a:r>
              <a:rPr lang="tr-TR" dirty="0" smtClean="0"/>
              <a:t> of </a:t>
            </a:r>
            <a:r>
              <a:rPr lang="tr-TR" dirty="0" err="1" smtClean="0"/>
              <a:t>rain</a:t>
            </a:r>
            <a:r>
              <a:rPr lang="tr-TR" dirty="0" smtClean="0"/>
              <a:t> </a:t>
            </a:r>
            <a:r>
              <a:rPr lang="tr-TR" dirty="0" err="1" smtClean="0"/>
              <a:t>forest</a:t>
            </a:r>
            <a:endParaRPr lang="tr-TR" dirty="0" smtClean="0"/>
          </a:p>
          <a:p>
            <a:r>
              <a:rPr lang="tr-TR" dirty="0" err="1" smtClean="0"/>
              <a:t>Threats</a:t>
            </a:r>
            <a:r>
              <a:rPr lang="tr-TR" dirty="0" smtClean="0"/>
              <a:t> </a:t>
            </a:r>
            <a:r>
              <a:rPr lang="tr-TR" dirty="0" err="1" smtClean="0"/>
              <a:t>to</a:t>
            </a:r>
            <a:r>
              <a:rPr lang="tr-TR" dirty="0" smtClean="0"/>
              <a:t> </a:t>
            </a:r>
            <a:r>
              <a:rPr lang="tr-TR" dirty="0" err="1" smtClean="0"/>
              <a:t>wetlands</a:t>
            </a:r>
            <a:r>
              <a:rPr lang="tr-TR" dirty="0" smtClean="0"/>
              <a:t>, </a:t>
            </a:r>
            <a:r>
              <a:rPr lang="tr-TR" dirty="0" err="1" smtClean="0"/>
              <a:t>farmlands</a:t>
            </a:r>
            <a:r>
              <a:rPr lang="tr-TR" dirty="0" smtClean="0"/>
              <a:t> </a:t>
            </a:r>
            <a:r>
              <a:rPr lang="tr-TR" dirty="0" err="1" smtClean="0"/>
              <a:t>and</a:t>
            </a:r>
            <a:r>
              <a:rPr lang="tr-TR" dirty="0" smtClean="0"/>
              <a:t> </a:t>
            </a:r>
            <a:r>
              <a:rPr lang="tr-TR" dirty="0" err="1" smtClean="0"/>
              <a:t>other</a:t>
            </a:r>
            <a:r>
              <a:rPr lang="tr-TR" dirty="0" smtClean="0"/>
              <a:t> </a:t>
            </a:r>
            <a:r>
              <a:rPr lang="tr-TR" dirty="0" err="1" smtClean="0"/>
              <a:t>renewable</a:t>
            </a:r>
            <a:r>
              <a:rPr lang="tr-TR" dirty="0" smtClean="0"/>
              <a:t> </a:t>
            </a:r>
            <a:r>
              <a:rPr lang="tr-TR" dirty="0" err="1" smtClean="0"/>
              <a:t>sources</a:t>
            </a:r>
            <a:r>
              <a:rPr lang="tr-TR" dirty="0" smtClean="0"/>
              <a:t> </a:t>
            </a:r>
            <a:endParaRPr lang="en-US" dirty="0"/>
          </a:p>
        </p:txBody>
      </p:sp>
    </p:spTree>
    <p:extLst>
      <p:ext uri="{BB962C8B-B14F-4D97-AF65-F5344CB8AC3E}">
        <p14:creationId xmlns:p14="http://schemas.microsoft.com/office/powerpoint/2010/main" val="3631381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err="1" smtClean="0"/>
              <a:t>Water</a:t>
            </a:r>
            <a:r>
              <a:rPr lang="tr-TR" dirty="0" smtClean="0"/>
              <a:t> </a:t>
            </a:r>
            <a:r>
              <a:rPr lang="tr-TR" dirty="0" err="1" smtClean="0"/>
              <a:t>resources</a:t>
            </a:r>
            <a:r>
              <a:rPr lang="tr-TR" dirty="0" smtClean="0"/>
              <a:t> </a:t>
            </a:r>
            <a:r>
              <a:rPr lang="tr-TR" dirty="0" err="1" smtClean="0"/>
              <a:t>development</a:t>
            </a:r>
            <a:r>
              <a:rPr lang="tr-TR" dirty="0" smtClean="0"/>
              <a:t> in </a:t>
            </a:r>
            <a:r>
              <a:rPr lang="tr-TR" dirty="0" err="1" smtClean="0"/>
              <a:t>Turkey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132856"/>
            <a:ext cx="68294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257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r>
              <a:rPr lang="en-US" dirty="0" smtClean="0"/>
              <a:t>Completion and renewal of water supply and waste water collection systems</a:t>
            </a:r>
          </a:p>
          <a:p>
            <a:r>
              <a:rPr lang="en-US" dirty="0" smtClean="0"/>
              <a:t>Watershed management</a:t>
            </a:r>
          </a:p>
          <a:p>
            <a:r>
              <a:rPr lang="en-US" dirty="0" smtClean="0"/>
              <a:t>Development of flood mitigation facilities</a:t>
            </a:r>
          </a:p>
          <a:p>
            <a:r>
              <a:rPr lang="en-US" dirty="0" smtClean="0"/>
              <a:t>Searching for navigational facilities</a:t>
            </a:r>
            <a:endParaRPr lang="en-US" dirty="0"/>
          </a:p>
        </p:txBody>
      </p:sp>
    </p:spTree>
    <p:extLst>
      <p:ext uri="{BB962C8B-B14F-4D97-AF65-F5344CB8AC3E}">
        <p14:creationId xmlns:p14="http://schemas.microsoft.com/office/powerpoint/2010/main" val="3977531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0425A0-4F58-4869-9517-ED9D10B946BC}" type="slidenum">
              <a:rPr lang="en-US" smtClean="0"/>
              <a:pPr eaLnBrk="1" hangingPunct="1"/>
              <a:t>2</a:t>
            </a:fld>
            <a:endParaRPr lang="en-US" smtClean="0"/>
          </a:p>
        </p:txBody>
      </p:sp>
      <p:sp>
        <p:nvSpPr>
          <p:cNvPr id="4099" name="Rectangle 2"/>
          <p:cNvSpPr>
            <a:spLocks noGrp="1" noChangeArrowheads="1"/>
          </p:cNvSpPr>
          <p:nvPr>
            <p:ph type="title"/>
          </p:nvPr>
        </p:nvSpPr>
        <p:spPr/>
        <p:txBody>
          <a:bodyPr/>
          <a:lstStyle/>
          <a:p>
            <a:pPr eaLnBrk="1" hangingPunct="1"/>
            <a:r>
              <a:rPr lang="en-US" smtClean="0"/>
              <a:t>Some informations about myself</a:t>
            </a:r>
          </a:p>
        </p:txBody>
      </p:sp>
      <p:sp>
        <p:nvSpPr>
          <p:cNvPr id="101379" name="Rectangle 3"/>
          <p:cNvSpPr>
            <a:spLocks noGrp="1" noChangeArrowheads="1"/>
          </p:cNvSpPr>
          <p:nvPr>
            <p:ph type="body" idx="1"/>
          </p:nvPr>
        </p:nvSpPr>
        <p:spPr/>
        <p:txBody>
          <a:bodyPr/>
          <a:lstStyle/>
          <a:p>
            <a:pPr marL="0" indent="0" eaLnBrk="1" hangingPunct="1">
              <a:lnSpc>
                <a:spcPct val="80000"/>
              </a:lnSpc>
              <a:buFontTx/>
              <a:buNone/>
            </a:pPr>
            <a:r>
              <a:rPr lang="en-US" sz="2400" dirty="0" smtClean="0"/>
              <a:t>I usually prefer not to indicate fixed receiving hours. I am usually working in my office and therefore I am willing to receive students any time. Appointments can be fixed by email.</a:t>
            </a:r>
          </a:p>
          <a:p>
            <a:pPr marL="0" indent="0" eaLnBrk="1" hangingPunct="1">
              <a:lnSpc>
                <a:spcPct val="80000"/>
              </a:lnSpc>
              <a:buFontTx/>
              <a:buNone/>
            </a:pPr>
            <a:endParaRPr lang="en-US" sz="2400" dirty="0" smtClean="0"/>
          </a:p>
          <a:p>
            <a:pPr marL="0" indent="0" eaLnBrk="1" hangingPunct="1">
              <a:lnSpc>
                <a:spcPct val="80000"/>
              </a:lnSpc>
              <a:buFontTx/>
              <a:buNone/>
            </a:pPr>
            <a:r>
              <a:rPr lang="en-US" sz="2400" dirty="0" smtClean="0"/>
              <a:t>Email: </a:t>
            </a:r>
            <a:r>
              <a:rPr lang="tr-TR" sz="2400" dirty="0" err="1" smtClean="0">
                <a:hlinkClick r:id="rId3"/>
              </a:rPr>
              <a:t>ozgerme</a:t>
            </a:r>
            <a:r>
              <a:rPr lang="en-US" sz="2400" dirty="0" smtClean="0">
                <a:hlinkClick r:id="rId3"/>
              </a:rPr>
              <a:t>@</a:t>
            </a:r>
            <a:r>
              <a:rPr lang="tr-TR" sz="2400" dirty="0" smtClean="0">
                <a:hlinkClick r:id="rId3"/>
              </a:rPr>
              <a:t>itu.edu.tr</a:t>
            </a:r>
            <a:endParaRPr lang="tr-TR" sz="2400" dirty="0" smtClean="0"/>
          </a:p>
          <a:p>
            <a:pPr marL="0" indent="0" eaLnBrk="1" hangingPunct="1">
              <a:lnSpc>
                <a:spcPct val="80000"/>
              </a:lnSpc>
              <a:buFontTx/>
              <a:buNone/>
            </a:pPr>
            <a:r>
              <a:rPr lang="en-US" sz="2400" dirty="0" smtClean="0"/>
              <a:t>Phone: </a:t>
            </a:r>
            <a:r>
              <a:rPr lang="tr-TR" sz="2400" dirty="0" smtClean="0"/>
              <a:t>212 285 3717</a:t>
            </a:r>
          </a:p>
          <a:p>
            <a:pPr marL="0" indent="0">
              <a:lnSpc>
                <a:spcPct val="80000"/>
              </a:lnSpc>
              <a:buNone/>
            </a:pPr>
            <a:r>
              <a:rPr lang="en-US" sz="2400" dirty="0" smtClean="0"/>
              <a:t>Web: </a:t>
            </a:r>
            <a:r>
              <a:rPr lang="tr-TR" sz="2400" dirty="0">
                <a:hlinkClick r:id="rId4"/>
              </a:rPr>
              <a:t>http://web.itu.edu.tr/~ozgerme/</a:t>
            </a:r>
            <a:endParaRPr lang="en-US" sz="2400" dirty="0" smtClean="0"/>
          </a:p>
          <a:p>
            <a:pPr marL="0" indent="0" eaLnBrk="1" hangingPunct="1">
              <a:lnSpc>
                <a:spcPct val="80000"/>
              </a:lnSpc>
              <a:buFontTx/>
              <a:buNone/>
            </a:pPr>
            <a:endParaRPr lang="tr-TR" sz="2400" dirty="0" smtClean="0"/>
          </a:p>
          <a:p>
            <a:pPr marL="0" indent="0" eaLnBrk="1" hangingPunct="1">
              <a:lnSpc>
                <a:spcPct val="80000"/>
              </a:lnSpc>
              <a:buFontTx/>
              <a:buNone/>
            </a:pPr>
            <a:endParaRPr lang="en-US" sz="2400" dirty="0" smtClean="0"/>
          </a:p>
        </p:txBody>
      </p:sp>
    </p:spTree>
    <p:extLst>
      <p:ext uri="{BB962C8B-B14F-4D97-AF65-F5344CB8AC3E}">
        <p14:creationId xmlns:p14="http://schemas.microsoft.com/office/powerpoint/2010/main" val="3633283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79">
                                            <p:txEl>
                                              <p:pRg st="2" end="2"/>
                                            </p:txEl>
                                          </p:spTgt>
                                        </p:tgtEl>
                                        <p:attrNameLst>
                                          <p:attrName>style.visibility</p:attrName>
                                        </p:attrNameLst>
                                      </p:cBhvr>
                                      <p:to>
                                        <p:strVal val="visible"/>
                                      </p:to>
                                    </p:set>
                                    <p:animEffect transition="in" filter="blinds(horizontal)">
                                      <p:cBhvr>
                                        <p:cTn id="12" dur="500"/>
                                        <p:tgtEl>
                                          <p:spTgt spid="1013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79">
                                            <p:txEl>
                                              <p:pRg st="3" end="3"/>
                                            </p:txEl>
                                          </p:spTgt>
                                        </p:tgtEl>
                                        <p:attrNameLst>
                                          <p:attrName>style.visibility</p:attrName>
                                        </p:attrNameLst>
                                      </p:cBhvr>
                                      <p:to>
                                        <p:strVal val="visible"/>
                                      </p:to>
                                    </p:set>
                                    <p:animEffect transition="in" filter="blinds(horizontal)">
                                      <p:cBhvr>
                                        <p:cTn id="17" dur="500"/>
                                        <p:tgtEl>
                                          <p:spTgt spid="1013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1379">
                                            <p:txEl>
                                              <p:pRg st="4" end="4"/>
                                            </p:txEl>
                                          </p:spTgt>
                                        </p:tgtEl>
                                        <p:attrNameLst>
                                          <p:attrName>style.visibility</p:attrName>
                                        </p:attrNameLst>
                                      </p:cBhvr>
                                      <p:to>
                                        <p:strVal val="visible"/>
                                      </p:to>
                                    </p:set>
                                    <p:animEffect transition="in" filter="blinds(horizontal)">
                                      <p:cBhvr>
                                        <p:cTn id="22"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en-US" dirty="0" smtClean="0"/>
              <a:t>Organization</a:t>
            </a:r>
            <a:r>
              <a:rPr lang="tr-TR" dirty="0" smtClean="0"/>
              <a:t>s</a:t>
            </a:r>
            <a:r>
              <a:rPr lang="en-US" dirty="0" smtClean="0"/>
              <a:t> responsible for water </a:t>
            </a:r>
            <a:endParaRPr lang="en-US" dirty="0"/>
          </a:p>
        </p:txBody>
      </p:sp>
      <p:sp>
        <p:nvSpPr>
          <p:cNvPr id="3" name="İçerik Yer Tutucusu 2"/>
          <p:cNvSpPr>
            <a:spLocks noGrp="1"/>
          </p:cNvSpPr>
          <p:nvPr>
            <p:ph idx="1"/>
          </p:nvPr>
        </p:nvSpPr>
        <p:spPr/>
        <p:txBody>
          <a:bodyPr/>
          <a:lstStyle/>
          <a:p>
            <a:r>
              <a:rPr lang="en-US" dirty="0"/>
              <a:t>Ministry of Forestry and Water </a:t>
            </a:r>
            <a:r>
              <a:rPr lang="en-US" dirty="0" smtClean="0"/>
              <a:t>Affairs</a:t>
            </a:r>
            <a:endParaRPr lang="tr-TR" dirty="0" smtClean="0"/>
          </a:p>
          <a:p>
            <a:pPr lvl="1"/>
            <a:r>
              <a:rPr lang="en-US" dirty="0" smtClean="0"/>
              <a:t>State </a:t>
            </a:r>
            <a:r>
              <a:rPr lang="tr-TR" dirty="0" err="1" smtClean="0"/>
              <a:t>hydraulic</a:t>
            </a:r>
            <a:r>
              <a:rPr lang="tr-TR" dirty="0" smtClean="0"/>
              <a:t> </a:t>
            </a:r>
            <a:r>
              <a:rPr lang="en-US" dirty="0" smtClean="0"/>
              <a:t>works </a:t>
            </a:r>
            <a:r>
              <a:rPr lang="en-US" dirty="0" smtClean="0"/>
              <a:t>(DSİ</a:t>
            </a:r>
            <a:r>
              <a:rPr lang="en-US" dirty="0" smtClean="0"/>
              <a:t>)</a:t>
            </a:r>
            <a:endParaRPr lang="tr-TR" dirty="0" smtClean="0"/>
          </a:p>
          <a:p>
            <a:pPr lvl="1"/>
            <a:r>
              <a:rPr lang="tr-TR" dirty="0" err="1" smtClean="0"/>
              <a:t>Water</a:t>
            </a:r>
            <a:r>
              <a:rPr lang="tr-TR" dirty="0" smtClean="0"/>
              <a:t> </a:t>
            </a:r>
            <a:r>
              <a:rPr lang="tr-TR" dirty="0" err="1" smtClean="0"/>
              <a:t>management</a:t>
            </a:r>
            <a:r>
              <a:rPr lang="tr-TR" dirty="0"/>
              <a:t> </a:t>
            </a:r>
            <a:r>
              <a:rPr lang="tr-TR" dirty="0" err="1"/>
              <a:t>directorate</a:t>
            </a:r>
            <a:r>
              <a:rPr lang="tr-TR" dirty="0"/>
              <a:t> general </a:t>
            </a:r>
            <a:endParaRPr lang="en-US" dirty="0" smtClean="0"/>
          </a:p>
          <a:p>
            <a:pPr lvl="1"/>
            <a:r>
              <a:rPr lang="en-US" dirty="0" smtClean="0"/>
              <a:t>State meteorological organization (DMİ</a:t>
            </a:r>
            <a:r>
              <a:rPr lang="en-US" dirty="0" smtClean="0"/>
              <a:t>)</a:t>
            </a:r>
            <a:endParaRPr lang="tr-TR" dirty="0" smtClean="0"/>
          </a:p>
          <a:p>
            <a:pPr lvl="1"/>
            <a:endParaRPr lang="tr-TR" dirty="0" smtClean="0"/>
          </a:p>
          <a:p>
            <a:endParaRPr lang="en-US" dirty="0"/>
          </a:p>
        </p:txBody>
      </p:sp>
    </p:spTree>
    <p:extLst>
      <p:ext uri="{BB962C8B-B14F-4D97-AF65-F5344CB8AC3E}">
        <p14:creationId xmlns:p14="http://schemas.microsoft.com/office/powerpoint/2010/main" val="3146014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Ongoing</a:t>
            </a:r>
            <a:r>
              <a:rPr lang="tr-TR" dirty="0" smtClean="0"/>
              <a:t> </a:t>
            </a:r>
            <a:r>
              <a:rPr lang="tr-TR" dirty="0" err="1" smtClean="0"/>
              <a:t>big</a:t>
            </a:r>
            <a:r>
              <a:rPr lang="tr-TR" dirty="0" smtClean="0"/>
              <a:t> </a:t>
            </a:r>
            <a:r>
              <a:rPr lang="tr-TR" dirty="0" err="1" smtClean="0"/>
              <a:t>projects</a:t>
            </a:r>
            <a:r>
              <a:rPr lang="tr-TR" dirty="0" smtClean="0"/>
              <a:t> in </a:t>
            </a:r>
            <a:r>
              <a:rPr lang="tr-TR" dirty="0" err="1" smtClean="0"/>
              <a:t>Turkey</a:t>
            </a:r>
            <a:endParaRPr lang="tr-TR" dirty="0"/>
          </a:p>
        </p:txBody>
      </p:sp>
      <p:sp>
        <p:nvSpPr>
          <p:cNvPr id="3" name="İçerik Yer Tutucusu 2"/>
          <p:cNvSpPr>
            <a:spLocks noGrp="1"/>
          </p:cNvSpPr>
          <p:nvPr>
            <p:ph idx="1"/>
          </p:nvPr>
        </p:nvSpPr>
        <p:spPr/>
        <p:txBody>
          <a:bodyPr>
            <a:normAutofit/>
          </a:bodyPr>
          <a:lstStyle/>
          <a:p>
            <a:r>
              <a:rPr lang="en-US" dirty="0"/>
              <a:t>Water transfer to North </a:t>
            </a:r>
            <a:r>
              <a:rPr lang="en-US" dirty="0" smtClean="0"/>
              <a:t>Cyprus</a:t>
            </a:r>
            <a:endParaRPr lang="tr-TR" dirty="0" smtClean="0"/>
          </a:p>
          <a:p>
            <a:r>
              <a:rPr lang="tr-TR" dirty="0" err="1" smtClean="0"/>
              <a:t>Deriner</a:t>
            </a:r>
            <a:r>
              <a:rPr lang="tr-TR" dirty="0" smtClean="0"/>
              <a:t> Dam</a:t>
            </a:r>
            <a:endParaRPr lang="tr-TR" dirty="0"/>
          </a:p>
        </p:txBody>
      </p:sp>
    </p:spTree>
    <p:extLst>
      <p:ext uri="{BB962C8B-B14F-4D97-AF65-F5344CB8AC3E}">
        <p14:creationId xmlns:p14="http://schemas.microsoft.com/office/powerpoint/2010/main" val="4183874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Water</a:t>
            </a:r>
            <a:r>
              <a:rPr lang="tr-TR" dirty="0"/>
              <a:t> transfer </a:t>
            </a:r>
            <a:r>
              <a:rPr lang="tr-TR" dirty="0" err="1"/>
              <a:t>to</a:t>
            </a:r>
            <a:r>
              <a:rPr lang="tr-TR" dirty="0"/>
              <a:t> North </a:t>
            </a:r>
            <a:r>
              <a:rPr lang="tr-TR" dirty="0" err="1" smtClean="0"/>
              <a:t>Cyprus</a:t>
            </a:r>
            <a:endParaRPr lang="tr-TR" dirty="0"/>
          </a:p>
        </p:txBody>
      </p:sp>
      <p:pic>
        <p:nvPicPr>
          <p:cNvPr id="1026" name="Picture 2" descr="KKTC Su Temin Projes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534442"/>
            <a:ext cx="7780178" cy="513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40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a:bodyPr>
          <a:lstStyle/>
          <a:p>
            <a:r>
              <a:rPr lang="en-US" dirty="0"/>
              <a:t>expected to cost at least 1 billion Turkish </a:t>
            </a:r>
            <a:r>
              <a:rPr lang="en-US" dirty="0" err="1"/>
              <a:t>lir</a:t>
            </a:r>
            <a:r>
              <a:rPr lang="tr-TR" dirty="0"/>
              <a:t>as</a:t>
            </a:r>
            <a:r>
              <a:rPr lang="en-US" dirty="0"/>
              <a:t>, or $550 million,</a:t>
            </a:r>
            <a:endParaRPr lang="tr-TR" dirty="0"/>
          </a:p>
          <a:p>
            <a:r>
              <a:rPr lang="en-US" dirty="0"/>
              <a:t>using an experimental technology: a pipeline in the Mediterranean Sea. </a:t>
            </a:r>
            <a:endParaRPr lang="tr-TR" dirty="0"/>
          </a:p>
          <a:p>
            <a:r>
              <a:rPr lang="en-US" dirty="0"/>
              <a:t>But environmental experts question the sustainability of transferring water out of its natural basin, </a:t>
            </a:r>
            <a:endParaRPr lang="tr-TR" dirty="0"/>
          </a:p>
          <a:p>
            <a:r>
              <a:rPr lang="en-US" dirty="0"/>
              <a:t>The project calls for Turkey to transfer 75 million cubic meters</a:t>
            </a:r>
            <a:r>
              <a:rPr lang="tr-TR" dirty="0"/>
              <a:t> </a:t>
            </a:r>
            <a:r>
              <a:rPr lang="en-US" dirty="0"/>
              <a:t>of water a year to Northern Cyprus. </a:t>
            </a:r>
            <a:endParaRPr lang="tr-TR" dirty="0"/>
          </a:p>
          <a:p>
            <a:endParaRPr lang="tr-TR" dirty="0"/>
          </a:p>
        </p:txBody>
      </p:sp>
    </p:spTree>
    <p:extLst>
      <p:ext uri="{BB962C8B-B14F-4D97-AF65-F5344CB8AC3E}">
        <p14:creationId xmlns:p14="http://schemas.microsoft.com/office/powerpoint/2010/main" val="3914394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t>Deriner</a:t>
            </a:r>
            <a:r>
              <a:rPr lang="tr-TR" dirty="0"/>
              <a:t> </a:t>
            </a:r>
            <a:r>
              <a:rPr lang="tr-TR" dirty="0" smtClean="0"/>
              <a:t>Dam</a:t>
            </a:r>
            <a:endParaRPr lang="tr-TR" dirty="0"/>
          </a:p>
        </p:txBody>
      </p:sp>
      <p:pic>
        <p:nvPicPr>
          <p:cNvPr id="2054" name="Picture 6" descr="http://enerjienstitusu.com/medya/deriner-baraji-hes-hidroelektrik-santra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 y="1417638"/>
            <a:ext cx="9157959" cy="5117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962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en-US" dirty="0"/>
              <a:t> is a concrete double-curved arch dam on the </a:t>
            </a:r>
            <a:r>
              <a:rPr lang="en-US" dirty="0" err="1"/>
              <a:t>Çoruh</a:t>
            </a:r>
            <a:r>
              <a:rPr lang="en-US" dirty="0"/>
              <a:t> River</a:t>
            </a:r>
            <a:endParaRPr lang="tr-TR" dirty="0" smtClean="0"/>
          </a:p>
          <a:p>
            <a:r>
              <a:rPr lang="tr-TR" dirty="0" err="1" smtClean="0"/>
              <a:t>Highest</a:t>
            </a:r>
            <a:r>
              <a:rPr lang="tr-TR" dirty="0" smtClean="0"/>
              <a:t> 6th dam </a:t>
            </a:r>
            <a:r>
              <a:rPr lang="tr-TR" dirty="0" err="1" smtClean="0"/>
              <a:t>all</a:t>
            </a:r>
            <a:r>
              <a:rPr lang="tr-TR" dirty="0" smtClean="0"/>
              <a:t> </a:t>
            </a:r>
            <a:r>
              <a:rPr lang="tr-TR" dirty="0" err="1" smtClean="0"/>
              <a:t>over</a:t>
            </a:r>
            <a:r>
              <a:rPr lang="tr-TR" dirty="0" smtClean="0"/>
              <a:t> </a:t>
            </a:r>
            <a:r>
              <a:rPr lang="tr-TR" dirty="0" err="1" smtClean="0"/>
              <a:t>the</a:t>
            </a:r>
            <a:r>
              <a:rPr lang="tr-TR" dirty="0" smtClean="0"/>
              <a:t> World</a:t>
            </a:r>
          </a:p>
          <a:p>
            <a:r>
              <a:rPr lang="tr-TR" dirty="0" err="1" smtClean="0"/>
              <a:t>Capacity</a:t>
            </a:r>
            <a:r>
              <a:rPr lang="tr-TR" dirty="0" smtClean="0"/>
              <a:t>: 670 </a:t>
            </a:r>
            <a:r>
              <a:rPr lang="tr-TR" dirty="0"/>
              <a:t>MW</a:t>
            </a:r>
          </a:p>
        </p:txBody>
      </p:sp>
    </p:spTree>
    <p:extLst>
      <p:ext uri="{BB962C8B-B14F-4D97-AF65-F5344CB8AC3E}">
        <p14:creationId xmlns:p14="http://schemas.microsoft.com/office/powerpoint/2010/main" val="46964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İzmit bay </a:t>
            </a:r>
            <a:r>
              <a:rPr lang="tr-TR" dirty="0" err="1"/>
              <a:t>bridge</a:t>
            </a:r>
            <a:endParaRPr lang="tr-TR" dirty="0"/>
          </a:p>
        </p:txBody>
      </p:sp>
      <p:pic>
        <p:nvPicPr>
          <p:cNvPr id="4" name="Resim 3"/>
          <p:cNvPicPr>
            <a:picLocks noChangeAspect="1"/>
          </p:cNvPicPr>
          <p:nvPr/>
        </p:nvPicPr>
        <p:blipFill>
          <a:blip r:embed="rId2"/>
          <a:stretch>
            <a:fillRect/>
          </a:stretch>
        </p:blipFill>
        <p:spPr>
          <a:xfrm>
            <a:off x="95250" y="1417638"/>
            <a:ext cx="4476750" cy="5419725"/>
          </a:xfrm>
          <a:prstGeom prst="rect">
            <a:avLst/>
          </a:prstGeom>
        </p:spPr>
      </p:pic>
    </p:spTree>
    <p:extLst>
      <p:ext uri="{BB962C8B-B14F-4D97-AF65-F5344CB8AC3E}">
        <p14:creationId xmlns:p14="http://schemas.microsoft.com/office/powerpoint/2010/main" val="3242920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Resim 3"/>
          <p:cNvPicPr>
            <a:picLocks noChangeAspect="1"/>
          </p:cNvPicPr>
          <p:nvPr/>
        </p:nvPicPr>
        <p:blipFill rotWithShape="1">
          <a:blip r:embed="rId2"/>
          <a:srcRect l="12919" t="9641" r="14581" b="38187"/>
          <a:stretch/>
        </p:blipFill>
        <p:spPr>
          <a:xfrm>
            <a:off x="-20275" y="835509"/>
            <a:ext cx="9433049" cy="3816424"/>
          </a:xfrm>
          <a:prstGeom prst="rect">
            <a:avLst/>
          </a:prstGeom>
        </p:spPr>
      </p:pic>
      <p:sp>
        <p:nvSpPr>
          <p:cNvPr id="6" name="Metin kutusu 5"/>
          <p:cNvSpPr txBox="1"/>
          <p:nvPr/>
        </p:nvSpPr>
        <p:spPr>
          <a:xfrm>
            <a:off x="3076069" y="4869160"/>
            <a:ext cx="3240360" cy="923330"/>
          </a:xfrm>
          <a:prstGeom prst="rect">
            <a:avLst/>
          </a:prstGeom>
          <a:noFill/>
        </p:spPr>
        <p:txBody>
          <a:bodyPr wrap="square" rtlCol="0">
            <a:spAutoFit/>
          </a:bodyPr>
          <a:lstStyle/>
          <a:p>
            <a:r>
              <a:rPr lang="en-US" dirty="0"/>
              <a:t>Total length: 2800m</a:t>
            </a:r>
            <a:br>
              <a:rPr lang="en-US" dirty="0"/>
            </a:br>
            <a:r>
              <a:rPr lang="en-US" dirty="0"/>
              <a:t>Main span: 1500m</a:t>
            </a:r>
            <a:br>
              <a:rPr lang="en-US" dirty="0"/>
            </a:br>
            <a:r>
              <a:rPr lang="en-US" dirty="0"/>
              <a:t>Height of pylons: 230m</a:t>
            </a:r>
            <a:endParaRPr lang="tr-TR" dirty="0"/>
          </a:p>
        </p:txBody>
      </p:sp>
    </p:spTree>
    <p:extLst>
      <p:ext uri="{BB962C8B-B14F-4D97-AF65-F5344CB8AC3E}">
        <p14:creationId xmlns:p14="http://schemas.microsoft.com/office/powerpoint/2010/main" val="2256956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6146" name="Picture 2" descr="http://www.otoyolas.com.tr/wp-content/uploads/2013/0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91440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2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BA8FD2-084F-4B00-800F-BCD6C2B7C917}" type="slidenum">
              <a:rPr lang="en-US" smtClean="0"/>
              <a:pPr eaLnBrk="1" hangingPunct="1"/>
              <a:t>3</a:t>
            </a:fld>
            <a:endParaRPr lang="en-US" smtClean="0"/>
          </a:p>
        </p:txBody>
      </p:sp>
      <p:sp>
        <p:nvSpPr>
          <p:cNvPr id="3075" name="Rectangle 2"/>
          <p:cNvSpPr>
            <a:spLocks noGrp="1" noChangeArrowheads="1"/>
          </p:cNvSpPr>
          <p:nvPr>
            <p:ph type="title"/>
          </p:nvPr>
        </p:nvSpPr>
        <p:spPr/>
        <p:txBody>
          <a:bodyPr/>
          <a:lstStyle/>
          <a:p>
            <a:pPr eaLnBrk="1" hangingPunct="1"/>
            <a:r>
              <a:rPr lang="en-US" smtClean="0"/>
              <a:t>Learning Objectives</a:t>
            </a:r>
          </a:p>
        </p:txBody>
      </p:sp>
      <p:sp>
        <p:nvSpPr>
          <p:cNvPr id="101379" name="Rectangle 3"/>
          <p:cNvSpPr>
            <a:spLocks noGrp="1" noChangeArrowheads="1"/>
          </p:cNvSpPr>
          <p:nvPr>
            <p:ph type="body" idx="1"/>
          </p:nvPr>
        </p:nvSpPr>
        <p:spPr/>
        <p:txBody>
          <a:bodyPr/>
          <a:lstStyle/>
          <a:p>
            <a:pPr eaLnBrk="1" hangingPunct="1">
              <a:lnSpc>
                <a:spcPct val="80000"/>
              </a:lnSpc>
              <a:buFontTx/>
              <a:buNone/>
            </a:pPr>
            <a:r>
              <a:rPr lang="en-US" sz="2400" dirty="0" smtClean="0"/>
              <a:t>Water Resources </a:t>
            </a:r>
            <a:r>
              <a:rPr lang="tr-TR" sz="2400" dirty="0" smtClean="0"/>
              <a:t>Engineering </a:t>
            </a:r>
            <a:r>
              <a:rPr lang="en-US" sz="2400" dirty="0" smtClean="0"/>
              <a:t>is about </a:t>
            </a:r>
            <a:r>
              <a:rPr lang="en-US" sz="2400" dirty="0" smtClean="0">
                <a:solidFill>
                  <a:srgbClr val="CC0000"/>
                </a:solidFill>
              </a:rPr>
              <a:t>solving problems</a:t>
            </a:r>
            <a:r>
              <a:rPr lang="en-US" sz="2400" dirty="0" smtClean="0"/>
              <a:t> to secure </a:t>
            </a:r>
            <a:r>
              <a:rPr lang="en-US" sz="2400" dirty="0" smtClean="0">
                <a:solidFill>
                  <a:srgbClr val="CC0000"/>
                </a:solidFill>
              </a:rPr>
              <a:t>water </a:t>
            </a:r>
            <a:r>
              <a:rPr lang="en-US" sz="2400" dirty="0" smtClean="0"/>
              <a:t>for people, based on a scientific understanding of </a:t>
            </a:r>
            <a:r>
              <a:rPr lang="en-US" sz="2400" dirty="0" smtClean="0">
                <a:solidFill>
                  <a:srgbClr val="CC0000"/>
                </a:solidFill>
              </a:rPr>
              <a:t>hydrologic and hydraulic processes</a:t>
            </a:r>
            <a:r>
              <a:rPr lang="en-US" sz="2400" dirty="0" smtClean="0"/>
              <a:t>. This includes protection from excess water and from water shortage, as well as providing sufficient water for a sustainable environment.</a:t>
            </a:r>
          </a:p>
          <a:p>
            <a:pPr eaLnBrk="1" hangingPunct="1">
              <a:lnSpc>
                <a:spcPct val="80000"/>
              </a:lnSpc>
              <a:buFontTx/>
              <a:buNone/>
            </a:pPr>
            <a:r>
              <a:rPr lang="en-US" sz="2400" dirty="0" smtClean="0"/>
              <a:t>At the end of this class you will:</a:t>
            </a:r>
          </a:p>
          <a:p>
            <a:pPr eaLnBrk="1" hangingPunct="1">
              <a:lnSpc>
                <a:spcPct val="80000"/>
              </a:lnSpc>
            </a:pPr>
            <a:r>
              <a:rPr lang="en-US" sz="2400" dirty="0" smtClean="0"/>
              <a:t>be aware of water resources issues at local , national and global scale,</a:t>
            </a:r>
          </a:p>
          <a:p>
            <a:pPr eaLnBrk="1" hangingPunct="1">
              <a:lnSpc>
                <a:spcPct val="80000"/>
              </a:lnSpc>
            </a:pPr>
            <a:r>
              <a:rPr lang="en-US" sz="2400" dirty="0" smtClean="0"/>
              <a:t>be able to qualitatively and quantitatively describe the main processes in the hydrologic cycle, and</a:t>
            </a:r>
          </a:p>
          <a:p>
            <a:pPr eaLnBrk="1" hangingPunct="1">
              <a:lnSpc>
                <a:spcPct val="80000"/>
              </a:lnSpc>
            </a:pPr>
            <a:r>
              <a:rPr lang="en-US" sz="2400" dirty="0" smtClean="0"/>
              <a:t>be able to provide solutions for typical water resources problems found in practice.</a:t>
            </a:r>
          </a:p>
        </p:txBody>
      </p:sp>
    </p:spTree>
    <p:extLst>
      <p:ext uri="{BB962C8B-B14F-4D97-AF65-F5344CB8AC3E}">
        <p14:creationId xmlns:p14="http://schemas.microsoft.com/office/powerpoint/2010/main" val="2939101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blinds(horizontal)">
                                      <p:cBhvr>
                                        <p:cTn id="7" dur="500"/>
                                        <p:tgtEl>
                                          <p:spTgt spid="1013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79">
                                            <p:txEl>
                                              <p:pRg st="1" end="1"/>
                                            </p:txEl>
                                          </p:spTgt>
                                        </p:tgtEl>
                                        <p:attrNameLst>
                                          <p:attrName>style.visibility</p:attrName>
                                        </p:attrNameLst>
                                      </p:cBhvr>
                                      <p:to>
                                        <p:strVal val="visible"/>
                                      </p:to>
                                    </p:set>
                                    <p:animEffect transition="in" filter="blinds(horizontal)">
                                      <p:cBhvr>
                                        <p:cTn id="12" dur="500"/>
                                        <p:tgtEl>
                                          <p:spTgt spid="1013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blinds(horizontal)">
                                      <p:cBhvr>
                                        <p:cTn id="17" dur="500"/>
                                        <p:tgtEl>
                                          <p:spTgt spid="1013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blinds(horizontal)">
                                      <p:cBhvr>
                                        <p:cTn id="22" dur="500"/>
                                        <p:tgtEl>
                                          <p:spTgt spid="1013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blinds(horizontal)">
                                      <p:cBhvr>
                                        <p:cTn id="2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504F0-AD64-4A05-834B-75640CAEE02B}" type="slidenum">
              <a:rPr lang="en-US" smtClean="0"/>
              <a:pPr eaLnBrk="1" hangingPunct="1"/>
              <a:t>4</a:t>
            </a:fld>
            <a:endParaRPr lang="en-US" smtClean="0"/>
          </a:p>
        </p:txBody>
      </p:sp>
      <p:sp>
        <p:nvSpPr>
          <p:cNvPr id="5123" name="Rectangle 2"/>
          <p:cNvSpPr>
            <a:spLocks noGrp="1" noChangeArrowheads="1"/>
          </p:cNvSpPr>
          <p:nvPr>
            <p:ph type="title"/>
          </p:nvPr>
        </p:nvSpPr>
        <p:spPr/>
        <p:txBody>
          <a:bodyPr/>
          <a:lstStyle/>
          <a:p>
            <a:pPr eaLnBrk="1" hangingPunct="1"/>
            <a:r>
              <a:rPr lang="en-US" smtClean="0"/>
              <a:t>Suggested text book</a:t>
            </a:r>
          </a:p>
        </p:txBody>
      </p:sp>
      <p:sp>
        <p:nvSpPr>
          <p:cNvPr id="5124" name="Rectangle 3"/>
          <p:cNvSpPr>
            <a:spLocks noGrp="1" noChangeArrowheads="1"/>
          </p:cNvSpPr>
          <p:nvPr>
            <p:ph type="body" idx="1"/>
          </p:nvPr>
        </p:nvSpPr>
        <p:spPr>
          <a:xfrm>
            <a:off x="457200" y="1600200"/>
            <a:ext cx="5029200" cy="1180728"/>
          </a:xfrm>
        </p:spPr>
        <p:txBody>
          <a:bodyPr/>
          <a:lstStyle/>
          <a:p>
            <a:pPr marL="0" indent="0" eaLnBrk="1" hangingPunct="1">
              <a:lnSpc>
                <a:spcPct val="80000"/>
              </a:lnSpc>
              <a:buFontTx/>
              <a:buNone/>
            </a:pPr>
            <a:r>
              <a:rPr lang="en-US" sz="1600" dirty="0" smtClean="0">
                <a:solidFill>
                  <a:srgbClr val="CC0000"/>
                </a:solidFill>
              </a:rPr>
              <a:t>This textbook covers the </a:t>
            </a:r>
            <a:r>
              <a:rPr lang="tr-TR" sz="1600" dirty="0" err="1" smtClean="0">
                <a:solidFill>
                  <a:srgbClr val="CC0000"/>
                </a:solidFill>
              </a:rPr>
              <a:t>all</a:t>
            </a:r>
            <a:r>
              <a:rPr lang="tr-TR" sz="1600" dirty="0" smtClean="0">
                <a:solidFill>
                  <a:srgbClr val="CC0000"/>
                </a:solidFill>
              </a:rPr>
              <a:t> </a:t>
            </a:r>
            <a:r>
              <a:rPr lang="tr-TR" sz="1600" dirty="0" err="1">
                <a:solidFill>
                  <a:srgbClr val="CC0000"/>
                </a:solidFill>
              </a:rPr>
              <a:t>t</a:t>
            </a:r>
            <a:r>
              <a:rPr lang="tr-TR" sz="1600" dirty="0" err="1" smtClean="0">
                <a:solidFill>
                  <a:srgbClr val="CC0000"/>
                </a:solidFill>
              </a:rPr>
              <a:t>opics</a:t>
            </a:r>
            <a:r>
              <a:rPr lang="tr-TR" sz="1600" dirty="0" smtClean="0">
                <a:solidFill>
                  <a:srgbClr val="CC0000"/>
                </a:solidFill>
              </a:rPr>
              <a:t> </a:t>
            </a:r>
            <a:r>
              <a:rPr lang="tr-TR" sz="1600" dirty="0" err="1" smtClean="0">
                <a:solidFill>
                  <a:srgbClr val="CC0000"/>
                </a:solidFill>
              </a:rPr>
              <a:t>included</a:t>
            </a:r>
            <a:r>
              <a:rPr lang="tr-TR" sz="1600" dirty="0" smtClean="0">
                <a:solidFill>
                  <a:srgbClr val="CC0000"/>
                </a:solidFill>
              </a:rPr>
              <a:t> in </a:t>
            </a:r>
            <a:r>
              <a:rPr lang="tr-TR" sz="1600" dirty="0" err="1" smtClean="0">
                <a:solidFill>
                  <a:srgbClr val="CC0000"/>
                </a:solidFill>
              </a:rPr>
              <a:t>the</a:t>
            </a:r>
            <a:r>
              <a:rPr lang="tr-TR" sz="1600" dirty="0" smtClean="0">
                <a:solidFill>
                  <a:srgbClr val="CC0000"/>
                </a:solidFill>
              </a:rPr>
              <a:t> </a:t>
            </a:r>
            <a:r>
              <a:rPr lang="tr-TR" sz="1600" dirty="0" err="1" smtClean="0">
                <a:solidFill>
                  <a:srgbClr val="CC0000"/>
                </a:solidFill>
              </a:rPr>
              <a:t>class</a:t>
            </a:r>
            <a:r>
              <a:rPr lang="tr-TR" sz="1600" dirty="0" smtClean="0">
                <a:solidFill>
                  <a:srgbClr val="CC0000"/>
                </a:solidFill>
              </a:rPr>
              <a:t>.</a:t>
            </a:r>
          </a:p>
          <a:p>
            <a:pPr marL="0" indent="0" eaLnBrk="1" hangingPunct="1">
              <a:lnSpc>
                <a:spcPct val="80000"/>
              </a:lnSpc>
              <a:buFontTx/>
              <a:buNone/>
            </a:pPr>
            <a:endParaRPr lang="en-US" sz="1600" dirty="0" smtClean="0">
              <a:solidFill>
                <a:srgbClr val="CC0000"/>
              </a:solidFill>
            </a:endParaRPr>
          </a:p>
          <a:p>
            <a:pPr marL="0" indent="0" eaLnBrk="1" hangingPunct="1">
              <a:lnSpc>
                <a:spcPct val="80000"/>
              </a:lnSpc>
              <a:buFontTx/>
              <a:buNone/>
            </a:pPr>
            <a:endParaRPr lang="tr-TR" sz="1600" dirty="0" smtClean="0">
              <a:solidFill>
                <a:srgbClr val="CC0000"/>
              </a:solidFill>
            </a:endParaRPr>
          </a:p>
          <a:p>
            <a:pPr marL="0" indent="0" eaLnBrk="1" hangingPunct="1">
              <a:lnSpc>
                <a:spcPct val="80000"/>
              </a:lnSpc>
              <a:buFontTx/>
              <a:buNone/>
            </a:pPr>
            <a:r>
              <a:rPr lang="en-US" sz="1600" dirty="0" smtClean="0">
                <a:solidFill>
                  <a:srgbClr val="CC0000"/>
                </a:solidFill>
              </a:rPr>
              <a:t>Additional textbook</a:t>
            </a:r>
            <a:endParaRPr lang="tr-TR" sz="1600" dirty="0" smtClean="0">
              <a:solidFill>
                <a:srgbClr val="CC0000"/>
              </a:solidFill>
            </a:endParaRPr>
          </a:p>
          <a:p>
            <a:pPr marL="0" indent="0" eaLnBrk="1" hangingPunct="1">
              <a:lnSpc>
                <a:spcPct val="80000"/>
              </a:lnSpc>
              <a:buFontTx/>
              <a:buNone/>
            </a:pPr>
            <a:endParaRPr lang="en-US"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196752"/>
            <a:ext cx="23812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854102"/>
            <a:ext cx="3038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981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8EA016-036B-4612-B921-FC8AC74C0E3D}" type="slidenum">
              <a:rPr lang="en-US" smtClean="0"/>
              <a:pPr eaLnBrk="1" hangingPunct="1"/>
              <a:t>5</a:t>
            </a:fld>
            <a:endParaRPr lang="en-US" smtClean="0"/>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87475"/>
            <a:ext cx="72390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7"/>
          <p:cNvSpPr>
            <a:spLocks noChangeArrowheads="1"/>
          </p:cNvSpPr>
          <p:nvPr/>
        </p:nvSpPr>
        <p:spPr bwMode="auto">
          <a:xfrm>
            <a:off x="1752600" y="60960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1000"/>
              <a:t>Figure 1.1.1  (p. 1)</a:t>
            </a:r>
            <a:br>
              <a:rPr lang="en-US" sz="1000"/>
            </a:br>
            <a:r>
              <a:rPr lang="en-US" sz="800"/>
              <a:t>Ingredients of water resources management (from Mays, 1996).</a:t>
            </a:r>
          </a:p>
        </p:txBody>
      </p:sp>
      <p:sp>
        <p:nvSpPr>
          <p:cNvPr id="6149" name="Rectangle 11"/>
          <p:cNvSpPr>
            <a:spLocks noGrp="1" noChangeArrowheads="1"/>
          </p:cNvSpPr>
          <p:nvPr>
            <p:ph type="title"/>
          </p:nvPr>
        </p:nvSpPr>
        <p:spPr/>
        <p:txBody>
          <a:bodyPr>
            <a:normAutofit fontScale="90000"/>
          </a:bodyPr>
          <a:lstStyle/>
          <a:p>
            <a:pPr eaLnBrk="1" hangingPunct="1"/>
            <a:r>
              <a:rPr lang="en-US" smtClean="0"/>
              <a:t>What is Water Resources Engr./Manag.?</a:t>
            </a:r>
          </a:p>
        </p:txBody>
      </p:sp>
      <p:grpSp>
        <p:nvGrpSpPr>
          <p:cNvPr id="2" name="Group 21"/>
          <p:cNvGrpSpPr>
            <a:grpSpLocks/>
          </p:cNvGrpSpPr>
          <p:nvPr/>
        </p:nvGrpSpPr>
        <p:grpSpPr bwMode="auto">
          <a:xfrm>
            <a:off x="2590800" y="4343400"/>
            <a:ext cx="2895600" cy="685800"/>
            <a:chOff x="1632" y="2736"/>
            <a:chExt cx="1824" cy="432"/>
          </a:xfrm>
        </p:grpSpPr>
        <p:sp>
          <p:nvSpPr>
            <p:cNvPr id="6159" name="Oval 10"/>
            <p:cNvSpPr>
              <a:spLocks noChangeArrowheads="1"/>
            </p:cNvSpPr>
            <p:nvPr/>
          </p:nvSpPr>
          <p:spPr bwMode="auto">
            <a:xfrm>
              <a:off x="1632" y="2736"/>
              <a:ext cx="672" cy="192"/>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6160" name="Oval 12"/>
            <p:cNvSpPr>
              <a:spLocks noChangeArrowheads="1"/>
            </p:cNvSpPr>
            <p:nvPr/>
          </p:nvSpPr>
          <p:spPr bwMode="auto">
            <a:xfrm>
              <a:off x="2784" y="2976"/>
              <a:ext cx="672" cy="192"/>
            </a:xfrm>
            <a:prstGeom prst="ellipse">
              <a:avLst/>
            </a:prstGeom>
            <a:noFill/>
            <a:ln w="2857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grpSp>
      <p:grpSp>
        <p:nvGrpSpPr>
          <p:cNvPr id="3" name="Group 22"/>
          <p:cNvGrpSpPr>
            <a:grpSpLocks/>
          </p:cNvGrpSpPr>
          <p:nvPr/>
        </p:nvGrpSpPr>
        <p:grpSpPr bwMode="auto">
          <a:xfrm>
            <a:off x="4419600" y="4191000"/>
            <a:ext cx="2971800" cy="1905000"/>
            <a:chOff x="2784" y="2640"/>
            <a:chExt cx="1872" cy="1200"/>
          </a:xfrm>
        </p:grpSpPr>
        <p:sp>
          <p:nvSpPr>
            <p:cNvPr id="6153" name="Oval 14"/>
            <p:cNvSpPr>
              <a:spLocks noChangeArrowheads="1"/>
            </p:cNvSpPr>
            <p:nvPr/>
          </p:nvSpPr>
          <p:spPr bwMode="auto">
            <a:xfrm>
              <a:off x="2784" y="3072"/>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sp>
          <p:nvSpPr>
            <p:cNvPr id="6154" name="Oval 16"/>
            <p:cNvSpPr>
              <a:spLocks noChangeArrowheads="1"/>
            </p:cNvSpPr>
            <p:nvPr/>
          </p:nvSpPr>
          <p:spPr bwMode="auto">
            <a:xfrm>
              <a:off x="2784" y="3168"/>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sp>
          <p:nvSpPr>
            <p:cNvPr id="6155" name="Oval 17"/>
            <p:cNvSpPr>
              <a:spLocks noChangeArrowheads="1"/>
            </p:cNvSpPr>
            <p:nvPr/>
          </p:nvSpPr>
          <p:spPr bwMode="auto">
            <a:xfrm>
              <a:off x="2784" y="3504"/>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sp>
          <p:nvSpPr>
            <p:cNvPr id="6156" name="Oval 18"/>
            <p:cNvSpPr>
              <a:spLocks noChangeArrowheads="1"/>
            </p:cNvSpPr>
            <p:nvPr/>
          </p:nvSpPr>
          <p:spPr bwMode="auto">
            <a:xfrm>
              <a:off x="2784" y="3648"/>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sp>
          <p:nvSpPr>
            <p:cNvPr id="6157" name="Oval 19"/>
            <p:cNvSpPr>
              <a:spLocks noChangeArrowheads="1"/>
            </p:cNvSpPr>
            <p:nvPr/>
          </p:nvSpPr>
          <p:spPr bwMode="auto">
            <a:xfrm>
              <a:off x="3936" y="2736"/>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sp>
          <p:nvSpPr>
            <p:cNvPr id="6158" name="Oval 20"/>
            <p:cNvSpPr>
              <a:spLocks noChangeArrowheads="1"/>
            </p:cNvSpPr>
            <p:nvPr/>
          </p:nvSpPr>
          <p:spPr bwMode="auto">
            <a:xfrm>
              <a:off x="2784" y="2640"/>
              <a:ext cx="720" cy="192"/>
            </a:xfrm>
            <a:prstGeom prst="ellipse">
              <a:avLst/>
            </a:prstGeom>
            <a:noFill/>
            <a:ln w="28575">
              <a:solidFill>
                <a:srgbClr val="33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it-IT"/>
            </a:p>
          </p:txBody>
        </p:sp>
      </p:grpSp>
      <p:sp>
        <p:nvSpPr>
          <p:cNvPr id="6152" name="Rectangle 24"/>
          <p:cNvSpPr>
            <a:spLocks noChangeArrowheads="1"/>
          </p:cNvSpPr>
          <p:nvPr/>
        </p:nvSpPr>
        <p:spPr bwMode="auto">
          <a:xfrm>
            <a:off x="1066800" y="2133600"/>
            <a:ext cx="4441304" cy="60960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Tree>
    <p:extLst>
      <p:ext uri="{BB962C8B-B14F-4D97-AF65-F5344CB8AC3E}">
        <p14:creationId xmlns:p14="http://schemas.microsoft.com/office/powerpoint/2010/main" val="1332939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393DA6-12FF-4D10-9E0C-9E5613F6BDA3}" type="slidenum">
              <a:rPr lang="en-US" smtClean="0"/>
              <a:pPr eaLnBrk="1" hangingPunct="1"/>
              <a:t>6</a:t>
            </a:fld>
            <a:endParaRPr lang="en-US" smtClean="0"/>
          </a:p>
        </p:txBody>
      </p:sp>
      <p:sp>
        <p:nvSpPr>
          <p:cNvPr id="10243" name="Rectangle 4"/>
          <p:cNvSpPr>
            <a:spLocks noGrp="1" noChangeArrowheads="1"/>
          </p:cNvSpPr>
          <p:nvPr>
            <p:ph type="title"/>
          </p:nvPr>
        </p:nvSpPr>
        <p:spPr>
          <a:xfrm>
            <a:off x="6372200" y="1628800"/>
            <a:ext cx="2895600" cy="1143000"/>
          </a:xfrm>
          <a:noFill/>
        </p:spPr>
        <p:txBody>
          <a:bodyPr>
            <a:normAutofit fontScale="90000"/>
          </a:bodyPr>
          <a:lstStyle/>
          <a:p>
            <a:pPr eaLnBrk="1" hangingPunct="1"/>
            <a:r>
              <a:rPr lang="en-US" sz="2800" dirty="0" smtClean="0"/>
              <a:t>Ancient </a:t>
            </a:r>
            <a:br>
              <a:rPr lang="en-US" sz="2800" dirty="0" smtClean="0"/>
            </a:br>
            <a:r>
              <a:rPr lang="en-US" sz="2800" dirty="0" smtClean="0"/>
              <a:t>Hydrologic </a:t>
            </a:r>
            <a:br>
              <a:rPr lang="en-US" sz="2800" dirty="0" smtClean="0"/>
            </a:br>
            <a:r>
              <a:rPr lang="en-US" sz="2800" dirty="0" smtClean="0"/>
              <a:t>History</a:t>
            </a:r>
            <a:br>
              <a:rPr lang="en-US" sz="2800" dirty="0" smtClean="0"/>
            </a:br>
            <a:r>
              <a:rPr lang="en-US" sz="2800" dirty="0" smtClean="0"/>
              <a:t/>
            </a:r>
            <a:br>
              <a:rPr lang="en-US" sz="2800" dirty="0" smtClean="0"/>
            </a:br>
            <a:r>
              <a:rPr lang="en-US" sz="2800" dirty="0" smtClean="0"/>
              <a:t>Nile River</a:t>
            </a:r>
            <a:br>
              <a:rPr lang="en-US" sz="2800" dirty="0" smtClean="0"/>
            </a:br>
            <a:r>
              <a:rPr lang="en-US" sz="2800" dirty="0" smtClean="0"/>
              <a:t>The longest river in the world</a:t>
            </a:r>
            <a:br>
              <a:rPr lang="en-US" sz="2800" dirty="0" smtClean="0"/>
            </a:br>
            <a:r>
              <a:rPr lang="en-US" sz="2800" dirty="0" smtClean="0"/>
              <a:t>(6650 km)</a:t>
            </a:r>
          </a:p>
        </p:txBody>
      </p:sp>
      <p:pic>
        <p:nvPicPr>
          <p:cNvPr id="1024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76200"/>
            <a:ext cx="4329112"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6"/>
          <p:cNvSpPr txBox="1">
            <a:spLocks noChangeArrowheads="1"/>
          </p:cNvSpPr>
          <p:nvPr/>
        </p:nvSpPr>
        <p:spPr bwMode="auto">
          <a:xfrm>
            <a:off x="6705600" y="617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Loucks and van Beek, 2006</a:t>
            </a:r>
          </a:p>
        </p:txBody>
      </p:sp>
      <p:sp>
        <p:nvSpPr>
          <p:cNvPr id="10246" name="Rettangolo 5"/>
          <p:cNvSpPr>
            <a:spLocks noChangeArrowheads="1"/>
          </p:cNvSpPr>
          <p:nvPr/>
        </p:nvSpPr>
        <p:spPr bwMode="auto">
          <a:xfrm>
            <a:off x="0" y="1238250"/>
            <a:ext cx="2438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t>Hydrology has been a subject of investigation and engineering for millennia. For example, about 4000 B.C. the Nile was dammed to improve agricultural productivity of previously barren lands. Mesopotamian towns were protected from flooding with high earthen walls. Aqueducts were built by the Greeks and Ancient</a:t>
            </a:r>
          </a:p>
          <a:p>
            <a:r>
              <a:rPr lang="en-US" sz="1400"/>
              <a:t>Romans, while the History of China shows they built irrigation and flood control works. The ancient Sinhalese used hydrology to build complex irrigation Works in Sri Lanka, also known for invention of the Valve Pit which allowed construction of large reservoirs, anicuts and canals which still function.</a:t>
            </a:r>
            <a:endParaRPr lang="it-IT" sz="1400"/>
          </a:p>
        </p:txBody>
      </p:sp>
    </p:spTree>
    <p:extLst>
      <p:ext uri="{BB962C8B-B14F-4D97-AF65-F5344CB8AC3E}">
        <p14:creationId xmlns:p14="http://schemas.microsoft.com/office/powerpoint/2010/main" val="2894241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B5ED6EB-4A3D-423D-B9FC-3F593E9A09C3}" type="slidenum">
              <a:rPr lang="en-US" smtClean="0"/>
              <a:pPr eaLnBrk="1" hangingPunct="1"/>
              <a:t>7</a:t>
            </a:fld>
            <a:endParaRPr lang="en-US" smtClean="0"/>
          </a:p>
        </p:txBody>
      </p:sp>
      <p:sp>
        <p:nvSpPr>
          <p:cNvPr id="13315" name="Rectangle 18"/>
          <p:cNvSpPr>
            <a:spLocks noGrp="1" noChangeArrowheads="1"/>
          </p:cNvSpPr>
          <p:nvPr>
            <p:ph type="title"/>
          </p:nvPr>
        </p:nvSpPr>
        <p:spPr/>
        <p:txBody>
          <a:bodyPr/>
          <a:lstStyle/>
          <a:p>
            <a:pPr eaLnBrk="1" hangingPunct="1"/>
            <a:r>
              <a:rPr lang="en-US" smtClean="0"/>
              <a:t>Major Reservoirs of Water</a:t>
            </a:r>
          </a:p>
        </p:txBody>
      </p:sp>
      <p:sp>
        <p:nvSpPr>
          <p:cNvPr id="13316" name="Text Box 21"/>
          <p:cNvSpPr txBox="1">
            <a:spLocks noChangeArrowheads="1"/>
          </p:cNvSpPr>
          <p:nvPr/>
        </p:nvSpPr>
        <p:spPr bwMode="auto">
          <a:xfrm>
            <a:off x="685800" y="6507163"/>
            <a:ext cx="7543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200"/>
              <a:t>[does not add to 100% due to rounding, numbers differ slightly depending on study used]</a:t>
            </a:r>
          </a:p>
        </p:txBody>
      </p:sp>
      <p:grpSp>
        <p:nvGrpSpPr>
          <p:cNvPr id="13317" name="Group 24"/>
          <p:cNvGrpSpPr>
            <a:grpSpLocks/>
          </p:cNvGrpSpPr>
          <p:nvPr/>
        </p:nvGrpSpPr>
        <p:grpSpPr bwMode="auto">
          <a:xfrm>
            <a:off x="838200" y="1066800"/>
            <a:ext cx="7543800" cy="5029200"/>
            <a:chOff x="528" y="768"/>
            <a:chExt cx="4752" cy="3168"/>
          </a:xfrm>
        </p:grpSpPr>
        <p:pic>
          <p:nvPicPr>
            <p:cNvPr id="13318" name="Picture 20"/>
            <p:cNvPicPr>
              <a:picLocks noChangeAspect="1" noChangeArrowheads="1"/>
            </p:cNvPicPr>
            <p:nvPr/>
          </p:nvPicPr>
          <p:blipFill>
            <a:blip r:embed="rId3">
              <a:extLst>
                <a:ext uri="{28A0092B-C50C-407E-A947-70E740481C1C}">
                  <a14:useLocalDpi xmlns:a14="http://schemas.microsoft.com/office/drawing/2010/main" val="0"/>
                </a:ext>
              </a:extLst>
            </a:blip>
            <a:srcRect b="4150"/>
            <a:stretch>
              <a:fillRect/>
            </a:stretch>
          </p:blipFill>
          <p:spPr bwMode="auto">
            <a:xfrm>
              <a:off x="528" y="864"/>
              <a:ext cx="4542"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22"/>
            <p:cNvSpPr>
              <a:spLocks noChangeArrowheads="1"/>
            </p:cNvSpPr>
            <p:nvPr/>
          </p:nvSpPr>
          <p:spPr bwMode="auto">
            <a:xfrm>
              <a:off x="4560" y="768"/>
              <a:ext cx="720" cy="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sp>
          <p:nvSpPr>
            <p:cNvPr id="13320" name="Rectangle 23"/>
            <p:cNvSpPr>
              <a:spLocks noChangeArrowheads="1"/>
            </p:cNvSpPr>
            <p:nvPr/>
          </p:nvSpPr>
          <p:spPr bwMode="auto">
            <a:xfrm>
              <a:off x="528" y="816"/>
              <a:ext cx="2544"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p>
          </p:txBody>
        </p:sp>
      </p:grpSp>
    </p:spTree>
    <p:extLst>
      <p:ext uri="{BB962C8B-B14F-4D97-AF65-F5344CB8AC3E}">
        <p14:creationId xmlns:p14="http://schemas.microsoft.com/office/powerpoint/2010/main" val="2892080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84784"/>
            <a:ext cx="8229600" cy="1143000"/>
          </a:xfrm>
        </p:spPr>
        <p:txBody>
          <a:bodyPr>
            <a:normAutofit fontScale="90000"/>
          </a:bodyPr>
          <a:lstStyle/>
          <a:p>
            <a:r>
              <a:rPr lang="en-US" smtClean="0"/>
              <a:t>The water resources are composed of all</a:t>
            </a:r>
            <a:endParaRPr lang="en-US"/>
          </a:p>
        </p:txBody>
      </p:sp>
      <p:sp>
        <p:nvSpPr>
          <p:cNvPr id="3" name="İçerik Yer Tutucusu 2"/>
          <p:cNvSpPr>
            <a:spLocks noGrp="1"/>
          </p:cNvSpPr>
          <p:nvPr>
            <p:ph idx="1"/>
          </p:nvPr>
        </p:nvSpPr>
        <p:spPr>
          <a:xfrm>
            <a:off x="395536" y="3140968"/>
            <a:ext cx="8229600" cy="1468760"/>
          </a:xfrm>
        </p:spPr>
        <p:txBody>
          <a:bodyPr/>
          <a:lstStyle/>
          <a:p>
            <a:r>
              <a:rPr lang="en-US" smtClean="0"/>
              <a:t>Surface water potential (rivers, lakes, …)</a:t>
            </a:r>
          </a:p>
          <a:p>
            <a:r>
              <a:rPr lang="en-US" smtClean="0"/>
              <a:t>Underground water potential (groundwater…)</a:t>
            </a:r>
            <a:endParaRPr lang="en-US"/>
          </a:p>
        </p:txBody>
      </p:sp>
    </p:spTree>
    <p:extLst>
      <p:ext uri="{BB962C8B-B14F-4D97-AF65-F5344CB8AC3E}">
        <p14:creationId xmlns:p14="http://schemas.microsoft.com/office/powerpoint/2010/main" val="2653299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US" smtClean="0"/>
              <a:t>Water resources system</a:t>
            </a:r>
            <a:endParaRPr lang="en-US"/>
          </a:p>
        </p:txBody>
      </p:sp>
      <p:sp>
        <p:nvSpPr>
          <p:cNvPr id="3" name="İçerik Yer Tutucusu 2"/>
          <p:cNvSpPr>
            <a:spLocks noGrp="1"/>
          </p:cNvSpPr>
          <p:nvPr>
            <p:ph idx="1"/>
          </p:nvPr>
        </p:nvSpPr>
        <p:spPr/>
        <p:txBody>
          <a:bodyPr>
            <a:normAutofit lnSpcReduction="10000"/>
          </a:bodyPr>
          <a:lstStyle/>
          <a:p>
            <a:r>
              <a:rPr lang="en-US" dirty="0" smtClean="0"/>
              <a:t>It is a system that control, utilize and manage water in an efficient manner</a:t>
            </a:r>
          </a:p>
          <a:p>
            <a:pPr marL="0" indent="0">
              <a:buNone/>
            </a:pPr>
            <a:r>
              <a:rPr lang="en-US" dirty="0" smtClean="0"/>
              <a:t>What are the </a:t>
            </a:r>
            <a:r>
              <a:rPr lang="en-US" dirty="0" smtClean="0"/>
              <a:t>systems</a:t>
            </a:r>
            <a:r>
              <a:rPr lang="tr-TR" dirty="0" smtClean="0"/>
              <a:t>:</a:t>
            </a:r>
            <a:endParaRPr lang="en-US" dirty="0" smtClean="0"/>
          </a:p>
          <a:p>
            <a:r>
              <a:rPr lang="en-US" dirty="0" smtClean="0"/>
              <a:t>Dams</a:t>
            </a:r>
          </a:p>
          <a:p>
            <a:r>
              <a:rPr lang="en-US" dirty="0" smtClean="0"/>
              <a:t>Water supply systems</a:t>
            </a:r>
          </a:p>
          <a:p>
            <a:r>
              <a:rPr lang="en-US" dirty="0" smtClean="0"/>
              <a:t>Waster water collection systems</a:t>
            </a:r>
          </a:p>
          <a:p>
            <a:r>
              <a:rPr lang="en-US" dirty="0" smtClean="0"/>
              <a:t>Treatment plants</a:t>
            </a:r>
          </a:p>
          <a:p>
            <a:r>
              <a:rPr lang="en-US" dirty="0" smtClean="0"/>
              <a:t>Flood mitigation</a:t>
            </a:r>
          </a:p>
          <a:p>
            <a:endParaRPr lang="en-US" dirty="0" smtClean="0"/>
          </a:p>
        </p:txBody>
      </p:sp>
    </p:spTree>
    <p:extLst>
      <p:ext uri="{BB962C8B-B14F-4D97-AF65-F5344CB8AC3E}">
        <p14:creationId xmlns:p14="http://schemas.microsoft.com/office/powerpoint/2010/main" val="3842048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3535</Words>
  <Application>Microsoft Office PowerPoint</Application>
  <PresentationFormat>Ekran Gösterisi (4:3)</PresentationFormat>
  <Paragraphs>490</Paragraphs>
  <Slides>28</Slides>
  <Notes>8</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28</vt:i4>
      </vt:variant>
    </vt:vector>
  </HeadingPairs>
  <TitlesOfParts>
    <vt:vector size="31" baseType="lpstr">
      <vt:lpstr>Arial</vt:lpstr>
      <vt:lpstr>Calibri</vt:lpstr>
      <vt:lpstr>Ofis Teması</vt:lpstr>
      <vt:lpstr>WATER RESOURCES</vt:lpstr>
      <vt:lpstr>Some informations about myself</vt:lpstr>
      <vt:lpstr>Learning Objectives</vt:lpstr>
      <vt:lpstr>Suggested text book</vt:lpstr>
      <vt:lpstr>What is Water Resources Engr./Manag.?</vt:lpstr>
      <vt:lpstr>Ancient  Hydrologic  History  Nile River The longest river in the world (6650 km)</vt:lpstr>
      <vt:lpstr>Major Reservoirs of Water</vt:lpstr>
      <vt:lpstr>The water resources are composed of all</vt:lpstr>
      <vt:lpstr>Water resources system</vt:lpstr>
      <vt:lpstr>PowerPoint Sunusu</vt:lpstr>
      <vt:lpstr>Hydropolitics</vt:lpstr>
      <vt:lpstr>PowerPoint Sunusu</vt:lpstr>
      <vt:lpstr>E-T river basin</vt:lpstr>
      <vt:lpstr>Floods</vt:lpstr>
      <vt:lpstr>Droughts</vt:lpstr>
      <vt:lpstr>Characteristics of water resources projects</vt:lpstr>
      <vt:lpstr>Problems face us:</vt:lpstr>
      <vt:lpstr>Water resources development in Turkey</vt:lpstr>
      <vt:lpstr>PowerPoint Sunusu</vt:lpstr>
      <vt:lpstr>Organizations responsible for water </vt:lpstr>
      <vt:lpstr>Ongoing big projects in Turkey</vt:lpstr>
      <vt:lpstr>Water transfer to North Cyprus</vt:lpstr>
      <vt:lpstr>PowerPoint Sunusu</vt:lpstr>
      <vt:lpstr>Deriner Dam</vt:lpstr>
      <vt:lpstr>PowerPoint Sunusu</vt:lpstr>
      <vt:lpstr>İzmit bay bridge</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RESOURCES</dc:title>
  <dc:creator>COMPAQ</dc:creator>
  <cp:lastModifiedBy>Mehmet Ozger</cp:lastModifiedBy>
  <cp:revision>27</cp:revision>
  <dcterms:created xsi:type="dcterms:W3CDTF">2011-09-18T10:53:00Z</dcterms:created>
  <dcterms:modified xsi:type="dcterms:W3CDTF">2013-09-16T20:13:13Z</dcterms:modified>
</cp:coreProperties>
</file>