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443B0-F207-4720-966A-B83F893428BE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08E8F-CA16-4650-8FED-BDA9455AB7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70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511E6B1-EDB5-4D70-AA61-08810D836DEC}" type="slidenum">
              <a:rPr lang="tr-TR" sz="1200"/>
              <a:pPr eaLnBrk="1" hangingPunct="1"/>
              <a:t>6</a:t>
            </a:fld>
            <a:endParaRPr lang="tr-T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16.10.2012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/http/::www.hydro.com.au:education:buildadam:damtypes:images:dam4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ChangeArrowheads="1"/>
          </p:cNvSpPr>
          <p:nvPr/>
        </p:nvSpPr>
        <p:spPr bwMode="auto">
          <a:xfrm>
            <a:off x="468313" y="260350"/>
            <a:ext cx="5192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cs typeface="Times New Roman" pitchFamily="18" charset="0"/>
              </a:rPr>
              <a:t>Formation of the Dam Body</a:t>
            </a:r>
          </a:p>
        </p:txBody>
      </p:sp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468313" y="908050"/>
            <a:ext cx="3963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i="1">
                <a:solidFill>
                  <a:srgbClr val="66FFFF"/>
                </a:solidFill>
                <a:cs typeface="Times New Roman" pitchFamily="18" charset="0"/>
              </a:rPr>
              <a:t>For Concrete Gravity dams:</a:t>
            </a:r>
            <a:endParaRPr lang="en-US" sz="2400">
              <a:solidFill>
                <a:srgbClr val="66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850" y="1484313"/>
            <a:ext cx="8675688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buFontTx/>
              <a:buChar char="•"/>
            </a:pPr>
            <a:r>
              <a:rPr lang="en-US" sz="2400">
                <a:ea typeface="Times New Roman" pitchFamily="18" charset="0"/>
              </a:rPr>
              <a:t>Low-heat cements </a:t>
            </a:r>
            <a:r>
              <a:rPr lang="en-US" sz="2400"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</a:t>
            </a:r>
            <a:r>
              <a:rPr lang="en-US" sz="2400">
                <a:ea typeface="Times New Roman" pitchFamily="18" charset="0"/>
              </a:rPr>
              <a:t> to reduce shrinkage problem</a:t>
            </a:r>
          </a:p>
          <a:p>
            <a:pPr marL="342900" indent="-342900" eaLnBrk="0" hangingPunct="0"/>
            <a:endParaRPr lang="en-US" sz="1000">
              <a:ea typeface="Times New Roman" pitchFamily="18" charset="0"/>
            </a:endParaRPr>
          </a:p>
          <a:p>
            <a:pPr marL="342900" indent="-342900" eaLnBrk="0" hangingPunct="0">
              <a:buClr>
                <a:srgbClr val="FF0000"/>
              </a:buClr>
              <a:buSzPct val="160000"/>
              <a:buFont typeface="Arial" pitchFamily="34" charset="0"/>
              <a:buChar char="•"/>
            </a:pPr>
            <a:r>
              <a:rPr lang="en-US" sz="2400">
                <a:cs typeface="Arial" pitchFamily="34" charset="0"/>
                <a:sym typeface="Wingdings" pitchFamily="2" charset="2"/>
              </a:rPr>
              <a:t> </a:t>
            </a:r>
            <a:r>
              <a:rPr lang="en-US" sz="2400">
                <a:cs typeface="Times New Roman" pitchFamily="18" charset="0"/>
                <a:sym typeface="Wingdings" pitchFamily="2" charset="2"/>
              </a:rPr>
              <a:t>Concrete is placed in </a:t>
            </a:r>
            <a:r>
              <a:rPr lang="en-US" altLang="tr-TR" sz="2400"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2400">
                <a:cs typeface="Times New Roman" pitchFamily="18" charset="0"/>
                <a:sym typeface="Wingdings" pitchFamily="2" charset="2"/>
              </a:rPr>
              <a:t>blocks</a:t>
            </a:r>
            <a:r>
              <a:rPr lang="en-US" altLang="tr-TR" sz="2400">
                <a:cs typeface="Times New Roman" pitchFamily="18" charset="0"/>
                <a:sym typeface="Wingdings" pitchFamily="2" charset="2"/>
              </a:rPr>
              <a:t>”</a:t>
            </a:r>
            <a:endParaRPr lang="en-US" sz="2400">
              <a:cs typeface="Times New Roman" pitchFamily="18" charset="0"/>
              <a:sym typeface="Wingdings" pitchFamily="2" charset="2"/>
            </a:endParaRPr>
          </a:p>
          <a:p>
            <a:pPr marL="342900" indent="-342900" eaLnBrk="0" hangingPunct="0">
              <a:buClr>
                <a:srgbClr val="FF0000"/>
              </a:buClr>
              <a:buSzPct val="160000"/>
            </a:pPr>
            <a:endParaRPr lang="en-US" sz="1000">
              <a:cs typeface="Times New Roman" pitchFamily="18" charset="0"/>
              <a:sym typeface="Wingdings" pitchFamily="2" charset="2"/>
            </a:endParaRPr>
          </a:p>
          <a:p>
            <a:pPr marL="342900" indent="-342900" eaLnBrk="0" hangingPunct="0">
              <a:buClr>
                <a:srgbClr val="FF0000"/>
              </a:buClr>
              <a:buSzPct val="160000"/>
              <a:buFont typeface="Arial" pitchFamily="34" charset="0"/>
              <a:buChar char="•"/>
            </a:pPr>
            <a:r>
              <a:rPr lang="en-US" sz="2400"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tr-TR" sz="2400">
                <a:solidFill>
                  <a:srgbClr val="FFFF00"/>
                </a:solidFill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2400">
                <a:solidFill>
                  <a:srgbClr val="FFFF00"/>
                </a:solidFill>
                <a:cs typeface="Times New Roman" pitchFamily="18" charset="0"/>
                <a:sym typeface="Wingdings" pitchFamily="2" charset="2"/>
              </a:rPr>
              <a:t>Keyways</a:t>
            </a:r>
            <a:r>
              <a:rPr lang="en-US" altLang="tr-TR" sz="2400">
                <a:solidFill>
                  <a:srgbClr val="FFFF00"/>
                </a:solidFill>
                <a:cs typeface="Times New Roman" pitchFamily="18" charset="0"/>
                <a:sym typeface="Wingdings" pitchFamily="2" charset="2"/>
              </a:rPr>
              <a:t>”</a:t>
            </a:r>
            <a:r>
              <a:rPr lang="en-US" sz="2400">
                <a:solidFill>
                  <a:srgbClr val="FFFF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>
                <a:cs typeface="Times New Roman" pitchFamily="18" charset="0"/>
                <a:sym typeface="Wingdings" pitchFamily="2" charset="2"/>
              </a:rPr>
              <a:t>are built between sections to make the dam act  	          as a monolith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endParaRPr lang="en-US" sz="2400">
              <a:latin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53252" name="Group 63"/>
          <p:cNvGrpSpPr>
            <a:grpSpLocks/>
          </p:cNvGrpSpPr>
          <p:nvPr/>
        </p:nvGrpSpPr>
        <p:grpSpPr bwMode="auto">
          <a:xfrm>
            <a:off x="1717675" y="4149725"/>
            <a:ext cx="1655763" cy="1439863"/>
            <a:chOff x="1187624" y="3717032"/>
            <a:chExt cx="1656184" cy="144016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87624" y="3717032"/>
              <a:ext cx="1656184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87624" y="5157192"/>
              <a:ext cx="1656184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979988" y="3717032"/>
              <a:ext cx="0" cy="360437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79988" y="4067942"/>
              <a:ext cx="144499" cy="144492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970461" y="4212434"/>
              <a:ext cx="144499" cy="71453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79988" y="4293414"/>
              <a:ext cx="0" cy="43188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835489" y="4706249"/>
              <a:ext cx="144500" cy="144492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35489" y="4850741"/>
              <a:ext cx="144500" cy="90507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979988" y="4931721"/>
              <a:ext cx="0" cy="215945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2051444" y="3788485"/>
              <a:ext cx="144500" cy="492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267398" y="3861525"/>
              <a:ext cx="144500" cy="492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446832" y="3861525"/>
              <a:ext cx="142911" cy="492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195943" y="3764667"/>
              <a:ext cx="144499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392843" y="3771018"/>
              <a:ext cx="142911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124487" y="3861525"/>
              <a:ext cx="142911" cy="492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645320" y="3861525"/>
              <a:ext cx="142911" cy="492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607210" y="3771018"/>
              <a:ext cx="144500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764034" y="3788485"/>
              <a:ext cx="142911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764034" y="3861525"/>
              <a:ext cx="142911" cy="492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548079" y="3861525"/>
              <a:ext cx="142911" cy="492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475035" y="3788485"/>
              <a:ext cx="144499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259080" y="3788485"/>
              <a:ext cx="144499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59080" y="3861525"/>
              <a:ext cx="144499" cy="492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637001" y="3798012"/>
              <a:ext cx="144499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430574" y="3853585"/>
              <a:ext cx="142911" cy="4922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556397" y="5012699"/>
              <a:ext cx="142911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267398" y="5012699"/>
              <a:ext cx="144500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051444" y="5085739"/>
              <a:ext cx="144500" cy="4922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267398" y="5085739"/>
              <a:ext cx="144500" cy="4922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627853" y="5085739"/>
              <a:ext cx="144499" cy="4922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124487" y="5012699"/>
              <a:ext cx="142911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411898" y="5085739"/>
              <a:ext cx="144499" cy="4922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619534" y="5012699"/>
              <a:ext cx="144500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764034" y="5012699"/>
              <a:ext cx="142911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681463" y="5085739"/>
              <a:ext cx="144499" cy="4922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511556" y="5085739"/>
              <a:ext cx="142911" cy="4922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332124" y="5012699"/>
              <a:ext cx="142911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475035" y="5012699"/>
              <a:ext cx="144499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60706" y="5074625"/>
              <a:ext cx="142911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835489" y="5085739"/>
              <a:ext cx="144500" cy="4922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699308" y="5012699"/>
              <a:ext cx="144500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411898" y="5012699"/>
              <a:ext cx="144499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53253" name="Group 119"/>
          <p:cNvGrpSpPr>
            <a:grpSpLocks/>
          </p:cNvGrpSpPr>
          <p:nvPr/>
        </p:nvGrpSpPr>
        <p:grpSpPr bwMode="auto">
          <a:xfrm>
            <a:off x="5534025" y="4149725"/>
            <a:ext cx="1655763" cy="1439863"/>
            <a:chOff x="4860032" y="3645024"/>
            <a:chExt cx="1656184" cy="144016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4860032" y="3645024"/>
              <a:ext cx="1656184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860032" y="5085184"/>
              <a:ext cx="1656184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652396" y="3645024"/>
              <a:ext cx="0" cy="360437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652396" y="3995934"/>
              <a:ext cx="144499" cy="9527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652396" y="4418296"/>
              <a:ext cx="0" cy="288985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796895" y="4724747"/>
              <a:ext cx="0" cy="360437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5723852" y="3716477"/>
              <a:ext cx="144500" cy="492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5939806" y="3789517"/>
              <a:ext cx="144500" cy="492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6119240" y="3789517"/>
              <a:ext cx="142911" cy="492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868351" y="3692659"/>
              <a:ext cx="144499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065251" y="3699010"/>
              <a:ext cx="142911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5796895" y="3789517"/>
              <a:ext cx="142911" cy="492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6317728" y="3789517"/>
              <a:ext cx="142911" cy="492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79618" y="3699010"/>
              <a:ext cx="144500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5436442" y="3716477"/>
              <a:ext cx="142911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436442" y="3789517"/>
              <a:ext cx="142911" cy="492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220487" y="3789517"/>
              <a:ext cx="142911" cy="492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5147443" y="3716477"/>
              <a:ext cx="144499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4931488" y="3716477"/>
              <a:ext cx="144499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4931488" y="3789517"/>
              <a:ext cx="144499" cy="4922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309409" y="3726004"/>
              <a:ext cx="144499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5102982" y="3781577"/>
              <a:ext cx="142911" cy="4922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6228805" y="4940691"/>
              <a:ext cx="142911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5939806" y="4940691"/>
              <a:ext cx="144500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5579353" y="4940691"/>
              <a:ext cx="144499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939806" y="5013731"/>
              <a:ext cx="144500" cy="4922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6300261" y="5013731"/>
              <a:ext cx="144499" cy="4922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5814363" y="4959745"/>
              <a:ext cx="144499" cy="4922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6084306" y="5013731"/>
              <a:ext cx="144499" cy="4922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5291942" y="4940691"/>
              <a:ext cx="144500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5436442" y="4940691"/>
              <a:ext cx="142911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353871" y="5013731"/>
              <a:ext cx="144499" cy="4922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183964" y="5013731"/>
              <a:ext cx="142911" cy="4922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5004532" y="4940691"/>
              <a:ext cx="142911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5147443" y="4940691"/>
              <a:ext cx="144499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5033114" y="5002617"/>
              <a:ext cx="142911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507897" y="5013731"/>
              <a:ext cx="144500" cy="4922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6371716" y="4940691"/>
              <a:ext cx="144500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6084306" y="4940691"/>
              <a:ext cx="144499" cy="5081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5796895" y="3995934"/>
              <a:ext cx="0" cy="43188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652396" y="4427823"/>
              <a:ext cx="161966" cy="9527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5633342" y="4697754"/>
              <a:ext cx="163554" cy="26993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254" name="TextBox 120"/>
          <p:cNvSpPr txBox="1">
            <a:spLocks noChangeArrowheads="1"/>
          </p:cNvSpPr>
          <p:nvPr/>
        </p:nvSpPr>
        <p:spPr bwMode="auto">
          <a:xfrm>
            <a:off x="1824038" y="37877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66FFFF"/>
                </a:solidFill>
              </a:rPr>
              <a:t>Upstream face</a:t>
            </a:r>
          </a:p>
        </p:txBody>
      </p:sp>
      <p:sp>
        <p:nvSpPr>
          <p:cNvPr id="53255" name="TextBox 121"/>
          <p:cNvSpPr txBox="1">
            <a:spLocks noChangeArrowheads="1"/>
          </p:cNvSpPr>
          <p:nvPr/>
        </p:nvSpPr>
        <p:spPr bwMode="auto">
          <a:xfrm>
            <a:off x="5435600" y="37163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66FFFF"/>
                </a:solidFill>
              </a:rPr>
              <a:t>Upstream face</a:t>
            </a:r>
          </a:p>
        </p:txBody>
      </p:sp>
      <p:sp>
        <p:nvSpPr>
          <p:cNvPr id="53256" name="TextBox 122"/>
          <p:cNvSpPr txBox="1">
            <a:spLocks noChangeArrowheads="1"/>
          </p:cNvSpPr>
          <p:nvPr/>
        </p:nvSpPr>
        <p:spPr bwMode="auto">
          <a:xfrm>
            <a:off x="1508125" y="5578475"/>
            <a:ext cx="208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66FFFF"/>
                </a:solidFill>
              </a:rPr>
              <a:t>Downstream face</a:t>
            </a:r>
          </a:p>
        </p:txBody>
      </p:sp>
      <p:sp>
        <p:nvSpPr>
          <p:cNvPr id="53257" name="TextBox 123"/>
          <p:cNvSpPr txBox="1">
            <a:spLocks noChangeArrowheads="1"/>
          </p:cNvSpPr>
          <p:nvPr/>
        </p:nvSpPr>
        <p:spPr bwMode="auto">
          <a:xfrm>
            <a:off x="5508625" y="5580063"/>
            <a:ext cx="208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66FFFF"/>
                </a:solidFill>
              </a:rPr>
              <a:t>Downstream face</a:t>
            </a:r>
          </a:p>
        </p:txBody>
      </p:sp>
      <p:sp>
        <p:nvSpPr>
          <p:cNvPr id="53258" name="TextBox 124"/>
          <p:cNvSpPr txBox="1">
            <a:spLocks noChangeArrowheads="1"/>
          </p:cNvSpPr>
          <p:nvPr/>
        </p:nvSpPr>
        <p:spPr bwMode="auto">
          <a:xfrm>
            <a:off x="3662363" y="4652963"/>
            <a:ext cx="1439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>
                <a:solidFill>
                  <a:srgbClr val="FFFF00"/>
                </a:solidFill>
              </a:rPr>
              <a:t>Keyways</a:t>
            </a:r>
          </a:p>
        </p:txBody>
      </p:sp>
    </p:spTree>
    <p:extLst>
      <p:ext uri="{BB962C8B-B14F-4D97-AF65-F5344CB8AC3E}">
        <p14:creationId xmlns:p14="http://schemas.microsoft.com/office/powerpoint/2010/main" val="34078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>
              <a:ea typeface="ＭＳ Ｐゴシック" pitchFamily="34" charset="-128"/>
            </a:endParaRP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63493" name="Object 8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Photo Editor Fotoğrafı" r:id="rId3" imgW="4285714" imgH="2971429" progId="MSPhotoEd.3">
                  <p:embed/>
                </p:oleObj>
              </mc:Choice>
              <mc:Fallback>
                <p:oleObj name="Photo Editor Fotoğrafı" r:id="rId3" imgW="4285714" imgH="29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6092825"/>
            <a:ext cx="3671888" cy="461963"/>
          </a:xfrm>
          <a:prstGeom prst="rect">
            <a:avLst/>
          </a:prstGeom>
          <a:gradFill rotWithShape="1">
            <a:gsLst>
              <a:gs pos="0">
                <a:srgbClr val="F1FCFC"/>
              </a:gs>
              <a:gs pos="64999">
                <a:srgbClr val="DCF6F6"/>
              </a:gs>
              <a:gs pos="100000">
                <a:srgbClr val="CDF3F3"/>
              </a:gs>
            </a:gsLst>
            <a:lin ang="5400000" scaled="1"/>
          </a:gradFill>
          <a:ln w="9525">
            <a:solidFill>
              <a:srgbClr val="A5C6C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dk1"/>
                </a:solidFill>
                <a:latin typeface="+mn-lt"/>
                <a:ea typeface="+mn-ea"/>
              </a:rPr>
              <a:t>Concrete Gravity Dams</a:t>
            </a:r>
          </a:p>
        </p:txBody>
      </p:sp>
    </p:spTree>
    <p:extLst>
      <p:ext uri="{BB962C8B-B14F-4D97-AF65-F5344CB8AC3E}">
        <p14:creationId xmlns:p14="http://schemas.microsoft.com/office/powerpoint/2010/main" val="34748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>
              <a:ea typeface="ＭＳ Ｐゴシック" pitchFamily="34" charset="-128"/>
            </a:endParaRPr>
          </a:p>
        </p:txBody>
      </p:sp>
      <p:pic>
        <p:nvPicPr>
          <p:cNvPr id="64516" name="srcImg" descr="kartalkayabar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303213"/>
            <a:ext cx="3671887" cy="461962"/>
          </a:xfrm>
          <a:prstGeom prst="rect">
            <a:avLst/>
          </a:prstGeom>
          <a:gradFill rotWithShape="1">
            <a:gsLst>
              <a:gs pos="0">
                <a:srgbClr val="F1FCFC"/>
              </a:gs>
              <a:gs pos="64999">
                <a:srgbClr val="DCF6F6"/>
              </a:gs>
              <a:gs pos="100000">
                <a:srgbClr val="CDF3F3"/>
              </a:gs>
            </a:gsLst>
            <a:lin ang="5400000" scaled="1"/>
          </a:gradFill>
          <a:ln w="9525">
            <a:solidFill>
              <a:srgbClr val="A5C6C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dk1"/>
                </a:solidFill>
                <a:latin typeface="+mn-lt"/>
                <a:ea typeface="+mn-ea"/>
              </a:rPr>
              <a:t>Concrete Gravity Dams</a:t>
            </a:r>
          </a:p>
        </p:txBody>
      </p:sp>
    </p:spTree>
    <p:extLst>
      <p:ext uri="{BB962C8B-B14F-4D97-AF65-F5344CB8AC3E}">
        <p14:creationId xmlns:p14="http://schemas.microsoft.com/office/powerpoint/2010/main" val="23007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>
              <a:ea typeface="ＭＳ Ｐゴシック" pitchFamily="34" charset="-128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8313" y="231775"/>
            <a:ext cx="3671887" cy="460375"/>
          </a:xfrm>
          <a:prstGeom prst="rect">
            <a:avLst/>
          </a:prstGeom>
          <a:gradFill rotWithShape="1">
            <a:gsLst>
              <a:gs pos="0">
                <a:srgbClr val="F1FCFC"/>
              </a:gs>
              <a:gs pos="64999">
                <a:srgbClr val="DCF6F6"/>
              </a:gs>
              <a:gs pos="100000">
                <a:srgbClr val="CDF3F3"/>
              </a:gs>
            </a:gsLst>
            <a:lin ang="5400000" scaled="1"/>
          </a:gradFill>
          <a:ln w="9525">
            <a:solidFill>
              <a:srgbClr val="A5C6C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dk1"/>
                </a:solidFill>
                <a:latin typeface="+mn-lt"/>
                <a:ea typeface="+mn-ea"/>
              </a:rPr>
              <a:t>Concrete Gravity Dams</a:t>
            </a:r>
          </a:p>
        </p:txBody>
      </p:sp>
    </p:spTree>
    <p:extLst>
      <p:ext uri="{BB962C8B-B14F-4D97-AF65-F5344CB8AC3E}">
        <p14:creationId xmlns:p14="http://schemas.microsoft.com/office/powerpoint/2010/main" val="19371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 dirty="0"/>
              <a:t>Ç.Ü. </a:t>
            </a:r>
            <a:r>
              <a:rPr lang="tr-TR" sz="1400" dirty="0" err="1"/>
              <a:t>İnş.Müöl</a:t>
            </a:r>
            <a:r>
              <a:rPr lang="tr-TR" sz="1400" dirty="0"/>
              <a:t>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421688" cy="49244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400" b="1" u="sng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tr-TR" sz="2400" b="1" u="sng" dirty="0" err="1" smtClean="0">
                <a:ea typeface="ＭＳ Ｐゴシック" pitchFamily="34" charset="-128"/>
              </a:rPr>
              <a:t>Why</a:t>
            </a:r>
            <a:r>
              <a:rPr lang="tr-TR" sz="2400" b="1" u="sng" dirty="0" smtClean="0">
                <a:ea typeface="ＭＳ Ｐゴシック" pitchFamily="34" charset="-128"/>
              </a:rPr>
              <a:t> &amp; </a:t>
            </a:r>
            <a:r>
              <a:rPr lang="tr-TR" sz="2400" b="1" u="sng" dirty="0" err="1" smtClean="0">
                <a:ea typeface="ＭＳ Ｐゴシック" pitchFamily="34" charset="-128"/>
              </a:rPr>
              <a:t>Where</a:t>
            </a:r>
            <a:r>
              <a:rPr lang="tr-TR" sz="2400" b="1" u="sng" dirty="0" smtClean="0">
                <a:ea typeface="ＭＳ Ｐゴシック" pitchFamily="34" charset="-128"/>
              </a:rPr>
              <a:t> </a:t>
            </a:r>
            <a:r>
              <a:rPr lang="tr-TR" sz="2400" b="1" u="sng" dirty="0" err="1" smtClean="0">
                <a:ea typeface="ＭＳ Ｐゴシック" pitchFamily="34" charset="-128"/>
              </a:rPr>
              <a:t>we</a:t>
            </a:r>
            <a:r>
              <a:rPr lang="tr-TR" sz="2400" b="1" u="sng" dirty="0" smtClean="0">
                <a:ea typeface="ＭＳ Ｐゴシック" pitchFamily="34" charset="-128"/>
              </a:rPr>
              <a:t> </a:t>
            </a:r>
            <a:r>
              <a:rPr lang="tr-TR" sz="2400" b="1" u="sng" dirty="0" err="1" smtClean="0">
                <a:ea typeface="ＭＳ Ｐゴシック" pitchFamily="34" charset="-128"/>
              </a:rPr>
              <a:t>prefered</a:t>
            </a:r>
            <a:r>
              <a:rPr lang="tr-TR" sz="2400" b="1" u="sng" dirty="0" smtClean="0">
                <a:ea typeface="ＭＳ Ｐゴシック" pitchFamily="34" charset="-128"/>
              </a:rPr>
              <a:t>?</a:t>
            </a:r>
          </a:p>
          <a:p>
            <a:pPr marL="0" indent="0" eaLnBrk="1" hangingPunct="1">
              <a:lnSpc>
                <a:spcPct val="90000"/>
              </a:lnSpc>
            </a:pPr>
            <a:endParaRPr lang="tr-TR" sz="1000" b="1" u="sng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z="2000" dirty="0" smtClean="0">
                <a:ea typeface="ＭＳ Ｐゴシック" pitchFamily="34" charset="-128"/>
              </a:rPr>
              <a:t>Sağlam ve geçirimsizliği sağlanabilecek yeterli kalınlıkta kaya temellerin uygun bir derinlikte bulunduğu orta genişlikteki vadilerde</a:t>
            </a:r>
          </a:p>
          <a:p>
            <a:pPr lvl="1" eaLnBrk="1" hangingPunct="1">
              <a:lnSpc>
                <a:spcPct val="90000"/>
              </a:lnSpc>
            </a:pPr>
            <a:endParaRPr lang="tr-TR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z="2000" dirty="0" smtClean="0">
                <a:ea typeface="ＭＳ Ｐゴシック" pitchFamily="34" charset="-128"/>
              </a:rPr>
              <a:t>Yeterli miktarda ve istenen özellikte agrega malzemesinin bulunduğu, çimento naklinin ekonomik olduğu yerlerde</a:t>
            </a:r>
          </a:p>
          <a:p>
            <a:pPr lvl="1" eaLnBrk="1" hangingPunct="1">
              <a:lnSpc>
                <a:spcPct val="90000"/>
              </a:lnSpc>
            </a:pPr>
            <a:endParaRPr lang="tr-TR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z="2000" dirty="0" smtClean="0">
                <a:ea typeface="ＭＳ Ｐゴシック" pitchFamily="34" charset="-128"/>
              </a:rPr>
              <a:t>Büyük taşkın debilerinin baraj gövdesi üzerinden mansaba aktarılması gereken durumlarda</a:t>
            </a:r>
          </a:p>
          <a:p>
            <a:pPr lvl="1" eaLnBrk="1" hangingPunct="1">
              <a:lnSpc>
                <a:spcPct val="90000"/>
              </a:lnSpc>
            </a:pPr>
            <a:endParaRPr lang="tr-TR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z="2000" dirty="0" smtClean="0">
                <a:ea typeface="ＭＳ Ｐゴシック" pitchFamily="34" charset="-128"/>
              </a:rPr>
              <a:t>Baraj üzerinden bir ulaşım yolu geçirilmesi gereken durumlarda tercih edilir</a:t>
            </a:r>
          </a:p>
          <a:p>
            <a:pPr lvl="1" eaLnBrk="1" hangingPunct="1">
              <a:lnSpc>
                <a:spcPct val="90000"/>
              </a:lnSpc>
            </a:pPr>
            <a:endParaRPr lang="tr-TR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z="2000" dirty="0" smtClean="0">
                <a:ea typeface="ＭＳ Ｐゴシック" pitchFamily="34" charset="-128"/>
              </a:rPr>
              <a:t>Savaş ve sabotaja karşı daha dayanıklı olması da ayrıca bir tercih nedeni olabilir.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231775"/>
            <a:ext cx="3671887" cy="460375"/>
          </a:xfrm>
          <a:prstGeom prst="rect">
            <a:avLst/>
          </a:prstGeom>
          <a:gradFill rotWithShape="1">
            <a:gsLst>
              <a:gs pos="0">
                <a:srgbClr val="F1FCFC"/>
              </a:gs>
              <a:gs pos="64999">
                <a:srgbClr val="DCF6F6"/>
              </a:gs>
              <a:gs pos="100000">
                <a:srgbClr val="CDF3F3"/>
              </a:gs>
            </a:gsLst>
            <a:lin ang="5400000" scaled="1"/>
          </a:gradFill>
          <a:ln w="9525">
            <a:solidFill>
              <a:srgbClr val="A5C6C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dk1"/>
                </a:solidFill>
                <a:latin typeface="+mn-lt"/>
                <a:ea typeface="+mn-ea"/>
              </a:rPr>
              <a:t>Concrete Gravity Dams</a:t>
            </a:r>
          </a:p>
        </p:txBody>
      </p:sp>
    </p:spTree>
    <p:extLst>
      <p:ext uri="{BB962C8B-B14F-4D97-AF65-F5344CB8AC3E}">
        <p14:creationId xmlns:p14="http://schemas.microsoft.com/office/powerpoint/2010/main" val="32975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b="1" u="sng" dirty="0" err="1" smtClean="0">
                <a:ea typeface="ＭＳ Ｐゴシック" pitchFamily="34" charset="-128"/>
              </a:rPr>
              <a:t>Types</a:t>
            </a:r>
            <a:r>
              <a:rPr lang="tr-TR" b="1" u="sng" dirty="0" smtClean="0">
                <a:ea typeface="ＭＳ Ｐゴシック" pitchFamily="34" charset="-128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Straight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 </a:t>
            </a:r>
            <a:r>
              <a:rPr lang="tr-TR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Gravity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 </a:t>
            </a:r>
            <a:r>
              <a:rPr lang="tr-TR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Dams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tr-TR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Arch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 </a:t>
            </a:r>
            <a:r>
              <a:rPr lang="tr-TR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Gravity</a:t>
            </a:r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 </a:t>
            </a:r>
            <a:r>
              <a:rPr lang="tr-TR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Dams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tr-TR" b="1" u="sng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dirty="0" smtClean="0">
                <a:ea typeface="ＭＳ Ｐゴシック" pitchFamily="34" charset="-128"/>
              </a:rPr>
              <a:t>Baraj ekseni, iki yamaç arasındaki en kısa bağlantıyı sağlayacak şekilde bir doğru ile birleştirilir.</a:t>
            </a:r>
          </a:p>
          <a:p>
            <a:pPr lvl="1" eaLnBrk="1" hangingPunct="1">
              <a:lnSpc>
                <a:spcPct val="90000"/>
              </a:lnSpc>
            </a:pPr>
            <a:endParaRPr lang="tr-TR" sz="1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dirty="0" smtClean="0">
                <a:ea typeface="ＭＳ Ｐゴシック" pitchFamily="34" charset="-128"/>
              </a:rPr>
              <a:t>Temel kayasının yapısına, derzlere veya emniyet ihtiyacına bağlı olarak kavisli de yapılabilir.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tr-TR" sz="1000" dirty="0" smtClean="0">
              <a:solidFill>
                <a:schemeClr val="hlink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231775"/>
            <a:ext cx="3671887" cy="460375"/>
          </a:xfrm>
          <a:prstGeom prst="rect">
            <a:avLst/>
          </a:prstGeom>
          <a:gradFill rotWithShape="1">
            <a:gsLst>
              <a:gs pos="0">
                <a:srgbClr val="F1FCFC"/>
              </a:gs>
              <a:gs pos="64999">
                <a:srgbClr val="DCF6F6"/>
              </a:gs>
              <a:gs pos="100000">
                <a:srgbClr val="CDF3F3"/>
              </a:gs>
            </a:gsLst>
            <a:lin ang="5400000" scaled="1"/>
          </a:gradFill>
          <a:ln w="9525">
            <a:solidFill>
              <a:srgbClr val="A5C6C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dk1"/>
                </a:solidFill>
                <a:latin typeface="+mn-lt"/>
                <a:ea typeface="+mn-ea"/>
              </a:rPr>
              <a:t>Concrete Gravity Dams</a:t>
            </a:r>
          </a:p>
        </p:txBody>
      </p:sp>
    </p:spTree>
    <p:extLst>
      <p:ext uri="{BB962C8B-B14F-4D97-AF65-F5344CB8AC3E}">
        <p14:creationId xmlns:p14="http://schemas.microsoft.com/office/powerpoint/2010/main" val="28901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4744"/>
            <a:ext cx="8229600" cy="47525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solidFill>
                  <a:srgbClr val="FFFF66"/>
                </a:solidFill>
                <a:ea typeface="ＭＳ Ｐゴシック" pitchFamily="34" charset="-128"/>
              </a:rPr>
              <a:t>Design </a:t>
            </a:r>
            <a:r>
              <a:rPr lang="en-AU" sz="2400" dirty="0" smtClean="0">
                <a:solidFill>
                  <a:srgbClr val="FFFF66"/>
                </a:solidFill>
                <a:ea typeface="ＭＳ Ｐゴシック" pitchFamily="34" charset="-128"/>
              </a:rPr>
              <a:t>Criteria</a:t>
            </a:r>
            <a:r>
              <a:rPr lang="tr-TR" sz="2400" dirty="0" smtClean="0">
                <a:solidFill>
                  <a:srgbClr val="FFFF66"/>
                </a:solidFill>
                <a:ea typeface="ＭＳ Ｐゴシック" pitchFamily="34" charset="-128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000" dirty="0" smtClean="0">
                <a:ea typeface="ＭＳ Ｐゴシック" pitchFamily="34" charset="-128"/>
              </a:rPr>
              <a:t>En uygun kesit, etki eden en önemli dış kuvvet olan haznedeki hidrostatik su basıncı dağılımına uyum sağlayan, tabana doğru genişleyen üçgen kesit seçilir. Üçgenin tepesi genellikle haznedeki en yüksek su seviyesidir. </a:t>
            </a:r>
          </a:p>
          <a:p>
            <a:pPr lvl="1" eaLnBrk="1" hangingPunct="1">
              <a:lnSpc>
                <a:spcPct val="90000"/>
              </a:lnSpc>
            </a:pPr>
            <a:endParaRPr lang="tr-TR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z="2000" dirty="0" smtClean="0">
                <a:ea typeface="ＭＳ Ｐゴシック" pitchFamily="34" charset="-128"/>
              </a:rPr>
              <a:t>Memba yüzeyi düşey veya %10 </a:t>
            </a:r>
            <a:r>
              <a:rPr lang="ja-JP" altLang="tr-TR" sz="2000" dirty="0" smtClean="0">
                <a:ea typeface="ＭＳ Ｐゴシック" pitchFamily="34" charset="-128"/>
              </a:rPr>
              <a:t>‘</a:t>
            </a:r>
            <a:r>
              <a:rPr lang="tr-TR" altLang="ja-JP" sz="2000" dirty="0" smtClean="0">
                <a:ea typeface="ＭＳ Ｐゴシック" pitchFamily="34" charset="-128"/>
              </a:rPr>
              <a:t>u geçmeyecek şekilde eğimli yapılır. </a:t>
            </a:r>
          </a:p>
          <a:p>
            <a:pPr lvl="1" eaLnBrk="1" hangingPunct="1">
              <a:lnSpc>
                <a:spcPct val="90000"/>
              </a:lnSpc>
            </a:pPr>
            <a:endParaRPr lang="tr-TR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z="2000" dirty="0" smtClean="0">
                <a:ea typeface="ＭＳ Ｐゴシック" pitchFamily="34" charset="-128"/>
              </a:rPr>
              <a:t>Baraj boş haldeyken çekme gerilmelerini önlemek, dolu haldeyken kayma ve devrilme emniyetini artırmak için yüksek barajlarda memba yüzeyi genellikle eğimli planlanır. </a:t>
            </a:r>
          </a:p>
          <a:p>
            <a:pPr lvl="1" eaLnBrk="1" hangingPunct="1">
              <a:lnSpc>
                <a:spcPct val="90000"/>
              </a:lnSpc>
            </a:pPr>
            <a:endParaRPr lang="tr-TR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sz="2000" dirty="0" smtClean="0">
                <a:ea typeface="ＭＳ Ｐゴシック" pitchFamily="34" charset="-128"/>
              </a:rPr>
              <a:t>Üçgenin tepe kısmında, duvar kalınlığını artırmak, yamaçlar arası ulaşımı sağlamak gibi nedenlerle dikdörtgen kesitli bir başlık bulunur.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8313" y="231775"/>
            <a:ext cx="3671887" cy="460375"/>
          </a:xfrm>
          <a:prstGeom prst="rect">
            <a:avLst/>
          </a:prstGeom>
          <a:gradFill rotWithShape="1">
            <a:gsLst>
              <a:gs pos="0">
                <a:srgbClr val="F1FCFC"/>
              </a:gs>
              <a:gs pos="64999">
                <a:srgbClr val="DCF6F6"/>
              </a:gs>
              <a:gs pos="100000">
                <a:srgbClr val="CDF3F3"/>
              </a:gs>
            </a:gsLst>
            <a:lin ang="5400000" scaled="1"/>
          </a:gradFill>
          <a:ln w="9525">
            <a:solidFill>
              <a:srgbClr val="A5C6C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dk1"/>
                </a:solidFill>
                <a:latin typeface="+mn-lt"/>
                <a:ea typeface="+mn-ea"/>
              </a:rPr>
              <a:t>Concrete Gravity Dams</a:t>
            </a:r>
          </a:p>
        </p:txBody>
      </p:sp>
    </p:spTree>
    <p:extLst>
      <p:ext uri="{BB962C8B-B14F-4D97-AF65-F5344CB8AC3E}">
        <p14:creationId xmlns:p14="http://schemas.microsoft.com/office/powerpoint/2010/main" val="156684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pic>
        <p:nvPicPr>
          <p:cNvPr id="69635" name="Picture 4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89138"/>
            <a:ext cx="8424862" cy="345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231775"/>
            <a:ext cx="3671887" cy="460375"/>
          </a:xfrm>
          <a:prstGeom prst="rect">
            <a:avLst/>
          </a:prstGeom>
          <a:gradFill rotWithShape="1">
            <a:gsLst>
              <a:gs pos="0">
                <a:srgbClr val="F1FCFC"/>
              </a:gs>
              <a:gs pos="64999">
                <a:srgbClr val="DCF6F6"/>
              </a:gs>
              <a:gs pos="100000">
                <a:srgbClr val="CDF3F3"/>
              </a:gs>
            </a:gsLst>
            <a:lin ang="5400000" scaled="1"/>
          </a:gradFill>
          <a:ln w="9525">
            <a:solidFill>
              <a:srgbClr val="A5C6C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dk1"/>
                </a:solidFill>
                <a:latin typeface="+mn-lt"/>
                <a:ea typeface="+mn-ea"/>
              </a:rPr>
              <a:t>Concrete Gravity Dams</a:t>
            </a:r>
          </a:p>
        </p:txBody>
      </p:sp>
      <p:sp>
        <p:nvSpPr>
          <p:cNvPr id="69637" name="Rectangle 2"/>
          <p:cNvSpPr>
            <a:spLocks noChangeArrowheads="1"/>
          </p:cNvSpPr>
          <p:nvPr/>
        </p:nvSpPr>
        <p:spPr bwMode="auto">
          <a:xfrm>
            <a:off x="468313" y="1052513"/>
            <a:ext cx="19510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tr-TR" sz="2000">
                <a:solidFill>
                  <a:srgbClr val="FFFF66"/>
                </a:solidFill>
              </a:rPr>
              <a:t>Design </a:t>
            </a:r>
            <a:r>
              <a:rPr lang="en-AU" sz="2000">
                <a:solidFill>
                  <a:srgbClr val="FFFF66"/>
                </a:solidFill>
              </a:rPr>
              <a:t>Criteria</a:t>
            </a:r>
            <a:r>
              <a:rPr lang="tr-TR" sz="2000">
                <a:solidFill>
                  <a:srgbClr val="FFFF66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509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620713"/>
            <a:ext cx="5184775" cy="792162"/>
          </a:xfrm>
        </p:spPr>
        <p:txBody>
          <a:bodyPr/>
          <a:lstStyle/>
          <a:p>
            <a:pPr algn="l" eaLnBrk="1" hangingPunct="1"/>
            <a:r>
              <a:rPr lang="en-AU" sz="3600" b="1" smtClean="0">
                <a:ea typeface="ＭＳ Ｐゴシック" pitchFamily="34" charset="-128"/>
              </a:rPr>
              <a:t>Design Principles:</a:t>
            </a:r>
            <a:endParaRPr lang="en-AU" sz="3600" smtClean="0"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307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smtClean="0">
                <a:ea typeface="ＭＳ Ｐゴシック" pitchFamily="34" charset="-128"/>
              </a:rPr>
              <a:t>Ağırlık barajı hesaplarında </a:t>
            </a:r>
            <a:r>
              <a:rPr lang="tr-TR" sz="2400" smtClean="0">
                <a:solidFill>
                  <a:schemeClr val="hlink"/>
                </a:solidFill>
                <a:ea typeface="ＭＳ Ｐゴシック" pitchFamily="34" charset="-128"/>
              </a:rPr>
              <a:t>üçgen profil</a:t>
            </a:r>
            <a:r>
              <a:rPr lang="tr-TR" sz="2400" smtClean="0">
                <a:ea typeface="ＭＳ Ｐゴシック" pitchFamily="34" charset="-128"/>
              </a:rPr>
              <a:t> gözönüne alınır. </a:t>
            </a:r>
          </a:p>
          <a:p>
            <a:pPr eaLnBrk="1" hangingPunct="1">
              <a:lnSpc>
                <a:spcPct val="90000"/>
              </a:lnSpc>
            </a:pPr>
            <a:endParaRPr lang="tr-TR" sz="11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ea typeface="ＭＳ Ｐゴシック" pitchFamily="34" charset="-128"/>
              </a:rPr>
              <a:t>Üçgen kesitin minimum boyutları, </a:t>
            </a:r>
            <a:r>
              <a:rPr lang="tr-TR" sz="2400" smtClean="0">
                <a:solidFill>
                  <a:srgbClr val="FFFF66"/>
                </a:solidFill>
                <a:ea typeface="ＭＳ Ｐゴシック" pitchFamily="34" charset="-128"/>
              </a:rPr>
              <a:t>barajın kendi ağırlığı, hidrostatik su basıncı ve taban su basıncının </a:t>
            </a:r>
            <a:r>
              <a:rPr lang="tr-TR" sz="2400" smtClean="0">
                <a:ea typeface="ＭＳ Ｐゴシック" pitchFamily="34" charset="-128"/>
              </a:rPr>
              <a:t>etki ettiği normal yükleme durumunda çekme gerilmeleri meydana gelmeyecek şekilde belirlenir.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40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ea typeface="ＭＳ Ｐゴシック" pitchFamily="34" charset="-128"/>
              </a:rPr>
              <a:t>Bunun için: 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5435600" y="1628775"/>
            <a:ext cx="3303588" cy="3135313"/>
            <a:chOff x="1670" y="5767"/>
            <a:chExt cx="2289" cy="2193"/>
          </a:xfrm>
        </p:grpSpPr>
        <p:sp>
          <p:nvSpPr>
            <p:cNvPr id="70665" name="AutoShape 5"/>
            <p:cNvSpPr>
              <a:spLocks noChangeArrowheads="1"/>
            </p:cNvSpPr>
            <p:nvPr/>
          </p:nvSpPr>
          <p:spPr bwMode="auto">
            <a:xfrm>
              <a:off x="2716" y="5767"/>
              <a:ext cx="1243" cy="1695"/>
            </a:xfrm>
            <a:prstGeom prst="rtTriangle">
              <a:avLst/>
            </a:prstGeom>
            <a:solidFill>
              <a:srgbClr val="969696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0666" name="Line 6"/>
            <p:cNvSpPr>
              <a:spLocks noChangeShapeType="1"/>
            </p:cNvSpPr>
            <p:nvPr/>
          </p:nvSpPr>
          <p:spPr bwMode="auto">
            <a:xfrm>
              <a:off x="2038" y="5767"/>
              <a:ext cx="4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0667" name="Line 7"/>
            <p:cNvSpPr>
              <a:spLocks noChangeShapeType="1"/>
            </p:cNvSpPr>
            <p:nvPr/>
          </p:nvSpPr>
          <p:spPr bwMode="auto">
            <a:xfrm>
              <a:off x="2038" y="7462"/>
              <a:ext cx="4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0668" name="Line 8"/>
            <p:cNvSpPr>
              <a:spLocks noChangeShapeType="1"/>
            </p:cNvSpPr>
            <p:nvPr/>
          </p:nvSpPr>
          <p:spPr bwMode="auto">
            <a:xfrm flipV="1">
              <a:off x="2151" y="5767"/>
              <a:ext cx="0" cy="1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0669" name="Line 9"/>
            <p:cNvSpPr>
              <a:spLocks noChangeShapeType="1"/>
            </p:cNvSpPr>
            <p:nvPr/>
          </p:nvSpPr>
          <p:spPr bwMode="auto">
            <a:xfrm>
              <a:off x="2716" y="7688"/>
              <a:ext cx="0" cy="2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0670" name="Line 10"/>
            <p:cNvSpPr>
              <a:spLocks noChangeShapeType="1"/>
            </p:cNvSpPr>
            <p:nvPr/>
          </p:nvSpPr>
          <p:spPr bwMode="auto">
            <a:xfrm>
              <a:off x="3959" y="7688"/>
              <a:ext cx="0" cy="2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0671" name="Line 11"/>
            <p:cNvSpPr>
              <a:spLocks noChangeShapeType="1"/>
            </p:cNvSpPr>
            <p:nvPr/>
          </p:nvSpPr>
          <p:spPr bwMode="auto">
            <a:xfrm>
              <a:off x="2716" y="7801"/>
              <a:ext cx="12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0672" name="Freeform 12"/>
            <p:cNvSpPr>
              <a:spLocks/>
            </p:cNvSpPr>
            <p:nvPr/>
          </p:nvSpPr>
          <p:spPr bwMode="auto">
            <a:xfrm>
              <a:off x="2740" y="6100"/>
              <a:ext cx="170" cy="83"/>
            </a:xfrm>
            <a:custGeom>
              <a:avLst/>
              <a:gdLst>
                <a:gd name="T0" fmla="*/ 170 w 170"/>
                <a:gd name="T1" fmla="*/ 0 h 83"/>
                <a:gd name="T2" fmla="*/ 140 w 170"/>
                <a:gd name="T3" fmla="*/ 50 h 83"/>
                <a:gd name="T4" fmla="*/ 80 w 170"/>
                <a:gd name="T5" fmla="*/ 80 h 83"/>
                <a:gd name="T6" fmla="*/ 0 w 170"/>
                <a:gd name="T7" fmla="*/ 7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" h="83">
                  <a:moveTo>
                    <a:pt x="170" y="0"/>
                  </a:moveTo>
                  <a:cubicBezTo>
                    <a:pt x="162" y="18"/>
                    <a:pt x="155" y="37"/>
                    <a:pt x="140" y="50"/>
                  </a:cubicBezTo>
                  <a:cubicBezTo>
                    <a:pt x="125" y="63"/>
                    <a:pt x="103" y="77"/>
                    <a:pt x="80" y="80"/>
                  </a:cubicBezTo>
                  <a:cubicBezTo>
                    <a:pt x="57" y="83"/>
                    <a:pt x="17" y="75"/>
                    <a:pt x="0" y="7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0673" name="Text Box 13"/>
            <p:cNvSpPr txBox="1">
              <a:spLocks noChangeArrowheads="1"/>
            </p:cNvSpPr>
            <p:nvPr/>
          </p:nvSpPr>
          <p:spPr bwMode="auto">
            <a:xfrm>
              <a:off x="2980" y="7510"/>
              <a:ext cx="70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r-TR" sz="2000"/>
                <a:t>b</a:t>
              </a:r>
            </a:p>
          </p:txBody>
        </p:sp>
        <p:sp>
          <p:nvSpPr>
            <p:cNvPr id="70674" name="Text Box 14"/>
            <p:cNvSpPr txBox="1">
              <a:spLocks noChangeArrowheads="1"/>
            </p:cNvSpPr>
            <p:nvPr/>
          </p:nvSpPr>
          <p:spPr bwMode="auto">
            <a:xfrm>
              <a:off x="1670" y="6370"/>
              <a:ext cx="70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r-TR" sz="2000"/>
                <a:t>H</a:t>
              </a:r>
            </a:p>
          </p:txBody>
        </p:sp>
        <p:sp>
          <p:nvSpPr>
            <p:cNvPr id="70675" name="Text Box 15"/>
            <p:cNvSpPr txBox="1">
              <a:spLocks noChangeArrowheads="1"/>
            </p:cNvSpPr>
            <p:nvPr/>
          </p:nvSpPr>
          <p:spPr bwMode="auto">
            <a:xfrm>
              <a:off x="2590" y="6230"/>
              <a:ext cx="70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r-TR" sz="1800">
                  <a:sym typeface="Symbol" pitchFamily="18" charset="2"/>
                </a:rPr>
                <a:t></a:t>
              </a:r>
              <a:endParaRPr lang="tr-TR" sz="1800"/>
            </a:p>
          </p:txBody>
        </p:sp>
      </p:grpSp>
      <p:sp>
        <p:nvSpPr>
          <p:cNvPr id="13319" name="Rectangle 17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17424" name="Object 16"/>
          <p:cNvGraphicFramePr>
            <a:graphicFrameLocks noChangeAspect="1"/>
          </p:cNvGraphicFramePr>
          <p:nvPr/>
        </p:nvGraphicFramePr>
        <p:xfrm>
          <a:off x="3217863" y="5180013"/>
          <a:ext cx="27082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3" imgW="1371600" imgH="622300" progId="Equation.3">
                  <p:embed/>
                </p:oleObj>
              </mc:Choice>
              <mc:Fallback>
                <p:oleObj name="Equation" r:id="rId3" imgW="13716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5180013"/>
                        <a:ext cx="2708275" cy="12255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68313" y="231775"/>
            <a:ext cx="3671887" cy="460375"/>
          </a:xfrm>
          <a:prstGeom prst="rect">
            <a:avLst/>
          </a:prstGeom>
          <a:gradFill rotWithShape="1">
            <a:gsLst>
              <a:gs pos="0">
                <a:srgbClr val="F1FCFC"/>
              </a:gs>
              <a:gs pos="64999">
                <a:srgbClr val="DCF6F6"/>
              </a:gs>
              <a:gs pos="100000">
                <a:srgbClr val="CDF3F3"/>
              </a:gs>
            </a:gsLst>
            <a:lin ang="5400000" scaled="1"/>
          </a:gradFill>
          <a:ln w="9525">
            <a:solidFill>
              <a:srgbClr val="A5C6C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dk1"/>
                </a:solidFill>
                <a:latin typeface="+mn-lt"/>
                <a:ea typeface="+mn-ea"/>
              </a:rPr>
              <a:t>Concrete Gravity Dams</a:t>
            </a:r>
          </a:p>
        </p:txBody>
      </p:sp>
    </p:spTree>
    <p:extLst>
      <p:ext uri="{BB962C8B-B14F-4D97-AF65-F5344CB8AC3E}">
        <p14:creationId xmlns:p14="http://schemas.microsoft.com/office/powerpoint/2010/main" val="24784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03350" y="1268413"/>
            <a:ext cx="58340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800">
              <a:cs typeface="Arial" pitchFamily="34" charset="0"/>
            </a:endParaRPr>
          </a:p>
          <a:p>
            <a:pPr eaLnBrk="0" hangingPunct="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>
                <a:ea typeface="Times New Roman" pitchFamily="18" charset="0"/>
              </a:rPr>
              <a:t> For the dam dimensions: </a:t>
            </a:r>
          </a:p>
          <a:p>
            <a:pPr eaLnBrk="0" hangingPunct="0">
              <a:buClr>
                <a:srgbClr val="FF0000"/>
              </a:buClr>
            </a:pPr>
            <a:endParaRPr lang="en-US" sz="1600">
              <a:ea typeface="Times New Roman" pitchFamily="18" charset="0"/>
            </a:endParaRPr>
          </a:p>
          <a:p>
            <a:pPr eaLnBrk="0" hangingPunct="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>
                <a:ea typeface="Times New Roman" pitchFamily="18" charset="0"/>
              </a:rPr>
              <a:t> </a:t>
            </a:r>
            <a:r>
              <a:rPr lang="en-US" sz="2800">
                <a:solidFill>
                  <a:srgbClr val="CCFFCC"/>
                </a:solidFill>
                <a:ea typeface="Times New Roman" pitchFamily="18" charset="0"/>
              </a:rPr>
              <a:t>Check out the safety for</a:t>
            </a:r>
          </a:p>
          <a:p>
            <a:pPr eaLnBrk="0" hangingPunct="0"/>
            <a:r>
              <a:rPr lang="en-US" sz="2400">
                <a:cs typeface="Arial" pitchFamily="34" charset="0"/>
              </a:rPr>
              <a:t>     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827088" y="3213100"/>
            <a:ext cx="73294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  <a:tabLst>
                <a:tab pos="571500" algn="l"/>
              </a:tabLst>
            </a:pPr>
            <a:r>
              <a:rPr lang="en-US" sz="2400" i="1">
                <a:ea typeface="Times New Roman" pitchFamily="18" charset="0"/>
              </a:rPr>
              <a:t>  Overturning</a:t>
            </a:r>
            <a:endParaRPr lang="en-US" sz="2400">
              <a:ea typeface="Times New Roman" pitchFamily="18" charset="0"/>
            </a:endParaRPr>
          </a:p>
          <a:p>
            <a:pPr>
              <a:buClr>
                <a:srgbClr val="FF0000"/>
              </a:buClr>
              <a:buFontTx/>
              <a:buChar char="•"/>
              <a:tabLst>
                <a:tab pos="571500" algn="l"/>
              </a:tabLst>
            </a:pPr>
            <a:endParaRPr lang="en-US" sz="2400">
              <a:cs typeface="Arial" pitchFamily="34" charset="0"/>
            </a:endParaRPr>
          </a:p>
          <a:p>
            <a:pPr eaLnBrk="0" hangingPunct="0">
              <a:buClr>
                <a:srgbClr val="FF0000"/>
              </a:buClr>
              <a:buFontTx/>
              <a:buChar char="•"/>
              <a:tabLst>
                <a:tab pos="571500" algn="l"/>
              </a:tabLst>
            </a:pPr>
            <a:r>
              <a:rPr lang="en-US" sz="2400" i="1">
                <a:cs typeface="Times New Roman" pitchFamily="18" charset="0"/>
              </a:rPr>
              <a:t>  Shear &amp; sliding</a:t>
            </a:r>
            <a:endParaRPr lang="en-US" sz="2400">
              <a:cs typeface="Times New Roman" pitchFamily="18" charset="0"/>
            </a:endParaRPr>
          </a:p>
          <a:p>
            <a:pPr eaLnBrk="0" hangingPunct="0">
              <a:buClr>
                <a:srgbClr val="FF0000"/>
              </a:buClr>
              <a:buFontTx/>
              <a:buChar char="•"/>
              <a:tabLst>
                <a:tab pos="571500" algn="l"/>
              </a:tabLst>
            </a:pPr>
            <a:endParaRPr lang="en-US" sz="2400">
              <a:cs typeface="Arial" pitchFamily="34" charset="0"/>
            </a:endParaRPr>
          </a:p>
          <a:p>
            <a:pPr eaLnBrk="0" hangingPunct="0">
              <a:buClr>
                <a:srgbClr val="FF0000"/>
              </a:buClr>
              <a:buFontTx/>
              <a:buChar char="•"/>
              <a:tabLst>
                <a:tab pos="571500" algn="l"/>
              </a:tabLst>
            </a:pPr>
            <a:r>
              <a:rPr lang="en-US" sz="2400" i="1">
                <a:cs typeface="Times New Roman" pitchFamily="18" charset="0"/>
              </a:rPr>
              <a:t>  Bearing capacity</a:t>
            </a:r>
            <a:r>
              <a:rPr lang="en-US" sz="2400">
                <a:cs typeface="Times New Roman" pitchFamily="18" charset="0"/>
              </a:rPr>
              <a:t> of foundation</a:t>
            </a:r>
          </a:p>
          <a:p>
            <a:pPr eaLnBrk="0" hangingPunct="0">
              <a:buClr>
                <a:srgbClr val="FF0000"/>
              </a:buClr>
              <a:buFontTx/>
              <a:buChar char="•"/>
              <a:tabLst>
                <a:tab pos="571500" algn="l"/>
              </a:tabLst>
            </a:pPr>
            <a:endParaRPr lang="en-US" sz="2400">
              <a:cs typeface="Arial" pitchFamily="34" charset="0"/>
            </a:endParaRPr>
          </a:p>
          <a:p>
            <a:pPr eaLnBrk="0" hangingPunct="0">
              <a:buClr>
                <a:srgbClr val="FF0000"/>
              </a:buClr>
              <a:buFontTx/>
              <a:buChar char="•"/>
              <a:tabLst>
                <a:tab pos="571500" algn="l"/>
              </a:tabLst>
            </a:pPr>
            <a:r>
              <a:rPr lang="en-US" sz="2400">
                <a:cs typeface="Times New Roman" pitchFamily="18" charset="0"/>
              </a:rPr>
              <a:t>  No </a:t>
            </a:r>
            <a:r>
              <a:rPr lang="en-US" sz="2400" i="1">
                <a:cs typeface="Times New Roman" pitchFamily="18" charset="0"/>
              </a:rPr>
              <a:t>tensile stresses</a:t>
            </a:r>
            <a:r>
              <a:rPr lang="en-US" sz="2400">
                <a:cs typeface="Times New Roman" pitchFamily="18" charset="0"/>
              </a:rPr>
              <a:t> are allowed in the dam body</a:t>
            </a:r>
            <a:endParaRPr lang="en-US" sz="2400"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374650"/>
            <a:ext cx="3671887" cy="461963"/>
          </a:xfrm>
          <a:prstGeom prst="rect">
            <a:avLst/>
          </a:prstGeom>
          <a:gradFill rotWithShape="1">
            <a:gsLst>
              <a:gs pos="0">
                <a:srgbClr val="F1FCFC"/>
              </a:gs>
              <a:gs pos="64999">
                <a:srgbClr val="DCF6F6"/>
              </a:gs>
              <a:gs pos="100000">
                <a:srgbClr val="CDF3F3"/>
              </a:gs>
            </a:gsLst>
            <a:lin ang="5400000" scaled="1"/>
          </a:gradFill>
          <a:ln w="9525">
            <a:solidFill>
              <a:srgbClr val="A5C6C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dk1"/>
                </a:solidFill>
                <a:latin typeface="+mn-lt"/>
                <a:ea typeface="+mn-ea"/>
              </a:rPr>
              <a:t>Concrete Gravity Dams</a:t>
            </a:r>
          </a:p>
        </p:txBody>
      </p:sp>
    </p:spTree>
    <p:extLst>
      <p:ext uri="{BB962C8B-B14F-4D97-AF65-F5344CB8AC3E}">
        <p14:creationId xmlns:p14="http://schemas.microsoft.com/office/powerpoint/2010/main" val="438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grpSp>
        <p:nvGrpSpPr>
          <p:cNvPr id="72707" name="Group 23"/>
          <p:cNvGrpSpPr>
            <a:grpSpLocks/>
          </p:cNvGrpSpPr>
          <p:nvPr/>
        </p:nvGrpSpPr>
        <p:grpSpPr bwMode="auto">
          <a:xfrm>
            <a:off x="769938" y="2439988"/>
            <a:ext cx="3924300" cy="2571750"/>
            <a:chOff x="485" y="1537"/>
            <a:chExt cx="2472" cy="1620"/>
          </a:xfrm>
        </p:grpSpPr>
        <p:sp>
          <p:nvSpPr>
            <p:cNvPr id="72722" name="Freeform 5"/>
            <p:cNvSpPr>
              <a:spLocks/>
            </p:cNvSpPr>
            <p:nvPr/>
          </p:nvSpPr>
          <p:spPr bwMode="auto">
            <a:xfrm>
              <a:off x="485" y="1537"/>
              <a:ext cx="2472" cy="1620"/>
            </a:xfrm>
            <a:custGeom>
              <a:avLst/>
              <a:gdLst>
                <a:gd name="T0" fmla="*/ 0 w 2472"/>
                <a:gd name="T1" fmla="*/ 0 h 1620"/>
                <a:gd name="T2" fmla="*/ 2063 w 2472"/>
                <a:gd name="T3" fmla="*/ 0 h 1620"/>
                <a:gd name="T4" fmla="*/ 2472 w 2472"/>
                <a:gd name="T5" fmla="*/ 1604 h 1620"/>
                <a:gd name="T6" fmla="*/ 0 w 2472"/>
                <a:gd name="T7" fmla="*/ 1620 h 1620"/>
                <a:gd name="T8" fmla="*/ 0 w 2472"/>
                <a:gd name="T9" fmla="*/ 0 h 1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2" h="1620">
                  <a:moveTo>
                    <a:pt x="0" y="0"/>
                  </a:moveTo>
                  <a:lnTo>
                    <a:pt x="2063" y="0"/>
                  </a:lnTo>
                  <a:lnTo>
                    <a:pt x="2472" y="1604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4356" name="Line 7"/>
            <p:cNvSpPr>
              <a:spLocks noChangeShapeType="1"/>
            </p:cNvSpPr>
            <p:nvPr/>
          </p:nvSpPr>
          <p:spPr bwMode="auto">
            <a:xfrm>
              <a:off x="1002" y="1553"/>
              <a:ext cx="26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357" name="Line 8"/>
            <p:cNvSpPr>
              <a:spLocks noChangeShapeType="1"/>
            </p:cNvSpPr>
            <p:nvPr/>
          </p:nvSpPr>
          <p:spPr bwMode="auto">
            <a:xfrm>
              <a:off x="1042" y="1571"/>
              <a:ext cx="17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358" name="Line 9"/>
            <p:cNvSpPr>
              <a:spLocks noChangeShapeType="1"/>
            </p:cNvSpPr>
            <p:nvPr/>
          </p:nvSpPr>
          <p:spPr bwMode="auto">
            <a:xfrm>
              <a:off x="1111" y="1588"/>
              <a:ext cx="6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359" name="Line 16"/>
            <p:cNvSpPr>
              <a:spLocks noChangeShapeType="1"/>
            </p:cNvSpPr>
            <p:nvPr/>
          </p:nvSpPr>
          <p:spPr bwMode="auto">
            <a:xfrm>
              <a:off x="1114" y="1606"/>
              <a:ext cx="3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755650" y="2438400"/>
            <a:ext cx="3265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3" name="Line 12"/>
          <p:cNvSpPr>
            <a:spLocks noChangeShapeType="1"/>
          </p:cNvSpPr>
          <p:nvPr/>
        </p:nvSpPr>
        <p:spPr bwMode="auto">
          <a:xfrm>
            <a:off x="5911850" y="5016500"/>
            <a:ext cx="11096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2710" name="Group 24"/>
          <p:cNvGrpSpPr>
            <a:grpSpLocks/>
          </p:cNvGrpSpPr>
          <p:nvPr/>
        </p:nvGrpSpPr>
        <p:grpSpPr bwMode="auto">
          <a:xfrm>
            <a:off x="798513" y="2443163"/>
            <a:ext cx="6221412" cy="2586037"/>
            <a:chOff x="503" y="1539"/>
            <a:chExt cx="3919" cy="1629"/>
          </a:xfrm>
        </p:grpSpPr>
        <p:sp>
          <p:nvSpPr>
            <p:cNvPr id="14353" name="Line 10"/>
            <p:cNvSpPr>
              <a:spLocks noChangeShapeType="1"/>
            </p:cNvSpPr>
            <p:nvPr/>
          </p:nvSpPr>
          <p:spPr bwMode="auto">
            <a:xfrm flipH="1">
              <a:off x="503" y="3158"/>
              <a:ext cx="3919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354" name="Line 13"/>
            <p:cNvSpPr>
              <a:spLocks noChangeShapeType="1"/>
            </p:cNvSpPr>
            <p:nvPr/>
          </p:nvSpPr>
          <p:spPr bwMode="auto">
            <a:xfrm>
              <a:off x="536" y="1539"/>
              <a:ext cx="1" cy="16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862013" y="3654425"/>
            <a:ext cx="317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>
              <a:defRPr/>
            </a:pPr>
            <a:r>
              <a:rPr lang="tr-TR">
                <a:solidFill>
                  <a:srgbClr val="993300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</a:p>
        </p:txBody>
      </p:sp>
      <p:sp>
        <p:nvSpPr>
          <p:cNvPr id="14346" name="Rectangle 17"/>
          <p:cNvSpPr>
            <a:spLocks noChangeArrowheads="1"/>
          </p:cNvSpPr>
          <p:nvPr/>
        </p:nvSpPr>
        <p:spPr bwMode="auto">
          <a:xfrm>
            <a:off x="5076825" y="3429000"/>
            <a:ext cx="7937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/>
            <a:r>
              <a:rPr lang="tr-TR" sz="1600">
                <a:solidFill>
                  <a:srgbClr val="993300"/>
                </a:solidFill>
              </a:rPr>
              <a:t>1/m</a:t>
            </a:r>
            <a:r>
              <a:rPr lang="tr-TR" sz="1600" baseline="-25000">
                <a:solidFill>
                  <a:srgbClr val="993300"/>
                </a:solidFill>
              </a:rPr>
              <a:t>d</a:t>
            </a:r>
            <a:endParaRPr lang="tr-TR" sz="1600">
              <a:solidFill>
                <a:srgbClr val="993300"/>
              </a:solidFill>
            </a:endParaRPr>
          </a:p>
        </p:txBody>
      </p:sp>
      <p:grpSp>
        <p:nvGrpSpPr>
          <p:cNvPr id="72713" name="Group 25"/>
          <p:cNvGrpSpPr>
            <a:grpSpLocks/>
          </p:cNvGrpSpPr>
          <p:nvPr/>
        </p:nvGrpSpPr>
        <p:grpSpPr bwMode="auto">
          <a:xfrm>
            <a:off x="3968750" y="5381625"/>
            <a:ext cx="1925638" cy="484188"/>
            <a:chOff x="2500" y="3390"/>
            <a:chExt cx="1213" cy="305"/>
          </a:xfrm>
        </p:grpSpPr>
        <p:sp>
          <p:nvSpPr>
            <p:cNvPr id="72716" name="Line 18"/>
            <p:cNvSpPr>
              <a:spLocks noChangeShapeType="1"/>
            </p:cNvSpPr>
            <p:nvPr/>
          </p:nvSpPr>
          <p:spPr bwMode="auto">
            <a:xfrm>
              <a:off x="2500" y="3417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2717" name="Line 19"/>
            <p:cNvSpPr>
              <a:spLocks noChangeShapeType="1"/>
            </p:cNvSpPr>
            <p:nvPr/>
          </p:nvSpPr>
          <p:spPr bwMode="auto">
            <a:xfrm>
              <a:off x="3713" y="3390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2718" name="Line 20"/>
            <p:cNvSpPr>
              <a:spLocks noChangeShapeType="1"/>
            </p:cNvSpPr>
            <p:nvPr/>
          </p:nvSpPr>
          <p:spPr bwMode="auto">
            <a:xfrm>
              <a:off x="2510" y="3615"/>
              <a:ext cx="12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2719" name="Text Box 21"/>
            <p:cNvSpPr txBox="1">
              <a:spLocks noChangeArrowheads="1"/>
            </p:cNvSpPr>
            <p:nvPr/>
          </p:nvSpPr>
          <p:spPr bwMode="auto">
            <a:xfrm>
              <a:off x="2839" y="3400"/>
              <a:ext cx="66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r-TR" sz="1800">
                  <a:solidFill>
                    <a:srgbClr val="993300"/>
                  </a:solidFill>
                </a:rPr>
                <a:t>B</a:t>
              </a:r>
            </a:p>
          </p:txBody>
        </p:sp>
      </p:grpSp>
      <p:sp>
        <p:nvSpPr>
          <p:cNvPr id="72714" name="Freeform 22" descr="Koyu yukarı köşegen"/>
          <p:cNvSpPr>
            <a:spLocks/>
          </p:cNvSpPr>
          <p:nvPr/>
        </p:nvSpPr>
        <p:spPr bwMode="auto">
          <a:xfrm>
            <a:off x="3998913" y="2060575"/>
            <a:ext cx="1868487" cy="2957513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pattFill prst="dkUpDiag">
            <a:fgClr>
              <a:srgbClr val="808080"/>
            </a:fgClr>
            <a:bgClr>
              <a:srgbClr val="FFFFFF"/>
            </a:bgClr>
          </a:patt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ea typeface="ＭＳ Ｐゴシック" pitchFamily="34" charset="-128"/>
              </a:rPr>
              <a:t>Overturning Check</a:t>
            </a:r>
          </a:p>
        </p:txBody>
      </p:sp>
    </p:spTree>
    <p:extLst>
      <p:ext uri="{BB962C8B-B14F-4D97-AF65-F5344CB8AC3E}">
        <p14:creationId xmlns:p14="http://schemas.microsoft.com/office/powerpoint/2010/main" val="17351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79388" y="260350"/>
            <a:ext cx="9066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Clr>
                <a:srgbClr val="FF0000"/>
              </a:buClr>
              <a:buSzPct val="176000"/>
              <a:buFont typeface="Arial" pitchFamily="34" charset="0"/>
              <a:buChar char="•"/>
            </a:pPr>
            <a:r>
              <a:rPr lang="en-US">
                <a:cs typeface="Times New Roman" pitchFamily="18" charset="0"/>
              </a:rPr>
              <a:t>  </a:t>
            </a:r>
            <a:r>
              <a:rPr lang="en-US" altLang="tr-TR" sz="2400">
                <a:solidFill>
                  <a:srgbClr val="66FFFF"/>
                </a:solidFill>
                <a:cs typeface="Times New Roman" pitchFamily="18" charset="0"/>
              </a:rPr>
              <a:t>“</a:t>
            </a:r>
            <a:r>
              <a:rPr lang="en-US" sz="2400">
                <a:solidFill>
                  <a:srgbClr val="66FFFF"/>
                </a:solidFill>
                <a:cs typeface="Times New Roman" pitchFamily="18" charset="0"/>
              </a:rPr>
              <a:t>Waterstops</a:t>
            </a:r>
            <a:r>
              <a:rPr lang="en-US" altLang="tr-TR" sz="2400">
                <a:solidFill>
                  <a:srgbClr val="66FFFF"/>
                </a:solidFill>
                <a:cs typeface="Times New Roman" pitchFamily="18" charset="0"/>
              </a:rPr>
              <a:t>”</a:t>
            </a:r>
            <a:r>
              <a:rPr lang="en-US" sz="2400">
                <a:solidFill>
                  <a:srgbClr val="66FFFF"/>
                </a:solidFill>
                <a:cs typeface="Times New Roman" pitchFamily="18" charset="0"/>
              </a:rPr>
              <a:t> </a:t>
            </a:r>
            <a:r>
              <a:rPr lang="en-US" sz="2400">
                <a:cs typeface="Times New Roman" pitchFamily="18" charset="0"/>
              </a:rPr>
              <a:t>are placed near upstream face to prevent leakage</a:t>
            </a:r>
            <a:endParaRPr lang="en-US" sz="2400">
              <a:cs typeface="Arial" pitchFamily="34" charset="0"/>
            </a:endParaRPr>
          </a:p>
        </p:txBody>
      </p:sp>
      <p:grpSp>
        <p:nvGrpSpPr>
          <p:cNvPr id="54274" name="Group 103"/>
          <p:cNvGrpSpPr>
            <a:grpSpLocks/>
          </p:cNvGrpSpPr>
          <p:nvPr/>
        </p:nvGrpSpPr>
        <p:grpSpPr bwMode="auto">
          <a:xfrm>
            <a:off x="1547813" y="1628775"/>
            <a:ext cx="6119812" cy="2416175"/>
            <a:chOff x="1187624" y="980728"/>
            <a:chExt cx="6120680" cy="241633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87624" y="1125201"/>
              <a:ext cx="1655997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79898" y="1125201"/>
              <a:ext cx="0" cy="35879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051346" y="1125201"/>
              <a:ext cx="0" cy="35879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944968" y="1483999"/>
              <a:ext cx="142895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24355" y="1483999"/>
              <a:ext cx="0" cy="1071633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051346" y="1195055"/>
              <a:ext cx="144482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267277" y="1268085"/>
              <a:ext cx="144482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446690" y="1268085"/>
              <a:ext cx="142895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195829" y="1172829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392707" y="1179179"/>
              <a:ext cx="142895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124382" y="1268085"/>
              <a:ext cx="142895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645156" y="1268085"/>
              <a:ext cx="144482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607050" y="1179179"/>
              <a:ext cx="144482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63968" y="1196642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763968" y="1268085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548037" y="1268085"/>
              <a:ext cx="142895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475002" y="1196642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259071" y="1196642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259071" y="1268085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636950" y="1206168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430545" y="1260146"/>
              <a:ext cx="142895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483208" y="1196642"/>
              <a:ext cx="144482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267277" y="1341115"/>
              <a:ext cx="144482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67277" y="1412556"/>
              <a:ext cx="144482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411760" y="1412556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124382" y="1412556"/>
              <a:ext cx="142895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124382" y="1341115"/>
              <a:ext cx="142895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772174" y="1196642"/>
              <a:ext cx="142895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763968" y="1341115"/>
              <a:ext cx="144483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259071" y="1341115"/>
              <a:ext cx="144483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259071" y="1412556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690932" y="1412556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619485" y="1341115"/>
              <a:ext cx="144482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475002" y="1412556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403555" y="1341115"/>
              <a:ext cx="144482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835416" y="1412556"/>
              <a:ext cx="144482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411760" y="1341115"/>
              <a:ext cx="144483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556243" y="1341115"/>
              <a:ext cx="142895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860032" y="980728"/>
              <a:ext cx="1655998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652307" y="980728"/>
              <a:ext cx="0" cy="360387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436377" y="1717376"/>
              <a:ext cx="215931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652307" y="1322063"/>
              <a:ext cx="0" cy="88270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660245" y="1331589"/>
              <a:ext cx="215931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652307" y="2195246"/>
              <a:ext cx="0" cy="21591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5723754" y="1052171"/>
              <a:ext cx="144483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5939685" y="1125201"/>
              <a:ext cx="144483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119098" y="1125201"/>
              <a:ext cx="142895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868238" y="1028356"/>
              <a:ext cx="144482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065116" y="1034707"/>
              <a:ext cx="142895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796790" y="1125201"/>
              <a:ext cx="142895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317563" y="1125201"/>
              <a:ext cx="144483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279458" y="1034707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436377" y="1052171"/>
              <a:ext cx="144482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436377" y="1125201"/>
              <a:ext cx="144482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220446" y="1125201"/>
              <a:ext cx="142895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5147411" y="1052171"/>
              <a:ext cx="144482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931480" y="1052171"/>
              <a:ext cx="144482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4931480" y="1125201"/>
              <a:ext cx="144482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309359" y="1061696"/>
              <a:ext cx="144482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5102954" y="1117262"/>
              <a:ext cx="142895" cy="49216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155616" y="1268085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5723754" y="1196642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5723754" y="1250621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6444582" y="1052171"/>
              <a:ext cx="142895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5939685" y="1196642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5436377" y="1196642"/>
              <a:ext cx="144482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5939685" y="1268085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5291893" y="1196642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5507824" y="1268085"/>
              <a:ext cx="144483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004515" y="1268085"/>
              <a:ext cx="142895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147411" y="1268085"/>
              <a:ext cx="144482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4931480" y="1196642"/>
              <a:ext cx="144482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147411" y="1196642"/>
              <a:ext cx="144482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5058498" y="1007718"/>
              <a:ext cx="142895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363341" y="1268085"/>
              <a:ext cx="144482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5723754" y="1125201"/>
              <a:ext cx="144483" cy="492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6228651" y="1196642"/>
              <a:ext cx="142895" cy="5080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cxnSp>
          <p:nvCxnSpPr>
            <p:cNvPr id="97" name="Elbow Connector 96"/>
            <p:cNvCxnSpPr/>
            <p:nvPr/>
          </p:nvCxnSpPr>
          <p:spPr>
            <a:xfrm>
              <a:off x="2051346" y="1628471"/>
              <a:ext cx="504897" cy="43182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66FF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54" name="TextBox 97"/>
            <p:cNvSpPr txBox="1">
              <a:spLocks noChangeArrowheads="1"/>
            </p:cNvSpPr>
            <p:nvPr/>
          </p:nvSpPr>
          <p:spPr bwMode="auto">
            <a:xfrm>
              <a:off x="2627784" y="1835532"/>
              <a:ext cx="15841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/>
                <a:t>Copper strip</a:t>
              </a:r>
            </a:p>
          </p:txBody>
        </p:sp>
        <p:sp>
          <p:nvSpPr>
            <p:cNvPr id="54355" name="TextBox 101"/>
            <p:cNvSpPr txBox="1">
              <a:spLocks noChangeArrowheads="1"/>
            </p:cNvSpPr>
            <p:nvPr/>
          </p:nvSpPr>
          <p:spPr bwMode="auto">
            <a:xfrm>
              <a:off x="5724128" y="1484784"/>
              <a:ext cx="15841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/>
                <a:t>Copper strip</a:t>
              </a:r>
            </a:p>
          </p:txBody>
        </p:sp>
        <p:sp>
          <p:nvSpPr>
            <p:cNvPr id="54356" name="TextBox 102"/>
            <p:cNvSpPr txBox="1">
              <a:spLocks noChangeArrowheads="1"/>
            </p:cNvSpPr>
            <p:nvPr/>
          </p:nvSpPr>
          <p:spPr bwMode="auto">
            <a:xfrm>
              <a:off x="3491880" y="2996952"/>
              <a:ext cx="15841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FF00"/>
                  </a:solidFill>
                </a:rPr>
                <a:t>Waterstops</a:t>
              </a:r>
            </a:p>
          </p:txBody>
        </p:sp>
      </p:grpSp>
      <p:sp>
        <p:nvSpPr>
          <p:cNvPr id="54275" name="Rectangle 1"/>
          <p:cNvSpPr>
            <a:spLocks noChangeArrowheads="1"/>
          </p:cNvSpPr>
          <p:nvPr/>
        </p:nvSpPr>
        <p:spPr bwMode="auto">
          <a:xfrm>
            <a:off x="201613" y="4437063"/>
            <a:ext cx="8929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tr-TR" sz="2400">
                <a:solidFill>
                  <a:srgbClr val="66FFFF"/>
                </a:solidFill>
                <a:cs typeface="Times New Roman" pitchFamily="18" charset="0"/>
              </a:rPr>
              <a:t>“</a:t>
            </a:r>
            <a:r>
              <a:rPr lang="en-US" sz="2400">
                <a:solidFill>
                  <a:srgbClr val="66FFFF"/>
                </a:solidFill>
                <a:cs typeface="Times New Roman" pitchFamily="18" charset="0"/>
              </a:rPr>
              <a:t>Inspection galleries</a:t>
            </a:r>
            <a:r>
              <a:rPr lang="en-US" altLang="tr-TR" sz="2400">
                <a:solidFill>
                  <a:srgbClr val="66FFFF"/>
                </a:solidFill>
                <a:cs typeface="Times New Roman" pitchFamily="18" charset="0"/>
              </a:rPr>
              <a:t>”</a:t>
            </a:r>
            <a:r>
              <a:rPr lang="en-US" altLang="ja-JP" sz="2400">
                <a:cs typeface="Arial" pitchFamily="34" charset="0"/>
              </a:rPr>
              <a:t> permit access to the interior of concrete </a:t>
            </a:r>
          </a:p>
          <a:p>
            <a:r>
              <a:rPr lang="en-US" sz="2400">
                <a:cs typeface="Arial" pitchFamily="34" charset="0"/>
              </a:rPr>
              <a:t>Dams and are needed for seepage determination, grouting operations and etc.</a:t>
            </a:r>
          </a:p>
        </p:txBody>
      </p:sp>
    </p:spTree>
    <p:extLst>
      <p:ext uri="{BB962C8B-B14F-4D97-AF65-F5344CB8AC3E}">
        <p14:creationId xmlns:p14="http://schemas.microsoft.com/office/powerpoint/2010/main" val="31967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grpSp>
        <p:nvGrpSpPr>
          <p:cNvPr id="73731" name="Group 2"/>
          <p:cNvGrpSpPr>
            <a:grpSpLocks/>
          </p:cNvGrpSpPr>
          <p:nvPr/>
        </p:nvGrpSpPr>
        <p:grpSpPr bwMode="auto">
          <a:xfrm>
            <a:off x="769938" y="2439988"/>
            <a:ext cx="3924300" cy="2571750"/>
            <a:chOff x="485" y="1537"/>
            <a:chExt cx="2472" cy="1620"/>
          </a:xfrm>
        </p:grpSpPr>
        <p:sp>
          <p:nvSpPr>
            <p:cNvPr id="73746" name="Freeform 3"/>
            <p:cNvSpPr>
              <a:spLocks/>
            </p:cNvSpPr>
            <p:nvPr/>
          </p:nvSpPr>
          <p:spPr bwMode="auto">
            <a:xfrm>
              <a:off x="485" y="1537"/>
              <a:ext cx="2472" cy="1620"/>
            </a:xfrm>
            <a:custGeom>
              <a:avLst/>
              <a:gdLst>
                <a:gd name="T0" fmla="*/ 0 w 2472"/>
                <a:gd name="T1" fmla="*/ 0 h 1620"/>
                <a:gd name="T2" fmla="*/ 2063 w 2472"/>
                <a:gd name="T3" fmla="*/ 0 h 1620"/>
                <a:gd name="T4" fmla="*/ 2472 w 2472"/>
                <a:gd name="T5" fmla="*/ 1604 h 1620"/>
                <a:gd name="T6" fmla="*/ 0 w 2472"/>
                <a:gd name="T7" fmla="*/ 1620 h 1620"/>
                <a:gd name="T8" fmla="*/ 0 w 2472"/>
                <a:gd name="T9" fmla="*/ 0 h 1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2" h="1620">
                  <a:moveTo>
                    <a:pt x="0" y="0"/>
                  </a:moveTo>
                  <a:lnTo>
                    <a:pt x="2063" y="0"/>
                  </a:lnTo>
                  <a:lnTo>
                    <a:pt x="2472" y="1604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5380" name="Line 4"/>
            <p:cNvSpPr>
              <a:spLocks noChangeShapeType="1"/>
            </p:cNvSpPr>
            <p:nvPr/>
          </p:nvSpPr>
          <p:spPr bwMode="auto">
            <a:xfrm>
              <a:off x="1002" y="1553"/>
              <a:ext cx="26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381" name="Line 5"/>
            <p:cNvSpPr>
              <a:spLocks noChangeShapeType="1"/>
            </p:cNvSpPr>
            <p:nvPr/>
          </p:nvSpPr>
          <p:spPr bwMode="auto">
            <a:xfrm>
              <a:off x="1042" y="1571"/>
              <a:ext cx="17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382" name="Line 6"/>
            <p:cNvSpPr>
              <a:spLocks noChangeShapeType="1"/>
            </p:cNvSpPr>
            <p:nvPr/>
          </p:nvSpPr>
          <p:spPr bwMode="auto">
            <a:xfrm>
              <a:off x="1111" y="1588"/>
              <a:ext cx="6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383" name="Line 7"/>
            <p:cNvSpPr>
              <a:spLocks noChangeShapeType="1"/>
            </p:cNvSpPr>
            <p:nvPr/>
          </p:nvSpPr>
          <p:spPr bwMode="auto">
            <a:xfrm>
              <a:off x="1114" y="1606"/>
              <a:ext cx="3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ea typeface="ＭＳ Ｐゴシック" pitchFamily="34" charset="-128"/>
              </a:rPr>
              <a:t>Overturning Check</a:t>
            </a:r>
          </a:p>
        </p:txBody>
      </p:sp>
      <p:sp>
        <p:nvSpPr>
          <p:cNvPr id="15366" name="Line 9"/>
          <p:cNvSpPr>
            <a:spLocks noChangeShapeType="1"/>
          </p:cNvSpPr>
          <p:nvPr/>
        </p:nvSpPr>
        <p:spPr bwMode="auto">
          <a:xfrm flipH="1">
            <a:off x="755650" y="2438400"/>
            <a:ext cx="3265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>
            <a:off x="5911850" y="5016500"/>
            <a:ext cx="11096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3735" name="Group 11"/>
          <p:cNvGrpSpPr>
            <a:grpSpLocks/>
          </p:cNvGrpSpPr>
          <p:nvPr/>
        </p:nvGrpSpPr>
        <p:grpSpPr bwMode="auto">
          <a:xfrm>
            <a:off x="798513" y="2443163"/>
            <a:ext cx="6221412" cy="2586037"/>
            <a:chOff x="503" y="1539"/>
            <a:chExt cx="3919" cy="1629"/>
          </a:xfrm>
        </p:grpSpPr>
        <p:sp>
          <p:nvSpPr>
            <p:cNvPr id="15377" name="Line 12"/>
            <p:cNvSpPr>
              <a:spLocks noChangeShapeType="1"/>
            </p:cNvSpPr>
            <p:nvPr/>
          </p:nvSpPr>
          <p:spPr bwMode="auto">
            <a:xfrm flipH="1">
              <a:off x="503" y="3158"/>
              <a:ext cx="3919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378" name="Line 13"/>
            <p:cNvSpPr>
              <a:spLocks noChangeShapeType="1"/>
            </p:cNvSpPr>
            <p:nvPr/>
          </p:nvSpPr>
          <p:spPr bwMode="auto">
            <a:xfrm>
              <a:off x="536" y="1539"/>
              <a:ext cx="1" cy="16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5369" name="Rectangle 14"/>
          <p:cNvSpPr>
            <a:spLocks noChangeArrowheads="1"/>
          </p:cNvSpPr>
          <p:nvPr/>
        </p:nvSpPr>
        <p:spPr bwMode="auto">
          <a:xfrm>
            <a:off x="862013" y="3654425"/>
            <a:ext cx="317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>
              <a:defRPr/>
            </a:pPr>
            <a:r>
              <a:rPr lang="tr-TR">
                <a:solidFill>
                  <a:srgbClr val="993300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</a:p>
        </p:txBody>
      </p:sp>
      <p:sp>
        <p:nvSpPr>
          <p:cNvPr id="73737" name="Freeform 20"/>
          <p:cNvSpPr>
            <a:spLocks/>
          </p:cNvSpPr>
          <p:nvPr/>
        </p:nvSpPr>
        <p:spPr bwMode="auto">
          <a:xfrm>
            <a:off x="3998913" y="2060575"/>
            <a:ext cx="1868487" cy="2957513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solidFill>
            <a:srgbClr val="C0C0C0"/>
          </a:solidFill>
          <a:ln w="25400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3738" name="Freeform 21" descr="Koyu yukarı köşegen"/>
          <p:cNvSpPr>
            <a:spLocks/>
          </p:cNvSpPr>
          <p:nvPr/>
        </p:nvSpPr>
        <p:spPr bwMode="auto">
          <a:xfrm rot="1017653">
            <a:off x="4427538" y="1844675"/>
            <a:ext cx="1868487" cy="2957513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pattFill prst="dkUpDiag">
            <a:fgClr>
              <a:srgbClr val="808080"/>
            </a:fgClr>
            <a:bgClr>
              <a:srgbClr val="FFFFFF"/>
            </a:bgClr>
          </a:patt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73739" name="Group 22"/>
          <p:cNvGrpSpPr>
            <a:grpSpLocks/>
          </p:cNvGrpSpPr>
          <p:nvPr/>
        </p:nvGrpSpPr>
        <p:grpSpPr bwMode="auto">
          <a:xfrm>
            <a:off x="3968750" y="5381625"/>
            <a:ext cx="1925638" cy="484188"/>
            <a:chOff x="2500" y="3390"/>
            <a:chExt cx="1213" cy="305"/>
          </a:xfrm>
        </p:grpSpPr>
        <p:sp>
          <p:nvSpPr>
            <p:cNvPr id="73740" name="Line 23"/>
            <p:cNvSpPr>
              <a:spLocks noChangeShapeType="1"/>
            </p:cNvSpPr>
            <p:nvPr/>
          </p:nvSpPr>
          <p:spPr bwMode="auto">
            <a:xfrm>
              <a:off x="2500" y="3417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3741" name="Line 24"/>
            <p:cNvSpPr>
              <a:spLocks noChangeShapeType="1"/>
            </p:cNvSpPr>
            <p:nvPr/>
          </p:nvSpPr>
          <p:spPr bwMode="auto">
            <a:xfrm>
              <a:off x="3713" y="3390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3742" name="Line 25"/>
            <p:cNvSpPr>
              <a:spLocks noChangeShapeType="1"/>
            </p:cNvSpPr>
            <p:nvPr/>
          </p:nvSpPr>
          <p:spPr bwMode="auto">
            <a:xfrm>
              <a:off x="2510" y="3615"/>
              <a:ext cx="12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3743" name="Text Box 26"/>
            <p:cNvSpPr txBox="1">
              <a:spLocks noChangeArrowheads="1"/>
            </p:cNvSpPr>
            <p:nvPr/>
          </p:nvSpPr>
          <p:spPr bwMode="auto">
            <a:xfrm>
              <a:off x="2839" y="3400"/>
              <a:ext cx="66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r-TR" sz="1800">
                  <a:solidFill>
                    <a:srgbClr val="9933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72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769938" y="2439988"/>
            <a:ext cx="3924300" cy="2571750"/>
            <a:chOff x="485" y="1537"/>
            <a:chExt cx="2472" cy="1620"/>
          </a:xfrm>
        </p:grpSpPr>
        <p:sp>
          <p:nvSpPr>
            <p:cNvPr id="74770" name="Freeform 3"/>
            <p:cNvSpPr>
              <a:spLocks/>
            </p:cNvSpPr>
            <p:nvPr/>
          </p:nvSpPr>
          <p:spPr bwMode="auto">
            <a:xfrm>
              <a:off x="485" y="1537"/>
              <a:ext cx="2472" cy="1620"/>
            </a:xfrm>
            <a:custGeom>
              <a:avLst/>
              <a:gdLst>
                <a:gd name="T0" fmla="*/ 0 w 2472"/>
                <a:gd name="T1" fmla="*/ 0 h 1620"/>
                <a:gd name="T2" fmla="*/ 2063 w 2472"/>
                <a:gd name="T3" fmla="*/ 0 h 1620"/>
                <a:gd name="T4" fmla="*/ 2472 w 2472"/>
                <a:gd name="T5" fmla="*/ 1604 h 1620"/>
                <a:gd name="T6" fmla="*/ 0 w 2472"/>
                <a:gd name="T7" fmla="*/ 1620 h 1620"/>
                <a:gd name="T8" fmla="*/ 0 w 2472"/>
                <a:gd name="T9" fmla="*/ 0 h 1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2" h="1620">
                  <a:moveTo>
                    <a:pt x="0" y="0"/>
                  </a:moveTo>
                  <a:lnTo>
                    <a:pt x="2063" y="0"/>
                  </a:lnTo>
                  <a:lnTo>
                    <a:pt x="2472" y="1604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404" name="Line 4"/>
            <p:cNvSpPr>
              <a:spLocks noChangeShapeType="1"/>
            </p:cNvSpPr>
            <p:nvPr/>
          </p:nvSpPr>
          <p:spPr bwMode="auto">
            <a:xfrm>
              <a:off x="1002" y="1553"/>
              <a:ext cx="26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405" name="Line 5"/>
            <p:cNvSpPr>
              <a:spLocks noChangeShapeType="1"/>
            </p:cNvSpPr>
            <p:nvPr/>
          </p:nvSpPr>
          <p:spPr bwMode="auto">
            <a:xfrm>
              <a:off x="1042" y="1571"/>
              <a:ext cx="17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406" name="Line 6"/>
            <p:cNvSpPr>
              <a:spLocks noChangeShapeType="1"/>
            </p:cNvSpPr>
            <p:nvPr/>
          </p:nvSpPr>
          <p:spPr bwMode="auto">
            <a:xfrm>
              <a:off x="1111" y="1588"/>
              <a:ext cx="6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407" name="Line 7"/>
            <p:cNvSpPr>
              <a:spLocks noChangeShapeType="1"/>
            </p:cNvSpPr>
            <p:nvPr/>
          </p:nvSpPr>
          <p:spPr bwMode="auto">
            <a:xfrm>
              <a:off x="1114" y="1606"/>
              <a:ext cx="3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390" name="Line 9"/>
          <p:cNvSpPr>
            <a:spLocks noChangeShapeType="1"/>
          </p:cNvSpPr>
          <p:nvPr/>
        </p:nvSpPr>
        <p:spPr bwMode="auto">
          <a:xfrm flipH="1">
            <a:off x="755650" y="2438400"/>
            <a:ext cx="3265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91" name="Line 10"/>
          <p:cNvSpPr>
            <a:spLocks noChangeShapeType="1"/>
          </p:cNvSpPr>
          <p:nvPr/>
        </p:nvSpPr>
        <p:spPr bwMode="auto">
          <a:xfrm>
            <a:off x="5911850" y="5016500"/>
            <a:ext cx="11096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4758" name="Group 11"/>
          <p:cNvGrpSpPr>
            <a:grpSpLocks/>
          </p:cNvGrpSpPr>
          <p:nvPr/>
        </p:nvGrpSpPr>
        <p:grpSpPr bwMode="auto">
          <a:xfrm>
            <a:off x="798513" y="2443163"/>
            <a:ext cx="6221412" cy="2586037"/>
            <a:chOff x="503" y="1539"/>
            <a:chExt cx="3919" cy="1629"/>
          </a:xfrm>
        </p:grpSpPr>
        <p:sp>
          <p:nvSpPr>
            <p:cNvPr id="16401" name="Line 12"/>
            <p:cNvSpPr>
              <a:spLocks noChangeShapeType="1"/>
            </p:cNvSpPr>
            <p:nvPr/>
          </p:nvSpPr>
          <p:spPr bwMode="auto">
            <a:xfrm flipH="1">
              <a:off x="503" y="3158"/>
              <a:ext cx="3919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402" name="Line 13"/>
            <p:cNvSpPr>
              <a:spLocks noChangeShapeType="1"/>
            </p:cNvSpPr>
            <p:nvPr/>
          </p:nvSpPr>
          <p:spPr bwMode="auto">
            <a:xfrm>
              <a:off x="536" y="1539"/>
              <a:ext cx="1" cy="16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393" name="Rectangle 14"/>
          <p:cNvSpPr>
            <a:spLocks noChangeArrowheads="1"/>
          </p:cNvSpPr>
          <p:nvPr/>
        </p:nvSpPr>
        <p:spPr bwMode="auto">
          <a:xfrm>
            <a:off x="862013" y="3654425"/>
            <a:ext cx="317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>
              <a:defRPr/>
            </a:pPr>
            <a:r>
              <a:rPr lang="tr-TR">
                <a:solidFill>
                  <a:srgbClr val="993300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</a:p>
        </p:txBody>
      </p:sp>
      <p:sp>
        <p:nvSpPr>
          <p:cNvPr id="74760" name="Freeform 19"/>
          <p:cNvSpPr>
            <a:spLocks/>
          </p:cNvSpPr>
          <p:nvPr/>
        </p:nvSpPr>
        <p:spPr bwMode="auto">
          <a:xfrm>
            <a:off x="3998913" y="2060575"/>
            <a:ext cx="1868487" cy="2957513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solidFill>
            <a:srgbClr val="C0C0C0"/>
          </a:solidFill>
          <a:ln w="25400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4761" name="Freeform 20" descr="Koyu yukarı köşegen"/>
          <p:cNvSpPr>
            <a:spLocks/>
          </p:cNvSpPr>
          <p:nvPr/>
        </p:nvSpPr>
        <p:spPr bwMode="auto">
          <a:xfrm rot="1599388">
            <a:off x="4716463" y="1773238"/>
            <a:ext cx="1868487" cy="2957512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pattFill prst="dkUpDiag">
            <a:fgClr>
              <a:srgbClr val="808080"/>
            </a:fgClr>
            <a:bgClr>
              <a:srgbClr val="FFFFFF"/>
            </a:bgClr>
          </a:patt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74762" name="Group 21"/>
          <p:cNvGrpSpPr>
            <a:grpSpLocks/>
          </p:cNvGrpSpPr>
          <p:nvPr/>
        </p:nvGrpSpPr>
        <p:grpSpPr bwMode="auto">
          <a:xfrm>
            <a:off x="3968750" y="5381625"/>
            <a:ext cx="1925638" cy="484188"/>
            <a:chOff x="2500" y="3390"/>
            <a:chExt cx="1213" cy="305"/>
          </a:xfrm>
        </p:grpSpPr>
        <p:sp>
          <p:nvSpPr>
            <p:cNvPr id="74764" name="Line 22"/>
            <p:cNvSpPr>
              <a:spLocks noChangeShapeType="1"/>
            </p:cNvSpPr>
            <p:nvPr/>
          </p:nvSpPr>
          <p:spPr bwMode="auto">
            <a:xfrm>
              <a:off x="2500" y="3417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4765" name="Line 23"/>
            <p:cNvSpPr>
              <a:spLocks noChangeShapeType="1"/>
            </p:cNvSpPr>
            <p:nvPr/>
          </p:nvSpPr>
          <p:spPr bwMode="auto">
            <a:xfrm>
              <a:off x="3713" y="3390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4766" name="Line 24"/>
            <p:cNvSpPr>
              <a:spLocks noChangeShapeType="1"/>
            </p:cNvSpPr>
            <p:nvPr/>
          </p:nvSpPr>
          <p:spPr bwMode="auto">
            <a:xfrm>
              <a:off x="2510" y="3615"/>
              <a:ext cx="12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4767" name="Text Box 25"/>
            <p:cNvSpPr txBox="1">
              <a:spLocks noChangeArrowheads="1"/>
            </p:cNvSpPr>
            <p:nvPr/>
          </p:nvSpPr>
          <p:spPr bwMode="auto">
            <a:xfrm>
              <a:off x="2839" y="3400"/>
              <a:ext cx="66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r-TR" sz="1800">
                  <a:solidFill>
                    <a:srgbClr val="993300"/>
                  </a:solidFill>
                </a:rPr>
                <a:t>B</a:t>
              </a:r>
            </a:p>
          </p:txBody>
        </p:sp>
      </p:grpSp>
      <p:sp>
        <p:nvSpPr>
          <p:cNvPr id="2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ea typeface="ＭＳ Ｐゴシック" pitchFamily="34" charset="-128"/>
              </a:rPr>
              <a:t>Overturning Check</a:t>
            </a:r>
          </a:p>
        </p:txBody>
      </p:sp>
    </p:spTree>
    <p:extLst>
      <p:ext uri="{BB962C8B-B14F-4D97-AF65-F5344CB8AC3E}">
        <p14:creationId xmlns:p14="http://schemas.microsoft.com/office/powerpoint/2010/main" val="36700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grpSp>
        <p:nvGrpSpPr>
          <p:cNvPr id="75779" name="Group 2"/>
          <p:cNvGrpSpPr>
            <a:grpSpLocks/>
          </p:cNvGrpSpPr>
          <p:nvPr/>
        </p:nvGrpSpPr>
        <p:grpSpPr bwMode="auto">
          <a:xfrm>
            <a:off x="769938" y="2439988"/>
            <a:ext cx="3924300" cy="2571750"/>
            <a:chOff x="485" y="1537"/>
            <a:chExt cx="2472" cy="1620"/>
          </a:xfrm>
        </p:grpSpPr>
        <p:sp>
          <p:nvSpPr>
            <p:cNvPr id="75794" name="Freeform 3"/>
            <p:cNvSpPr>
              <a:spLocks/>
            </p:cNvSpPr>
            <p:nvPr/>
          </p:nvSpPr>
          <p:spPr bwMode="auto">
            <a:xfrm>
              <a:off x="485" y="1537"/>
              <a:ext cx="2472" cy="1620"/>
            </a:xfrm>
            <a:custGeom>
              <a:avLst/>
              <a:gdLst>
                <a:gd name="T0" fmla="*/ 0 w 2472"/>
                <a:gd name="T1" fmla="*/ 0 h 1620"/>
                <a:gd name="T2" fmla="*/ 2063 w 2472"/>
                <a:gd name="T3" fmla="*/ 0 h 1620"/>
                <a:gd name="T4" fmla="*/ 2472 w 2472"/>
                <a:gd name="T5" fmla="*/ 1604 h 1620"/>
                <a:gd name="T6" fmla="*/ 0 w 2472"/>
                <a:gd name="T7" fmla="*/ 1620 h 1620"/>
                <a:gd name="T8" fmla="*/ 0 w 2472"/>
                <a:gd name="T9" fmla="*/ 0 h 1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2" h="1620">
                  <a:moveTo>
                    <a:pt x="0" y="0"/>
                  </a:moveTo>
                  <a:lnTo>
                    <a:pt x="2063" y="0"/>
                  </a:lnTo>
                  <a:lnTo>
                    <a:pt x="2472" y="1604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7428" name="Line 4"/>
            <p:cNvSpPr>
              <a:spLocks noChangeShapeType="1"/>
            </p:cNvSpPr>
            <p:nvPr/>
          </p:nvSpPr>
          <p:spPr bwMode="auto">
            <a:xfrm>
              <a:off x="1002" y="1553"/>
              <a:ext cx="26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29" name="Line 5"/>
            <p:cNvSpPr>
              <a:spLocks noChangeShapeType="1"/>
            </p:cNvSpPr>
            <p:nvPr/>
          </p:nvSpPr>
          <p:spPr bwMode="auto">
            <a:xfrm>
              <a:off x="1042" y="1571"/>
              <a:ext cx="17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30" name="Line 6"/>
            <p:cNvSpPr>
              <a:spLocks noChangeShapeType="1"/>
            </p:cNvSpPr>
            <p:nvPr/>
          </p:nvSpPr>
          <p:spPr bwMode="auto">
            <a:xfrm>
              <a:off x="1111" y="1588"/>
              <a:ext cx="6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31" name="Line 7"/>
            <p:cNvSpPr>
              <a:spLocks noChangeShapeType="1"/>
            </p:cNvSpPr>
            <p:nvPr/>
          </p:nvSpPr>
          <p:spPr bwMode="auto">
            <a:xfrm>
              <a:off x="1114" y="1606"/>
              <a:ext cx="3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414" name="Line 9"/>
          <p:cNvSpPr>
            <a:spLocks noChangeShapeType="1"/>
          </p:cNvSpPr>
          <p:nvPr/>
        </p:nvSpPr>
        <p:spPr bwMode="auto">
          <a:xfrm flipH="1">
            <a:off x="755650" y="2438400"/>
            <a:ext cx="3265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>
            <a:off x="5911850" y="5016500"/>
            <a:ext cx="11096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5782" name="Group 11"/>
          <p:cNvGrpSpPr>
            <a:grpSpLocks/>
          </p:cNvGrpSpPr>
          <p:nvPr/>
        </p:nvGrpSpPr>
        <p:grpSpPr bwMode="auto">
          <a:xfrm>
            <a:off x="798513" y="2443163"/>
            <a:ext cx="6221412" cy="2586037"/>
            <a:chOff x="503" y="1539"/>
            <a:chExt cx="3919" cy="1629"/>
          </a:xfrm>
        </p:grpSpPr>
        <p:sp>
          <p:nvSpPr>
            <p:cNvPr id="17425" name="Line 12"/>
            <p:cNvSpPr>
              <a:spLocks noChangeShapeType="1"/>
            </p:cNvSpPr>
            <p:nvPr/>
          </p:nvSpPr>
          <p:spPr bwMode="auto">
            <a:xfrm flipH="1">
              <a:off x="503" y="3158"/>
              <a:ext cx="3919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26" name="Line 13"/>
            <p:cNvSpPr>
              <a:spLocks noChangeShapeType="1"/>
            </p:cNvSpPr>
            <p:nvPr/>
          </p:nvSpPr>
          <p:spPr bwMode="auto">
            <a:xfrm>
              <a:off x="536" y="1539"/>
              <a:ext cx="1" cy="16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417" name="Rectangle 14"/>
          <p:cNvSpPr>
            <a:spLocks noChangeArrowheads="1"/>
          </p:cNvSpPr>
          <p:nvPr/>
        </p:nvSpPr>
        <p:spPr bwMode="auto">
          <a:xfrm>
            <a:off x="862013" y="3654425"/>
            <a:ext cx="317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>
              <a:defRPr/>
            </a:pPr>
            <a:r>
              <a:rPr lang="tr-TR">
                <a:solidFill>
                  <a:srgbClr val="993300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</a:p>
        </p:txBody>
      </p:sp>
      <p:sp>
        <p:nvSpPr>
          <p:cNvPr id="75784" name="Freeform 19"/>
          <p:cNvSpPr>
            <a:spLocks/>
          </p:cNvSpPr>
          <p:nvPr/>
        </p:nvSpPr>
        <p:spPr bwMode="auto">
          <a:xfrm>
            <a:off x="3998913" y="2060575"/>
            <a:ext cx="1868487" cy="2957513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solidFill>
            <a:srgbClr val="C0C0C0"/>
          </a:solidFill>
          <a:ln w="25400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5785" name="Freeform 20" descr="Koyu yukarı köşegen"/>
          <p:cNvSpPr>
            <a:spLocks/>
          </p:cNvSpPr>
          <p:nvPr/>
        </p:nvSpPr>
        <p:spPr bwMode="auto">
          <a:xfrm rot="3655165">
            <a:off x="5764213" y="2020887"/>
            <a:ext cx="1868488" cy="2957513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pattFill prst="dkUpDiag">
            <a:fgClr>
              <a:srgbClr val="808080"/>
            </a:fgClr>
            <a:bgClr>
              <a:srgbClr val="FFFFFF"/>
            </a:bgClr>
          </a:patt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75786" name="Group 21"/>
          <p:cNvGrpSpPr>
            <a:grpSpLocks/>
          </p:cNvGrpSpPr>
          <p:nvPr/>
        </p:nvGrpSpPr>
        <p:grpSpPr bwMode="auto">
          <a:xfrm>
            <a:off x="3968750" y="5381625"/>
            <a:ext cx="1925638" cy="484188"/>
            <a:chOff x="2500" y="3390"/>
            <a:chExt cx="1213" cy="305"/>
          </a:xfrm>
        </p:grpSpPr>
        <p:sp>
          <p:nvSpPr>
            <p:cNvPr id="75788" name="Line 22"/>
            <p:cNvSpPr>
              <a:spLocks noChangeShapeType="1"/>
            </p:cNvSpPr>
            <p:nvPr/>
          </p:nvSpPr>
          <p:spPr bwMode="auto">
            <a:xfrm>
              <a:off x="2500" y="3417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5789" name="Line 23"/>
            <p:cNvSpPr>
              <a:spLocks noChangeShapeType="1"/>
            </p:cNvSpPr>
            <p:nvPr/>
          </p:nvSpPr>
          <p:spPr bwMode="auto">
            <a:xfrm>
              <a:off x="3713" y="3390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5790" name="Line 24"/>
            <p:cNvSpPr>
              <a:spLocks noChangeShapeType="1"/>
            </p:cNvSpPr>
            <p:nvPr/>
          </p:nvSpPr>
          <p:spPr bwMode="auto">
            <a:xfrm>
              <a:off x="2510" y="3615"/>
              <a:ext cx="12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5791" name="Text Box 25"/>
            <p:cNvSpPr txBox="1">
              <a:spLocks noChangeArrowheads="1"/>
            </p:cNvSpPr>
            <p:nvPr/>
          </p:nvSpPr>
          <p:spPr bwMode="auto">
            <a:xfrm>
              <a:off x="2839" y="3400"/>
              <a:ext cx="66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r-TR" sz="1800">
                  <a:solidFill>
                    <a:srgbClr val="993300"/>
                  </a:solidFill>
                </a:rPr>
                <a:t>B</a:t>
              </a:r>
            </a:p>
          </p:txBody>
        </p:sp>
      </p:grpSp>
      <p:sp>
        <p:nvSpPr>
          <p:cNvPr id="2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39825"/>
          </a:xfrm>
        </p:spPr>
        <p:txBody>
          <a:bodyPr/>
          <a:lstStyle/>
          <a:p>
            <a:pPr eaLnBrk="1" hangingPunct="1"/>
            <a:r>
              <a:rPr lang="en-AU" smtClean="0">
                <a:ea typeface="ＭＳ Ｐゴシック" pitchFamily="34" charset="-128"/>
              </a:rPr>
              <a:t>Overturning Check</a:t>
            </a:r>
          </a:p>
        </p:txBody>
      </p:sp>
    </p:spTree>
    <p:extLst>
      <p:ext uri="{BB962C8B-B14F-4D97-AF65-F5344CB8AC3E}">
        <p14:creationId xmlns:p14="http://schemas.microsoft.com/office/powerpoint/2010/main" val="4740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grpSp>
        <p:nvGrpSpPr>
          <p:cNvPr id="76803" name="Group 2"/>
          <p:cNvGrpSpPr>
            <a:grpSpLocks/>
          </p:cNvGrpSpPr>
          <p:nvPr/>
        </p:nvGrpSpPr>
        <p:grpSpPr bwMode="auto">
          <a:xfrm>
            <a:off x="769938" y="2439988"/>
            <a:ext cx="3924300" cy="2571750"/>
            <a:chOff x="485" y="1537"/>
            <a:chExt cx="2472" cy="1620"/>
          </a:xfrm>
        </p:grpSpPr>
        <p:sp>
          <p:nvSpPr>
            <p:cNvPr id="76818" name="Freeform 3"/>
            <p:cNvSpPr>
              <a:spLocks/>
            </p:cNvSpPr>
            <p:nvPr/>
          </p:nvSpPr>
          <p:spPr bwMode="auto">
            <a:xfrm>
              <a:off x="485" y="1537"/>
              <a:ext cx="2472" cy="1620"/>
            </a:xfrm>
            <a:custGeom>
              <a:avLst/>
              <a:gdLst>
                <a:gd name="T0" fmla="*/ 0 w 2472"/>
                <a:gd name="T1" fmla="*/ 0 h 1620"/>
                <a:gd name="T2" fmla="*/ 2063 w 2472"/>
                <a:gd name="T3" fmla="*/ 0 h 1620"/>
                <a:gd name="T4" fmla="*/ 2472 w 2472"/>
                <a:gd name="T5" fmla="*/ 1604 h 1620"/>
                <a:gd name="T6" fmla="*/ 0 w 2472"/>
                <a:gd name="T7" fmla="*/ 1620 h 1620"/>
                <a:gd name="T8" fmla="*/ 0 w 2472"/>
                <a:gd name="T9" fmla="*/ 0 h 1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2" h="1620">
                  <a:moveTo>
                    <a:pt x="0" y="0"/>
                  </a:moveTo>
                  <a:lnTo>
                    <a:pt x="2063" y="0"/>
                  </a:lnTo>
                  <a:lnTo>
                    <a:pt x="2472" y="1604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8452" name="Line 4"/>
            <p:cNvSpPr>
              <a:spLocks noChangeShapeType="1"/>
            </p:cNvSpPr>
            <p:nvPr/>
          </p:nvSpPr>
          <p:spPr bwMode="auto">
            <a:xfrm>
              <a:off x="1002" y="1553"/>
              <a:ext cx="26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453" name="Line 5"/>
            <p:cNvSpPr>
              <a:spLocks noChangeShapeType="1"/>
            </p:cNvSpPr>
            <p:nvPr/>
          </p:nvSpPr>
          <p:spPr bwMode="auto">
            <a:xfrm>
              <a:off x="1042" y="1571"/>
              <a:ext cx="17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454" name="Line 6"/>
            <p:cNvSpPr>
              <a:spLocks noChangeShapeType="1"/>
            </p:cNvSpPr>
            <p:nvPr/>
          </p:nvSpPr>
          <p:spPr bwMode="auto">
            <a:xfrm>
              <a:off x="1111" y="1588"/>
              <a:ext cx="6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455" name="Line 7"/>
            <p:cNvSpPr>
              <a:spLocks noChangeShapeType="1"/>
            </p:cNvSpPr>
            <p:nvPr/>
          </p:nvSpPr>
          <p:spPr bwMode="auto">
            <a:xfrm>
              <a:off x="1114" y="1606"/>
              <a:ext cx="3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8438" name="Line 9"/>
          <p:cNvSpPr>
            <a:spLocks noChangeShapeType="1"/>
          </p:cNvSpPr>
          <p:nvPr/>
        </p:nvSpPr>
        <p:spPr bwMode="auto">
          <a:xfrm flipH="1">
            <a:off x="755650" y="2438400"/>
            <a:ext cx="3265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>
            <a:off x="5911850" y="5016500"/>
            <a:ext cx="11096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6806" name="Group 11"/>
          <p:cNvGrpSpPr>
            <a:grpSpLocks/>
          </p:cNvGrpSpPr>
          <p:nvPr/>
        </p:nvGrpSpPr>
        <p:grpSpPr bwMode="auto">
          <a:xfrm>
            <a:off x="798513" y="2443163"/>
            <a:ext cx="6221412" cy="2586037"/>
            <a:chOff x="503" y="1539"/>
            <a:chExt cx="3919" cy="1629"/>
          </a:xfrm>
        </p:grpSpPr>
        <p:sp>
          <p:nvSpPr>
            <p:cNvPr id="18449" name="Line 12"/>
            <p:cNvSpPr>
              <a:spLocks noChangeShapeType="1"/>
            </p:cNvSpPr>
            <p:nvPr/>
          </p:nvSpPr>
          <p:spPr bwMode="auto">
            <a:xfrm flipH="1">
              <a:off x="503" y="3158"/>
              <a:ext cx="3919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450" name="Line 13"/>
            <p:cNvSpPr>
              <a:spLocks noChangeShapeType="1"/>
            </p:cNvSpPr>
            <p:nvPr/>
          </p:nvSpPr>
          <p:spPr bwMode="auto">
            <a:xfrm>
              <a:off x="536" y="1539"/>
              <a:ext cx="1" cy="16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862013" y="3654425"/>
            <a:ext cx="317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>
              <a:defRPr/>
            </a:pPr>
            <a:r>
              <a:rPr lang="tr-TR">
                <a:solidFill>
                  <a:srgbClr val="993300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</a:p>
        </p:txBody>
      </p:sp>
      <p:sp>
        <p:nvSpPr>
          <p:cNvPr id="76808" name="Freeform 19"/>
          <p:cNvSpPr>
            <a:spLocks/>
          </p:cNvSpPr>
          <p:nvPr/>
        </p:nvSpPr>
        <p:spPr bwMode="auto">
          <a:xfrm>
            <a:off x="3998913" y="2060575"/>
            <a:ext cx="1868487" cy="2957513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solidFill>
            <a:srgbClr val="C0C0C0"/>
          </a:solidFill>
          <a:ln w="25400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6809" name="Freeform 20" descr="Koyu yukarı köşegen"/>
          <p:cNvSpPr>
            <a:spLocks/>
          </p:cNvSpPr>
          <p:nvPr/>
        </p:nvSpPr>
        <p:spPr bwMode="auto">
          <a:xfrm rot="4639937">
            <a:off x="6124575" y="2308226"/>
            <a:ext cx="1868487" cy="2957512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pattFill prst="dkUpDiag">
            <a:fgClr>
              <a:srgbClr val="808080"/>
            </a:fgClr>
            <a:bgClr>
              <a:srgbClr val="FFFFFF"/>
            </a:bgClr>
          </a:patt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76810" name="Group 21"/>
          <p:cNvGrpSpPr>
            <a:grpSpLocks/>
          </p:cNvGrpSpPr>
          <p:nvPr/>
        </p:nvGrpSpPr>
        <p:grpSpPr bwMode="auto">
          <a:xfrm>
            <a:off x="3968750" y="5381625"/>
            <a:ext cx="1925638" cy="484188"/>
            <a:chOff x="2500" y="3390"/>
            <a:chExt cx="1213" cy="305"/>
          </a:xfrm>
        </p:grpSpPr>
        <p:sp>
          <p:nvSpPr>
            <p:cNvPr id="76812" name="Line 22"/>
            <p:cNvSpPr>
              <a:spLocks noChangeShapeType="1"/>
            </p:cNvSpPr>
            <p:nvPr/>
          </p:nvSpPr>
          <p:spPr bwMode="auto">
            <a:xfrm>
              <a:off x="2500" y="3417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6813" name="Line 23"/>
            <p:cNvSpPr>
              <a:spLocks noChangeShapeType="1"/>
            </p:cNvSpPr>
            <p:nvPr/>
          </p:nvSpPr>
          <p:spPr bwMode="auto">
            <a:xfrm>
              <a:off x="3713" y="3390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6814" name="Line 24"/>
            <p:cNvSpPr>
              <a:spLocks noChangeShapeType="1"/>
            </p:cNvSpPr>
            <p:nvPr/>
          </p:nvSpPr>
          <p:spPr bwMode="auto">
            <a:xfrm>
              <a:off x="2510" y="3615"/>
              <a:ext cx="12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6815" name="Text Box 25"/>
            <p:cNvSpPr txBox="1">
              <a:spLocks noChangeArrowheads="1"/>
            </p:cNvSpPr>
            <p:nvPr/>
          </p:nvSpPr>
          <p:spPr bwMode="auto">
            <a:xfrm>
              <a:off x="2839" y="3400"/>
              <a:ext cx="66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r-TR" sz="1800">
                  <a:solidFill>
                    <a:srgbClr val="993300"/>
                  </a:solidFill>
                </a:rPr>
                <a:t>B</a:t>
              </a:r>
            </a:p>
          </p:txBody>
        </p:sp>
      </p:grpSp>
      <p:sp>
        <p:nvSpPr>
          <p:cNvPr id="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ea typeface="ＭＳ Ｐゴシック" pitchFamily="34" charset="-128"/>
              </a:rPr>
              <a:t>Overturning Check</a:t>
            </a:r>
          </a:p>
        </p:txBody>
      </p:sp>
    </p:spTree>
    <p:extLst>
      <p:ext uri="{BB962C8B-B14F-4D97-AF65-F5344CB8AC3E}">
        <p14:creationId xmlns:p14="http://schemas.microsoft.com/office/powerpoint/2010/main" val="41266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grpSp>
        <p:nvGrpSpPr>
          <p:cNvPr id="77827" name="Group 2"/>
          <p:cNvGrpSpPr>
            <a:grpSpLocks/>
          </p:cNvGrpSpPr>
          <p:nvPr/>
        </p:nvGrpSpPr>
        <p:grpSpPr bwMode="auto">
          <a:xfrm>
            <a:off x="769938" y="2439988"/>
            <a:ext cx="3924300" cy="2571750"/>
            <a:chOff x="485" y="1537"/>
            <a:chExt cx="2472" cy="1620"/>
          </a:xfrm>
        </p:grpSpPr>
        <p:sp>
          <p:nvSpPr>
            <p:cNvPr id="77842" name="Freeform 3"/>
            <p:cNvSpPr>
              <a:spLocks/>
            </p:cNvSpPr>
            <p:nvPr/>
          </p:nvSpPr>
          <p:spPr bwMode="auto">
            <a:xfrm>
              <a:off x="485" y="1537"/>
              <a:ext cx="2472" cy="1620"/>
            </a:xfrm>
            <a:custGeom>
              <a:avLst/>
              <a:gdLst>
                <a:gd name="T0" fmla="*/ 0 w 2472"/>
                <a:gd name="T1" fmla="*/ 0 h 1620"/>
                <a:gd name="T2" fmla="*/ 2063 w 2472"/>
                <a:gd name="T3" fmla="*/ 0 h 1620"/>
                <a:gd name="T4" fmla="*/ 2472 w 2472"/>
                <a:gd name="T5" fmla="*/ 1604 h 1620"/>
                <a:gd name="T6" fmla="*/ 0 w 2472"/>
                <a:gd name="T7" fmla="*/ 1620 h 1620"/>
                <a:gd name="T8" fmla="*/ 0 w 2472"/>
                <a:gd name="T9" fmla="*/ 0 h 1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2" h="1620">
                  <a:moveTo>
                    <a:pt x="0" y="0"/>
                  </a:moveTo>
                  <a:lnTo>
                    <a:pt x="2063" y="0"/>
                  </a:lnTo>
                  <a:lnTo>
                    <a:pt x="2472" y="1604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476" name="Line 4"/>
            <p:cNvSpPr>
              <a:spLocks noChangeShapeType="1"/>
            </p:cNvSpPr>
            <p:nvPr/>
          </p:nvSpPr>
          <p:spPr bwMode="auto">
            <a:xfrm>
              <a:off x="1002" y="1553"/>
              <a:ext cx="26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77" name="Line 5"/>
            <p:cNvSpPr>
              <a:spLocks noChangeShapeType="1"/>
            </p:cNvSpPr>
            <p:nvPr/>
          </p:nvSpPr>
          <p:spPr bwMode="auto">
            <a:xfrm>
              <a:off x="1042" y="1571"/>
              <a:ext cx="17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78" name="Line 6"/>
            <p:cNvSpPr>
              <a:spLocks noChangeShapeType="1"/>
            </p:cNvSpPr>
            <p:nvPr/>
          </p:nvSpPr>
          <p:spPr bwMode="auto">
            <a:xfrm>
              <a:off x="1111" y="1588"/>
              <a:ext cx="6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79" name="Line 7"/>
            <p:cNvSpPr>
              <a:spLocks noChangeShapeType="1"/>
            </p:cNvSpPr>
            <p:nvPr/>
          </p:nvSpPr>
          <p:spPr bwMode="auto">
            <a:xfrm>
              <a:off x="1114" y="1606"/>
              <a:ext cx="3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9462" name="Line 9"/>
          <p:cNvSpPr>
            <a:spLocks noChangeShapeType="1"/>
          </p:cNvSpPr>
          <p:nvPr/>
        </p:nvSpPr>
        <p:spPr bwMode="auto">
          <a:xfrm flipH="1">
            <a:off x="755650" y="2438400"/>
            <a:ext cx="3265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5911850" y="5016500"/>
            <a:ext cx="11096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7830" name="Group 11"/>
          <p:cNvGrpSpPr>
            <a:grpSpLocks/>
          </p:cNvGrpSpPr>
          <p:nvPr/>
        </p:nvGrpSpPr>
        <p:grpSpPr bwMode="auto">
          <a:xfrm>
            <a:off x="798513" y="2443163"/>
            <a:ext cx="6221412" cy="2586037"/>
            <a:chOff x="503" y="1539"/>
            <a:chExt cx="3919" cy="1629"/>
          </a:xfrm>
        </p:grpSpPr>
        <p:sp>
          <p:nvSpPr>
            <p:cNvPr id="19473" name="Line 12"/>
            <p:cNvSpPr>
              <a:spLocks noChangeShapeType="1"/>
            </p:cNvSpPr>
            <p:nvPr/>
          </p:nvSpPr>
          <p:spPr bwMode="auto">
            <a:xfrm flipH="1">
              <a:off x="503" y="3158"/>
              <a:ext cx="3919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74" name="Line 13"/>
            <p:cNvSpPr>
              <a:spLocks noChangeShapeType="1"/>
            </p:cNvSpPr>
            <p:nvPr/>
          </p:nvSpPr>
          <p:spPr bwMode="auto">
            <a:xfrm>
              <a:off x="536" y="1539"/>
              <a:ext cx="1" cy="16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9465" name="Rectangle 14"/>
          <p:cNvSpPr>
            <a:spLocks noChangeArrowheads="1"/>
          </p:cNvSpPr>
          <p:nvPr/>
        </p:nvSpPr>
        <p:spPr bwMode="auto">
          <a:xfrm>
            <a:off x="862013" y="3654425"/>
            <a:ext cx="317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>
              <a:defRPr/>
            </a:pPr>
            <a:r>
              <a:rPr lang="tr-TR">
                <a:solidFill>
                  <a:srgbClr val="993300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</a:p>
        </p:txBody>
      </p:sp>
      <p:sp>
        <p:nvSpPr>
          <p:cNvPr id="77832" name="Freeform 19"/>
          <p:cNvSpPr>
            <a:spLocks/>
          </p:cNvSpPr>
          <p:nvPr/>
        </p:nvSpPr>
        <p:spPr bwMode="auto">
          <a:xfrm>
            <a:off x="3998913" y="2060575"/>
            <a:ext cx="1868487" cy="2957513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solidFill>
            <a:srgbClr val="C0C0C0"/>
          </a:solidFill>
          <a:ln w="25400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7833" name="Freeform 20" descr="Koyu yukarı köşegen"/>
          <p:cNvSpPr>
            <a:spLocks/>
          </p:cNvSpPr>
          <p:nvPr/>
        </p:nvSpPr>
        <p:spPr bwMode="auto">
          <a:xfrm rot="6022436">
            <a:off x="6556375" y="2884488"/>
            <a:ext cx="1868488" cy="2957512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pattFill prst="dkUpDiag">
            <a:fgClr>
              <a:srgbClr val="969696"/>
            </a:fgClr>
            <a:bgClr>
              <a:srgbClr val="FFFFFF"/>
            </a:bgClr>
          </a:patt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77834" name="Group 21"/>
          <p:cNvGrpSpPr>
            <a:grpSpLocks/>
          </p:cNvGrpSpPr>
          <p:nvPr/>
        </p:nvGrpSpPr>
        <p:grpSpPr bwMode="auto">
          <a:xfrm>
            <a:off x="3968750" y="5381625"/>
            <a:ext cx="1925638" cy="484188"/>
            <a:chOff x="2500" y="3390"/>
            <a:chExt cx="1213" cy="305"/>
          </a:xfrm>
        </p:grpSpPr>
        <p:sp>
          <p:nvSpPr>
            <p:cNvPr id="77836" name="Line 22"/>
            <p:cNvSpPr>
              <a:spLocks noChangeShapeType="1"/>
            </p:cNvSpPr>
            <p:nvPr/>
          </p:nvSpPr>
          <p:spPr bwMode="auto">
            <a:xfrm>
              <a:off x="2500" y="3417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837" name="Line 23"/>
            <p:cNvSpPr>
              <a:spLocks noChangeShapeType="1"/>
            </p:cNvSpPr>
            <p:nvPr/>
          </p:nvSpPr>
          <p:spPr bwMode="auto">
            <a:xfrm>
              <a:off x="3713" y="3390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838" name="Line 24"/>
            <p:cNvSpPr>
              <a:spLocks noChangeShapeType="1"/>
            </p:cNvSpPr>
            <p:nvPr/>
          </p:nvSpPr>
          <p:spPr bwMode="auto">
            <a:xfrm>
              <a:off x="2510" y="3615"/>
              <a:ext cx="12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839" name="Text Box 25"/>
            <p:cNvSpPr txBox="1">
              <a:spLocks noChangeArrowheads="1"/>
            </p:cNvSpPr>
            <p:nvPr/>
          </p:nvSpPr>
          <p:spPr bwMode="auto">
            <a:xfrm>
              <a:off x="2839" y="3400"/>
              <a:ext cx="66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r-TR" sz="1800">
                  <a:solidFill>
                    <a:srgbClr val="993300"/>
                  </a:solidFill>
                </a:rPr>
                <a:t>B</a:t>
              </a:r>
            </a:p>
          </p:txBody>
        </p:sp>
      </p:grpSp>
      <p:sp>
        <p:nvSpPr>
          <p:cNvPr id="2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ea typeface="ＭＳ Ｐゴシック" pitchFamily="34" charset="-128"/>
              </a:rPr>
              <a:t>Overturning Check</a:t>
            </a:r>
          </a:p>
        </p:txBody>
      </p:sp>
    </p:spTree>
    <p:extLst>
      <p:ext uri="{BB962C8B-B14F-4D97-AF65-F5344CB8AC3E}">
        <p14:creationId xmlns:p14="http://schemas.microsoft.com/office/powerpoint/2010/main" val="36094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grpSp>
        <p:nvGrpSpPr>
          <p:cNvPr id="78851" name="Group 2"/>
          <p:cNvGrpSpPr>
            <a:grpSpLocks/>
          </p:cNvGrpSpPr>
          <p:nvPr/>
        </p:nvGrpSpPr>
        <p:grpSpPr bwMode="auto">
          <a:xfrm>
            <a:off x="769938" y="2439988"/>
            <a:ext cx="3924300" cy="2571750"/>
            <a:chOff x="485" y="1537"/>
            <a:chExt cx="2472" cy="1620"/>
          </a:xfrm>
        </p:grpSpPr>
        <p:sp>
          <p:nvSpPr>
            <p:cNvPr id="78866" name="Freeform 3"/>
            <p:cNvSpPr>
              <a:spLocks/>
            </p:cNvSpPr>
            <p:nvPr/>
          </p:nvSpPr>
          <p:spPr bwMode="auto">
            <a:xfrm>
              <a:off x="485" y="1537"/>
              <a:ext cx="2472" cy="1620"/>
            </a:xfrm>
            <a:custGeom>
              <a:avLst/>
              <a:gdLst>
                <a:gd name="T0" fmla="*/ 0 w 2472"/>
                <a:gd name="T1" fmla="*/ 0 h 1620"/>
                <a:gd name="T2" fmla="*/ 2063 w 2472"/>
                <a:gd name="T3" fmla="*/ 0 h 1620"/>
                <a:gd name="T4" fmla="*/ 2472 w 2472"/>
                <a:gd name="T5" fmla="*/ 1604 h 1620"/>
                <a:gd name="T6" fmla="*/ 0 w 2472"/>
                <a:gd name="T7" fmla="*/ 1620 h 1620"/>
                <a:gd name="T8" fmla="*/ 0 w 2472"/>
                <a:gd name="T9" fmla="*/ 0 h 1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2" h="1620">
                  <a:moveTo>
                    <a:pt x="0" y="0"/>
                  </a:moveTo>
                  <a:lnTo>
                    <a:pt x="2063" y="0"/>
                  </a:lnTo>
                  <a:lnTo>
                    <a:pt x="2472" y="1604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0500" name="Line 4"/>
            <p:cNvSpPr>
              <a:spLocks noChangeShapeType="1"/>
            </p:cNvSpPr>
            <p:nvPr/>
          </p:nvSpPr>
          <p:spPr bwMode="auto">
            <a:xfrm>
              <a:off x="1002" y="1553"/>
              <a:ext cx="26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501" name="Line 5"/>
            <p:cNvSpPr>
              <a:spLocks noChangeShapeType="1"/>
            </p:cNvSpPr>
            <p:nvPr/>
          </p:nvSpPr>
          <p:spPr bwMode="auto">
            <a:xfrm>
              <a:off x="1042" y="1571"/>
              <a:ext cx="17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502" name="Line 6"/>
            <p:cNvSpPr>
              <a:spLocks noChangeShapeType="1"/>
            </p:cNvSpPr>
            <p:nvPr/>
          </p:nvSpPr>
          <p:spPr bwMode="auto">
            <a:xfrm>
              <a:off x="1111" y="1588"/>
              <a:ext cx="6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503" name="Line 7"/>
            <p:cNvSpPr>
              <a:spLocks noChangeShapeType="1"/>
            </p:cNvSpPr>
            <p:nvPr/>
          </p:nvSpPr>
          <p:spPr bwMode="auto">
            <a:xfrm>
              <a:off x="1114" y="1606"/>
              <a:ext cx="3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42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ea typeface="ＭＳ Ｐゴシック" pitchFamily="34" charset="-128"/>
              </a:rPr>
              <a:t>Sliding Check</a:t>
            </a:r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 flipH="1">
            <a:off x="755650" y="2438400"/>
            <a:ext cx="3265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5911850" y="5016500"/>
            <a:ext cx="11096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8855" name="Group 11"/>
          <p:cNvGrpSpPr>
            <a:grpSpLocks/>
          </p:cNvGrpSpPr>
          <p:nvPr/>
        </p:nvGrpSpPr>
        <p:grpSpPr bwMode="auto">
          <a:xfrm>
            <a:off x="798513" y="2443163"/>
            <a:ext cx="6221412" cy="2586037"/>
            <a:chOff x="503" y="1539"/>
            <a:chExt cx="3919" cy="1629"/>
          </a:xfrm>
        </p:grpSpPr>
        <p:sp>
          <p:nvSpPr>
            <p:cNvPr id="20497" name="Line 12"/>
            <p:cNvSpPr>
              <a:spLocks noChangeShapeType="1"/>
            </p:cNvSpPr>
            <p:nvPr/>
          </p:nvSpPr>
          <p:spPr bwMode="auto">
            <a:xfrm flipH="1">
              <a:off x="503" y="3158"/>
              <a:ext cx="3919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98" name="Line 13"/>
            <p:cNvSpPr>
              <a:spLocks noChangeShapeType="1"/>
            </p:cNvSpPr>
            <p:nvPr/>
          </p:nvSpPr>
          <p:spPr bwMode="auto">
            <a:xfrm>
              <a:off x="536" y="1539"/>
              <a:ext cx="1" cy="16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0489" name="Rectangle 14"/>
          <p:cNvSpPr>
            <a:spLocks noChangeArrowheads="1"/>
          </p:cNvSpPr>
          <p:nvPr/>
        </p:nvSpPr>
        <p:spPr bwMode="auto">
          <a:xfrm>
            <a:off x="862013" y="3654425"/>
            <a:ext cx="317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>
              <a:defRPr/>
            </a:pPr>
            <a:r>
              <a:rPr lang="tr-TR">
                <a:solidFill>
                  <a:srgbClr val="993300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</a:p>
        </p:txBody>
      </p:sp>
      <p:sp>
        <p:nvSpPr>
          <p:cNvPr id="20490" name="Rectangle 15"/>
          <p:cNvSpPr>
            <a:spLocks noChangeArrowheads="1"/>
          </p:cNvSpPr>
          <p:nvPr/>
        </p:nvSpPr>
        <p:spPr bwMode="auto">
          <a:xfrm>
            <a:off x="5076825" y="3429000"/>
            <a:ext cx="7937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/>
            <a:r>
              <a:rPr lang="tr-TR" sz="1600">
                <a:solidFill>
                  <a:srgbClr val="993300"/>
                </a:solidFill>
              </a:rPr>
              <a:t>1/m</a:t>
            </a:r>
            <a:r>
              <a:rPr lang="tr-TR" sz="1600" baseline="-25000">
                <a:solidFill>
                  <a:srgbClr val="993300"/>
                </a:solidFill>
              </a:rPr>
              <a:t>d</a:t>
            </a:r>
            <a:endParaRPr lang="tr-TR" sz="1600">
              <a:solidFill>
                <a:srgbClr val="993300"/>
              </a:solidFill>
            </a:endParaRPr>
          </a:p>
        </p:txBody>
      </p:sp>
      <p:sp>
        <p:nvSpPr>
          <p:cNvPr id="78858" name="Freeform 20" descr="Koyu yukarı köşegen"/>
          <p:cNvSpPr>
            <a:spLocks/>
          </p:cNvSpPr>
          <p:nvPr/>
        </p:nvSpPr>
        <p:spPr bwMode="auto">
          <a:xfrm>
            <a:off x="3998913" y="2060575"/>
            <a:ext cx="1868487" cy="2957513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pattFill prst="dkUpDiag">
            <a:fgClr>
              <a:srgbClr val="808080"/>
            </a:fgClr>
            <a:bgClr>
              <a:srgbClr val="FFFFFF"/>
            </a:bgClr>
          </a:patt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78859" name="Group 21"/>
          <p:cNvGrpSpPr>
            <a:grpSpLocks/>
          </p:cNvGrpSpPr>
          <p:nvPr/>
        </p:nvGrpSpPr>
        <p:grpSpPr bwMode="auto">
          <a:xfrm>
            <a:off x="3968750" y="5381625"/>
            <a:ext cx="1925638" cy="484188"/>
            <a:chOff x="2500" y="3390"/>
            <a:chExt cx="1213" cy="305"/>
          </a:xfrm>
        </p:grpSpPr>
        <p:sp>
          <p:nvSpPr>
            <p:cNvPr id="78860" name="Line 22"/>
            <p:cNvSpPr>
              <a:spLocks noChangeShapeType="1"/>
            </p:cNvSpPr>
            <p:nvPr/>
          </p:nvSpPr>
          <p:spPr bwMode="auto">
            <a:xfrm>
              <a:off x="2500" y="3417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8861" name="Line 23"/>
            <p:cNvSpPr>
              <a:spLocks noChangeShapeType="1"/>
            </p:cNvSpPr>
            <p:nvPr/>
          </p:nvSpPr>
          <p:spPr bwMode="auto">
            <a:xfrm>
              <a:off x="3713" y="3390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8862" name="Line 24"/>
            <p:cNvSpPr>
              <a:spLocks noChangeShapeType="1"/>
            </p:cNvSpPr>
            <p:nvPr/>
          </p:nvSpPr>
          <p:spPr bwMode="auto">
            <a:xfrm>
              <a:off x="2510" y="3615"/>
              <a:ext cx="12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8863" name="Text Box 25"/>
            <p:cNvSpPr txBox="1">
              <a:spLocks noChangeArrowheads="1"/>
            </p:cNvSpPr>
            <p:nvPr/>
          </p:nvSpPr>
          <p:spPr bwMode="auto">
            <a:xfrm>
              <a:off x="2839" y="3400"/>
              <a:ext cx="66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r-TR" sz="1800">
                  <a:solidFill>
                    <a:srgbClr val="9933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7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grpSp>
        <p:nvGrpSpPr>
          <p:cNvPr id="79875" name="Group 2"/>
          <p:cNvGrpSpPr>
            <a:grpSpLocks/>
          </p:cNvGrpSpPr>
          <p:nvPr/>
        </p:nvGrpSpPr>
        <p:grpSpPr bwMode="auto">
          <a:xfrm>
            <a:off x="769938" y="2439988"/>
            <a:ext cx="3924300" cy="2571750"/>
            <a:chOff x="485" y="1537"/>
            <a:chExt cx="2472" cy="1620"/>
          </a:xfrm>
        </p:grpSpPr>
        <p:sp>
          <p:nvSpPr>
            <p:cNvPr id="79890" name="Freeform 3"/>
            <p:cNvSpPr>
              <a:spLocks/>
            </p:cNvSpPr>
            <p:nvPr/>
          </p:nvSpPr>
          <p:spPr bwMode="auto">
            <a:xfrm>
              <a:off x="485" y="1537"/>
              <a:ext cx="2472" cy="1620"/>
            </a:xfrm>
            <a:custGeom>
              <a:avLst/>
              <a:gdLst>
                <a:gd name="T0" fmla="*/ 0 w 2472"/>
                <a:gd name="T1" fmla="*/ 0 h 1620"/>
                <a:gd name="T2" fmla="*/ 2063 w 2472"/>
                <a:gd name="T3" fmla="*/ 0 h 1620"/>
                <a:gd name="T4" fmla="*/ 2472 w 2472"/>
                <a:gd name="T5" fmla="*/ 1604 h 1620"/>
                <a:gd name="T6" fmla="*/ 0 w 2472"/>
                <a:gd name="T7" fmla="*/ 1620 h 1620"/>
                <a:gd name="T8" fmla="*/ 0 w 2472"/>
                <a:gd name="T9" fmla="*/ 0 h 1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2" h="1620">
                  <a:moveTo>
                    <a:pt x="0" y="0"/>
                  </a:moveTo>
                  <a:lnTo>
                    <a:pt x="2063" y="0"/>
                  </a:lnTo>
                  <a:lnTo>
                    <a:pt x="2472" y="1604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24" name="Line 4"/>
            <p:cNvSpPr>
              <a:spLocks noChangeShapeType="1"/>
            </p:cNvSpPr>
            <p:nvPr/>
          </p:nvSpPr>
          <p:spPr bwMode="auto">
            <a:xfrm>
              <a:off x="1002" y="1553"/>
              <a:ext cx="26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25" name="Line 5"/>
            <p:cNvSpPr>
              <a:spLocks noChangeShapeType="1"/>
            </p:cNvSpPr>
            <p:nvPr/>
          </p:nvSpPr>
          <p:spPr bwMode="auto">
            <a:xfrm>
              <a:off x="1042" y="1571"/>
              <a:ext cx="17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26" name="Line 6"/>
            <p:cNvSpPr>
              <a:spLocks noChangeShapeType="1"/>
            </p:cNvSpPr>
            <p:nvPr/>
          </p:nvSpPr>
          <p:spPr bwMode="auto">
            <a:xfrm>
              <a:off x="1111" y="1588"/>
              <a:ext cx="6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27" name="Line 7"/>
            <p:cNvSpPr>
              <a:spLocks noChangeShapeType="1"/>
            </p:cNvSpPr>
            <p:nvPr/>
          </p:nvSpPr>
          <p:spPr bwMode="auto">
            <a:xfrm>
              <a:off x="1114" y="1606"/>
              <a:ext cx="3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510" name="Line 9"/>
          <p:cNvSpPr>
            <a:spLocks noChangeShapeType="1"/>
          </p:cNvSpPr>
          <p:nvPr/>
        </p:nvSpPr>
        <p:spPr bwMode="auto">
          <a:xfrm flipH="1">
            <a:off x="755650" y="2438400"/>
            <a:ext cx="3265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1" name="Line 10"/>
          <p:cNvSpPr>
            <a:spLocks noChangeShapeType="1"/>
          </p:cNvSpPr>
          <p:nvPr/>
        </p:nvSpPr>
        <p:spPr bwMode="auto">
          <a:xfrm>
            <a:off x="5911850" y="5016500"/>
            <a:ext cx="11096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9878" name="Group 11"/>
          <p:cNvGrpSpPr>
            <a:grpSpLocks/>
          </p:cNvGrpSpPr>
          <p:nvPr/>
        </p:nvGrpSpPr>
        <p:grpSpPr bwMode="auto">
          <a:xfrm>
            <a:off x="798513" y="2443163"/>
            <a:ext cx="6221412" cy="2586037"/>
            <a:chOff x="503" y="1539"/>
            <a:chExt cx="3919" cy="1629"/>
          </a:xfrm>
        </p:grpSpPr>
        <p:sp>
          <p:nvSpPr>
            <p:cNvPr id="21521" name="Line 12"/>
            <p:cNvSpPr>
              <a:spLocks noChangeShapeType="1"/>
            </p:cNvSpPr>
            <p:nvPr/>
          </p:nvSpPr>
          <p:spPr bwMode="auto">
            <a:xfrm flipH="1">
              <a:off x="503" y="3158"/>
              <a:ext cx="3919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22" name="Line 13"/>
            <p:cNvSpPr>
              <a:spLocks noChangeShapeType="1"/>
            </p:cNvSpPr>
            <p:nvPr/>
          </p:nvSpPr>
          <p:spPr bwMode="auto">
            <a:xfrm>
              <a:off x="536" y="1539"/>
              <a:ext cx="1" cy="16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513" name="Rectangle 14"/>
          <p:cNvSpPr>
            <a:spLocks noChangeArrowheads="1"/>
          </p:cNvSpPr>
          <p:nvPr/>
        </p:nvSpPr>
        <p:spPr bwMode="auto">
          <a:xfrm>
            <a:off x="862013" y="3654425"/>
            <a:ext cx="317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>
              <a:defRPr/>
            </a:pPr>
            <a:r>
              <a:rPr lang="tr-TR">
                <a:solidFill>
                  <a:srgbClr val="993300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</a:p>
        </p:txBody>
      </p:sp>
      <p:sp>
        <p:nvSpPr>
          <p:cNvPr id="79880" name="Freeform 20"/>
          <p:cNvSpPr>
            <a:spLocks/>
          </p:cNvSpPr>
          <p:nvPr/>
        </p:nvSpPr>
        <p:spPr bwMode="auto">
          <a:xfrm>
            <a:off x="3998913" y="2060575"/>
            <a:ext cx="1868487" cy="2957513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solidFill>
            <a:srgbClr val="C0C0C0"/>
          </a:solidFill>
          <a:ln w="25400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9881" name="Freeform 21" descr="Koyu yukarı köşegen"/>
          <p:cNvSpPr>
            <a:spLocks/>
          </p:cNvSpPr>
          <p:nvPr/>
        </p:nvSpPr>
        <p:spPr bwMode="auto">
          <a:xfrm>
            <a:off x="4500563" y="2060575"/>
            <a:ext cx="1868487" cy="2957513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pattFill prst="dkUpDiag">
            <a:fgClr>
              <a:srgbClr val="808080"/>
            </a:fgClr>
            <a:bgClr>
              <a:srgbClr val="FFFFFF"/>
            </a:bgClr>
          </a:patt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79882" name="Group 22"/>
          <p:cNvGrpSpPr>
            <a:grpSpLocks/>
          </p:cNvGrpSpPr>
          <p:nvPr/>
        </p:nvGrpSpPr>
        <p:grpSpPr bwMode="auto">
          <a:xfrm>
            <a:off x="3968750" y="5381625"/>
            <a:ext cx="1925638" cy="484188"/>
            <a:chOff x="2500" y="3390"/>
            <a:chExt cx="1213" cy="305"/>
          </a:xfrm>
        </p:grpSpPr>
        <p:sp>
          <p:nvSpPr>
            <p:cNvPr id="79884" name="Line 23"/>
            <p:cNvSpPr>
              <a:spLocks noChangeShapeType="1"/>
            </p:cNvSpPr>
            <p:nvPr/>
          </p:nvSpPr>
          <p:spPr bwMode="auto">
            <a:xfrm>
              <a:off x="2500" y="3417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9885" name="Line 24"/>
            <p:cNvSpPr>
              <a:spLocks noChangeShapeType="1"/>
            </p:cNvSpPr>
            <p:nvPr/>
          </p:nvSpPr>
          <p:spPr bwMode="auto">
            <a:xfrm>
              <a:off x="3713" y="3390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9886" name="Line 25"/>
            <p:cNvSpPr>
              <a:spLocks noChangeShapeType="1"/>
            </p:cNvSpPr>
            <p:nvPr/>
          </p:nvSpPr>
          <p:spPr bwMode="auto">
            <a:xfrm>
              <a:off x="2510" y="3615"/>
              <a:ext cx="12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9887" name="Text Box 26"/>
            <p:cNvSpPr txBox="1">
              <a:spLocks noChangeArrowheads="1"/>
            </p:cNvSpPr>
            <p:nvPr/>
          </p:nvSpPr>
          <p:spPr bwMode="auto">
            <a:xfrm>
              <a:off x="2839" y="3400"/>
              <a:ext cx="66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r-TR" sz="1800">
                  <a:solidFill>
                    <a:srgbClr val="993300"/>
                  </a:solidFill>
                </a:rPr>
                <a:t>B</a:t>
              </a:r>
            </a:p>
          </p:txBody>
        </p:sp>
      </p:grpSp>
      <p:sp>
        <p:nvSpPr>
          <p:cNvPr id="2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ea typeface="ＭＳ Ｐゴシック" pitchFamily="34" charset="-128"/>
              </a:rPr>
              <a:t>Sliding Check</a:t>
            </a:r>
          </a:p>
        </p:txBody>
      </p:sp>
    </p:spTree>
    <p:extLst>
      <p:ext uri="{BB962C8B-B14F-4D97-AF65-F5344CB8AC3E}">
        <p14:creationId xmlns:p14="http://schemas.microsoft.com/office/powerpoint/2010/main" val="21811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grpSp>
        <p:nvGrpSpPr>
          <p:cNvPr id="80899" name="Group 2"/>
          <p:cNvGrpSpPr>
            <a:grpSpLocks/>
          </p:cNvGrpSpPr>
          <p:nvPr/>
        </p:nvGrpSpPr>
        <p:grpSpPr bwMode="auto">
          <a:xfrm>
            <a:off x="769938" y="2439988"/>
            <a:ext cx="3924300" cy="2571750"/>
            <a:chOff x="485" y="1537"/>
            <a:chExt cx="2472" cy="1620"/>
          </a:xfrm>
        </p:grpSpPr>
        <p:sp>
          <p:nvSpPr>
            <p:cNvPr id="80914" name="Freeform 3"/>
            <p:cNvSpPr>
              <a:spLocks/>
            </p:cNvSpPr>
            <p:nvPr/>
          </p:nvSpPr>
          <p:spPr bwMode="auto">
            <a:xfrm>
              <a:off x="485" y="1537"/>
              <a:ext cx="2472" cy="1620"/>
            </a:xfrm>
            <a:custGeom>
              <a:avLst/>
              <a:gdLst>
                <a:gd name="T0" fmla="*/ 0 w 2472"/>
                <a:gd name="T1" fmla="*/ 0 h 1620"/>
                <a:gd name="T2" fmla="*/ 2063 w 2472"/>
                <a:gd name="T3" fmla="*/ 0 h 1620"/>
                <a:gd name="T4" fmla="*/ 2472 w 2472"/>
                <a:gd name="T5" fmla="*/ 1604 h 1620"/>
                <a:gd name="T6" fmla="*/ 0 w 2472"/>
                <a:gd name="T7" fmla="*/ 1620 h 1620"/>
                <a:gd name="T8" fmla="*/ 0 w 2472"/>
                <a:gd name="T9" fmla="*/ 0 h 1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2" h="1620">
                  <a:moveTo>
                    <a:pt x="0" y="0"/>
                  </a:moveTo>
                  <a:lnTo>
                    <a:pt x="2063" y="0"/>
                  </a:lnTo>
                  <a:lnTo>
                    <a:pt x="2472" y="1604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2548" name="Line 4"/>
            <p:cNvSpPr>
              <a:spLocks noChangeShapeType="1"/>
            </p:cNvSpPr>
            <p:nvPr/>
          </p:nvSpPr>
          <p:spPr bwMode="auto">
            <a:xfrm>
              <a:off x="1002" y="1553"/>
              <a:ext cx="26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549" name="Line 5"/>
            <p:cNvSpPr>
              <a:spLocks noChangeShapeType="1"/>
            </p:cNvSpPr>
            <p:nvPr/>
          </p:nvSpPr>
          <p:spPr bwMode="auto">
            <a:xfrm>
              <a:off x="1042" y="1571"/>
              <a:ext cx="17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550" name="Line 6"/>
            <p:cNvSpPr>
              <a:spLocks noChangeShapeType="1"/>
            </p:cNvSpPr>
            <p:nvPr/>
          </p:nvSpPr>
          <p:spPr bwMode="auto">
            <a:xfrm>
              <a:off x="1111" y="1588"/>
              <a:ext cx="6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551" name="Line 7"/>
            <p:cNvSpPr>
              <a:spLocks noChangeShapeType="1"/>
            </p:cNvSpPr>
            <p:nvPr/>
          </p:nvSpPr>
          <p:spPr bwMode="auto">
            <a:xfrm>
              <a:off x="1114" y="1606"/>
              <a:ext cx="3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2534" name="Line 9"/>
          <p:cNvSpPr>
            <a:spLocks noChangeShapeType="1"/>
          </p:cNvSpPr>
          <p:nvPr/>
        </p:nvSpPr>
        <p:spPr bwMode="auto">
          <a:xfrm flipH="1">
            <a:off x="755650" y="2438400"/>
            <a:ext cx="3265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5" name="Line 10"/>
          <p:cNvSpPr>
            <a:spLocks noChangeShapeType="1"/>
          </p:cNvSpPr>
          <p:nvPr/>
        </p:nvSpPr>
        <p:spPr bwMode="auto">
          <a:xfrm>
            <a:off x="5911850" y="5016500"/>
            <a:ext cx="11096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0902" name="Group 11"/>
          <p:cNvGrpSpPr>
            <a:grpSpLocks/>
          </p:cNvGrpSpPr>
          <p:nvPr/>
        </p:nvGrpSpPr>
        <p:grpSpPr bwMode="auto">
          <a:xfrm>
            <a:off x="798513" y="2443163"/>
            <a:ext cx="6221412" cy="2586037"/>
            <a:chOff x="503" y="1539"/>
            <a:chExt cx="3919" cy="1629"/>
          </a:xfrm>
        </p:grpSpPr>
        <p:sp>
          <p:nvSpPr>
            <p:cNvPr id="22545" name="Line 12"/>
            <p:cNvSpPr>
              <a:spLocks noChangeShapeType="1"/>
            </p:cNvSpPr>
            <p:nvPr/>
          </p:nvSpPr>
          <p:spPr bwMode="auto">
            <a:xfrm flipH="1">
              <a:off x="503" y="3158"/>
              <a:ext cx="3919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546" name="Line 13"/>
            <p:cNvSpPr>
              <a:spLocks noChangeShapeType="1"/>
            </p:cNvSpPr>
            <p:nvPr/>
          </p:nvSpPr>
          <p:spPr bwMode="auto">
            <a:xfrm>
              <a:off x="536" y="1539"/>
              <a:ext cx="1" cy="16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2537" name="Rectangle 14"/>
          <p:cNvSpPr>
            <a:spLocks noChangeArrowheads="1"/>
          </p:cNvSpPr>
          <p:nvPr/>
        </p:nvSpPr>
        <p:spPr bwMode="auto">
          <a:xfrm>
            <a:off x="862013" y="3654425"/>
            <a:ext cx="317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>
              <a:defRPr/>
            </a:pPr>
            <a:r>
              <a:rPr lang="tr-TR">
                <a:solidFill>
                  <a:srgbClr val="993300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</a:p>
        </p:txBody>
      </p:sp>
      <p:sp>
        <p:nvSpPr>
          <p:cNvPr id="80904" name="Freeform 19"/>
          <p:cNvSpPr>
            <a:spLocks/>
          </p:cNvSpPr>
          <p:nvPr/>
        </p:nvSpPr>
        <p:spPr bwMode="auto">
          <a:xfrm>
            <a:off x="3998913" y="2060575"/>
            <a:ext cx="1868487" cy="2957513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solidFill>
            <a:srgbClr val="C0C0C0"/>
          </a:solidFill>
          <a:ln w="25400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0905" name="Freeform 20" descr="Koyu yukarı köşegen"/>
          <p:cNvSpPr>
            <a:spLocks/>
          </p:cNvSpPr>
          <p:nvPr/>
        </p:nvSpPr>
        <p:spPr bwMode="auto">
          <a:xfrm>
            <a:off x="4859338" y="2060575"/>
            <a:ext cx="1868487" cy="2957513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pattFill prst="dkUpDiag">
            <a:fgClr>
              <a:srgbClr val="808080"/>
            </a:fgClr>
            <a:bgClr>
              <a:srgbClr val="FFFFFF"/>
            </a:bgClr>
          </a:patt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80906" name="Group 21"/>
          <p:cNvGrpSpPr>
            <a:grpSpLocks/>
          </p:cNvGrpSpPr>
          <p:nvPr/>
        </p:nvGrpSpPr>
        <p:grpSpPr bwMode="auto">
          <a:xfrm>
            <a:off x="3968750" y="5381625"/>
            <a:ext cx="1925638" cy="484188"/>
            <a:chOff x="2500" y="3390"/>
            <a:chExt cx="1213" cy="305"/>
          </a:xfrm>
        </p:grpSpPr>
        <p:sp>
          <p:nvSpPr>
            <p:cNvPr id="80908" name="Line 22"/>
            <p:cNvSpPr>
              <a:spLocks noChangeShapeType="1"/>
            </p:cNvSpPr>
            <p:nvPr/>
          </p:nvSpPr>
          <p:spPr bwMode="auto">
            <a:xfrm>
              <a:off x="2500" y="3417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0909" name="Line 23"/>
            <p:cNvSpPr>
              <a:spLocks noChangeShapeType="1"/>
            </p:cNvSpPr>
            <p:nvPr/>
          </p:nvSpPr>
          <p:spPr bwMode="auto">
            <a:xfrm>
              <a:off x="3713" y="3390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0910" name="Line 24"/>
            <p:cNvSpPr>
              <a:spLocks noChangeShapeType="1"/>
            </p:cNvSpPr>
            <p:nvPr/>
          </p:nvSpPr>
          <p:spPr bwMode="auto">
            <a:xfrm>
              <a:off x="2510" y="3615"/>
              <a:ext cx="12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0911" name="Text Box 25"/>
            <p:cNvSpPr txBox="1">
              <a:spLocks noChangeArrowheads="1"/>
            </p:cNvSpPr>
            <p:nvPr/>
          </p:nvSpPr>
          <p:spPr bwMode="auto">
            <a:xfrm>
              <a:off x="2839" y="3400"/>
              <a:ext cx="66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r-TR" sz="1800">
                  <a:solidFill>
                    <a:srgbClr val="993300"/>
                  </a:solidFill>
                </a:rPr>
                <a:t>B</a:t>
              </a:r>
            </a:p>
          </p:txBody>
        </p:sp>
      </p:grpSp>
      <p:sp>
        <p:nvSpPr>
          <p:cNvPr id="2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ea typeface="ＭＳ Ｐゴシック" pitchFamily="34" charset="-128"/>
              </a:rPr>
              <a:t>Sliding Check</a:t>
            </a:r>
          </a:p>
        </p:txBody>
      </p:sp>
    </p:spTree>
    <p:extLst>
      <p:ext uri="{BB962C8B-B14F-4D97-AF65-F5344CB8AC3E}">
        <p14:creationId xmlns:p14="http://schemas.microsoft.com/office/powerpoint/2010/main" val="39608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grpSp>
        <p:nvGrpSpPr>
          <p:cNvPr id="81923" name="Group 2"/>
          <p:cNvGrpSpPr>
            <a:grpSpLocks/>
          </p:cNvGrpSpPr>
          <p:nvPr/>
        </p:nvGrpSpPr>
        <p:grpSpPr bwMode="auto">
          <a:xfrm>
            <a:off x="769938" y="2439988"/>
            <a:ext cx="3924300" cy="2571750"/>
            <a:chOff x="485" y="1537"/>
            <a:chExt cx="2472" cy="1620"/>
          </a:xfrm>
        </p:grpSpPr>
        <p:sp>
          <p:nvSpPr>
            <p:cNvPr id="81938" name="Freeform 3"/>
            <p:cNvSpPr>
              <a:spLocks/>
            </p:cNvSpPr>
            <p:nvPr/>
          </p:nvSpPr>
          <p:spPr bwMode="auto">
            <a:xfrm>
              <a:off x="485" y="1537"/>
              <a:ext cx="2472" cy="1620"/>
            </a:xfrm>
            <a:custGeom>
              <a:avLst/>
              <a:gdLst>
                <a:gd name="T0" fmla="*/ 0 w 2472"/>
                <a:gd name="T1" fmla="*/ 0 h 1620"/>
                <a:gd name="T2" fmla="*/ 2063 w 2472"/>
                <a:gd name="T3" fmla="*/ 0 h 1620"/>
                <a:gd name="T4" fmla="*/ 2472 w 2472"/>
                <a:gd name="T5" fmla="*/ 1604 h 1620"/>
                <a:gd name="T6" fmla="*/ 0 w 2472"/>
                <a:gd name="T7" fmla="*/ 1620 h 1620"/>
                <a:gd name="T8" fmla="*/ 0 w 2472"/>
                <a:gd name="T9" fmla="*/ 0 h 1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2" h="1620">
                  <a:moveTo>
                    <a:pt x="0" y="0"/>
                  </a:moveTo>
                  <a:lnTo>
                    <a:pt x="2063" y="0"/>
                  </a:lnTo>
                  <a:lnTo>
                    <a:pt x="2472" y="1604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3572" name="Line 4"/>
            <p:cNvSpPr>
              <a:spLocks noChangeShapeType="1"/>
            </p:cNvSpPr>
            <p:nvPr/>
          </p:nvSpPr>
          <p:spPr bwMode="auto">
            <a:xfrm>
              <a:off x="1002" y="1553"/>
              <a:ext cx="26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573" name="Line 5"/>
            <p:cNvSpPr>
              <a:spLocks noChangeShapeType="1"/>
            </p:cNvSpPr>
            <p:nvPr/>
          </p:nvSpPr>
          <p:spPr bwMode="auto">
            <a:xfrm>
              <a:off x="1042" y="1571"/>
              <a:ext cx="17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574" name="Line 6"/>
            <p:cNvSpPr>
              <a:spLocks noChangeShapeType="1"/>
            </p:cNvSpPr>
            <p:nvPr/>
          </p:nvSpPr>
          <p:spPr bwMode="auto">
            <a:xfrm>
              <a:off x="1111" y="1588"/>
              <a:ext cx="6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575" name="Line 7"/>
            <p:cNvSpPr>
              <a:spLocks noChangeShapeType="1"/>
            </p:cNvSpPr>
            <p:nvPr/>
          </p:nvSpPr>
          <p:spPr bwMode="auto">
            <a:xfrm>
              <a:off x="1114" y="1606"/>
              <a:ext cx="3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3558" name="Line 9"/>
          <p:cNvSpPr>
            <a:spLocks noChangeShapeType="1"/>
          </p:cNvSpPr>
          <p:nvPr/>
        </p:nvSpPr>
        <p:spPr bwMode="auto">
          <a:xfrm flipH="1">
            <a:off x="755650" y="2438400"/>
            <a:ext cx="3265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9" name="Line 10"/>
          <p:cNvSpPr>
            <a:spLocks noChangeShapeType="1"/>
          </p:cNvSpPr>
          <p:nvPr/>
        </p:nvSpPr>
        <p:spPr bwMode="auto">
          <a:xfrm>
            <a:off x="5911850" y="5016500"/>
            <a:ext cx="11096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1926" name="Group 11"/>
          <p:cNvGrpSpPr>
            <a:grpSpLocks/>
          </p:cNvGrpSpPr>
          <p:nvPr/>
        </p:nvGrpSpPr>
        <p:grpSpPr bwMode="auto">
          <a:xfrm>
            <a:off x="798513" y="2443163"/>
            <a:ext cx="6221412" cy="2586037"/>
            <a:chOff x="503" y="1539"/>
            <a:chExt cx="3919" cy="1629"/>
          </a:xfrm>
        </p:grpSpPr>
        <p:sp>
          <p:nvSpPr>
            <p:cNvPr id="23569" name="Line 12"/>
            <p:cNvSpPr>
              <a:spLocks noChangeShapeType="1"/>
            </p:cNvSpPr>
            <p:nvPr/>
          </p:nvSpPr>
          <p:spPr bwMode="auto">
            <a:xfrm flipH="1">
              <a:off x="503" y="3158"/>
              <a:ext cx="3919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570" name="Line 13"/>
            <p:cNvSpPr>
              <a:spLocks noChangeShapeType="1"/>
            </p:cNvSpPr>
            <p:nvPr/>
          </p:nvSpPr>
          <p:spPr bwMode="auto">
            <a:xfrm>
              <a:off x="536" y="1539"/>
              <a:ext cx="1" cy="16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3561" name="Rectangle 14"/>
          <p:cNvSpPr>
            <a:spLocks noChangeArrowheads="1"/>
          </p:cNvSpPr>
          <p:nvPr/>
        </p:nvSpPr>
        <p:spPr bwMode="auto">
          <a:xfrm>
            <a:off x="862013" y="3654425"/>
            <a:ext cx="317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>
              <a:defRPr/>
            </a:pPr>
            <a:r>
              <a:rPr lang="tr-TR">
                <a:solidFill>
                  <a:srgbClr val="993300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</a:p>
        </p:txBody>
      </p:sp>
      <p:sp>
        <p:nvSpPr>
          <p:cNvPr id="81928" name="Freeform 19"/>
          <p:cNvSpPr>
            <a:spLocks/>
          </p:cNvSpPr>
          <p:nvPr/>
        </p:nvSpPr>
        <p:spPr bwMode="auto">
          <a:xfrm>
            <a:off x="3998913" y="2060575"/>
            <a:ext cx="1868487" cy="2957513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solidFill>
            <a:srgbClr val="C0C0C0"/>
          </a:solidFill>
          <a:ln w="25400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1929" name="Freeform 20" descr="Koyu yukarı köşegen"/>
          <p:cNvSpPr>
            <a:spLocks/>
          </p:cNvSpPr>
          <p:nvPr/>
        </p:nvSpPr>
        <p:spPr bwMode="auto">
          <a:xfrm>
            <a:off x="5795963" y="2060575"/>
            <a:ext cx="1868487" cy="2957513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pattFill prst="dkUpDiag">
            <a:fgClr>
              <a:srgbClr val="808080"/>
            </a:fgClr>
            <a:bgClr>
              <a:srgbClr val="FFFFFF"/>
            </a:bgClr>
          </a:patt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81930" name="Group 21"/>
          <p:cNvGrpSpPr>
            <a:grpSpLocks/>
          </p:cNvGrpSpPr>
          <p:nvPr/>
        </p:nvGrpSpPr>
        <p:grpSpPr bwMode="auto">
          <a:xfrm>
            <a:off x="3968750" y="5381625"/>
            <a:ext cx="1925638" cy="484188"/>
            <a:chOff x="2500" y="3390"/>
            <a:chExt cx="1213" cy="305"/>
          </a:xfrm>
        </p:grpSpPr>
        <p:sp>
          <p:nvSpPr>
            <p:cNvPr id="81932" name="Line 22"/>
            <p:cNvSpPr>
              <a:spLocks noChangeShapeType="1"/>
            </p:cNvSpPr>
            <p:nvPr/>
          </p:nvSpPr>
          <p:spPr bwMode="auto">
            <a:xfrm>
              <a:off x="2500" y="3417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1933" name="Line 23"/>
            <p:cNvSpPr>
              <a:spLocks noChangeShapeType="1"/>
            </p:cNvSpPr>
            <p:nvPr/>
          </p:nvSpPr>
          <p:spPr bwMode="auto">
            <a:xfrm>
              <a:off x="3713" y="3390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1934" name="Line 24"/>
            <p:cNvSpPr>
              <a:spLocks noChangeShapeType="1"/>
            </p:cNvSpPr>
            <p:nvPr/>
          </p:nvSpPr>
          <p:spPr bwMode="auto">
            <a:xfrm>
              <a:off x="2510" y="3615"/>
              <a:ext cx="12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1935" name="Text Box 25"/>
            <p:cNvSpPr txBox="1">
              <a:spLocks noChangeArrowheads="1"/>
            </p:cNvSpPr>
            <p:nvPr/>
          </p:nvSpPr>
          <p:spPr bwMode="auto">
            <a:xfrm>
              <a:off x="2839" y="3400"/>
              <a:ext cx="66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r-TR" sz="1800">
                  <a:solidFill>
                    <a:srgbClr val="993300"/>
                  </a:solidFill>
                </a:rPr>
                <a:t>B</a:t>
              </a:r>
            </a:p>
          </p:txBody>
        </p:sp>
      </p:grpSp>
      <p:sp>
        <p:nvSpPr>
          <p:cNvPr id="2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39825"/>
          </a:xfrm>
        </p:spPr>
        <p:txBody>
          <a:bodyPr/>
          <a:lstStyle/>
          <a:p>
            <a:pPr eaLnBrk="1" hangingPunct="1"/>
            <a:r>
              <a:rPr lang="en-AU" smtClean="0">
                <a:ea typeface="ＭＳ Ｐゴシック" pitchFamily="34" charset="-128"/>
              </a:rPr>
              <a:t>Sliding Check</a:t>
            </a:r>
          </a:p>
        </p:txBody>
      </p:sp>
    </p:spTree>
    <p:extLst>
      <p:ext uri="{BB962C8B-B14F-4D97-AF65-F5344CB8AC3E}">
        <p14:creationId xmlns:p14="http://schemas.microsoft.com/office/powerpoint/2010/main" val="16003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grpSp>
        <p:nvGrpSpPr>
          <p:cNvPr id="82947" name="Group 2"/>
          <p:cNvGrpSpPr>
            <a:grpSpLocks/>
          </p:cNvGrpSpPr>
          <p:nvPr/>
        </p:nvGrpSpPr>
        <p:grpSpPr bwMode="auto">
          <a:xfrm>
            <a:off x="769938" y="2439988"/>
            <a:ext cx="3924300" cy="2571750"/>
            <a:chOff x="485" y="1537"/>
            <a:chExt cx="2472" cy="1620"/>
          </a:xfrm>
        </p:grpSpPr>
        <p:sp>
          <p:nvSpPr>
            <p:cNvPr id="82962" name="Freeform 3"/>
            <p:cNvSpPr>
              <a:spLocks/>
            </p:cNvSpPr>
            <p:nvPr/>
          </p:nvSpPr>
          <p:spPr bwMode="auto">
            <a:xfrm>
              <a:off x="485" y="1537"/>
              <a:ext cx="2472" cy="1620"/>
            </a:xfrm>
            <a:custGeom>
              <a:avLst/>
              <a:gdLst>
                <a:gd name="T0" fmla="*/ 0 w 2472"/>
                <a:gd name="T1" fmla="*/ 0 h 1620"/>
                <a:gd name="T2" fmla="*/ 2063 w 2472"/>
                <a:gd name="T3" fmla="*/ 0 h 1620"/>
                <a:gd name="T4" fmla="*/ 2472 w 2472"/>
                <a:gd name="T5" fmla="*/ 1604 h 1620"/>
                <a:gd name="T6" fmla="*/ 0 w 2472"/>
                <a:gd name="T7" fmla="*/ 1620 h 1620"/>
                <a:gd name="T8" fmla="*/ 0 w 2472"/>
                <a:gd name="T9" fmla="*/ 0 h 1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2" h="1620">
                  <a:moveTo>
                    <a:pt x="0" y="0"/>
                  </a:moveTo>
                  <a:lnTo>
                    <a:pt x="2063" y="0"/>
                  </a:lnTo>
                  <a:lnTo>
                    <a:pt x="2472" y="1604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4596" name="Line 4"/>
            <p:cNvSpPr>
              <a:spLocks noChangeShapeType="1"/>
            </p:cNvSpPr>
            <p:nvPr/>
          </p:nvSpPr>
          <p:spPr bwMode="auto">
            <a:xfrm>
              <a:off x="1002" y="1553"/>
              <a:ext cx="26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597" name="Line 5"/>
            <p:cNvSpPr>
              <a:spLocks noChangeShapeType="1"/>
            </p:cNvSpPr>
            <p:nvPr/>
          </p:nvSpPr>
          <p:spPr bwMode="auto">
            <a:xfrm>
              <a:off x="1042" y="1571"/>
              <a:ext cx="17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598" name="Line 6"/>
            <p:cNvSpPr>
              <a:spLocks noChangeShapeType="1"/>
            </p:cNvSpPr>
            <p:nvPr/>
          </p:nvSpPr>
          <p:spPr bwMode="auto">
            <a:xfrm>
              <a:off x="1111" y="1588"/>
              <a:ext cx="6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599" name="Line 7"/>
            <p:cNvSpPr>
              <a:spLocks noChangeShapeType="1"/>
            </p:cNvSpPr>
            <p:nvPr/>
          </p:nvSpPr>
          <p:spPr bwMode="auto">
            <a:xfrm>
              <a:off x="1114" y="1606"/>
              <a:ext cx="3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4582" name="Line 9"/>
          <p:cNvSpPr>
            <a:spLocks noChangeShapeType="1"/>
          </p:cNvSpPr>
          <p:nvPr/>
        </p:nvSpPr>
        <p:spPr bwMode="auto">
          <a:xfrm flipH="1">
            <a:off x="755650" y="2438400"/>
            <a:ext cx="3265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>
            <a:off x="5911850" y="5016500"/>
            <a:ext cx="11096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2950" name="Group 11"/>
          <p:cNvGrpSpPr>
            <a:grpSpLocks/>
          </p:cNvGrpSpPr>
          <p:nvPr/>
        </p:nvGrpSpPr>
        <p:grpSpPr bwMode="auto">
          <a:xfrm>
            <a:off x="798513" y="2443163"/>
            <a:ext cx="6221412" cy="2586037"/>
            <a:chOff x="503" y="1539"/>
            <a:chExt cx="3919" cy="1629"/>
          </a:xfrm>
        </p:grpSpPr>
        <p:sp>
          <p:nvSpPr>
            <p:cNvPr id="24593" name="Line 12"/>
            <p:cNvSpPr>
              <a:spLocks noChangeShapeType="1"/>
            </p:cNvSpPr>
            <p:nvPr/>
          </p:nvSpPr>
          <p:spPr bwMode="auto">
            <a:xfrm flipH="1">
              <a:off x="503" y="3158"/>
              <a:ext cx="3919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594" name="Line 13"/>
            <p:cNvSpPr>
              <a:spLocks noChangeShapeType="1"/>
            </p:cNvSpPr>
            <p:nvPr/>
          </p:nvSpPr>
          <p:spPr bwMode="auto">
            <a:xfrm>
              <a:off x="536" y="1539"/>
              <a:ext cx="1" cy="16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862013" y="3654425"/>
            <a:ext cx="317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>
              <a:defRPr/>
            </a:pPr>
            <a:r>
              <a:rPr lang="tr-TR">
                <a:solidFill>
                  <a:srgbClr val="993300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076825" y="3429000"/>
            <a:ext cx="7937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/>
            <a:r>
              <a:rPr lang="tr-TR" sz="1600">
                <a:solidFill>
                  <a:srgbClr val="993300"/>
                </a:solidFill>
              </a:rPr>
              <a:t>1/m</a:t>
            </a:r>
            <a:r>
              <a:rPr lang="tr-TR" sz="1600" baseline="-25000">
                <a:solidFill>
                  <a:srgbClr val="993300"/>
                </a:solidFill>
              </a:rPr>
              <a:t>d</a:t>
            </a:r>
            <a:endParaRPr lang="tr-TR" sz="1600">
              <a:solidFill>
                <a:srgbClr val="993300"/>
              </a:solidFill>
            </a:endParaRPr>
          </a:p>
        </p:txBody>
      </p:sp>
      <p:sp>
        <p:nvSpPr>
          <p:cNvPr id="82953" name="Freeform 20" descr="Koyu yukarı köşegen"/>
          <p:cNvSpPr>
            <a:spLocks/>
          </p:cNvSpPr>
          <p:nvPr/>
        </p:nvSpPr>
        <p:spPr bwMode="auto">
          <a:xfrm>
            <a:off x="3998913" y="2060575"/>
            <a:ext cx="1868487" cy="2957513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pattFill prst="dkUpDiag">
            <a:fgClr>
              <a:srgbClr val="808080"/>
            </a:fgClr>
            <a:bgClr>
              <a:srgbClr val="FFFFFF"/>
            </a:bgClr>
          </a:patt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82954" name="Group 21"/>
          <p:cNvGrpSpPr>
            <a:grpSpLocks/>
          </p:cNvGrpSpPr>
          <p:nvPr/>
        </p:nvGrpSpPr>
        <p:grpSpPr bwMode="auto">
          <a:xfrm>
            <a:off x="3968750" y="5381625"/>
            <a:ext cx="1925638" cy="484188"/>
            <a:chOff x="2500" y="3390"/>
            <a:chExt cx="1213" cy="305"/>
          </a:xfrm>
        </p:grpSpPr>
        <p:sp>
          <p:nvSpPr>
            <p:cNvPr id="82956" name="Line 22"/>
            <p:cNvSpPr>
              <a:spLocks noChangeShapeType="1"/>
            </p:cNvSpPr>
            <p:nvPr/>
          </p:nvSpPr>
          <p:spPr bwMode="auto">
            <a:xfrm>
              <a:off x="2500" y="3417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957" name="Line 23"/>
            <p:cNvSpPr>
              <a:spLocks noChangeShapeType="1"/>
            </p:cNvSpPr>
            <p:nvPr/>
          </p:nvSpPr>
          <p:spPr bwMode="auto">
            <a:xfrm>
              <a:off x="3713" y="3390"/>
              <a:ext cx="0" cy="2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958" name="Line 24"/>
            <p:cNvSpPr>
              <a:spLocks noChangeShapeType="1"/>
            </p:cNvSpPr>
            <p:nvPr/>
          </p:nvSpPr>
          <p:spPr bwMode="auto">
            <a:xfrm>
              <a:off x="2510" y="3615"/>
              <a:ext cx="12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959" name="Text Box 25"/>
            <p:cNvSpPr txBox="1">
              <a:spLocks noChangeArrowheads="1"/>
            </p:cNvSpPr>
            <p:nvPr/>
          </p:nvSpPr>
          <p:spPr bwMode="auto">
            <a:xfrm>
              <a:off x="2839" y="3400"/>
              <a:ext cx="66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tr-TR" sz="1800">
                  <a:solidFill>
                    <a:srgbClr val="993300"/>
                  </a:solidFill>
                </a:rPr>
                <a:t>B</a:t>
              </a:r>
            </a:p>
          </p:txBody>
        </p:sp>
      </p:grpSp>
      <p:sp>
        <p:nvSpPr>
          <p:cNvPr id="2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ea typeface="ＭＳ Ｐゴシック" pitchFamily="34" charset="-128"/>
              </a:rPr>
              <a:t>Sliding Check</a:t>
            </a:r>
          </a:p>
        </p:txBody>
      </p:sp>
    </p:spTree>
    <p:extLst>
      <p:ext uri="{BB962C8B-B14F-4D97-AF65-F5344CB8AC3E}">
        <p14:creationId xmlns:p14="http://schemas.microsoft.com/office/powerpoint/2010/main" val="26361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hmet\Desktop\Sunum-Arka-Plan-Gorse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7" name="Rectangle 3"/>
          <p:cNvSpPr>
            <a:spLocks noChangeArrowheads="1"/>
          </p:cNvSpPr>
          <p:nvPr/>
        </p:nvSpPr>
        <p:spPr bwMode="auto">
          <a:xfrm>
            <a:off x="323850" y="1341438"/>
            <a:ext cx="837406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buSzPct val="150000"/>
              <a:buFontTx/>
              <a:buChar char="•"/>
              <a:tabLst>
                <a:tab pos="571500" algn="l"/>
              </a:tabLst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>
                <a:cs typeface="Times New Roman" pitchFamily="18" charset="0"/>
              </a:rPr>
              <a:t>    Constructed in multi-layer formation </a:t>
            </a:r>
          </a:p>
          <a:p>
            <a:pPr>
              <a:tabLst>
                <a:tab pos="571500" algn="l"/>
              </a:tabLst>
            </a:pPr>
            <a:r>
              <a:rPr lang="en-US" sz="2400">
                <a:solidFill>
                  <a:srgbClr val="66FFFF"/>
                </a:solidFill>
                <a:cs typeface="Times New Roman" pitchFamily="18" charset="0"/>
              </a:rPr>
              <a:t>	(Layers: </a:t>
            </a:r>
            <a:r>
              <a:rPr lang="en-US" sz="2400">
                <a:cs typeface="Times New Roman" pitchFamily="18" charset="0"/>
              </a:rPr>
              <a:t>impervious, filter and outer)</a:t>
            </a:r>
          </a:p>
          <a:p>
            <a:pPr>
              <a:tabLst>
                <a:tab pos="571500" algn="l"/>
              </a:tabLst>
            </a:pPr>
            <a:endParaRPr lang="en-US" sz="2400">
              <a:cs typeface="Arial" pitchFamily="34" charset="0"/>
            </a:endParaRPr>
          </a:p>
          <a:p>
            <a:pPr eaLnBrk="0" hangingPunct="0">
              <a:buClr>
                <a:srgbClr val="FF0000"/>
              </a:buClr>
              <a:buSzPct val="150000"/>
              <a:buFontTx/>
              <a:buChar char="•"/>
              <a:tabLst>
                <a:tab pos="571500" algn="l"/>
              </a:tabLst>
            </a:pPr>
            <a:r>
              <a:rPr lang="en-US" sz="2400">
                <a:cs typeface="Times New Roman" pitchFamily="18" charset="0"/>
              </a:rPr>
              <a:t>     First place the materials in layers of 50 cm and then 	compact these materials.</a:t>
            </a:r>
          </a:p>
          <a:p>
            <a:pPr eaLnBrk="0" hangingPunct="0">
              <a:buClr>
                <a:srgbClr val="FF0000"/>
              </a:buClr>
              <a:buSzPct val="150000"/>
              <a:tabLst>
                <a:tab pos="571500" algn="l"/>
              </a:tabLst>
            </a:pPr>
            <a:endParaRPr lang="en-US" sz="2400">
              <a:cs typeface="Arial" pitchFamily="34" charset="0"/>
            </a:endParaRPr>
          </a:p>
          <a:p>
            <a:pPr eaLnBrk="0" hangingPunct="0">
              <a:buClr>
                <a:srgbClr val="FF0000"/>
              </a:buClr>
              <a:buSzPct val="150000"/>
              <a:buFontTx/>
              <a:buChar char="•"/>
              <a:tabLst>
                <a:tab pos="571500" algn="l"/>
              </a:tabLst>
            </a:pPr>
            <a:r>
              <a:rPr lang="en-US" sz="2400">
                <a:cs typeface="Times New Roman" pitchFamily="18" charset="0"/>
              </a:rPr>
              <a:t>     For high dams, horizontal berms are constructed to 	enhance slope stability</a:t>
            </a:r>
          </a:p>
          <a:p>
            <a:pPr eaLnBrk="0" hangingPunct="0">
              <a:buClr>
                <a:srgbClr val="FF0000"/>
              </a:buClr>
              <a:buSzPct val="150000"/>
              <a:tabLst>
                <a:tab pos="571500" algn="l"/>
              </a:tabLst>
            </a:pPr>
            <a:endParaRPr lang="en-US" sz="2400">
              <a:cs typeface="Arial" pitchFamily="34" charset="0"/>
            </a:endParaRPr>
          </a:p>
          <a:p>
            <a:pPr eaLnBrk="0" hangingPunct="0">
              <a:buClr>
                <a:srgbClr val="FF0000"/>
              </a:buClr>
              <a:buSzPct val="150000"/>
              <a:buFontTx/>
              <a:buChar char="•"/>
              <a:tabLst>
                <a:tab pos="571500" algn="l"/>
              </a:tabLst>
            </a:pPr>
            <a:r>
              <a:rPr lang="en-US" sz="2400">
                <a:cs typeface="Times New Roman" pitchFamily="18" charset="0"/>
              </a:rPr>
              <a:t>     Protect the upstream face of dam against wave action </a:t>
            </a:r>
          </a:p>
          <a:p>
            <a:pPr eaLnBrk="0" hangingPunct="0">
              <a:tabLst>
                <a:tab pos="571500" algn="l"/>
              </a:tabLst>
            </a:pPr>
            <a:r>
              <a:rPr lang="en-US" sz="2400">
                <a:solidFill>
                  <a:srgbClr val="66FFFF"/>
                </a:solidFill>
                <a:cs typeface="Times New Roman" pitchFamily="18" charset="0"/>
              </a:rPr>
              <a:t>	(i.e., concrete or riprap</a:t>
            </a:r>
            <a:r>
              <a:rPr lang="en-US" sz="2400">
                <a:cs typeface="Times New Roman" pitchFamily="18" charset="0"/>
              </a:rPr>
              <a:t>)</a:t>
            </a:r>
            <a:endParaRPr lang="en-US" sz="2400"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84213" y="476672"/>
            <a:ext cx="25262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Earth-fill dams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299" name="Rectangle 1"/>
          <p:cNvSpPr>
            <a:spLocks noChangeArrowheads="1"/>
          </p:cNvSpPr>
          <p:nvPr/>
        </p:nvSpPr>
        <p:spPr bwMode="auto">
          <a:xfrm>
            <a:off x="323850" y="5661025"/>
            <a:ext cx="8424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buSzPct val="150000"/>
              <a:buFontTx/>
              <a:buChar char="•"/>
              <a:tabLst>
                <a:tab pos="571500" algn="l"/>
              </a:tabLst>
            </a:pPr>
            <a:r>
              <a:rPr lang="en-US" sz="2400">
                <a:cs typeface="Times New Roman" pitchFamily="18" charset="0"/>
              </a:rPr>
              <a:t>    Protect the downstream face against rainfall erosion</a:t>
            </a:r>
            <a:endParaRPr lang="en-US" sz="2400">
              <a:cs typeface="Arial" pitchFamily="34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en-US" sz="2400">
                <a:cs typeface="Times New Roman" pitchFamily="18" charset="0"/>
              </a:rPr>
              <a:t>      </a:t>
            </a:r>
            <a:r>
              <a:rPr lang="en-US" sz="2400">
                <a:solidFill>
                  <a:srgbClr val="66FFFF"/>
                </a:solidFill>
                <a:cs typeface="Times New Roman" pitchFamily="18" charset="0"/>
              </a:rPr>
              <a:t>(i.e., planting grass or riprap</a:t>
            </a:r>
            <a:r>
              <a:rPr lang="en-US" sz="2400">
                <a:cs typeface="Times New Roman" pitchFamily="18" charset="0"/>
              </a:rPr>
              <a:t>)</a:t>
            </a:r>
            <a:endParaRPr lang="en-US" sz="24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grpSp>
        <p:nvGrpSpPr>
          <p:cNvPr id="83971" name="Group 2"/>
          <p:cNvGrpSpPr>
            <a:grpSpLocks/>
          </p:cNvGrpSpPr>
          <p:nvPr/>
        </p:nvGrpSpPr>
        <p:grpSpPr bwMode="auto">
          <a:xfrm>
            <a:off x="769938" y="2439988"/>
            <a:ext cx="3924300" cy="2571750"/>
            <a:chOff x="485" y="1537"/>
            <a:chExt cx="2472" cy="1620"/>
          </a:xfrm>
        </p:grpSpPr>
        <p:sp>
          <p:nvSpPr>
            <p:cNvPr id="83982" name="Freeform 3"/>
            <p:cNvSpPr>
              <a:spLocks/>
            </p:cNvSpPr>
            <p:nvPr/>
          </p:nvSpPr>
          <p:spPr bwMode="auto">
            <a:xfrm>
              <a:off x="485" y="1537"/>
              <a:ext cx="2472" cy="1620"/>
            </a:xfrm>
            <a:custGeom>
              <a:avLst/>
              <a:gdLst>
                <a:gd name="T0" fmla="*/ 0 w 2472"/>
                <a:gd name="T1" fmla="*/ 0 h 1620"/>
                <a:gd name="T2" fmla="*/ 2063 w 2472"/>
                <a:gd name="T3" fmla="*/ 0 h 1620"/>
                <a:gd name="T4" fmla="*/ 2472 w 2472"/>
                <a:gd name="T5" fmla="*/ 1604 h 1620"/>
                <a:gd name="T6" fmla="*/ 0 w 2472"/>
                <a:gd name="T7" fmla="*/ 1620 h 1620"/>
                <a:gd name="T8" fmla="*/ 0 w 2472"/>
                <a:gd name="T9" fmla="*/ 0 h 1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2" h="1620">
                  <a:moveTo>
                    <a:pt x="0" y="0"/>
                  </a:moveTo>
                  <a:lnTo>
                    <a:pt x="2063" y="0"/>
                  </a:lnTo>
                  <a:lnTo>
                    <a:pt x="2472" y="1604"/>
                  </a:ln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16" name="Line 4"/>
            <p:cNvSpPr>
              <a:spLocks noChangeShapeType="1"/>
            </p:cNvSpPr>
            <p:nvPr/>
          </p:nvSpPr>
          <p:spPr bwMode="auto">
            <a:xfrm>
              <a:off x="1002" y="1553"/>
              <a:ext cx="26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617" name="Line 5"/>
            <p:cNvSpPr>
              <a:spLocks noChangeShapeType="1"/>
            </p:cNvSpPr>
            <p:nvPr/>
          </p:nvSpPr>
          <p:spPr bwMode="auto">
            <a:xfrm>
              <a:off x="1042" y="1571"/>
              <a:ext cx="17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618" name="Line 6"/>
            <p:cNvSpPr>
              <a:spLocks noChangeShapeType="1"/>
            </p:cNvSpPr>
            <p:nvPr/>
          </p:nvSpPr>
          <p:spPr bwMode="auto">
            <a:xfrm>
              <a:off x="1111" y="1588"/>
              <a:ext cx="6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619" name="Line 7"/>
            <p:cNvSpPr>
              <a:spLocks noChangeShapeType="1"/>
            </p:cNvSpPr>
            <p:nvPr/>
          </p:nvSpPr>
          <p:spPr bwMode="auto">
            <a:xfrm>
              <a:off x="1114" y="1606"/>
              <a:ext cx="3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63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ea typeface="ＭＳ Ｐゴシック" pitchFamily="34" charset="-128"/>
              </a:rPr>
              <a:t>Bearing Capacity Check</a:t>
            </a:r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 flipH="1">
            <a:off x="755650" y="2438400"/>
            <a:ext cx="3265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5911850" y="5016500"/>
            <a:ext cx="11096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3975" name="Group 11"/>
          <p:cNvGrpSpPr>
            <a:grpSpLocks/>
          </p:cNvGrpSpPr>
          <p:nvPr/>
        </p:nvGrpSpPr>
        <p:grpSpPr bwMode="auto">
          <a:xfrm>
            <a:off x="798513" y="2443163"/>
            <a:ext cx="6221412" cy="2586037"/>
            <a:chOff x="503" y="1539"/>
            <a:chExt cx="3919" cy="1629"/>
          </a:xfrm>
        </p:grpSpPr>
        <p:sp>
          <p:nvSpPr>
            <p:cNvPr id="25613" name="Line 12"/>
            <p:cNvSpPr>
              <a:spLocks noChangeShapeType="1"/>
            </p:cNvSpPr>
            <p:nvPr/>
          </p:nvSpPr>
          <p:spPr bwMode="auto">
            <a:xfrm flipH="1">
              <a:off x="503" y="3158"/>
              <a:ext cx="3919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614" name="Line 13"/>
            <p:cNvSpPr>
              <a:spLocks noChangeShapeType="1"/>
            </p:cNvSpPr>
            <p:nvPr/>
          </p:nvSpPr>
          <p:spPr bwMode="auto">
            <a:xfrm>
              <a:off x="536" y="1539"/>
              <a:ext cx="1" cy="16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5609" name="Rectangle 14"/>
          <p:cNvSpPr>
            <a:spLocks noChangeArrowheads="1"/>
          </p:cNvSpPr>
          <p:nvPr/>
        </p:nvSpPr>
        <p:spPr bwMode="auto">
          <a:xfrm>
            <a:off x="862013" y="3654425"/>
            <a:ext cx="3175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>
              <a:defRPr/>
            </a:pPr>
            <a:r>
              <a:rPr lang="tr-TR">
                <a:solidFill>
                  <a:srgbClr val="993300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</a:p>
        </p:txBody>
      </p:sp>
      <p:sp>
        <p:nvSpPr>
          <p:cNvPr id="25610" name="Rectangle 15"/>
          <p:cNvSpPr>
            <a:spLocks noChangeArrowheads="1"/>
          </p:cNvSpPr>
          <p:nvPr/>
        </p:nvSpPr>
        <p:spPr bwMode="auto">
          <a:xfrm>
            <a:off x="5076825" y="3429000"/>
            <a:ext cx="7937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/>
            <a:r>
              <a:rPr lang="tr-TR" sz="1600">
                <a:solidFill>
                  <a:srgbClr val="993300"/>
                </a:solidFill>
              </a:rPr>
              <a:t>1/m</a:t>
            </a:r>
            <a:r>
              <a:rPr lang="tr-TR" sz="1600" baseline="-25000">
                <a:solidFill>
                  <a:srgbClr val="993300"/>
                </a:solidFill>
              </a:rPr>
              <a:t>d</a:t>
            </a:r>
            <a:endParaRPr lang="tr-TR" sz="1600">
              <a:solidFill>
                <a:srgbClr val="993300"/>
              </a:solidFill>
            </a:endParaRPr>
          </a:p>
        </p:txBody>
      </p:sp>
      <p:sp>
        <p:nvSpPr>
          <p:cNvPr id="83978" name="Freeform 16" descr="Koyu yukarı köşegen"/>
          <p:cNvSpPr>
            <a:spLocks/>
          </p:cNvSpPr>
          <p:nvPr/>
        </p:nvSpPr>
        <p:spPr bwMode="auto">
          <a:xfrm>
            <a:off x="3998913" y="2060575"/>
            <a:ext cx="1868487" cy="2957513"/>
          </a:xfrm>
          <a:custGeom>
            <a:avLst/>
            <a:gdLst>
              <a:gd name="T0" fmla="*/ 0 w 1177"/>
              <a:gd name="T1" fmla="*/ 2147483647 h 1863"/>
              <a:gd name="T2" fmla="*/ 2147483647 w 1177"/>
              <a:gd name="T3" fmla="*/ 2147483647 h 1863"/>
              <a:gd name="T4" fmla="*/ 2147483647 w 1177"/>
              <a:gd name="T5" fmla="*/ 0 h 1863"/>
              <a:gd name="T6" fmla="*/ 2147483647 w 1177"/>
              <a:gd name="T7" fmla="*/ 0 h 1863"/>
              <a:gd name="T8" fmla="*/ 2147483647 w 1177"/>
              <a:gd name="T9" fmla="*/ 2147483647 h 1863"/>
              <a:gd name="T10" fmla="*/ 2147483647 w 1177"/>
              <a:gd name="T11" fmla="*/ 2147483647 h 1863"/>
              <a:gd name="T12" fmla="*/ 0 w 1177"/>
              <a:gd name="T13" fmla="*/ 2147483647 h 18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77" h="1863">
                <a:moveTo>
                  <a:pt x="0" y="1851"/>
                </a:moveTo>
                <a:lnTo>
                  <a:pt x="29" y="237"/>
                </a:lnTo>
                <a:lnTo>
                  <a:pt x="29" y="0"/>
                </a:lnTo>
                <a:lnTo>
                  <a:pt x="421" y="0"/>
                </a:lnTo>
                <a:lnTo>
                  <a:pt x="452" y="261"/>
                </a:lnTo>
                <a:lnTo>
                  <a:pt x="1177" y="1863"/>
                </a:lnTo>
                <a:lnTo>
                  <a:pt x="0" y="1851"/>
                </a:lnTo>
                <a:close/>
              </a:path>
            </a:pathLst>
          </a:custGeom>
          <a:pattFill prst="dkUpDiag">
            <a:fgClr>
              <a:srgbClr val="808080"/>
            </a:fgClr>
            <a:bgClr>
              <a:srgbClr val="FFFFFF"/>
            </a:bgClr>
          </a:pattFill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3979" name="Freeform 22"/>
          <p:cNvSpPr>
            <a:spLocks noChangeAspect="1"/>
          </p:cNvSpPr>
          <p:nvPr/>
        </p:nvSpPr>
        <p:spPr bwMode="auto">
          <a:xfrm>
            <a:off x="3944938" y="5272088"/>
            <a:ext cx="1881187" cy="896937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2147483647 h 20000"/>
              <a:gd name="T4" fmla="*/ 2147483647 w 20000"/>
              <a:gd name="T5" fmla="*/ 2147483647 h 20000"/>
              <a:gd name="T6" fmla="*/ 2147483647 w 20000"/>
              <a:gd name="T7" fmla="*/ 0 h 20000"/>
              <a:gd name="T8" fmla="*/ 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00" h="20000">
                <a:moveTo>
                  <a:pt x="0" y="0"/>
                </a:moveTo>
                <a:lnTo>
                  <a:pt x="0" y="7506"/>
                </a:lnTo>
                <a:lnTo>
                  <a:pt x="19992" y="19977"/>
                </a:lnTo>
                <a:lnTo>
                  <a:pt x="19992" y="0"/>
                </a:lnTo>
                <a:lnTo>
                  <a:pt x="0" y="0"/>
                </a:lnTo>
                <a:close/>
              </a:path>
            </a:pathLst>
          </a:custGeom>
          <a:pattFill prst="ltVert">
            <a:fgClr>
              <a:srgbClr val="993300"/>
            </a:fgClr>
            <a:bgClr>
              <a:srgbClr val="FFFFFF"/>
            </a:bgClr>
          </a:pattFill>
          <a:ln w="12700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9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404813"/>
            <a:ext cx="5200650" cy="461962"/>
          </a:xfrm>
          <a:prstGeom prst="rect">
            <a:avLst/>
          </a:prstGeom>
          <a:gradFill rotWithShape="1">
            <a:gsLst>
              <a:gs pos="0">
                <a:srgbClr val="9EB2D4"/>
              </a:gs>
              <a:gs pos="20000">
                <a:srgbClr val="9FB1D2"/>
              </a:gs>
              <a:gs pos="100000">
                <a:srgbClr val="7887A1"/>
              </a:gs>
            </a:gsLst>
            <a:lin ang="5400000"/>
          </a:gradFill>
          <a:ln w="9525">
            <a:solidFill>
              <a:srgbClr val="A5B5C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3.5.1</a:t>
            </a:r>
            <a:r>
              <a:rPr lang="en-US" sz="2400">
                <a:solidFill>
                  <a:srgbClr val="FFFFFF"/>
                </a:solidFill>
              </a:rPr>
              <a:t> </a:t>
            </a:r>
            <a:r>
              <a:rPr lang="en-US" sz="2400" b="1">
                <a:solidFill>
                  <a:srgbClr val="FFFFFF"/>
                </a:solidFill>
              </a:rPr>
              <a:t>FORCES ON GRAVITY DAMS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95288" y="1196975"/>
            <a:ext cx="8424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Free body diagram showing forces acting on a gravity dam</a:t>
            </a:r>
          </a:p>
        </p:txBody>
      </p:sp>
      <p:pic>
        <p:nvPicPr>
          <p:cNvPr id="849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72993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6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750" y="260350"/>
            <a:ext cx="68722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The following loads should be considered: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79388" y="939800"/>
            <a:ext cx="87137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FFFF00"/>
                </a:solidFill>
                <a:ea typeface="Times New Roman" pitchFamily="18" charset="0"/>
              </a:rPr>
              <a:t>A) WEIGHT (W</a:t>
            </a:r>
            <a:r>
              <a:rPr lang="en-US" sz="2400" baseline="-25000">
                <a:solidFill>
                  <a:srgbClr val="FFFF00"/>
                </a:solidFill>
                <a:ea typeface="Times New Roman" pitchFamily="18" charset="0"/>
              </a:rPr>
              <a:t>C</a:t>
            </a:r>
            <a:r>
              <a:rPr lang="en-US" sz="2400">
                <a:solidFill>
                  <a:srgbClr val="FFFF00"/>
                </a:solidFill>
                <a:ea typeface="Times New Roman" pitchFamily="18" charset="0"/>
              </a:rPr>
              <a:t>):  </a:t>
            </a:r>
            <a:r>
              <a:rPr lang="en-US" sz="2400">
                <a:ea typeface="Times New Roman" pitchFamily="18" charset="0"/>
              </a:rPr>
              <a:t>Dead load and acts at the centroid of the 			         section</a:t>
            </a:r>
            <a:endParaRPr lang="en-US" sz="2400"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-252413" y="1803400"/>
            <a:ext cx="54006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/>
            <a:r>
              <a:rPr lang="en-US" sz="2400">
                <a:solidFill>
                  <a:srgbClr val="FFFF00"/>
                </a:solidFill>
                <a:ea typeface="Times New Roman" pitchFamily="18" charset="0"/>
              </a:rPr>
              <a:t>B) HYDROSTATIC FORCES: </a:t>
            </a:r>
            <a:endParaRPr lang="en-US" sz="240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6020" name="Rectangle 6"/>
          <p:cNvSpPr>
            <a:spLocks noChangeArrowheads="1"/>
          </p:cNvSpPr>
          <p:nvPr/>
        </p:nvSpPr>
        <p:spPr bwMode="auto">
          <a:xfrm>
            <a:off x="0" y="2420938"/>
            <a:ext cx="9144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eaLnBrk="0" hangingPunct="0"/>
            <a:r>
              <a:rPr lang="en-US" sz="2000">
                <a:cs typeface="Times New Roman" pitchFamily="18" charset="0"/>
              </a:rPr>
              <a:t>Water in the reservoir + tailwater  causes  </a:t>
            </a:r>
            <a:r>
              <a:rPr lang="en-US" sz="2000">
                <a:solidFill>
                  <a:srgbClr val="66FFFF"/>
                </a:solidFill>
                <a:cs typeface="Times New Roman" pitchFamily="18" charset="0"/>
              </a:rPr>
              <a:t>Horizontal H</a:t>
            </a:r>
            <a:r>
              <a:rPr lang="en-US" sz="2000" baseline="-30000">
                <a:solidFill>
                  <a:srgbClr val="66FFFF"/>
                </a:solidFill>
                <a:cs typeface="Times New Roman" pitchFamily="18" charset="0"/>
              </a:rPr>
              <a:t>u</a:t>
            </a:r>
            <a:r>
              <a:rPr lang="en-US" sz="2000">
                <a:solidFill>
                  <a:srgbClr val="66FFFF"/>
                </a:solidFill>
                <a:cs typeface="Times New Roman" pitchFamily="18" charset="0"/>
              </a:rPr>
              <a:t>  H</a:t>
            </a:r>
            <a:r>
              <a:rPr lang="en-US" sz="2000" baseline="-30000">
                <a:solidFill>
                  <a:srgbClr val="66FFFF"/>
                </a:solidFill>
                <a:cs typeface="Times New Roman" pitchFamily="18" charset="0"/>
              </a:rPr>
              <a:t>d </a:t>
            </a:r>
            <a:r>
              <a:rPr lang="en-US" sz="2000">
                <a:solidFill>
                  <a:srgbClr val="66FFFF"/>
                </a:solidFill>
                <a:cs typeface="Times New Roman" pitchFamily="18" charset="0"/>
              </a:rPr>
              <a:t> &amp;</a:t>
            </a:r>
          </a:p>
          <a:p>
            <a:pPr indent="449263" eaLnBrk="0" hangingPunct="0"/>
            <a:endParaRPr lang="en-US" sz="1000">
              <a:solidFill>
                <a:srgbClr val="66FFFF"/>
              </a:solidFill>
              <a:cs typeface="Times New Roman" pitchFamily="18" charset="0"/>
            </a:endParaRPr>
          </a:p>
          <a:p>
            <a:pPr indent="449263" eaLnBrk="0" hangingPunct="0"/>
            <a:r>
              <a:rPr lang="en-US" sz="2000">
                <a:solidFill>
                  <a:srgbClr val="66FFFF"/>
                </a:solidFill>
                <a:cs typeface="Times New Roman" pitchFamily="18" charset="0"/>
              </a:rPr>
              <a:t>					         Vertical F</a:t>
            </a:r>
            <a:r>
              <a:rPr lang="en-US" sz="2000" baseline="-30000">
                <a:solidFill>
                  <a:srgbClr val="66FFFF"/>
                </a:solidFill>
                <a:cs typeface="Times New Roman" pitchFamily="18" charset="0"/>
              </a:rPr>
              <a:t>h1v</a:t>
            </a:r>
            <a:r>
              <a:rPr lang="en-US" sz="2000">
                <a:solidFill>
                  <a:srgbClr val="66FFFF"/>
                </a:solidFill>
                <a:cs typeface="Times New Roman" pitchFamily="18" charset="0"/>
              </a:rPr>
              <a:t>  F</a:t>
            </a:r>
            <a:r>
              <a:rPr lang="en-US" sz="2000" baseline="-30000">
                <a:solidFill>
                  <a:srgbClr val="66FFFF"/>
                </a:solidFill>
                <a:cs typeface="Times New Roman" pitchFamily="18" charset="0"/>
              </a:rPr>
              <a:t>h2v </a:t>
            </a:r>
            <a:endParaRPr lang="en-US" sz="2000"/>
          </a:p>
        </p:txBody>
      </p:sp>
      <p:pic>
        <p:nvPicPr>
          <p:cNvPr id="8602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16338"/>
            <a:ext cx="1655762" cy="720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23" name="Rectangle 5"/>
          <p:cNvSpPr>
            <a:spLocks noChangeArrowheads="1"/>
          </p:cNvSpPr>
          <p:nvPr/>
        </p:nvSpPr>
        <p:spPr bwMode="auto">
          <a:xfrm>
            <a:off x="0" y="10747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8602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6025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659188"/>
            <a:ext cx="1584325" cy="777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6" name="Rectangle 8"/>
          <p:cNvSpPr>
            <a:spLocks noChangeArrowheads="1"/>
          </p:cNvSpPr>
          <p:nvPr/>
        </p:nvSpPr>
        <p:spPr bwMode="auto">
          <a:xfrm>
            <a:off x="0" y="10747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86027" name="Rectangle 9"/>
          <p:cNvSpPr>
            <a:spLocks noChangeArrowheads="1"/>
          </p:cNvSpPr>
          <p:nvPr/>
        </p:nvSpPr>
        <p:spPr bwMode="auto">
          <a:xfrm>
            <a:off x="179388" y="4840288"/>
            <a:ext cx="6757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Times New Roman" pitchFamily="18" charset="0"/>
              </a:rPr>
              <a:t>C) UPLIFT FORCE (F</a:t>
            </a:r>
            <a:r>
              <a:rPr lang="en-US" sz="2400" baseline="-30000">
                <a:solidFill>
                  <a:srgbClr val="FFFF00"/>
                </a:solidFill>
                <a:cs typeface="Times New Roman" pitchFamily="18" charset="0"/>
              </a:rPr>
              <a:t>u</a:t>
            </a:r>
            <a:r>
              <a:rPr lang="en-US" sz="2400">
                <a:solidFill>
                  <a:srgbClr val="FFFF00"/>
                </a:solidFill>
                <a:cs typeface="Times New Roman" pitchFamily="18" charset="0"/>
              </a:rPr>
              <a:t>): </a:t>
            </a:r>
            <a:r>
              <a:rPr lang="en-US" sz="2400">
                <a:cs typeface="Times New Roman" pitchFamily="18" charset="0"/>
              </a:rPr>
              <a:t>acts under the base as:   </a:t>
            </a:r>
            <a:endParaRPr lang="en-US" sz="2400">
              <a:cs typeface="Arial" pitchFamily="34" charset="0"/>
            </a:endParaRPr>
          </a:p>
        </p:txBody>
      </p:sp>
      <p:sp>
        <p:nvSpPr>
          <p:cNvPr id="8602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6029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516563"/>
            <a:ext cx="3300413" cy="720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0" name="Rectangle 12"/>
          <p:cNvSpPr>
            <a:spLocks noChangeArrowheads="1"/>
          </p:cNvSpPr>
          <p:nvPr/>
        </p:nvSpPr>
        <p:spPr bwMode="auto">
          <a:xfrm>
            <a:off x="0" y="10890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86031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661025"/>
            <a:ext cx="284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250825" y="260350"/>
            <a:ext cx="7705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Times New Roman" pitchFamily="18" charset="0"/>
              </a:rPr>
              <a:t>D) FORCE OF SEDIMENT ACCUMULATION (F</a:t>
            </a:r>
            <a:r>
              <a:rPr lang="en-US" sz="2400" baseline="-30000">
                <a:solidFill>
                  <a:srgbClr val="FFFF00"/>
                </a:solidFill>
                <a:cs typeface="Times New Roman" pitchFamily="18" charset="0"/>
              </a:rPr>
              <a:t>s</a:t>
            </a:r>
            <a:r>
              <a:rPr lang="en-US" sz="2400">
                <a:solidFill>
                  <a:srgbClr val="FFFF00"/>
                </a:solidFill>
                <a:cs typeface="Times New Roman" pitchFamily="18" charset="0"/>
              </a:rPr>
              <a:t>): </a:t>
            </a:r>
            <a:endParaRPr lang="en-US" sz="24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790575"/>
            <a:ext cx="799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/>
            <a:r>
              <a:rPr lang="en-US" sz="2400">
                <a:solidFill>
                  <a:srgbClr val="66FFFF"/>
                </a:solidFill>
                <a:cs typeface="Times New Roman" pitchFamily="18" charset="0"/>
              </a:rPr>
              <a:t>Determined by the lateral earth pressure expression   </a:t>
            </a:r>
            <a:endParaRPr lang="en-US" sz="2400">
              <a:solidFill>
                <a:srgbClr val="66FFFF"/>
              </a:solidFill>
              <a:cs typeface="Arial" pitchFamily="34" charset="0"/>
            </a:endParaRPr>
          </a:p>
        </p:txBody>
      </p:sp>
      <p:sp>
        <p:nvSpPr>
          <p:cNvPr id="8704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87044" name="Rectangle 6"/>
          <p:cNvSpPr>
            <a:spLocks noChangeArrowheads="1"/>
          </p:cNvSpPr>
          <p:nvPr/>
        </p:nvSpPr>
        <p:spPr bwMode="auto">
          <a:xfrm>
            <a:off x="0" y="8540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8704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8704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19238"/>
            <a:ext cx="3600450" cy="901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87048" name="TextBox 12"/>
          <p:cNvSpPr txBox="1">
            <a:spLocks noChangeArrowheads="1"/>
          </p:cNvSpPr>
          <p:nvPr/>
        </p:nvSpPr>
        <p:spPr bwMode="auto">
          <a:xfrm>
            <a:off x="179388" y="2781300"/>
            <a:ext cx="87137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where</a:t>
            </a:r>
          </a:p>
          <a:p>
            <a:pPr eaLnBrk="1" hangingPunct="1"/>
            <a:endParaRPr lang="en-US"/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/>
              <a:t> F</a:t>
            </a:r>
            <a:r>
              <a:rPr lang="en-US" baseline="-25000"/>
              <a:t>s  </a:t>
            </a:r>
            <a:r>
              <a:rPr lang="en-US"/>
              <a:t>: the lateral earth force per unit width, </a:t>
            </a:r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/>
              <a:t> </a:t>
            </a:r>
            <a:r>
              <a:rPr lang="el-GR"/>
              <a:t>γ</a:t>
            </a:r>
            <a:r>
              <a:rPr lang="en-US" baseline="-25000"/>
              <a:t>s  </a:t>
            </a:r>
            <a:r>
              <a:rPr lang="en-US"/>
              <a:t>: the submerged specific weight of soil, </a:t>
            </a:r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/>
              <a:t> h</a:t>
            </a:r>
            <a:r>
              <a:rPr lang="en-US" baseline="-25000"/>
              <a:t>s</a:t>
            </a:r>
            <a:r>
              <a:rPr lang="en-US"/>
              <a:t> : the depth of sediment accumulation relative to reservoir 	bottom elevation, </a:t>
            </a:r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/>
              <a:t> </a:t>
            </a:r>
            <a:r>
              <a:rPr lang="el-GR"/>
              <a:t>θ</a:t>
            </a:r>
            <a:r>
              <a:rPr lang="en-US"/>
              <a:t>  : the angle of repose. </a:t>
            </a:r>
          </a:p>
          <a:p>
            <a:pPr lvl="1" eaLnBrk="1" hangingPunct="1"/>
            <a:endParaRPr lang="en-US"/>
          </a:p>
          <a:p>
            <a:pPr lvl="1" eaLnBrk="1" hangingPunct="1"/>
            <a:r>
              <a:rPr lang="en-US">
                <a:latin typeface="Wingdings" pitchFamily="2" charset="2"/>
                <a:sym typeface="Wingdings" pitchFamily="2" charset="2"/>
              </a:rPr>
              <a:t> </a:t>
            </a:r>
            <a:r>
              <a:rPr lang="en-US"/>
              <a:t>This force acts at h</a:t>
            </a:r>
            <a:r>
              <a:rPr lang="en-US" baseline="-25000"/>
              <a:t>s </a:t>
            </a:r>
            <a:r>
              <a:rPr lang="en-US"/>
              <a:t>/3 above the reservoir bottom.</a:t>
            </a:r>
          </a:p>
        </p:txBody>
      </p:sp>
    </p:spTree>
    <p:extLst>
      <p:ext uri="{BB962C8B-B14F-4D97-AF65-F5344CB8AC3E}">
        <p14:creationId xmlns:p14="http://schemas.microsoft.com/office/powerpoint/2010/main" val="30325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ChangeArrowheads="1"/>
          </p:cNvSpPr>
          <p:nvPr/>
        </p:nvSpPr>
        <p:spPr bwMode="auto">
          <a:xfrm>
            <a:off x="395288" y="620713"/>
            <a:ext cx="83534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E) ICE LOADS (F</a:t>
            </a:r>
            <a:r>
              <a:rPr lang="en-US" sz="2400" baseline="-25000">
                <a:solidFill>
                  <a:srgbClr val="FFFF00"/>
                </a:solidFill>
              </a:rPr>
              <a:t>i</a:t>
            </a:r>
            <a:r>
              <a:rPr lang="en-US" sz="2400">
                <a:solidFill>
                  <a:srgbClr val="FFFF00"/>
                </a:solidFill>
              </a:rPr>
              <a:t>):  </a:t>
            </a:r>
            <a:r>
              <a:rPr lang="en-US" sz="2400">
                <a:solidFill>
                  <a:srgbClr val="FFFFFF"/>
                </a:solidFill>
              </a:rPr>
              <a:t>considered in cold climate</a:t>
            </a:r>
          </a:p>
          <a:p>
            <a:endParaRPr lang="en-US" sz="2400">
              <a:solidFill>
                <a:srgbClr val="FFFFFF"/>
              </a:solidFill>
            </a:endParaRPr>
          </a:p>
          <a:p>
            <a:r>
              <a:rPr lang="en-US" sz="2400">
                <a:solidFill>
                  <a:srgbClr val="FFFFFF"/>
                </a:solidFill>
              </a:rPr>
              <a:t>Ice force per unit width of dam (kN/m) can be determined </a:t>
            </a:r>
          </a:p>
          <a:p>
            <a:r>
              <a:rPr lang="en-US" sz="2400">
                <a:solidFill>
                  <a:srgbClr val="FFFFFF"/>
                </a:solidFill>
              </a:rPr>
              <a:t>from the following table: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6013" y="2565400"/>
          <a:ext cx="7127874" cy="3887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958"/>
                <a:gridCol w="1583972"/>
                <a:gridCol w="1475974"/>
                <a:gridCol w="1691970"/>
              </a:tblGrid>
              <a:tr h="525571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Thickness of ice sheet (cm) 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28" marR="91428" marT="45712" marB="45712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Change in temperature (</a:t>
                      </a:r>
                      <a:r>
                        <a:rPr lang="en-US" sz="2400" b="0" baseline="30000" dirty="0" smtClean="0">
                          <a:solidFill>
                            <a:srgbClr val="FFFF00"/>
                          </a:solidFill>
                        </a:rPr>
                        <a:t>o</a:t>
                      </a:r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C/hr) 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28" marR="91428" marT="45712" marB="4571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03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2.5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2" marB="45712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2" marB="45712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7.5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2" marB="45712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64796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25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28" marR="91428" marT="45712" marB="4571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30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28" marR="91428" marT="45712" marB="4571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60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28" marR="91428" marT="45712" marB="4571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95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28" marR="91428" marT="45712" marB="45712">
                    <a:solidFill>
                      <a:srgbClr val="0000FF"/>
                    </a:solidFill>
                  </a:tcPr>
                </a:tc>
              </a:tr>
              <a:tr h="64796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50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28" marR="91428" marT="45712" marB="4571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58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28" marR="91428" marT="45712" marB="4571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90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28" marR="91428" marT="45712" marB="4571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150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28" marR="91428" marT="45712" marB="45712">
                    <a:solidFill>
                      <a:srgbClr val="0000FF"/>
                    </a:solidFill>
                  </a:tcPr>
                </a:tc>
              </a:tr>
              <a:tr h="64796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75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28" marR="91428" marT="45712" marB="4571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75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28" marR="91428" marT="45712" marB="4571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115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28" marR="91428" marT="45712" marB="4571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160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28" marR="91428" marT="45712" marB="45712">
                    <a:solidFill>
                      <a:srgbClr val="0000FF"/>
                    </a:solidFill>
                  </a:tcPr>
                </a:tc>
              </a:tr>
              <a:tr h="64796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100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28" marR="91428" marT="45712" marB="4571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100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28" marR="91428" marT="45712" marB="4571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140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28" marR="91428" marT="45712" marB="45712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180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marL="91428" marR="91428" marT="45712" marB="45712"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2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288" y="404813"/>
            <a:ext cx="525621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F) EARTHQUAKE FORCE (F</a:t>
            </a:r>
            <a:r>
              <a:rPr lang="en-US" sz="2800" baseline="-25000" dirty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d</a:t>
            </a:r>
            <a:r>
              <a:rPr lang="en-US" sz="2800" dirty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): </a:t>
            </a:r>
          </a:p>
        </p:txBody>
      </p:sp>
      <p:sp>
        <p:nvSpPr>
          <p:cNvPr id="89090" name="Rectangle 1"/>
          <p:cNvSpPr>
            <a:spLocks noChangeArrowheads="1"/>
          </p:cNvSpPr>
          <p:nvPr/>
        </p:nvSpPr>
        <p:spPr bwMode="auto">
          <a:xfrm>
            <a:off x="395288" y="1412875"/>
            <a:ext cx="806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cs typeface="Times New Roman" pitchFamily="18" charset="0"/>
              </a:rPr>
              <a:t>Acting horizontally and vertically at the center of gravity  </a:t>
            </a:r>
            <a:endParaRPr lang="en-US" sz="2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636838"/>
            <a:ext cx="1665287" cy="576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89094" name="TextBox 8"/>
          <p:cNvSpPr txBox="1">
            <a:spLocks noChangeArrowheads="1"/>
          </p:cNvSpPr>
          <p:nvPr/>
        </p:nvSpPr>
        <p:spPr bwMode="auto">
          <a:xfrm>
            <a:off x="323850" y="3789363"/>
            <a:ext cx="8569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k (</a:t>
            </a:r>
            <a:r>
              <a:rPr lang="en-US">
                <a:solidFill>
                  <a:srgbClr val="FFFF00"/>
                </a:solidFill>
              </a:rPr>
              <a:t>earthquake coefficient</a:t>
            </a:r>
            <a:r>
              <a:rPr lang="en-US"/>
              <a:t>): Ratio of earthquake acceleration to 				gravitational acceleration.</a:t>
            </a:r>
          </a:p>
        </p:txBody>
      </p:sp>
      <p:sp>
        <p:nvSpPr>
          <p:cNvPr id="8909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096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6"/>
          <p:cNvSpPr>
            <a:spLocks noChangeArrowheads="1"/>
          </p:cNvSpPr>
          <p:nvPr/>
        </p:nvSpPr>
        <p:spPr bwMode="auto">
          <a:xfrm>
            <a:off x="417513" y="434975"/>
            <a:ext cx="399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00"/>
                </a:solidFill>
                <a:cs typeface="Times New Roman" pitchFamily="18" charset="0"/>
              </a:rPr>
              <a:t>G) DYNAMIC FORCE (F</a:t>
            </a:r>
            <a:r>
              <a:rPr lang="en-US" sz="2400" baseline="-30000">
                <a:solidFill>
                  <a:srgbClr val="FFFF00"/>
                </a:solidFill>
                <a:cs typeface="Times New Roman" pitchFamily="18" charset="0"/>
              </a:rPr>
              <a:t>w</a:t>
            </a:r>
            <a:r>
              <a:rPr lang="en-US" sz="2400">
                <a:solidFill>
                  <a:srgbClr val="FFFF00"/>
                </a:solidFill>
                <a:cs typeface="Times New Roman" pitchFamily="18" charset="0"/>
              </a:rPr>
              <a:t>) :</a:t>
            </a:r>
            <a:endParaRPr lang="en-US" sz="24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417513" y="1054100"/>
            <a:ext cx="68135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In the reservoir, induced by earthquake as below</a:t>
            </a:r>
          </a:p>
          <a:p>
            <a:endParaRPr lang="en-US" sz="2400">
              <a:cs typeface="Times New Roman" pitchFamily="18" charset="0"/>
            </a:endParaRPr>
          </a:p>
          <a:p>
            <a:endParaRPr lang="en-US" sz="2400">
              <a:cs typeface="Times New Roman" pitchFamily="18" charset="0"/>
            </a:endParaRPr>
          </a:p>
          <a:p>
            <a:endParaRPr lang="en-US" sz="2400">
              <a:cs typeface="Times New Roman" pitchFamily="18" charset="0"/>
            </a:endParaRPr>
          </a:p>
          <a:p>
            <a:r>
              <a:rPr lang="en-US" sz="2400">
                <a:latin typeface="Wingdings" pitchFamily="2" charset="2"/>
                <a:sym typeface="Wingdings" pitchFamily="2" charset="2"/>
              </a:rPr>
              <a:t> </a:t>
            </a:r>
            <a:r>
              <a:rPr lang="en-US" sz="2400">
                <a:cs typeface="Times New Roman" pitchFamily="18" charset="0"/>
              </a:rPr>
              <a:t>Acts at a distance 0.412 h</a:t>
            </a:r>
            <a:r>
              <a:rPr lang="en-US" sz="2400" baseline="-25000">
                <a:cs typeface="Times New Roman" pitchFamily="18" charset="0"/>
              </a:rPr>
              <a:t>1</a:t>
            </a:r>
            <a:r>
              <a:rPr lang="en-US" sz="2400">
                <a:cs typeface="Times New Roman" pitchFamily="18" charset="0"/>
              </a:rPr>
              <a:t> from the bottom </a:t>
            </a:r>
          </a:p>
        </p:txBody>
      </p:sp>
      <p:pic>
        <p:nvPicPr>
          <p:cNvPr id="9011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73238"/>
            <a:ext cx="3600450" cy="576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xtBox 5"/>
          <p:cNvSpPr txBox="1">
            <a:spLocks noChangeArrowheads="1"/>
          </p:cNvSpPr>
          <p:nvPr/>
        </p:nvSpPr>
        <p:spPr bwMode="auto">
          <a:xfrm>
            <a:off x="417513" y="2997200"/>
            <a:ext cx="7993062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 </a:t>
            </a:r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/>
              <a:t> F</a:t>
            </a:r>
            <a:r>
              <a:rPr lang="en-US" baseline="-25000"/>
              <a:t>w  </a:t>
            </a:r>
            <a:r>
              <a:rPr lang="en-US"/>
              <a:t>: the force per unit width of dam</a:t>
            </a:r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/>
              <a:t> C   : constant given by </a:t>
            </a:r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endParaRPr lang="en-US"/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endParaRPr lang="en-US"/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endParaRPr lang="en-US"/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endParaRPr lang="en-US"/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/>
              <a:t> θ</a:t>
            </a:r>
            <a:r>
              <a:rPr lang="en-US" altLang="tr-TR" baseline="30000"/>
              <a:t>’</a:t>
            </a:r>
            <a:r>
              <a:rPr lang="en-US" baseline="30000"/>
              <a:t> </a:t>
            </a:r>
            <a:r>
              <a:rPr lang="en-US"/>
              <a:t> : angle of upstream face of the dam from vertical (</a:t>
            </a:r>
            <a:r>
              <a:rPr lang="en-US" baseline="30000"/>
              <a:t>o</a:t>
            </a:r>
            <a:r>
              <a:rPr lang="en-US"/>
              <a:t>C)</a:t>
            </a:r>
          </a:p>
          <a:p>
            <a:pPr eaLnBrk="1" hangingPunct="1">
              <a:buClr>
                <a:srgbClr val="FF0000"/>
              </a:buClr>
            </a:pPr>
            <a:endParaRPr lang="en-US" sz="1000"/>
          </a:p>
          <a:p>
            <a:pPr lvl="1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/>
              <a:t>For vertical upstream face   </a:t>
            </a:r>
            <a:r>
              <a:rPr lang="en-US">
                <a:latin typeface="Wingdings" pitchFamily="2" charset="2"/>
                <a:sym typeface="Wingdings" pitchFamily="2" charset="2"/>
              </a:rPr>
              <a:t> </a:t>
            </a:r>
            <a:r>
              <a:rPr lang="en-US">
                <a:sym typeface="Wingdings" pitchFamily="2" charset="2"/>
              </a:rPr>
              <a:t> C = 0.7</a:t>
            </a:r>
            <a:endParaRPr lang="en-US"/>
          </a:p>
        </p:txBody>
      </p:sp>
      <p:sp>
        <p:nvSpPr>
          <p:cNvPr id="90117" name="Rectangle 2"/>
          <p:cNvSpPr>
            <a:spLocks noChangeArrowheads="1"/>
          </p:cNvSpPr>
          <p:nvPr/>
        </p:nvSpPr>
        <p:spPr bwMode="auto">
          <a:xfrm>
            <a:off x="22225" y="-74613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/>
          </a:p>
        </p:txBody>
      </p:sp>
      <p:pic>
        <p:nvPicPr>
          <p:cNvPr id="90118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37063"/>
            <a:ext cx="3095625" cy="10144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9" name="Rectangle 3"/>
          <p:cNvSpPr>
            <a:spLocks noChangeArrowheads="1"/>
          </p:cNvSpPr>
          <p:nvPr/>
        </p:nvSpPr>
        <p:spPr bwMode="auto">
          <a:xfrm>
            <a:off x="22225" y="5461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cs typeface="Arial" pitchFamily="34" charset="0"/>
            </a:endParaRPr>
          </a:p>
        </p:txBody>
      </p:sp>
      <p:sp>
        <p:nvSpPr>
          <p:cNvPr id="90120" name="Rectangle 6"/>
          <p:cNvSpPr>
            <a:spLocks noChangeArrowheads="1"/>
          </p:cNvSpPr>
          <p:nvPr/>
        </p:nvSpPr>
        <p:spPr bwMode="auto">
          <a:xfrm>
            <a:off x="22225" y="-74613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/>
          </a:p>
        </p:txBody>
      </p:sp>
      <p:sp>
        <p:nvSpPr>
          <p:cNvPr id="90121" name="Rectangle 7"/>
          <p:cNvSpPr>
            <a:spLocks noChangeArrowheads="1"/>
          </p:cNvSpPr>
          <p:nvPr/>
        </p:nvSpPr>
        <p:spPr bwMode="auto">
          <a:xfrm>
            <a:off x="22225" y="5461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cs typeface="Arial" pitchFamily="34" charset="0"/>
            </a:endParaRPr>
          </a:p>
        </p:txBody>
      </p:sp>
      <p:sp>
        <p:nvSpPr>
          <p:cNvPr id="90122" name="TextBox 1"/>
          <p:cNvSpPr txBox="1">
            <a:spLocks noChangeArrowheads="1"/>
          </p:cNvSpPr>
          <p:nvPr/>
        </p:nvSpPr>
        <p:spPr bwMode="auto">
          <a:xfrm>
            <a:off x="4859338" y="4365625"/>
            <a:ext cx="217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>
                <a:solidFill>
                  <a:schemeClr val="bg1"/>
                </a:solidFill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14487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4"/>
          <p:cNvSpPr>
            <a:spLocks noChangeArrowheads="1"/>
          </p:cNvSpPr>
          <p:nvPr/>
        </p:nvSpPr>
        <p:spPr bwMode="auto">
          <a:xfrm>
            <a:off x="250825" y="260350"/>
            <a:ext cx="577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FF00"/>
                </a:solidFill>
                <a:cs typeface="Times New Roman" pitchFamily="18" charset="0"/>
              </a:rPr>
              <a:t>H) FORCES ON SPILLWAYS (∑</a:t>
            </a:r>
            <a:r>
              <a:rPr lang="en-US" sz="280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F)</a:t>
            </a:r>
            <a:r>
              <a:rPr lang="en-US" sz="2800">
                <a:solidFill>
                  <a:srgbClr val="FFFF00"/>
                </a:solidFill>
                <a:cs typeface="Times New Roman" pitchFamily="18" charset="0"/>
              </a:rPr>
              <a:t>:</a:t>
            </a:r>
            <a:endParaRPr lang="en-US" sz="280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775" y="1052513"/>
            <a:ext cx="87852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>
                <a:ea typeface="Times New Roman" pitchFamily="18" charset="0"/>
              </a:rPr>
              <a:t>Determined by using momentum equation btw two successive sections:</a:t>
            </a:r>
            <a:endParaRPr lang="en-US" sz="2400"/>
          </a:p>
        </p:txBody>
      </p:sp>
      <p:pic>
        <p:nvPicPr>
          <p:cNvPr id="9113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2068513"/>
            <a:ext cx="2374900" cy="568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0975" y="2924175"/>
            <a:ext cx="8963025" cy="2432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/>
              <a:t> </a:t>
            </a:r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800"/>
              <a:t> </a:t>
            </a:r>
            <a:r>
              <a:rPr lang="el-GR"/>
              <a:t>ρ</a:t>
            </a:r>
            <a:r>
              <a:rPr lang="en-US"/>
              <a:t>  : the density of water</a:t>
            </a:r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/>
              <a:t> Q  : the outflow rate over the spillway crest</a:t>
            </a:r>
          </a:p>
          <a:p>
            <a:pPr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en-US"/>
              <a:t> </a:t>
            </a:r>
            <a:r>
              <a:rPr lang="el-GR"/>
              <a:t>Δ</a:t>
            </a:r>
            <a:r>
              <a:rPr lang="en-US"/>
              <a:t>V: the change in velocity between sections 1 and 2  (v</a:t>
            </a:r>
            <a:r>
              <a:rPr lang="en-US" baseline="-25000"/>
              <a:t>2</a:t>
            </a:r>
            <a:r>
              <a:rPr lang="en-US"/>
              <a:t>-v</a:t>
            </a:r>
            <a:r>
              <a:rPr lang="en-US" baseline="-25000"/>
              <a:t>1</a:t>
            </a:r>
            <a:r>
              <a:rPr lang="en-US"/>
              <a:t>)</a:t>
            </a:r>
          </a:p>
          <a:p>
            <a:pPr eaLnBrk="1" hangingPunct="1">
              <a:buClr>
                <a:srgbClr val="FF0000"/>
              </a:buClr>
            </a:pPr>
            <a:r>
              <a:rPr lang="en-US"/>
              <a:t>  </a:t>
            </a:r>
          </a:p>
          <a:p>
            <a:pPr eaLnBrk="1" hangingPunct="1">
              <a:buClr>
                <a:srgbClr val="FF0000"/>
              </a:buClr>
            </a:pPr>
            <a:r>
              <a:rPr lang="en-US"/>
              <a:t> </a:t>
            </a:r>
            <a:r>
              <a:rPr lang="en-US">
                <a:latin typeface="Wingdings" pitchFamily="2" charset="2"/>
                <a:sym typeface="Wingdings" pitchFamily="2" charset="2"/>
              </a:rPr>
              <a:t></a:t>
            </a:r>
            <a:r>
              <a:rPr lang="en-US"/>
              <a:t> Momentum correction coefficients can be assumed as unity.</a:t>
            </a:r>
          </a:p>
        </p:txBody>
      </p:sp>
    </p:spTree>
    <p:extLst>
      <p:ext uri="{BB962C8B-B14F-4D97-AF65-F5344CB8AC3E}">
        <p14:creationId xmlns:p14="http://schemas.microsoft.com/office/powerpoint/2010/main" val="31209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7338" y="5661025"/>
            <a:ext cx="7920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400">
              <a:cs typeface="Arial" pitchFamily="34" charset="0"/>
            </a:endParaRPr>
          </a:p>
          <a:p>
            <a:pPr eaLnBrk="0" hangingPunct="0"/>
            <a:endParaRPr lang="en-US" sz="2400">
              <a:cs typeface="Arial" pitchFamily="34" charset="0"/>
            </a:endParaRPr>
          </a:p>
          <a:p>
            <a:pPr eaLnBrk="0" hangingPunct="0"/>
            <a:endParaRPr lang="en-US" sz="2400"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6738" y="620713"/>
            <a:ext cx="3316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>
                <a:solidFill>
                  <a:srgbClr val="FFFF00"/>
                </a:solidFill>
                <a:ea typeface="Times New Roman" pitchFamily="18" charset="0"/>
              </a:rPr>
              <a:t>I) WAVE FORCES :</a:t>
            </a:r>
            <a:endParaRPr lang="en-US" sz="280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1341438"/>
            <a:ext cx="59531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ea typeface="Times New Roman" pitchFamily="18" charset="0"/>
              </a:rPr>
              <a:t>Considered when a long fetch exists</a:t>
            </a:r>
            <a:endParaRPr lang="en-US" sz="280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450" y="2852738"/>
            <a:ext cx="26146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FFFF00"/>
                </a:solidFill>
                <a:ea typeface="Times New Roman" pitchFamily="18" charset="0"/>
              </a:rPr>
              <a:t>  Usual loading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92165" name="Rectangle 6"/>
          <p:cNvSpPr>
            <a:spLocks noChangeArrowheads="1"/>
          </p:cNvSpPr>
          <p:nvPr/>
        </p:nvSpPr>
        <p:spPr bwMode="auto">
          <a:xfrm>
            <a:off x="180975" y="3429000"/>
            <a:ext cx="8891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cs typeface="Times New Roman" pitchFamily="18" charset="0"/>
              </a:rPr>
              <a:t>B &amp;Temperature Stresses at normal conditions + C + A + E + D</a:t>
            </a:r>
            <a:endParaRPr lang="en-US" sz="240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3238" y="4005263"/>
            <a:ext cx="28908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FFFF00"/>
                </a:solidFill>
                <a:ea typeface="Times New Roman" pitchFamily="18" charset="0"/>
              </a:rPr>
              <a:t> Unusual loading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92167" name="Rectangle 8"/>
          <p:cNvSpPr>
            <a:spLocks noChangeArrowheads="1"/>
          </p:cNvSpPr>
          <p:nvPr/>
        </p:nvSpPr>
        <p:spPr bwMode="auto">
          <a:xfrm>
            <a:off x="-36513" y="4724400"/>
            <a:ext cx="936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cs typeface="Times New Roman" pitchFamily="18" charset="0"/>
              </a:rPr>
              <a:t>B &amp; Temperature Stresses at min. at full upstream level + C + A +D</a:t>
            </a:r>
            <a:endParaRPr lang="en-US" sz="2400">
              <a:cs typeface="Arial" pitchFamily="34" charset="0"/>
            </a:endParaRPr>
          </a:p>
        </p:txBody>
      </p:sp>
      <p:sp>
        <p:nvSpPr>
          <p:cNvPr id="92168" name="Rectangle 9"/>
          <p:cNvSpPr>
            <a:spLocks noChangeArrowheads="1"/>
          </p:cNvSpPr>
          <p:nvPr/>
        </p:nvSpPr>
        <p:spPr bwMode="auto">
          <a:xfrm>
            <a:off x="574675" y="5516563"/>
            <a:ext cx="268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FFFF00"/>
                </a:solidFill>
                <a:cs typeface="Times New Roman" pitchFamily="18" charset="0"/>
              </a:rPr>
              <a:t> Severe loading</a:t>
            </a:r>
            <a:r>
              <a:rPr lang="en-US" sz="240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313" y="6092825"/>
            <a:ext cx="785018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ea typeface="Times New Roman" pitchFamily="18" charset="0"/>
              </a:rPr>
              <a:t>Forces in usual loading + earthquake forces </a:t>
            </a:r>
            <a:endParaRPr lang="en-US" sz="240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9750" y="2112963"/>
            <a:ext cx="4313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rgbClr val="800000"/>
                </a:solidFill>
                <a:ea typeface="Times New Roman" pitchFamily="18" charset="0"/>
              </a:rPr>
              <a:t>LOADING CONDITIONS:</a:t>
            </a:r>
            <a:endParaRPr lang="en-US" sz="2800" b="1">
              <a:solidFill>
                <a:srgbClr val="800000"/>
              </a:solidFill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32656"/>
            <a:ext cx="420812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</a:rPr>
              <a:t>3.5.2 STABILITY CRITERIA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323850" y="1341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AU" sz="2800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Dam must be safe against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A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A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(1) </a:t>
            </a:r>
            <a:r>
              <a:rPr lang="en-A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Overturning</a:t>
            </a:r>
            <a:r>
              <a:rPr lang="en-A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for all loading conditions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A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A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</a:t>
            </a:r>
            <a:r>
              <a:rPr lang="en-AU" sz="24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n-A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A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resisting moments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A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</a:t>
            </a:r>
            <a:r>
              <a:rPr lang="en-AU" sz="24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</a:t>
            </a:r>
            <a:r>
              <a:rPr lang="en-A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A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overturning moments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A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A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Safety factor: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A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A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F.S</a:t>
            </a:r>
            <a:r>
              <a:rPr lang="en-AU" sz="24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A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AU" sz="2400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</a:t>
            </a:r>
            <a:r>
              <a:rPr lang="en-A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2,0  (</a:t>
            </a:r>
            <a:r>
              <a:rPr lang="en-A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usual loading</a:t>
            </a:r>
            <a:r>
              <a:rPr lang="en-A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A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F.S</a:t>
            </a:r>
            <a:r>
              <a:rPr lang="en-AU" sz="24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A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AU" sz="2400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</a:t>
            </a:r>
            <a:r>
              <a:rPr lang="en-A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1,5  (</a:t>
            </a:r>
            <a:r>
              <a:rPr lang="en-A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unusual loading</a:t>
            </a:r>
            <a:r>
              <a:rPr lang="en-A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796861"/>
              </p:ext>
            </p:extLst>
          </p:nvPr>
        </p:nvGraphicFramePr>
        <p:xfrm>
          <a:off x="3348038" y="3151188"/>
          <a:ext cx="202247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enklem" r:id="rId3" imgW="787058" imgH="393529" progId="Equation.3">
                  <p:embed/>
                </p:oleObj>
              </mc:Choice>
              <mc:Fallback>
                <p:oleObj name="Denklem" r:id="rId3" imgW="7870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151188"/>
                        <a:ext cx="2022475" cy="99853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38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Group 47"/>
          <p:cNvGrpSpPr>
            <a:grpSpLocks/>
          </p:cNvGrpSpPr>
          <p:nvPr/>
        </p:nvGrpSpPr>
        <p:grpSpPr bwMode="auto">
          <a:xfrm>
            <a:off x="1692275" y="1196975"/>
            <a:ext cx="5472113" cy="1439863"/>
            <a:chOff x="-468560" y="1196752"/>
            <a:chExt cx="5472608" cy="14401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-468560" y="2636912"/>
              <a:ext cx="5472608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rapezoid 7"/>
            <p:cNvSpPr/>
            <p:nvPr/>
          </p:nvSpPr>
          <p:spPr>
            <a:xfrm>
              <a:off x="1754141" y="1196752"/>
              <a:ext cx="1162155" cy="1430633"/>
            </a:xfrm>
            <a:prstGeom prst="trapezoid">
              <a:avLst/>
            </a:prstGeom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627345" y="1196752"/>
              <a:ext cx="1655913" cy="144016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95118" y="1196752"/>
              <a:ext cx="1655913" cy="144016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59" name="TextBox 20"/>
            <p:cNvSpPr txBox="1">
              <a:spLocks noChangeArrowheads="1"/>
            </p:cNvSpPr>
            <p:nvPr/>
          </p:nvSpPr>
          <p:spPr bwMode="auto">
            <a:xfrm>
              <a:off x="2051720" y="1844824"/>
              <a:ext cx="576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Silt</a:t>
              </a:r>
            </a:p>
          </p:txBody>
        </p:sp>
        <p:sp>
          <p:nvSpPr>
            <p:cNvPr id="56360" name="TextBox 21"/>
            <p:cNvSpPr txBox="1">
              <a:spLocks noChangeArrowheads="1"/>
            </p:cNvSpPr>
            <p:nvPr/>
          </p:nvSpPr>
          <p:spPr bwMode="auto">
            <a:xfrm>
              <a:off x="827584" y="2204864"/>
              <a:ext cx="10081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Silt clay</a:t>
              </a:r>
            </a:p>
          </p:txBody>
        </p:sp>
        <p:sp>
          <p:nvSpPr>
            <p:cNvPr id="56361" name="TextBox 26"/>
            <p:cNvSpPr txBox="1">
              <a:spLocks noChangeArrowheads="1"/>
            </p:cNvSpPr>
            <p:nvPr/>
          </p:nvSpPr>
          <p:spPr bwMode="auto">
            <a:xfrm rot="-2535209">
              <a:off x="512749" y="1587784"/>
              <a:ext cx="12241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 on 2.5</a:t>
              </a:r>
            </a:p>
          </p:txBody>
        </p:sp>
        <p:sp>
          <p:nvSpPr>
            <p:cNvPr id="56362" name="TextBox 27"/>
            <p:cNvSpPr txBox="1">
              <a:spLocks noChangeArrowheads="1"/>
            </p:cNvSpPr>
            <p:nvPr/>
          </p:nvSpPr>
          <p:spPr bwMode="auto">
            <a:xfrm rot="2460799">
              <a:off x="3132328" y="1604315"/>
              <a:ext cx="9012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 on 2</a:t>
              </a:r>
            </a:p>
          </p:txBody>
        </p:sp>
        <p:sp>
          <p:nvSpPr>
            <p:cNvPr id="56363" name="TextBox 28"/>
            <p:cNvSpPr txBox="1">
              <a:spLocks noChangeArrowheads="1"/>
            </p:cNvSpPr>
            <p:nvPr/>
          </p:nvSpPr>
          <p:spPr bwMode="auto">
            <a:xfrm>
              <a:off x="2915816" y="1988840"/>
              <a:ext cx="7920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Sandy </a:t>
              </a:r>
            </a:p>
            <a:p>
              <a:pPr eaLnBrk="1" hangingPunct="1"/>
              <a:r>
                <a:rPr lang="en-US" sz="1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gravel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-324084" y="1412697"/>
              <a:ext cx="209569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lowchart: Merge 45"/>
            <p:cNvSpPr/>
            <p:nvPr/>
          </p:nvSpPr>
          <p:spPr>
            <a:xfrm>
              <a:off x="755514" y="1223746"/>
              <a:ext cx="215920" cy="18260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56322" name="Group 107"/>
          <p:cNvGrpSpPr>
            <a:grpSpLocks/>
          </p:cNvGrpSpPr>
          <p:nvPr/>
        </p:nvGrpSpPr>
        <p:grpSpPr bwMode="auto">
          <a:xfrm>
            <a:off x="1692275" y="3573463"/>
            <a:ext cx="6048375" cy="2159000"/>
            <a:chOff x="1331640" y="3212976"/>
            <a:chExt cx="6048672" cy="216024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331640" y="4653665"/>
              <a:ext cx="5472382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rapezoid 50"/>
            <p:cNvSpPr/>
            <p:nvPr/>
          </p:nvSpPr>
          <p:spPr>
            <a:xfrm>
              <a:off x="3770160" y="3645024"/>
              <a:ext cx="801727" cy="999110"/>
            </a:xfrm>
            <a:prstGeom prst="trapezoid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4481395" y="3212976"/>
              <a:ext cx="1584403" cy="144068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2195282" y="3212976"/>
              <a:ext cx="1657431" cy="144068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30" name="TextBox 53"/>
            <p:cNvSpPr txBox="1">
              <a:spLocks noChangeArrowheads="1"/>
            </p:cNvSpPr>
            <p:nvPr/>
          </p:nvSpPr>
          <p:spPr bwMode="auto">
            <a:xfrm>
              <a:off x="3851920" y="3933056"/>
              <a:ext cx="7920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FF"/>
                  </a:solidFill>
                </a:rPr>
                <a:t>Clay core</a:t>
              </a:r>
            </a:p>
          </p:txBody>
        </p:sp>
        <p:sp>
          <p:nvSpPr>
            <p:cNvPr id="56331" name="TextBox 54"/>
            <p:cNvSpPr txBox="1">
              <a:spLocks noChangeArrowheads="1"/>
            </p:cNvSpPr>
            <p:nvPr/>
          </p:nvSpPr>
          <p:spPr bwMode="auto">
            <a:xfrm>
              <a:off x="2627784" y="4221088"/>
              <a:ext cx="504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Silt </a:t>
              </a:r>
            </a:p>
          </p:txBody>
        </p:sp>
        <p:sp>
          <p:nvSpPr>
            <p:cNvPr id="56332" name="TextBox 55"/>
            <p:cNvSpPr txBox="1">
              <a:spLocks noChangeArrowheads="1"/>
            </p:cNvSpPr>
            <p:nvPr/>
          </p:nvSpPr>
          <p:spPr bwMode="auto">
            <a:xfrm rot="-2535209">
              <a:off x="2312949" y="3604008"/>
              <a:ext cx="12241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1 on 2.5</a:t>
              </a:r>
            </a:p>
          </p:txBody>
        </p:sp>
        <p:sp>
          <p:nvSpPr>
            <p:cNvPr id="56333" name="TextBox 56"/>
            <p:cNvSpPr txBox="1">
              <a:spLocks noChangeArrowheads="1"/>
            </p:cNvSpPr>
            <p:nvPr/>
          </p:nvSpPr>
          <p:spPr bwMode="auto">
            <a:xfrm rot="2460799">
              <a:off x="4907314" y="3687953"/>
              <a:ext cx="11066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1 on 2.5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1476110" y="3429000"/>
              <a:ext cx="209560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lowchart: Merge 59"/>
            <p:cNvSpPr/>
            <p:nvPr/>
          </p:nvSpPr>
          <p:spPr>
            <a:xfrm>
              <a:off x="2555663" y="3239978"/>
              <a:ext cx="215911" cy="182668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1" name="Trapezoid 60"/>
            <p:cNvSpPr/>
            <p:nvPr/>
          </p:nvSpPr>
          <p:spPr>
            <a:xfrm rot="10800000">
              <a:off x="4014647" y="4644134"/>
              <a:ext cx="360381" cy="368512"/>
            </a:xfrm>
            <a:prstGeom prst="trapezoid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3843188" y="3222506"/>
              <a:ext cx="647732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5435530" y="4293096"/>
              <a:ext cx="215911" cy="36056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39" name="TextBox 78"/>
            <p:cNvSpPr txBox="1">
              <a:spLocks noChangeArrowheads="1"/>
            </p:cNvSpPr>
            <p:nvPr/>
          </p:nvSpPr>
          <p:spPr bwMode="auto">
            <a:xfrm>
              <a:off x="4932040" y="4077072"/>
              <a:ext cx="504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Silt 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 flipH="1">
              <a:off x="3097027" y="3635494"/>
              <a:ext cx="863642" cy="1008641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373439" y="3635494"/>
              <a:ext cx="792202" cy="1008641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/>
            <p:cNvCxnSpPr/>
            <p:nvPr/>
          </p:nvCxnSpPr>
          <p:spPr>
            <a:xfrm rot="16200000" flipH="1">
              <a:off x="4608287" y="4472643"/>
              <a:ext cx="432048" cy="21591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66FF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43" name="TextBox 88"/>
            <p:cNvSpPr txBox="1">
              <a:spLocks noChangeArrowheads="1"/>
            </p:cNvSpPr>
            <p:nvPr/>
          </p:nvSpPr>
          <p:spPr bwMode="auto">
            <a:xfrm>
              <a:off x="4499992" y="4705712"/>
              <a:ext cx="16561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Transition  zone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>
              <a:off x="1403082" y="5022176"/>
              <a:ext cx="5400940" cy="0"/>
            </a:xfrm>
            <a:prstGeom prst="line">
              <a:avLst/>
            </a:prstGeom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45" name="TextBox 96"/>
            <p:cNvSpPr txBox="1">
              <a:spLocks noChangeArrowheads="1"/>
            </p:cNvSpPr>
            <p:nvPr/>
          </p:nvSpPr>
          <p:spPr bwMode="auto">
            <a:xfrm>
              <a:off x="1979712" y="4653136"/>
              <a:ext cx="16561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Pervious strata</a:t>
              </a:r>
            </a:p>
          </p:txBody>
        </p:sp>
        <p:sp>
          <p:nvSpPr>
            <p:cNvPr id="56346" name="TextBox 97"/>
            <p:cNvSpPr txBox="1">
              <a:spLocks noChangeArrowheads="1"/>
            </p:cNvSpPr>
            <p:nvPr/>
          </p:nvSpPr>
          <p:spPr bwMode="auto">
            <a:xfrm>
              <a:off x="3419872" y="5034662"/>
              <a:ext cx="20882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Pervious foundation</a:t>
              </a:r>
            </a:p>
          </p:txBody>
        </p:sp>
        <p:sp>
          <p:nvSpPr>
            <p:cNvPr id="99" name="Oval 98"/>
            <p:cNvSpPr/>
            <p:nvPr/>
          </p:nvSpPr>
          <p:spPr>
            <a:xfrm>
              <a:off x="5724469" y="4410638"/>
              <a:ext cx="71441" cy="1223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633976" y="4474175"/>
              <a:ext cx="71442" cy="1223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714943" y="4518650"/>
              <a:ext cx="71441" cy="1223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5543485" y="4509120"/>
              <a:ext cx="71441" cy="1223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5633976" y="4356632"/>
              <a:ext cx="71442" cy="1223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5830836" y="4509120"/>
              <a:ext cx="73029" cy="1223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cxnSp>
          <p:nvCxnSpPr>
            <p:cNvPr id="106" name="Elbow Connector 105"/>
            <p:cNvCxnSpPr>
              <a:stCxn id="103" idx="6"/>
            </p:cNvCxnSpPr>
            <p:nvPr/>
          </p:nvCxnSpPr>
          <p:spPr>
            <a:xfrm flipV="1">
              <a:off x="5705418" y="4293096"/>
              <a:ext cx="379431" cy="123896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66FF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54" name="TextBox 106"/>
            <p:cNvSpPr txBox="1">
              <a:spLocks noChangeArrowheads="1"/>
            </p:cNvSpPr>
            <p:nvPr/>
          </p:nvSpPr>
          <p:spPr bwMode="auto">
            <a:xfrm>
              <a:off x="6084168" y="4149080"/>
              <a:ext cx="12961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Rock-fill toe </a:t>
              </a:r>
            </a:p>
          </p:txBody>
        </p:sp>
      </p:grpSp>
      <p:sp>
        <p:nvSpPr>
          <p:cNvPr id="56323" name="TextBox 108"/>
          <p:cNvSpPr txBox="1">
            <a:spLocks noChangeArrowheads="1"/>
          </p:cNvSpPr>
          <p:nvPr/>
        </p:nvSpPr>
        <p:spPr bwMode="auto">
          <a:xfrm>
            <a:off x="2700338" y="2781300"/>
            <a:ext cx="395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CCFFCC"/>
                </a:solidFill>
              </a:rPr>
              <a:t>(a)  Simple zoned embankment</a:t>
            </a:r>
          </a:p>
        </p:txBody>
      </p:sp>
      <p:sp>
        <p:nvSpPr>
          <p:cNvPr id="56324" name="TextBox 109"/>
          <p:cNvSpPr txBox="1">
            <a:spLocks noChangeArrowheads="1"/>
          </p:cNvSpPr>
          <p:nvPr/>
        </p:nvSpPr>
        <p:spPr bwMode="auto">
          <a:xfrm>
            <a:off x="1403350" y="5805488"/>
            <a:ext cx="691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CCFFCC"/>
                </a:solidFill>
              </a:rPr>
              <a:t>(b)  Earth dam with core extending to impervious foundation</a:t>
            </a: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395288" y="188913"/>
            <a:ext cx="5772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Cross section of typical earth dams</a:t>
            </a:r>
          </a:p>
        </p:txBody>
      </p:sp>
    </p:spTree>
    <p:extLst>
      <p:ext uri="{BB962C8B-B14F-4D97-AF65-F5344CB8AC3E}">
        <p14:creationId xmlns:p14="http://schemas.microsoft.com/office/powerpoint/2010/main" val="32452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39750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AU"/>
              <a:t>(2) </a:t>
            </a:r>
            <a:r>
              <a:rPr lang="en-AU" i="1"/>
              <a:t>Sliding </a:t>
            </a:r>
            <a:r>
              <a:rPr lang="en-AU"/>
              <a:t>over any horizontal plane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AU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AU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AU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AU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f </a:t>
            </a:r>
            <a:r>
              <a:rPr lang="en-AU" b="1">
                <a:effectLst>
                  <a:outerShdw blurRad="38100" dist="38100" dir="2700000" algn="tl">
                    <a:srgbClr val="000000"/>
                  </a:outerShdw>
                </a:effectLst>
              </a:rPr>
              <a:t>=  friction coef. btw any two planes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AU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Safety factor: </a:t>
            </a:r>
            <a:endParaRPr lang="en-AU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AU" b="1">
                <a:effectLst>
                  <a:outerShdw blurRad="38100" dist="38100" dir="2700000" algn="tl">
                    <a:srgbClr val="000000"/>
                  </a:outerShdw>
                </a:effectLst>
              </a:rPr>
              <a:t>FSS </a:t>
            </a:r>
            <a:r>
              <a:rPr lang="en-AU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</a:t>
            </a:r>
            <a:r>
              <a:rPr lang="en-AU" b="1">
                <a:effectLst>
                  <a:outerShdw blurRad="38100" dist="38100" dir="2700000" algn="tl">
                    <a:srgbClr val="000000"/>
                  </a:outerShdw>
                </a:effectLst>
              </a:rPr>
              <a:t> 1,5  (</a:t>
            </a:r>
            <a:r>
              <a:rPr lang="en-AU"/>
              <a:t>usual loading </a:t>
            </a:r>
            <a:r>
              <a:rPr lang="en-AU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AU" b="1">
                <a:effectLst>
                  <a:outerShdw blurRad="38100" dist="38100" dir="2700000" algn="tl">
                    <a:srgbClr val="000000"/>
                  </a:outerShdw>
                </a:effectLst>
              </a:rPr>
              <a:t>FSS </a:t>
            </a:r>
            <a:r>
              <a:rPr lang="en-AU" b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</a:t>
            </a:r>
            <a:r>
              <a:rPr lang="en-AU" b="1">
                <a:effectLst>
                  <a:outerShdw blurRad="38100" dist="38100" dir="2700000" algn="tl">
                    <a:srgbClr val="000000"/>
                  </a:outerShdw>
                </a:effectLst>
              </a:rPr>
              <a:t> 1,0  (</a:t>
            </a:r>
            <a:r>
              <a:rPr lang="en-AU"/>
              <a:t>unusual or severe loading</a:t>
            </a:r>
            <a:r>
              <a:rPr lang="en-AU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3" y="332656"/>
            <a:ext cx="331236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</a:rPr>
              <a:t>STABILITY CRITERIA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139047"/>
              </p:ext>
            </p:extLst>
          </p:nvPr>
        </p:nvGraphicFramePr>
        <p:xfrm>
          <a:off x="3524250" y="2259013"/>
          <a:ext cx="1903413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3" imgW="812800" imgH="533400" progId="Equation.3">
                  <p:embed/>
                </p:oleObj>
              </mc:Choice>
              <mc:Fallback>
                <p:oleObj name="Equation" r:id="rId3" imgW="8128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2259013"/>
                        <a:ext cx="1903413" cy="12430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1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3" y="332656"/>
            <a:ext cx="331236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</a:rPr>
              <a:t>STABILITY CRITERIA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8313" y="1341438"/>
            <a:ext cx="8675687" cy="4924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AU" dirty="0"/>
              <a:t>(3) </a:t>
            </a:r>
            <a:r>
              <a:rPr lang="en-AU" i="1" dirty="0"/>
              <a:t>Shear and sliding together</a:t>
            </a:r>
            <a:r>
              <a:rPr lang="en-AU" dirty="0"/>
              <a:t>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AU" dirty="0"/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AU" sz="32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AU" sz="32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AU" sz="32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AU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AU" sz="2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A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: Area of shear plane (m²)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A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AU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τ</a:t>
            </a:r>
            <a:r>
              <a:rPr lang="en-AU" sz="2000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A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: Allowable shear stress in concrete in contact with foundation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A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Safety factor: </a:t>
            </a:r>
            <a:endParaRPr lang="en-A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A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FS</a:t>
            </a:r>
            <a:r>
              <a:rPr lang="en-AU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ss</a:t>
            </a:r>
            <a:r>
              <a:rPr lang="en-A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AU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</a:t>
            </a:r>
            <a:r>
              <a:rPr lang="en-A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5,0  (</a:t>
            </a:r>
            <a:r>
              <a:rPr lang="en-AU" dirty="0"/>
              <a:t>usual loading</a:t>
            </a:r>
            <a:r>
              <a:rPr lang="en-A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A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FS</a:t>
            </a:r>
            <a:r>
              <a:rPr lang="en-AU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ss</a:t>
            </a:r>
            <a:r>
              <a:rPr lang="en-A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AU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</a:t>
            </a:r>
            <a:r>
              <a:rPr lang="en-A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3,0  (</a:t>
            </a:r>
            <a:r>
              <a:rPr lang="en-AU" dirty="0"/>
              <a:t>unusual or severe loading</a:t>
            </a:r>
            <a:r>
              <a:rPr lang="en-A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500002"/>
              </p:ext>
            </p:extLst>
          </p:nvPr>
        </p:nvGraphicFramePr>
        <p:xfrm>
          <a:off x="2765425" y="2290763"/>
          <a:ext cx="3517900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3" imgW="1447800" imgH="533400" progId="Equation.3">
                  <p:embed/>
                </p:oleObj>
              </mc:Choice>
              <mc:Fallback>
                <p:oleObj name="Equation" r:id="rId3" imgW="14478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2290763"/>
                        <a:ext cx="3517900" cy="1287462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80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3" y="332656"/>
            <a:ext cx="331236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</a:rPr>
              <a:t>STABILITY CRITERIA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8313" y="1341438"/>
            <a:ext cx="8675687" cy="4924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/>
              <a:t>(4) Between foundation and dam </a:t>
            </a:r>
            <a:r>
              <a:rPr lang="en-US" i="1">
                <a:solidFill>
                  <a:srgbClr val="CCFFCC"/>
                </a:solidFill>
              </a:rPr>
              <a:t>contact stresses </a:t>
            </a:r>
            <a:r>
              <a:rPr lang="en-US" i="1"/>
              <a:t>(σ) &gt; 0</a:t>
            </a:r>
            <a:r>
              <a:rPr lang="en-US"/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/>
              <a:t>	at all points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/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/>
              <a:t>	There are two cases for the base pressure: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/>
              <a:t>   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/>
              <a:t>	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/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/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A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692275" y="3751263"/>
          <a:ext cx="187960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3" imgW="838200" imgH="469900" progId="Equation.3">
                  <p:embed/>
                </p:oleObj>
              </mc:Choice>
              <mc:Fallback>
                <p:oleObj name="Equation" r:id="rId3" imgW="838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751263"/>
                        <a:ext cx="1879600" cy="1046162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155041"/>
              </p:ext>
            </p:extLst>
          </p:nvPr>
        </p:nvGraphicFramePr>
        <p:xfrm>
          <a:off x="4643438" y="3706813"/>
          <a:ext cx="1541462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5" imgW="596900" imgH="393700" progId="Equation.3">
                  <p:embed/>
                </p:oleObj>
              </mc:Choice>
              <mc:Fallback>
                <p:oleObj name="Equation" r:id="rId5" imgW="596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706813"/>
                        <a:ext cx="1541462" cy="10175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2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smtClean="0">
                <a:ea typeface="ＭＳ Ｐゴシック" pitchFamily="34" charset="-128"/>
              </a:rPr>
              <a:t>Base Pressure Check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66"/>
                </a:solidFill>
                <a:ea typeface="ＭＳ Ｐゴシック" pitchFamily="34" charset="-128"/>
              </a:rPr>
              <a:t>CASE 1:</a:t>
            </a:r>
            <a:r>
              <a:rPr lang="en-US" smtClean="0">
                <a:ea typeface="ＭＳ Ｐゴシック" pitchFamily="34" charset="-128"/>
              </a:rPr>
              <a:t>  e 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</a:t>
            </a:r>
            <a:r>
              <a:rPr lang="en-US" smtClean="0">
                <a:ea typeface="ＭＳ Ｐゴシック" pitchFamily="34" charset="-128"/>
              </a:rPr>
              <a:t> B/6</a:t>
            </a:r>
            <a:endParaRPr lang="tr-TR" smtClean="0">
              <a:ea typeface="ＭＳ Ｐゴシック" pitchFamily="34" charset="-128"/>
            </a:endParaRPr>
          </a:p>
        </p:txBody>
      </p:sp>
      <p:sp>
        <p:nvSpPr>
          <p:cNvPr id="39942" name="Rectangle 23"/>
          <p:cNvSpPr>
            <a:spLocks noChangeArrowheads="1"/>
          </p:cNvSpPr>
          <p:nvPr/>
        </p:nvSpPr>
        <p:spPr bwMode="auto">
          <a:xfrm>
            <a:off x="0" y="3367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pSp>
        <p:nvGrpSpPr>
          <p:cNvPr id="42014" name="Group 30"/>
          <p:cNvGrpSpPr>
            <a:grpSpLocks/>
          </p:cNvGrpSpPr>
          <p:nvPr/>
        </p:nvGrpSpPr>
        <p:grpSpPr bwMode="auto">
          <a:xfrm>
            <a:off x="5159375" y="2168525"/>
            <a:ext cx="3663950" cy="3486150"/>
            <a:chOff x="3250" y="1366"/>
            <a:chExt cx="2308" cy="2196"/>
          </a:xfrm>
        </p:grpSpPr>
        <p:sp>
          <p:nvSpPr>
            <p:cNvPr id="39949" name="Rectangle 4"/>
            <p:cNvSpPr>
              <a:spLocks noChangeArrowheads="1"/>
            </p:cNvSpPr>
            <p:nvPr/>
          </p:nvSpPr>
          <p:spPr bwMode="auto">
            <a:xfrm>
              <a:off x="4341" y="1366"/>
              <a:ext cx="37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tr-TR" sz="2000">
                  <a:solidFill>
                    <a:srgbClr val="FFFF66"/>
                  </a:solidFill>
                </a:rPr>
                <a:t>B</a:t>
              </a:r>
              <a:endParaRPr lang="tr-TR" sz="3200">
                <a:solidFill>
                  <a:srgbClr val="FFFF66"/>
                </a:solidFill>
              </a:endParaRPr>
            </a:p>
          </p:txBody>
        </p:sp>
        <p:sp>
          <p:nvSpPr>
            <p:cNvPr id="97293" name="Freeform 6"/>
            <p:cNvSpPr>
              <a:spLocks noChangeAspect="1"/>
            </p:cNvSpPr>
            <p:nvPr/>
          </p:nvSpPr>
          <p:spPr bwMode="auto">
            <a:xfrm>
              <a:off x="3560" y="2324"/>
              <a:ext cx="1707" cy="56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1 w 20000"/>
                <a:gd name="T5" fmla="*/ 0 h 20000"/>
                <a:gd name="T6" fmla="*/ 1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0" y="7506"/>
                  </a:lnTo>
                  <a:lnTo>
                    <a:pt x="19992" y="19977"/>
                  </a:lnTo>
                  <a:lnTo>
                    <a:pt x="19992" y="0"/>
                  </a:lnTo>
                  <a:lnTo>
                    <a:pt x="0" y="0"/>
                  </a:lnTo>
                  <a:close/>
                </a:path>
              </a:pathLst>
            </a:custGeom>
            <a:pattFill prst="ltVert">
              <a:fgClr>
                <a:srgbClr val="000000"/>
              </a:fgClr>
              <a:bgClr>
                <a:srgbClr val="FFFFFF"/>
              </a:bgClr>
            </a:pattFill>
            <a:ln w="12700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9951" name="Rectangle 7"/>
            <p:cNvSpPr>
              <a:spLocks noChangeAspect="1" noChangeArrowheads="1"/>
            </p:cNvSpPr>
            <p:nvPr/>
          </p:nvSpPr>
          <p:spPr bwMode="auto">
            <a:xfrm>
              <a:off x="4586" y="3314"/>
              <a:ext cx="38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tr-TR" sz="2400">
                  <a:solidFill>
                    <a:srgbClr val="FF0000"/>
                  </a:solidFill>
                </a:rPr>
                <a:t>ΣV</a:t>
              </a:r>
            </a:p>
          </p:txBody>
        </p:sp>
        <p:sp>
          <p:nvSpPr>
            <p:cNvPr id="39952" name="Rectangle 8"/>
            <p:cNvSpPr>
              <a:spLocks noChangeAspect="1" noChangeArrowheads="1"/>
            </p:cNvSpPr>
            <p:nvPr/>
          </p:nvSpPr>
          <p:spPr bwMode="auto">
            <a:xfrm>
              <a:off x="3250" y="2316"/>
              <a:ext cx="2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tr-TR" sz="2000">
                  <a:solidFill>
                    <a:srgbClr val="FFFF66"/>
                  </a:solidFill>
                </a:rPr>
                <a:t>Ph</a:t>
              </a:r>
              <a:endParaRPr lang="tr-TR" sz="3200">
                <a:solidFill>
                  <a:srgbClr val="FFFF66"/>
                </a:solidFill>
              </a:endParaRPr>
            </a:p>
          </p:txBody>
        </p:sp>
        <p:sp>
          <p:nvSpPr>
            <p:cNvPr id="39953" name="Rectangle 9"/>
            <p:cNvSpPr>
              <a:spLocks noChangeAspect="1" noChangeArrowheads="1"/>
            </p:cNvSpPr>
            <p:nvPr/>
          </p:nvSpPr>
          <p:spPr bwMode="auto">
            <a:xfrm>
              <a:off x="5296" y="2470"/>
              <a:ext cx="26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tr-TR" sz="2400">
                  <a:solidFill>
                    <a:srgbClr val="FFFF66"/>
                  </a:solidFill>
                </a:rPr>
                <a:t>Pt</a:t>
              </a:r>
              <a:endParaRPr lang="tr-TR" sz="3600">
                <a:solidFill>
                  <a:srgbClr val="FFFF66"/>
                </a:solidFill>
              </a:endParaRPr>
            </a:p>
          </p:txBody>
        </p:sp>
        <p:sp>
          <p:nvSpPr>
            <p:cNvPr id="39954" name="Line 10"/>
            <p:cNvSpPr>
              <a:spLocks noChangeAspect="1" noChangeShapeType="1"/>
            </p:cNvSpPr>
            <p:nvPr/>
          </p:nvSpPr>
          <p:spPr bwMode="auto">
            <a:xfrm>
              <a:off x="4375" y="3017"/>
              <a:ext cx="31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55" name="Line 11"/>
            <p:cNvSpPr>
              <a:spLocks noChangeAspect="1" noChangeShapeType="1"/>
            </p:cNvSpPr>
            <p:nvPr/>
          </p:nvSpPr>
          <p:spPr bwMode="auto">
            <a:xfrm>
              <a:off x="5266" y="2966"/>
              <a:ext cx="1" cy="1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7299" name="Freeform 12" descr="Geniş yukarı köşegen"/>
            <p:cNvSpPr>
              <a:spLocks noChangeAspect="1"/>
            </p:cNvSpPr>
            <p:nvPr/>
          </p:nvSpPr>
          <p:spPr bwMode="auto">
            <a:xfrm>
              <a:off x="3579" y="1662"/>
              <a:ext cx="1726" cy="58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1 w 20000"/>
                <a:gd name="T5" fmla="*/ 0 h 20000"/>
                <a:gd name="T6" fmla="*/ 1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00" h="20000">
                  <a:moveTo>
                    <a:pt x="0" y="1179"/>
                  </a:moveTo>
                  <a:lnTo>
                    <a:pt x="0" y="19978"/>
                  </a:lnTo>
                  <a:lnTo>
                    <a:pt x="19993" y="19978"/>
                  </a:lnTo>
                  <a:lnTo>
                    <a:pt x="18084" y="0"/>
                  </a:lnTo>
                </a:path>
              </a:pathLst>
            </a:custGeom>
            <a:pattFill prst="wdUpDiag">
              <a:fgClr>
                <a:srgbClr val="808080"/>
              </a:fgClr>
              <a:bgClr>
                <a:srgbClr val="FFFFFF"/>
              </a:bgClr>
            </a:pattFill>
            <a:ln w="25400" cap="flat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9957" name="Line 13"/>
            <p:cNvSpPr>
              <a:spLocks noChangeAspect="1" noChangeShapeType="1"/>
            </p:cNvSpPr>
            <p:nvPr/>
          </p:nvSpPr>
          <p:spPr bwMode="auto">
            <a:xfrm flipV="1">
              <a:off x="3560" y="1560"/>
              <a:ext cx="1724" cy="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58" name="Line 14"/>
            <p:cNvSpPr>
              <a:spLocks noChangeAspect="1" noChangeShapeType="1"/>
            </p:cNvSpPr>
            <p:nvPr/>
          </p:nvSpPr>
          <p:spPr bwMode="auto">
            <a:xfrm>
              <a:off x="3551" y="1497"/>
              <a:ext cx="0" cy="1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59" name="Line 15"/>
            <p:cNvSpPr>
              <a:spLocks noChangeAspect="1" noChangeShapeType="1"/>
            </p:cNvSpPr>
            <p:nvPr/>
          </p:nvSpPr>
          <p:spPr bwMode="auto">
            <a:xfrm>
              <a:off x="5286" y="1500"/>
              <a:ext cx="1" cy="1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60" name="Rectangle 16"/>
            <p:cNvSpPr>
              <a:spLocks noChangeAspect="1" noChangeArrowheads="1"/>
            </p:cNvSpPr>
            <p:nvPr/>
          </p:nvSpPr>
          <p:spPr bwMode="auto">
            <a:xfrm>
              <a:off x="4442" y="2821"/>
              <a:ext cx="18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tr-TR">
                  <a:solidFill>
                    <a:srgbClr val="000000"/>
                  </a:solidFill>
                </a:rPr>
                <a:t>e</a:t>
              </a:r>
              <a:endParaRPr lang="tr-TR" sz="2800">
                <a:solidFill>
                  <a:srgbClr val="000000"/>
                </a:solidFill>
              </a:endParaRPr>
            </a:p>
          </p:txBody>
        </p:sp>
        <p:sp>
          <p:nvSpPr>
            <p:cNvPr id="39961" name="Line 17"/>
            <p:cNvSpPr>
              <a:spLocks noChangeAspect="1" noChangeShapeType="1"/>
            </p:cNvSpPr>
            <p:nvPr/>
          </p:nvSpPr>
          <p:spPr bwMode="auto">
            <a:xfrm>
              <a:off x="4743" y="3017"/>
              <a:ext cx="52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62" name="Rectangle 18"/>
            <p:cNvSpPr>
              <a:spLocks noChangeAspect="1" noChangeArrowheads="1"/>
            </p:cNvSpPr>
            <p:nvPr/>
          </p:nvSpPr>
          <p:spPr bwMode="auto">
            <a:xfrm>
              <a:off x="4850" y="2829"/>
              <a:ext cx="21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endParaRPr lang="tr-TR"/>
            </a:p>
          </p:txBody>
        </p:sp>
        <p:sp>
          <p:nvSpPr>
            <p:cNvPr id="39963" name="Line 20"/>
            <p:cNvSpPr>
              <a:spLocks noChangeShapeType="1"/>
            </p:cNvSpPr>
            <p:nvPr/>
          </p:nvSpPr>
          <p:spPr bwMode="auto">
            <a:xfrm flipV="1">
              <a:off x="4704" y="2328"/>
              <a:ext cx="0" cy="8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64" name="Line 21"/>
            <p:cNvSpPr>
              <a:spLocks noChangeShapeType="1"/>
            </p:cNvSpPr>
            <p:nvPr/>
          </p:nvSpPr>
          <p:spPr bwMode="auto">
            <a:xfrm>
              <a:off x="4360" y="2752"/>
              <a:ext cx="0" cy="3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97308" name="Object 22"/>
            <p:cNvGraphicFramePr>
              <a:graphicFrameLocks noChangeAspect="1"/>
            </p:cNvGraphicFramePr>
            <p:nvPr/>
          </p:nvGraphicFramePr>
          <p:xfrm>
            <a:off x="4880" y="2830"/>
            <a:ext cx="160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0" name="Denklem" r:id="rId3" imgW="114102" imgH="126780" progId="Equation.3">
                    <p:embed/>
                  </p:oleObj>
                </mc:Choice>
                <mc:Fallback>
                  <p:oleObj name="Denklem" r:id="rId3" imgW="114102" imgH="126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0" y="2830"/>
                          <a:ext cx="160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66" name="Text Box 24"/>
            <p:cNvSpPr txBox="1">
              <a:spLocks noChangeArrowheads="1"/>
            </p:cNvSpPr>
            <p:nvPr/>
          </p:nvSpPr>
          <p:spPr bwMode="auto">
            <a:xfrm>
              <a:off x="4016" y="1872"/>
              <a:ext cx="9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tr-TR" b="0" dirty="0" smtClean="0">
                  <a:solidFill>
                    <a:srgbClr val="000000"/>
                  </a:solidFill>
                  <a:cs typeface="ＭＳ Ｐゴシック" charset="0"/>
                </a:rPr>
                <a:t>DAM BASE</a:t>
              </a:r>
            </a:p>
          </p:txBody>
        </p:sp>
      </p:grpSp>
      <p:sp>
        <p:nvSpPr>
          <p:cNvPr id="39944" name="Rectangle 27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4201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792564"/>
              </p:ext>
            </p:extLst>
          </p:nvPr>
        </p:nvGraphicFramePr>
        <p:xfrm>
          <a:off x="688975" y="2243138"/>
          <a:ext cx="24463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5" imgW="1346200" imgH="558800" progId="Equation.3">
                  <p:embed/>
                </p:oleObj>
              </mc:Choice>
              <mc:Fallback>
                <p:oleObj name="Equation" r:id="rId5" imgW="1346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2243138"/>
                        <a:ext cx="2446338" cy="100647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3203575" y="2386013"/>
            <a:ext cx="11461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 </a:t>
            </a:r>
            <a:r>
              <a:rPr lang="en-US" sz="2400">
                <a:cs typeface="Times New Roman" pitchFamily="18" charset="0"/>
              </a:rPr>
              <a:t>Pt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2400" baseline="-30000">
                <a:cs typeface="Times New Roman" pitchFamily="18" charset="0"/>
              </a:rPr>
              <a:t>s</a:t>
            </a:r>
            <a:endParaRPr lang="tr-TR" sz="2400">
              <a:latin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US" sz="12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</a:t>
            </a:r>
            <a:endParaRPr lang="tr-TR" sz="1000">
              <a:latin typeface="Times New Roman" pitchFamily="18" charset="0"/>
              <a:sym typeface="Symbol" pitchFamily="18" charset="2"/>
            </a:endParaRPr>
          </a:p>
          <a:p>
            <a:pPr eaLnBrk="0" hangingPunct="0"/>
            <a:endParaRPr lang="tr-TR" sz="12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200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82832"/>
              </p:ext>
            </p:extLst>
          </p:nvPr>
        </p:nvGraphicFramePr>
        <p:xfrm>
          <a:off x="520700" y="3459163"/>
          <a:ext cx="27860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7" imgW="1384300" imgH="558800" progId="Equation.3">
                  <p:embed/>
                </p:oleObj>
              </mc:Choice>
              <mc:Fallback>
                <p:oleObj name="Equation" r:id="rId7" imgW="13843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459163"/>
                        <a:ext cx="2786063" cy="111442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3390900" y="3656013"/>
            <a:ext cx="11890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cs typeface="Times New Roman" pitchFamily="18" charset="0"/>
              </a:rPr>
              <a:t>Ph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2400" baseline="-30000">
                <a:cs typeface="Times New Roman" pitchFamily="18" charset="0"/>
              </a:rPr>
              <a:t>s</a:t>
            </a:r>
            <a:endParaRPr lang="en-US" sz="24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32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2" grpId="0"/>
      <p:bldP spid="420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grpSp>
        <p:nvGrpSpPr>
          <p:cNvPr id="43041" name="Group 33"/>
          <p:cNvGrpSpPr>
            <a:grpSpLocks/>
          </p:cNvGrpSpPr>
          <p:nvPr/>
        </p:nvGrpSpPr>
        <p:grpSpPr bwMode="auto">
          <a:xfrm>
            <a:off x="4503738" y="1812925"/>
            <a:ext cx="3867150" cy="3332163"/>
            <a:chOff x="2837" y="1142"/>
            <a:chExt cx="2436" cy="2099"/>
          </a:xfrm>
        </p:grpSpPr>
        <p:graphicFrame>
          <p:nvGraphicFramePr>
            <p:cNvPr id="98315" name="Object 10"/>
            <p:cNvGraphicFramePr>
              <a:graphicFrameLocks noChangeAspect="1"/>
            </p:cNvGraphicFramePr>
            <p:nvPr/>
          </p:nvGraphicFramePr>
          <p:xfrm>
            <a:off x="4512" y="2714"/>
            <a:ext cx="160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2" name="Denklem" r:id="rId3" imgW="114102" imgH="126780" progId="Equation.3">
                    <p:embed/>
                  </p:oleObj>
                </mc:Choice>
                <mc:Fallback>
                  <p:oleObj name="Denklem" r:id="rId3" imgW="114102" imgH="126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714"/>
                          <a:ext cx="160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316" name="Freeform 23"/>
            <p:cNvSpPr>
              <a:spLocks/>
            </p:cNvSpPr>
            <p:nvPr/>
          </p:nvSpPr>
          <p:spPr bwMode="auto">
            <a:xfrm>
              <a:off x="3178" y="2113"/>
              <a:ext cx="1742" cy="691"/>
            </a:xfrm>
            <a:custGeom>
              <a:avLst/>
              <a:gdLst>
                <a:gd name="T0" fmla="*/ 1 w 20000"/>
                <a:gd name="T1" fmla="*/ 0 h 20000"/>
                <a:gd name="T2" fmla="*/ 1 w 20000"/>
                <a:gd name="T3" fmla="*/ 0 h 20000"/>
                <a:gd name="T4" fmla="*/ 0 w 20000"/>
                <a:gd name="T5" fmla="*/ 0 h 20000"/>
                <a:gd name="T6" fmla="*/ 1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00" h="20000">
                  <a:moveTo>
                    <a:pt x="19991" y="0"/>
                  </a:moveTo>
                  <a:lnTo>
                    <a:pt x="19991" y="19978"/>
                  </a:lnTo>
                  <a:lnTo>
                    <a:pt x="0" y="0"/>
                  </a:lnTo>
                  <a:lnTo>
                    <a:pt x="19991" y="0"/>
                  </a:lnTo>
                  <a:close/>
                </a:path>
              </a:pathLst>
            </a:custGeom>
            <a:pattFill prst="ltVert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8317" name="Rectangle 22"/>
            <p:cNvSpPr>
              <a:spLocks noChangeArrowheads="1"/>
            </p:cNvSpPr>
            <p:nvPr/>
          </p:nvSpPr>
          <p:spPr bwMode="auto">
            <a:xfrm>
              <a:off x="4954" y="2327"/>
              <a:ext cx="31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en-US" sz="2400">
                  <a:cs typeface="Times New Roman" pitchFamily="18" charset="0"/>
                </a:rPr>
                <a:t>Pt</a:t>
              </a:r>
              <a:endParaRPr lang="en-US" sz="3600"/>
            </a:p>
          </p:txBody>
        </p:sp>
        <p:sp>
          <p:nvSpPr>
            <p:cNvPr id="98318" name="Line 21"/>
            <p:cNvSpPr>
              <a:spLocks noChangeShapeType="1"/>
            </p:cNvSpPr>
            <p:nvPr/>
          </p:nvSpPr>
          <p:spPr bwMode="auto">
            <a:xfrm>
              <a:off x="3837" y="2948"/>
              <a:ext cx="37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8319" name="Line 20"/>
            <p:cNvSpPr>
              <a:spLocks noChangeShapeType="1"/>
            </p:cNvSpPr>
            <p:nvPr/>
          </p:nvSpPr>
          <p:spPr bwMode="auto">
            <a:xfrm>
              <a:off x="4919" y="2890"/>
              <a:ext cx="1" cy="1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8320" name="Freeform 19" descr="Geniş aşağı köşegen"/>
            <p:cNvSpPr>
              <a:spLocks/>
            </p:cNvSpPr>
            <p:nvPr/>
          </p:nvSpPr>
          <p:spPr bwMode="auto">
            <a:xfrm>
              <a:off x="2849" y="1449"/>
              <a:ext cx="2095" cy="59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2 w 20000"/>
                <a:gd name="T5" fmla="*/ 0 h 20000"/>
                <a:gd name="T6" fmla="*/ 2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00" h="20000">
                  <a:moveTo>
                    <a:pt x="0" y="1170"/>
                  </a:moveTo>
                  <a:lnTo>
                    <a:pt x="0" y="19974"/>
                  </a:lnTo>
                  <a:lnTo>
                    <a:pt x="19992" y="19974"/>
                  </a:lnTo>
                  <a:lnTo>
                    <a:pt x="18085" y="0"/>
                  </a:lnTo>
                </a:path>
              </a:pathLst>
            </a:custGeom>
            <a:pattFill prst="wdDnDiag">
              <a:fgClr>
                <a:srgbClr val="0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8321" name="Line 18"/>
            <p:cNvSpPr>
              <a:spLocks noChangeShapeType="1"/>
            </p:cNvSpPr>
            <p:nvPr/>
          </p:nvSpPr>
          <p:spPr bwMode="auto">
            <a:xfrm>
              <a:off x="2860" y="1355"/>
              <a:ext cx="208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8322" name="Line 17"/>
            <p:cNvSpPr>
              <a:spLocks noChangeShapeType="1"/>
            </p:cNvSpPr>
            <p:nvPr/>
          </p:nvSpPr>
          <p:spPr bwMode="auto">
            <a:xfrm>
              <a:off x="2837" y="1287"/>
              <a:ext cx="1" cy="1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8323" name="Line 16"/>
            <p:cNvSpPr>
              <a:spLocks noChangeShapeType="1"/>
            </p:cNvSpPr>
            <p:nvPr/>
          </p:nvSpPr>
          <p:spPr bwMode="auto">
            <a:xfrm>
              <a:off x="4954" y="1291"/>
              <a:ext cx="1" cy="1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8324" name="Rectangle 15"/>
            <p:cNvSpPr>
              <a:spLocks noChangeArrowheads="1"/>
            </p:cNvSpPr>
            <p:nvPr/>
          </p:nvSpPr>
          <p:spPr bwMode="auto">
            <a:xfrm>
              <a:off x="3825" y="1142"/>
              <a:ext cx="27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en-US">
                  <a:solidFill>
                    <a:srgbClr val="FFFF66"/>
                  </a:solidFill>
                  <a:cs typeface="Times New Roman" pitchFamily="18" charset="0"/>
                </a:rPr>
                <a:t>B</a:t>
              </a:r>
              <a:endParaRPr lang="en-US" sz="2800">
                <a:solidFill>
                  <a:srgbClr val="FFFF66"/>
                </a:solidFill>
              </a:endParaRPr>
            </a:p>
          </p:txBody>
        </p:sp>
        <p:sp>
          <p:nvSpPr>
            <p:cNvPr id="98325" name="Rectangle 12"/>
            <p:cNvSpPr>
              <a:spLocks noChangeArrowheads="1"/>
            </p:cNvSpPr>
            <p:nvPr/>
          </p:nvSpPr>
          <p:spPr bwMode="auto">
            <a:xfrm>
              <a:off x="3920" y="2725"/>
              <a:ext cx="224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Times New Roman" pitchFamily="18" charset="0"/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8326" name="Line 11"/>
            <p:cNvSpPr>
              <a:spLocks noChangeShapeType="1"/>
            </p:cNvSpPr>
            <p:nvPr/>
          </p:nvSpPr>
          <p:spPr bwMode="auto">
            <a:xfrm>
              <a:off x="4284" y="2948"/>
              <a:ext cx="63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8327" name="Rectangle 9"/>
            <p:cNvSpPr>
              <a:spLocks noChangeArrowheads="1"/>
            </p:cNvSpPr>
            <p:nvPr/>
          </p:nvSpPr>
          <p:spPr bwMode="auto">
            <a:xfrm>
              <a:off x="4357" y="2751"/>
              <a:ext cx="26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endParaRPr lang="tr-TR"/>
            </a:p>
          </p:txBody>
        </p:sp>
        <p:sp>
          <p:nvSpPr>
            <p:cNvPr id="98328" name="Line 8"/>
            <p:cNvSpPr>
              <a:spLocks noChangeShapeType="1"/>
            </p:cNvSpPr>
            <p:nvPr/>
          </p:nvSpPr>
          <p:spPr bwMode="auto">
            <a:xfrm>
              <a:off x="4249" y="2075"/>
              <a:ext cx="1" cy="113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triangle" w="lg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8329" name="Line 7"/>
            <p:cNvSpPr>
              <a:spLocks noChangeShapeType="1"/>
            </p:cNvSpPr>
            <p:nvPr/>
          </p:nvSpPr>
          <p:spPr bwMode="auto">
            <a:xfrm>
              <a:off x="3813" y="1637"/>
              <a:ext cx="1" cy="16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8330" name="Rectangle 6"/>
            <p:cNvSpPr>
              <a:spLocks noChangeArrowheads="1"/>
            </p:cNvSpPr>
            <p:nvPr/>
          </p:nvSpPr>
          <p:spPr bwMode="auto">
            <a:xfrm>
              <a:off x="3199" y="1613"/>
              <a:ext cx="81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r>
                <a:rPr lang="tr-TR" sz="1600">
                  <a:solidFill>
                    <a:srgbClr val="000000"/>
                  </a:solidFill>
                </a:rPr>
                <a:t>DAM BASE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611188" y="2060575"/>
            <a:ext cx="24923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FFFF66"/>
                </a:solidFill>
                <a:cs typeface="Times New Roman" pitchFamily="18" charset="0"/>
              </a:rPr>
              <a:t>CASE 2:</a:t>
            </a:r>
            <a:r>
              <a:rPr lang="en-US" sz="2400">
                <a:cs typeface="Times New Roman" pitchFamily="18" charset="0"/>
              </a:rPr>
              <a:t>  e &gt; B/6</a:t>
            </a:r>
            <a:endParaRPr lang="tr-TR" sz="2000"/>
          </a:p>
          <a:p>
            <a:pPr eaLnBrk="0" hangingPunct="0"/>
            <a:endParaRPr lang="tr-TR" sz="3600"/>
          </a:p>
        </p:txBody>
      </p:sp>
      <p:sp>
        <p:nvSpPr>
          <p:cNvPr id="40967" name="Rectangle 29"/>
          <p:cNvSpPr>
            <a:spLocks noChangeArrowheads="1"/>
          </p:cNvSpPr>
          <p:nvPr/>
        </p:nvSpPr>
        <p:spPr bwMode="auto">
          <a:xfrm>
            <a:off x="0" y="27066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0968" name="Rectangle 31"/>
          <p:cNvSpPr>
            <a:spLocks noChangeArrowheads="1"/>
          </p:cNvSpPr>
          <p:nvPr/>
        </p:nvSpPr>
        <p:spPr bwMode="auto">
          <a:xfrm>
            <a:off x="0" y="2830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638420"/>
              </p:ext>
            </p:extLst>
          </p:nvPr>
        </p:nvGraphicFramePr>
        <p:xfrm>
          <a:off x="111125" y="3851275"/>
          <a:ext cx="33464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5" imgW="1841500" imgH="838200" progId="Equation.3">
                  <p:embed/>
                </p:oleObj>
              </mc:Choice>
              <mc:Fallback>
                <p:oleObj name="Equation" r:id="rId5" imgW="18415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3851275"/>
                        <a:ext cx="3346450" cy="152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3543300" y="4079875"/>
            <a:ext cx="11890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cs typeface="Times New Roman" pitchFamily="18" charset="0"/>
            </a:endParaRPr>
          </a:p>
          <a:p>
            <a:pPr eaLnBrk="0" hangingPunct="0"/>
            <a:r>
              <a:rPr lang="en-US" sz="2400">
                <a:cs typeface="Times New Roman" pitchFamily="18" charset="0"/>
              </a:rPr>
              <a:t> Pt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en-US" sz="2400" baseline="-30000">
                <a:cs typeface="Times New Roman" pitchFamily="18" charset="0"/>
              </a:rPr>
              <a:t>s</a:t>
            </a:r>
            <a:r>
              <a:rPr lang="tr-TR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smtClean="0">
                <a:ea typeface="ＭＳ Ｐゴシック" pitchFamily="34" charset="-128"/>
              </a:rPr>
              <a:t>Base Pressure Check</a:t>
            </a:r>
          </a:p>
        </p:txBody>
      </p:sp>
      <p:sp>
        <p:nvSpPr>
          <p:cNvPr id="30" name="Rectangle 7"/>
          <p:cNvSpPr>
            <a:spLocks noChangeAspect="1" noChangeArrowheads="1"/>
          </p:cNvSpPr>
          <p:nvPr/>
        </p:nvSpPr>
        <p:spPr bwMode="auto">
          <a:xfrm>
            <a:off x="6443663" y="5229225"/>
            <a:ext cx="6048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/>
            <a:r>
              <a:rPr lang="tr-TR" sz="2400">
                <a:solidFill>
                  <a:srgbClr val="FF0000"/>
                </a:solidFill>
              </a:rPr>
              <a:t>ΣV</a:t>
            </a:r>
          </a:p>
        </p:txBody>
      </p:sp>
    </p:spTree>
    <p:extLst>
      <p:ext uri="{BB962C8B-B14F-4D97-AF65-F5344CB8AC3E}">
        <p14:creationId xmlns:p14="http://schemas.microsoft.com/office/powerpoint/2010/main" val="236867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oup 40"/>
          <p:cNvGrpSpPr>
            <a:grpSpLocks/>
          </p:cNvGrpSpPr>
          <p:nvPr/>
        </p:nvGrpSpPr>
        <p:grpSpPr bwMode="auto">
          <a:xfrm>
            <a:off x="993775" y="1754188"/>
            <a:ext cx="6891338" cy="2746375"/>
            <a:chOff x="861884" y="1187325"/>
            <a:chExt cx="6890506" cy="274573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871425" y="2636372"/>
              <a:ext cx="2880965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rapezoid 5"/>
            <p:cNvSpPr/>
            <p:nvPr/>
          </p:nvSpPr>
          <p:spPr>
            <a:xfrm>
              <a:off x="4212692" y="1628547"/>
              <a:ext cx="647622" cy="999890"/>
            </a:xfrm>
            <a:prstGeom prst="trapezoid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787298" y="1196848"/>
              <a:ext cx="936512" cy="720556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411097" y="1187325"/>
              <a:ext cx="1809532" cy="1522055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52" name="TextBox 8"/>
            <p:cNvSpPr txBox="1">
              <a:spLocks noChangeArrowheads="1"/>
            </p:cNvSpPr>
            <p:nvPr/>
          </p:nvSpPr>
          <p:spPr bwMode="auto">
            <a:xfrm>
              <a:off x="4283968" y="2060848"/>
              <a:ext cx="576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/>
                <a:t>Silt</a:t>
              </a:r>
            </a:p>
          </p:txBody>
        </p:sp>
        <p:sp>
          <p:nvSpPr>
            <p:cNvPr id="57353" name="TextBox 9"/>
            <p:cNvSpPr txBox="1">
              <a:spLocks noChangeArrowheads="1"/>
            </p:cNvSpPr>
            <p:nvPr/>
          </p:nvSpPr>
          <p:spPr bwMode="auto">
            <a:xfrm>
              <a:off x="2987824" y="2204864"/>
              <a:ext cx="10081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Silt clay</a:t>
              </a:r>
            </a:p>
          </p:txBody>
        </p:sp>
        <p:sp>
          <p:nvSpPr>
            <p:cNvPr id="57354" name="TextBox 10"/>
            <p:cNvSpPr txBox="1">
              <a:spLocks noChangeArrowheads="1"/>
            </p:cNvSpPr>
            <p:nvPr/>
          </p:nvSpPr>
          <p:spPr bwMode="auto">
            <a:xfrm rot="-2535209">
              <a:off x="2672989" y="1587784"/>
              <a:ext cx="12241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1 on 3.1</a:t>
              </a:r>
            </a:p>
          </p:txBody>
        </p:sp>
        <p:sp>
          <p:nvSpPr>
            <p:cNvPr id="57355" name="TextBox 11"/>
            <p:cNvSpPr txBox="1">
              <a:spLocks noChangeArrowheads="1"/>
            </p:cNvSpPr>
            <p:nvPr/>
          </p:nvSpPr>
          <p:spPr bwMode="auto">
            <a:xfrm rot="2460799">
              <a:off x="4932529" y="1234883"/>
              <a:ext cx="9012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1 on 2</a:t>
              </a:r>
            </a:p>
          </p:txBody>
        </p:sp>
        <p:sp>
          <p:nvSpPr>
            <p:cNvPr id="57356" name="TextBox 12"/>
            <p:cNvSpPr txBox="1">
              <a:spLocks noChangeArrowheads="1"/>
            </p:cNvSpPr>
            <p:nvPr/>
          </p:nvSpPr>
          <p:spPr bwMode="auto">
            <a:xfrm>
              <a:off x="5076056" y="1988840"/>
              <a:ext cx="7920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Sandy </a:t>
              </a:r>
            </a:p>
            <a:p>
              <a:pPr eaLnBrk="1" hangingPunct="1"/>
              <a:r>
                <a:rPr lang="en-US" sz="1600"/>
                <a:t>gravel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1834905" y="1412697"/>
              <a:ext cx="209683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Merge 14"/>
            <p:cNvSpPr/>
            <p:nvPr/>
          </p:nvSpPr>
          <p:spPr>
            <a:xfrm>
              <a:off x="2915861" y="1223828"/>
              <a:ext cx="215874" cy="18252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212692" y="1196848"/>
              <a:ext cx="593653" cy="9523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23810" y="1917404"/>
              <a:ext cx="1728578" cy="718968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209505" y="2603043"/>
              <a:ext cx="3025410" cy="142841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57362" name="TextBox 24"/>
            <p:cNvSpPr txBox="1">
              <a:spLocks noChangeArrowheads="1"/>
            </p:cNvSpPr>
            <p:nvPr/>
          </p:nvSpPr>
          <p:spPr bwMode="auto">
            <a:xfrm rot="1433941">
              <a:off x="6004711" y="1844274"/>
              <a:ext cx="10490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1 on 3.8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861884" y="2742710"/>
              <a:ext cx="3350808" cy="9523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lowchart: Manual Operation 28"/>
            <p:cNvSpPr/>
            <p:nvPr/>
          </p:nvSpPr>
          <p:spPr>
            <a:xfrm>
              <a:off x="4212692" y="2645895"/>
              <a:ext cx="680955" cy="704685"/>
            </a:xfrm>
            <a:prstGeom prst="flowChartManualOperation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cxnSp>
          <p:nvCxnSpPr>
            <p:cNvPr id="34" name="Elbow Connector 33"/>
            <p:cNvCxnSpPr/>
            <p:nvPr/>
          </p:nvCxnSpPr>
          <p:spPr>
            <a:xfrm rot="16200000" flipV="1">
              <a:off x="1655563" y="2312586"/>
              <a:ext cx="431699" cy="21587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66FF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66" name="TextBox 34"/>
            <p:cNvSpPr txBox="1">
              <a:spLocks noChangeArrowheads="1"/>
            </p:cNvSpPr>
            <p:nvPr/>
          </p:nvSpPr>
          <p:spPr bwMode="auto">
            <a:xfrm>
              <a:off x="1043608" y="1916832"/>
              <a:ext cx="14401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Clay blanket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534915" y="2493531"/>
              <a:ext cx="71429" cy="14395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4571424" y="3572778"/>
              <a:ext cx="504764" cy="0"/>
            </a:xfrm>
            <a:prstGeom prst="straightConnector1">
              <a:avLst/>
            </a:prstGeom>
            <a:ln w="12700">
              <a:solidFill>
                <a:srgbClr val="66FF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69" name="TextBox 38"/>
            <p:cNvSpPr txBox="1">
              <a:spLocks noChangeArrowheads="1"/>
            </p:cNvSpPr>
            <p:nvPr/>
          </p:nvSpPr>
          <p:spPr bwMode="auto">
            <a:xfrm>
              <a:off x="5076056" y="3403351"/>
              <a:ext cx="22322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Concrete cutoff  wall</a:t>
              </a:r>
            </a:p>
          </p:txBody>
        </p:sp>
        <p:sp>
          <p:nvSpPr>
            <p:cNvPr id="57370" name="TextBox 39"/>
            <p:cNvSpPr txBox="1">
              <a:spLocks noChangeArrowheads="1"/>
            </p:cNvSpPr>
            <p:nvPr/>
          </p:nvSpPr>
          <p:spPr bwMode="auto">
            <a:xfrm>
              <a:off x="1547664" y="2852936"/>
              <a:ext cx="22322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Pervious material</a:t>
              </a:r>
            </a:p>
          </p:txBody>
        </p:sp>
      </p:grpSp>
      <p:sp>
        <p:nvSpPr>
          <p:cNvPr id="57346" name="TextBox 41"/>
          <p:cNvSpPr txBox="1">
            <a:spLocks noChangeArrowheads="1"/>
          </p:cNvSpPr>
          <p:nvPr/>
        </p:nvSpPr>
        <p:spPr bwMode="auto">
          <a:xfrm>
            <a:off x="1824038" y="4787900"/>
            <a:ext cx="5472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CCFFCC"/>
                </a:solidFill>
              </a:rPr>
              <a:t>(c) Earth dam on pervious material</a:t>
            </a:r>
          </a:p>
        </p:txBody>
      </p:sp>
      <p:sp>
        <p:nvSpPr>
          <p:cNvPr id="57347" name="TextBox 27"/>
          <p:cNvSpPr txBox="1">
            <a:spLocks noChangeArrowheads="1"/>
          </p:cNvSpPr>
          <p:nvPr/>
        </p:nvSpPr>
        <p:spPr bwMode="auto">
          <a:xfrm>
            <a:off x="395288" y="188913"/>
            <a:ext cx="5772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Cross section of typical earth dams</a:t>
            </a:r>
          </a:p>
        </p:txBody>
      </p:sp>
    </p:spTree>
    <p:extLst>
      <p:ext uri="{BB962C8B-B14F-4D97-AF65-F5344CB8AC3E}">
        <p14:creationId xmlns:p14="http://schemas.microsoft.com/office/powerpoint/2010/main" val="30081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395288" y="115888"/>
            <a:ext cx="2853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For Rock-fill dams: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323850" y="590550"/>
            <a:ext cx="860425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buSzPct val="150000"/>
              <a:buFontTx/>
              <a:buChar char="•"/>
              <a:tabLst>
                <a:tab pos="571500" algn="l"/>
              </a:tabLst>
            </a:pPr>
            <a:r>
              <a:rPr lang="en-US" sz="2400" dirty="0">
                <a:cs typeface="Times New Roman" pitchFamily="18" charset="0"/>
              </a:rPr>
              <a:t> Core and filter zones  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are</a:t>
            </a:r>
            <a:r>
              <a:rPr lang="en-US" sz="2400" dirty="0">
                <a:cs typeface="Times New Roman" pitchFamily="18" charset="0"/>
              </a:rPr>
              <a:t> similarly constructed as the 	earth dam</a:t>
            </a:r>
          </a:p>
          <a:p>
            <a:pPr>
              <a:buClr>
                <a:srgbClr val="FF0000"/>
              </a:buClr>
              <a:buSzPct val="150000"/>
              <a:tabLst>
                <a:tab pos="571500" algn="l"/>
              </a:tabLst>
            </a:pPr>
            <a:endParaRPr lang="en-US" sz="2400" dirty="0">
              <a:cs typeface="Arial" pitchFamily="34" charset="0"/>
              <a:sym typeface="Wingdings" pitchFamily="2" charset="2"/>
            </a:endParaRPr>
          </a:p>
          <a:p>
            <a:pPr eaLnBrk="0" hangingPunct="0">
              <a:buClr>
                <a:srgbClr val="FF0000"/>
              </a:buClr>
              <a:buSzPct val="110000"/>
              <a:buFontTx/>
              <a:buChar char="•"/>
              <a:tabLst>
                <a:tab pos="571500" algn="l"/>
              </a:tabLst>
            </a:pPr>
            <a:r>
              <a:rPr lang="en-US" sz="2400" dirty="0">
                <a:cs typeface="Times New Roman" pitchFamily="18" charset="0"/>
                <a:sym typeface="Wingdings" pitchFamily="2" charset="2"/>
              </a:rPr>
              <a:t> Due to heavy rocks on the sides, these dams</a:t>
            </a:r>
          </a:p>
          <a:p>
            <a:pPr eaLnBrk="0" hangingPunct="0">
              <a:buClr>
                <a:srgbClr val="FF0000"/>
              </a:buClr>
              <a:buSzPct val="110000"/>
              <a:tabLst>
                <a:tab pos="571500" algn="l"/>
              </a:tabLst>
            </a:pPr>
            <a:endParaRPr lang="en-US" sz="800" dirty="0">
              <a:cs typeface="Times New Roman" pitchFamily="18" charset="0"/>
              <a:sym typeface="Wingdings" pitchFamily="2" charset="2"/>
            </a:endParaRPr>
          </a:p>
          <a:p>
            <a:pPr lvl="1" eaLnBrk="0" hangingPunct="0">
              <a:buClr>
                <a:srgbClr val="FF0000"/>
              </a:buClr>
              <a:buSzPct val="110000"/>
              <a:buFontTx/>
              <a:buChar char="•"/>
              <a:tabLst>
                <a:tab pos="571500" algn="l"/>
              </a:tabLst>
            </a:pPr>
            <a:r>
              <a:rPr lang="en-US" sz="2400" dirty="0">
                <a:cs typeface="Times New Roman" pitchFamily="18" charset="0"/>
                <a:sym typeface="Wingdings" pitchFamily="2" charset="2"/>
              </a:rPr>
              <a:t> have steeper slopes </a:t>
            </a:r>
          </a:p>
          <a:p>
            <a:pPr lvl="1" eaLnBrk="0" hangingPunct="0">
              <a:buClr>
                <a:srgbClr val="FF0000"/>
              </a:buClr>
              <a:buSzPct val="110000"/>
              <a:buFontTx/>
              <a:buChar char="•"/>
              <a:tabLst>
                <a:tab pos="571500" algn="l"/>
              </a:tabLst>
            </a:pPr>
            <a:r>
              <a:rPr lang="en-US" sz="2400" dirty="0">
                <a:cs typeface="Times New Roman" pitchFamily="18" charset="0"/>
                <a:sym typeface="Wingdings" pitchFamily="2" charset="2"/>
              </a:rPr>
              <a:t> have less materials </a:t>
            </a:r>
          </a:p>
          <a:p>
            <a:pPr lvl="1" eaLnBrk="0" hangingPunct="0">
              <a:buClr>
                <a:srgbClr val="FF0000"/>
              </a:buClr>
              <a:buSzPct val="110000"/>
              <a:buFontTx/>
              <a:buChar char="•"/>
              <a:tabLst>
                <a:tab pos="571500" algn="l"/>
              </a:tabLst>
            </a:pPr>
            <a:r>
              <a:rPr lang="en-US" sz="2400" dirty="0">
                <a:cs typeface="Times New Roman" pitchFamily="18" charset="0"/>
                <a:sym typeface="Wingdings" pitchFamily="2" charset="2"/>
              </a:rPr>
              <a:t> are economic </a:t>
            </a:r>
          </a:p>
          <a:p>
            <a:pPr lvl="1" eaLnBrk="0" hangingPunct="0">
              <a:buClr>
                <a:srgbClr val="FF0000"/>
              </a:buClr>
              <a:buSzPct val="110000"/>
              <a:buFontTx/>
              <a:buChar char="•"/>
              <a:tabLst>
                <a:tab pos="571500" algn="l"/>
              </a:tabLst>
            </a:pPr>
            <a:endParaRPr lang="en-US" sz="2400" dirty="0">
              <a:cs typeface="Arial" pitchFamily="34" charset="0"/>
              <a:sym typeface="Wingdings" pitchFamily="2" charset="2"/>
            </a:endParaRPr>
          </a:p>
          <a:p>
            <a:pPr eaLnBrk="0" hangingPunct="0">
              <a:buClr>
                <a:srgbClr val="FF0000"/>
              </a:buClr>
              <a:buSzPct val="120000"/>
              <a:buFontTx/>
              <a:buChar char="•"/>
              <a:tabLst>
                <a:tab pos="571500" algn="l"/>
              </a:tabLst>
            </a:pPr>
            <a:r>
              <a:rPr lang="en-US" sz="2400" dirty="0">
                <a:cs typeface="Times New Roman" pitchFamily="18" charset="0"/>
                <a:sym typeface="Wingdings" pitchFamily="2" charset="2"/>
              </a:rPr>
              <a:t>  Construction period is shorter and easy to increase the crest elevation</a:t>
            </a:r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375940" y="4498975"/>
            <a:ext cx="85328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400" dirty="0">
                <a:solidFill>
                  <a:schemeClr val="accent1"/>
                </a:solidFill>
                <a:cs typeface="Times New Roman" pitchFamily="18" charset="0"/>
              </a:rPr>
              <a:t>Width of dam crest: </a:t>
            </a:r>
            <a:r>
              <a:rPr lang="en-US" sz="2400" dirty="0">
                <a:cs typeface="Times New Roman" pitchFamily="18" charset="0"/>
              </a:rPr>
              <a:t>There are two traffic lanes</a:t>
            </a:r>
          </a:p>
          <a:p>
            <a:pPr>
              <a:buClr>
                <a:srgbClr val="FF0000"/>
              </a:buClr>
            </a:pPr>
            <a:endParaRPr lang="en-US" sz="2400" dirty="0">
              <a:cs typeface="Arial" pitchFamily="34" charset="0"/>
            </a:endParaRPr>
          </a:p>
          <a:p>
            <a:pPr eaLnBrk="0" hangingPunct="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cs typeface="Times New Roman" pitchFamily="18" charset="0"/>
              </a:rPr>
              <a:t>Elevation of dam crest</a:t>
            </a:r>
            <a:r>
              <a:rPr lang="en-US" sz="2400" dirty="0">
                <a:solidFill>
                  <a:srgbClr val="66FFFF"/>
                </a:solidFill>
                <a:cs typeface="Times New Roman" pitchFamily="18" charset="0"/>
              </a:rPr>
              <a:t>: </a:t>
            </a:r>
            <a:r>
              <a:rPr lang="en-US" sz="2400" dirty="0">
                <a:cs typeface="Times New Roman" pitchFamily="18" charset="0"/>
              </a:rPr>
              <a:t>There is no overtopping during 			         design flood</a:t>
            </a:r>
            <a:endParaRPr lang="en-US" sz="2400" dirty="0">
              <a:cs typeface="Arial" pitchFamily="34" charset="0"/>
            </a:endParaRPr>
          </a:p>
          <a:p>
            <a:pPr eaLnBrk="0" hangingPunct="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cs typeface="Times New Roman" pitchFamily="18" charset="0"/>
              </a:rPr>
              <a:t>Freeboard: </a:t>
            </a:r>
            <a:r>
              <a:rPr lang="en-US" sz="2400" dirty="0">
                <a:cs typeface="Times New Roman" pitchFamily="18" charset="0"/>
              </a:rPr>
              <a:t>See the table for recommendations</a:t>
            </a:r>
            <a:endParaRPr 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>
            <a:off x="1547813" y="5876925"/>
            <a:ext cx="6911975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572000" y="4365625"/>
            <a:ext cx="431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003800" y="4365625"/>
            <a:ext cx="3097213" cy="1511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1908175" y="4365625"/>
            <a:ext cx="2663825" cy="1511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446588" y="4365625"/>
            <a:ext cx="576262" cy="1511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716463" y="4498975"/>
            <a:ext cx="503237" cy="1368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219700" y="4508500"/>
            <a:ext cx="1296988" cy="1368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4211638" y="4365625"/>
            <a:ext cx="576262" cy="1511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4067175" y="4365625"/>
            <a:ext cx="576263" cy="1511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426" name="Group 96"/>
          <p:cNvGrpSpPr>
            <a:grpSpLocks/>
          </p:cNvGrpSpPr>
          <p:nvPr/>
        </p:nvGrpSpPr>
        <p:grpSpPr bwMode="auto">
          <a:xfrm>
            <a:off x="395288" y="153988"/>
            <a:ext cx="7489825" cy="6443662"/>
            <a:chOff x="395348" y="188640"/>
            <a:chExt cx="7489020" cy="6442563"/>
          </a:xfrm>
        </p:grpSpPr>
        <p:sp>
          <p:nvSpPr>
            <p:cNvPr id="60446" name="TextBox 46"/>
            <p:cNvSpPr txBox="1">
              <a:spLocks noChangeArrowheads="1"/>
            </p:cNvSpPr>
            <p:nvPr/>
          </p:nvSpPr>
          <p:spPr bwMode="auto">
            <a:xfrm>
              <a:off x="658695" y="188640"/>
              <a:ext cx="23762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Select Compacted Rock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979503" y="2818678"/>
              <a:ext cx="5904865" cy="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rapezoid 5"/>
            <p:cNvSpPr/>
            <p:nvPr/>
          </p:nvSpPr>
          <p:spPr>
            <a:xfrm>
              <a:off x="2916027" y="333077"/>
              <a:ext cx="3384186" cy="2479252"/>
            </a:xfrm>
            <a:prstGeom prst="trapezoi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4428751" y="652111"/>
              <a:ext cx="792078" cy="21602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420798" y="333077"/>
              <a:ext cx="647630" cy="24792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131904" y="333077"/>
              <a:ext cx="647630" cy="24792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916027" y="2815504"/>
              <a:ext cx="215877" cy="576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119258" y="990190"/>
              <a:ext cx="0" cy="1007891"/>
            </a:xfrm>
            <a:prstGeom prst="line">
              <a:avLst/>
            </a:prstGeom>
            <a:ln w="12700">
              <a:solidFill>
                <a:srgbClr val="66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60474" y="1156850"/>
              <a:ext cx="287307" cy="0"/>
            </a:xfrm>
            <a:prstGeom prst="line">
              <a:avLst/>
            </a:prstGeom>
            <a:ln w="12700">
              <a:solidFill>
                <a:srgbClr val="66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060474" y="1156850"/>
              <a:ext cx="0" cy="1007890"/>
            </a:xfrm>
            <a:prstGeom prst="line">
              <a:avLst/>
            </a:prstGeom>
            <a:ln w="12700">
              <a:solidFill>
                <a:srgbClr val="66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56" name="TextBox 39"/>
            <p:cNvSpPr txBox="1">
              <a:spLocks noChangeArrowheads="1"/>
            </p:cNvSpPr>
            <p:nvPr/>
          </p:nvSpPr>
          <p:spPr bwMode="auto">
            <a:xfrm>
              <a:off x="5796136" y="620688"/>
              <a:ext cx="6480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/>
                <a:t>1.3</a:t>
              </a:r>
            </a:p>
          </p:txBody>
        </p:sp>
        <p:sp>
          <p:nvSpPr>
            <p:cNvPr id="60457" name="TextBox 40"/>
            <p:cNvSpPr txBox="1">
              <a:spLocks noChangeArrowheads="1"/>
            </p:cNvSpPr>
            <p:nvPr/>
          </p:nvSpPr>
          <p:spPr bwMode="auto">
            <a:xfrm>
              <a:off x="6127895" y="1340768"/>
              <a:ext cx="2880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/>
                <a:t>1</a:t>
              </a:r>
            </a:p>
          </p:txBody>
        </p:sp>
        <p:sp>
          <p:nvSpPr>
            <p:cNvPr id="60458" name="TextBox 41"/>
            <p:cNvSpPr txBox="1">
              <a:spLocks noChangeArrowheads="1"/>
            </p:cNvSpPr>
            <p:nvPr/>
          </p:nvSpPr>
          <p:spPr bwMode="auto">
            <a:xfrm>
              <a:off x="2843808" y="796393"/>
              <a:ext cx="6480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/>
                <a:t>1.3</a:t>
              </a:r>
            </a:p>
          </p:txBody>
        </p:sp>
        <p:sp>
          <p:nvSpPr>
            <p:cNvPr id="60459" name="TextBox 42"/>
            <p:cNvSpPr txBox="1">
              <a:spLocks noChangeArrowheads="1"/>
            </p:cNvSpPr>
            <p:nvPr/>
          </p:nvSpPr>
          <p:spPr bwMode="auto">
            <a:xfrm>
              <a:off x="2771800" y="1363165"/>
              <a:ext cx="2880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/>
                <a:t>1</a:t>
              </a:r>
            </a:p>
          </p:txBody>
        </p:sp>
        <p:sp>
          <p:nvSpPr>
            <p:cNvPr id="60460" name="TextBox 43"/>
            <p:cNvSpPr txBox="1">
              <a:spLocks noChangeArrowheads="1"/>
            </p:cNvSpPr>
            <p:nvPr/>
          </p:nvSpPr>
          <p:spPr bwMode="auto">
            <a:xfrm>
              <a:off x="4716016" y="2022270"/>
              <a:ext cx="1800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FF"/>
                  </a:solidFill>
                </a:rPr>
                <a:t>Coarse</a:t>
              </a:r>
            </a:p>
            <a:p>
              <a:pPr eaLnBrk="1" hangingPunct="1"/>
              <a:r>
                <a:rPr lang="en-US" sz="1800">
                  <a:solidFill>
                    <a:srgbClr val="0000FF"/>
                  </a:solidFill>
                </a:rPr>
                <a:t>Dumped Rock</a:t>
              </a:r>
            </a:p>
          </p:txBody>
        </p:sp>
        <p:cxnSp>
          <p:nvCxnSpPr>
            <p:cNvPr id="46" name="Elbow Connector 45"/>
            <p:cNvCxnSpPr/>
            <p:nvPr/>
          </p:nvCxnSpPr>
          <p:spPr>
            <a:xfrm rot="10800000">
              <a:off x="2987456" y="364822"/>
              <a:ext cx="865095" cy="7142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6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/>
            <p:nvPr/>
          </p:nvCxnSpPr>
          <p:spPr>
            <a:xfrm rot="10800000">
              <a:off x="2555703" y="2309178"/>
              <a:ext cx="576201" cy="7142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6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63" name="TextBox 52"/>
            <p:cNvSpPr txBox="1">
              <a:spLocks noChangeArrowheads="1"/>
            </p:cNvSpPr>
            <p:nvPr/>
          </p:nvSpPr>
          <p:spPr bwMode="auto">
            <a:xfrm>
              <a:off x="539552" y="2083826"/>
              <a:ext cx="208823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Reinforced Concrete Membrane </a:t>
              </a:r>
            </a:p>
          </p:txBody>
        </p:sp>
        <p:cxnSp>
          <p:nvCxnSpPr>
            <p:cNvPr id="57" name="Elbow Connector 56"/>
            <p:cNvCxnSpPr/>
            <p:nvPr/>
          </p:nvCxnSpPr>
          <p:spPr>
            <a:xfrm rot="10800000">
              <a:off x="2195380" y="3137712"/>
              <a:ext cx="723822" cy="179356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66FF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65" name="TextBox 57"/>
            <p:cNvSpPr txBox="1">
              <a:spLocks noChangeArrowheads="1"/>
            </p:cNvSpPr>
            <p:nvPr/>
          </p:nvSpPr>
          <p:spPr bwMode="auto">
            <a:xfrm>
              <a:off x="1043608" y="2978119"/>
              <a:ext cx="12961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Cutoff  wall</a:t>
              </a:r>
            </a:p>
          </p:txBody>
        </p:sp>
        <p:sp>
          <p:nvSpPr>
            <p:cNvPr id="60466" name="TextBox 58"/>
            <p:cNvSpPr txBox="1">
              <a:spLocks noChangeArrowheads="1"/>
            </p:cNvSpPr>
            <p:nvPr/>
          </p:nvSpPr>
          <p:spPr bwMode="auto">
            <a:xfrm>
              <a:off x="3851919" y="2996952"/>
              <a:ext cx="3239674" cy="40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CCFFCC"/>
                  </a:solidFill>
                </a:rPr>
                <a:t>(a) Impermeable face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5220829" y="639413"/>
              <a:ext cx="5031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5839888" y="980667"/>
              <a:ext cx="287306" cy="0"/>
            </a:xfrm>
            <a:prstGeom prst="line">
              <a:avLst/>
            </a:prstGeom>
            <a:ln w="12700">
              <a:solidFill>
                <a:srgbClr val="66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469" name="TextBox 109"/>
            <p:cNvSpPr txBox="1">
              <a:spLocks noChangeArrowheads="1"/>
            </p:cNvSpPr>
            <p:nvPr/>
          </p:nvSpPr>
          <p:spPr bwMode="auto">
            <a:xfrm rot="1999510">
              <a:off x="5737545" y="5298944"/>
              <a:ext cx="1800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Dumped Rock</a:t>
              </a:r>
            </a:p>
          </p:txBody>
        </p:sp>
        <p:sp>
          <p:nvSpPr>
            <p:cNvPr id="60470" name="TextBox 112"/>
            <p:cNvSpPr txBox="1">
              <a:spLocks noChangeArrowheads="1"/>
            </p:cNvSpPr>
            <p:nvPr/>
          </p:nvSpPr>
          <p:spPr bwMode="auto">
            <a:xfrm>
              <a:off x="4860032" y="5301208"/>
              <a:ext cx="12961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Rolled rock</a:t>
              </a:r>
            </a:p>
          </p:txBody>
        </p:sp>
        <p:sp>
          <p:nvSpPr>
            <p:cNvPr id="60471" name="TextBox 114"/>
            <p:cNvSpPr txBox="1">
              <a:spLocks noChangeArrowheads="1"/>
            </p:cNvSpPr>
            <p:nvPr/>
          </p:nvSpPr>
          <p:spPr bwMode="auto">
            <a:xfrm rot="-4167178">
              <a:off x="3956252" y="5036383"/>
              <a:ext cx="12601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Clay core</a:t>
              </a:r>
            </a:p>
          </p:txBody>
        </p:sp>
        <p:sp>
          <p:nvSpPr>
            <p:cNvPr id="60472" name="TextBox 124"/>
            <p:cNvSpPr txBox="1">
              <a:spLocks noChangeArrowheads="1"/>
            </p:cNvSpPr>
            <p:nvPr/>
          </p:nvSpPr>
          <p:spPr bwMode="auto">
            <a:xfrm>
              <a:off x="2915816" y="5229200"/>
              <a:ext cx="13681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Dumped  or</a:t>
              </a:r>
            </a:p>
            <a:p>
              <a:pPr eaLnBrk="1" hangingPunct="1"/>
              <a:r>
                <a:rPr lang="en-US" sz="1600"/>
                <a:t> Rolled rock</a:t>
              </a:r>
            </a:p>
          </p:txBody>
        </p:sp>
        <p:sp>
          <p:nvSpPr>
            <p:cNvPr id="60473" name="TextBox 128"/>
            <p:cNvSpPr txBox="1">
              <a:spLocks noChangeArrowheads="1"/>
            </p:cNvSpPr>
            <p:nvPr/>
          </p:nvSpPr>
          <p:spPr bwMode="auto">
            <a:xfrm>
              <a:off x="4966340" y="6077074"/>
              <a:ext cx="13681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/>
                <a:t>Grout curtain</a:t>
              </a:r>
            </a:p>
          </p:txBody>
        </p:sp>
        <p:sp>
          <p:nvSpPr>
            <p:cNvPr id="60474" name="TextBox 144"/>
            <p:cNvSpPr txBox="1">
              <a:spLocks noChangeArrowheads="1"/>
            </p:cNvSpPr>
            <p:nvPr/>
          </p:nvSpPr>
          <p:spPr bwMode="auto">
            <a:xfrm>
              <a:off x="395348" y="6231143"/>
              <a:ext cx="3384376" cy="40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CCFFCC"/>
                  </a:solidFill>
                </a:rPr>
                <a:t>(b) Impermeable earth-core</a:t>
              </a:r>
            </a:p>
          </p:txBody>
        </p:sp>
      </p:grpSp>
      <p:cxnSp>
        <p:nvCxnSpPr>
          <p:cNvPr id="99" name="Straight Arrow Connector 98"/>
          <p:cNvCxnSpPr/>
          <p:nvPr/>
        </p:nvCxnSpPr>
        <p:spPr>
          <a:xfrm flipV="1">
            <a:off x="5003800" y="4076700"/>
            <a:ext cx="360363" cy="504825"/>
          </a:xfrm>
          <a:prstGeom prst="straightConnector1">
            <a:avLst/>
          </a:prstGeom>
          <a:ln w="12700">
            <a:solidFill>
              <a:srgbClr val="66FFFF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4643438" y="4076700"/>
            <a:ext cx="720725" cy="504825"/>
          </a:xfrm>
          <a:prstGeom prst="straightConnector1">
            <a:avLst/>
          </a:prstGeom>
          <a:ln w="12700">
            <a:solidFill>
              <a:srgbClr val="66FF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9" name="TextBox 104"/>
          <p:cNvSpPr txBox="1">
            <a:spLocks noChangeArrowheads="1"/>
          </p:cNvSpPr>
          <p:nvPr/>
        </p:nvSpPr>
        <p:spPr bwMode="auto">
          <a:xfrm>
            <a:off x="5364163" y="3862388"/>
            <a:ext cx="223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Graded transition sections</a:t>
            </a:r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4211638" y="5876925"/>
            <a:ext cx="9525" cy="215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1" name="TextBox 111"/>
          <p:cNvSpPr txBox="1">
            <a:spLocks noChangeArrowheads="1"/>
          </p:cNvSpPr>
          <p:nvPr/>
        </p:nvSpPr>
        <p:spPr bwMode="auto">
          <a:xfrm>
            <a:off x="6978650" y="5516563"/>
            <a:ext cx="85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(1.5m)</a:t>
            </a:r>
          </a:p>
        </p:txBody>
      </p:sp>
      <p:sp>
        <p:nvSpPr>
          <p:cNvPr id="60432" name="TextBox 113"/>
          <p:cNvSpPr txBox="1">
            <a:spLocks noChangeArrowheads="1"/>
          </p:cNvSpPr>
          <p:nvPr/>
        </p:nvSpPr>
        <p:spPr bwMode="auto">
          <a:xfrm>
            <a:off x="5148263" y="5516563"/>
            <a:ext cx="85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(0.2m)</a:t>
            </a:r>
          </a:p>
        </p:txBody>
      </p:sp>
      <p:cxnSp>
        <p:nvCxnSpPr>
          <p:cNvPr id="121" name="Straight Connector 120"/>
          <p:cNvCxnSpPr/>
          <p:nvPr/>
        </p:nvCxnSpPr>
        <p:spPr>
          <a:xfrm>
            <a:off x="4462463" y="5876925"/>
            <a:ext cx="0" cy="215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eform 123"/>
          <p:cNvSpPr/>
          <p:nvPr/>
        </p:nvSpPr>
        <p:spPr>
          <a:xfrm>
            <a:off x="4203700" y="6070600"/>
            <a:ext cx="347663" cy="654050"/>
          </a:xfrm>
          <a:custGeom>
            <a:avLst/>
            <a:gdLst>
              <a:gd name="connsiteX0" fmla="*/ 0 w 347221"/>
              <a:gd name="connsiteY0" fmla="*/ 18853 h 653591"/>
              <a:gd name="connsiteX1" fmla="*/ 122549 w 347221"/>
              <a:gd name="connsiteY1" fmla="*/ 160256 h 653591"/>
              <a:gd name="connsiteX2" fmla="*/ 84841 w 347221"/>
              <a:gd name="connsiteY2" fmla="*/ 320511 h 653591"/>
              <a:gd name="connsiteX3" fmla="*/ 56561 w 347221"/>
              <a:gd name="connsiteY3" fmla="*/ 556181 h 653591"/>
              <a:gd name="connsiteX4" fmla="*/ 301658 w 347221"/>
              <a:gd name="connsiteY4" fmla="*/ 612742 h 653591"/>
              <a:gd name="connsiteX5" fmla="*/ 329938 w 347221"/>
              <a:gd name="connsiteY5" fmla="*/ 311084 h 653591"/>
              <a:gd name="connsiteX6" fmla="*/ 292231 w 347221"/>
              <a:gd name="connsiteY6" fmla="*/ 235670 h 653591"/>
              <a:gd name="connsiteX7" fmla="*/ 235670 w 347221"/>
              <a:gd name="connsiteY7" fmla="*/ 141402 h 653591"/>
              <a:gd name="connsiteX8" fmla="*/ 254524 w 347221"/>
              <a:gd name="connsiteY8" fmla="*/ 37707 h 653591"/>
              <a:gd name="connsiteX9" fmla="*/ 245097 w 347221"/>
              <a:gd name="connsiteY9" fmla="*/ 0 h 65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7221" h="653591">
                <a:moveTo>
                  <a:pt x="0" y="18853"/>
                </a:moveTo>
                <a:cubicBezTo>
                  <a:pt x="54204" y="64416"/>
                  <a:pt x="108409" y="109980"/>
                  <a:pt x="122549" y="160256"/>
                </a:cubicBezTo>
                <a:cubicBezTo>
                  <a:pt x="136689" y="210532"/>
                  <a:pt x="95839" y="254524"/>
                  <a:pt x="84841" y="320511"/>
                </a:cubicBezTo>
                <a:cubicBezTo>
                  <a:pt x="73843" y="386498"/>
                  <a:pt x="20425" y="507476"/>
                  <a:pt x="56561" y="556181"/>
                </a:cubicBezTo>
                <a:cubicBezTo>
                  <a:pt x="92697" y="604886"/>
                  <a:pt x="256095" y="653591"/>
                  <a:pt x="301658" y="612742"/>
                </a:cubicBezTo>
                <a:cubicBezTo>
                  <a:pt x="347221" y="571893"/>
                  <a:pt x="331509" y="373929"/>
                  <a:pt x="329938" y="311084"/>
                </a:cubicBezTo>
                <a:cubicBezTo>
                  <a:pt x="328367" y="248239"/>
                  <a:pt x="307942" y="263950"/>
                  <a:pt x="292231" y="235670"/>
                </a:cubicBezTo>
                <a:cubicBezTo>
                  <a:pt x="276520" y="207390"/>
                  <a:pt x="241954" y="174396"/>
                  <a:pt x="235670" y="141402"/>
                </a:cubicBezTo>
                <a:cubicBezTo>
                  <a:pt x="229386" y="108408"/>
                  <a:pt x="252953" y="61274"/>
                  <a:pt x="254524" y="37707"/>
                </a:cubicBezTo>
                <a:cubicBezTo>
                  <a:pt x="256095" y="14140"/>
                  <a:pt x="250596" y="7070"/>
                  <a:pt x="245097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8" name="Elbow Connector 127"/>
          <p:cNvCxnSpPr/>
          <p:nvPr/>
        </p:nvCxnSpPr>
        <p:spPr>
          <a:xfrm>
            <a:off x="4356100" y="6021388"/>
            <a:ext cx="647700" cy="215900"/>
          </a:xfrm>
          <a:prstGeom prst="bentConnector3">
            <a:avLst>
              <a:gd name="adj1" fmla="val 50000"/>
            </a:avLst>
          </a:prstGeom>
          <a:ln w="12700">
            <a:solidFill>
              <a:srgbClr val="66FF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011863" y="4868863"/>
            <a:ext cx="1081087" cy="0"/>
          </a:xfrm>
          <a:prstGeom prst="line">
            <a:avLst/>
          </a:prstGeom>
          <a:ln w="12700">
            <a:solidFill>
              <a:srgbClr val="66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7092950" y="4868863"/>
            <a:ext cx="0" cy="504825"/>
          </a:xfrm>
          <a:prstGeom prst="line">
            <a:avLst/>
          </a:prstGeom>
          <a:ln w="12700">
            <a:solidFill>
              <a:srgbClr val="66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059113" y="4652963"/>
            <a:ext cx="1008062" cy="0"/>
          </a:xfrm>
          <a:prstGeom prst="line">
            <a:avLst/>
          </a:prstGeom>
          <a:ln w="12700">
            <a:solidFill>
              <a:srgbClr val="66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3059113" y="4652963"/>
            <a:ext cx="0" cy="504825"/>
          </a:xfrm>
          <a:prstGeom prst="line">
            <a:avLst/>
          </a:prstGeom>
          <a:ln w="12700">
            <a:solidFill>
              <a:srgbClr val="66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0" name="TextBox 137"/>
          <p:cNvSpPr txBox="1">
            <a:spLocks noChangeArrowheads="1"/>
          </p:cNvSpPr>
          <p:nvPr/>
        </p:nvSpPr>
        <p:spPr bwMode="auto">
          <a:xfrm>
            <a:off x="6337300" y="451802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1.4</a:t>
            </a:r>
          </a:p>
        </p:txBody>
      </p:sp>
      <p:sp>
        <p:nvSpPr>
          <p:cNvPr id="60441" name="TextBox 138"/>
          <p:cNvSpPr txBox="1">
            <a:spLocks noChangeArrowheads="1"/>
          </p:cNvSpPr>
          <p:nvPr/>
        </p:nvSpPr>
        <p:spPr bwMode="auto">
          <a:xfrm>
            <a:off x="7067550" y="4941888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60442" name="TextBox 139"/>
          <p:cNvSpPr txBox="1">
            <a:spLocks noChangeArrowheads="1"/>
          </p:cNvSpPr>
          <p:nvPr/>
        </p:nvSpPr>
        <p:spPr bwMode="auto">
          <a:xfrm>
            <a:off x="3276600" y="432752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1.4</a:t>
            </a:r>
          </a:p>
        </p:txBody>
      </p:sp>
      <p:sp>
        <p:nvSpPr>
          <p:cNvPr id="60443" name="TextBox 140"/>
          <p:cNvSpPr txBox="1">
            <a:spLocks noChangeArrowheads="1"/>
          </p:cNvSpPr>
          <p:nvPr/>
        </p:nvSpPr>
        <p:spPr bwMode="auto">
          <a:xfrm>
            <a:off x="2700338" y="47244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60444" name="TextBox 145"/>
          <p:cNvSpPr txBox="1">
            <a:spLocks noChangeArrowheads="1"/>
          </p:cNvSpPr>
          <p:nvPr/>
        </p:nvSpPr>
        <p:spPr bwMode="auto">
          <a:xfrm>
            <a:off x="20638" y="3429000"/>
            <a:ext cx="6443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Cross-section of typical Rock-fill dams </a:t>
            </a:r>
          </a:p>
        </p:txBody>
      </p:sp>
      <p:sp>
        <p:nvSpPr>
          <p:cNvPr id="60445" name="TextBox 43"/>
          <p:cNvSpPr txBox="1">
            <a:spLocks noChangeArrowheads="1"/>
          </p:cNvSpPr>
          <p:nvPr/>
        </p:nvSpPr>
        <p:spPr bwMode="auto">
          <a:xfrm>
            <a:off x="4067175" y="404813"/>
            <a:ext cx="1081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Rolled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</a:rPr>
              <a:t>Medium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</a:rPr>
              <a:t>Size 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</a:rPr>
              <a:t>Rock</a:t>
            </a:r>
          </a:p>
        </p:txBody>
      </p:sp>
    </p:spTree>
    <p:extLst>
      <p:ext uri="{BB962C8B-B14F-4D97-AF65-F5344CB8AC3E}">
        <p14:creationId xmlns:p14="http://schemas.microsoft.com/office/powerpoint/2010/main" val="33777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ea typeface="ＭＳ Ｐゴシック" pitchFamily="34" charset="-128"/>
              </a:rPr>
              <a:t>GRAVITY DAMS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tr-TR" smtClean="0">
                <a:ea typeface="ＭＳ Ｐゴシック" pitchFamily="34" charset="-128"/>
              </a:rPr>
              <a:t>Recep YURTAL</a:t>
            </a:r>
          </a:p>
        </p:txBody>
      </p:sp>
    </p:spTree>
    <p:extLst>
      <p:ext uri="{BB962C8B-B14F-4D97-AF65-F5344CB8AC3E}">
        <p14:creationId xmlns:p14="http://schemas.microsoft.com/office/powerpoint/2010/main" val="25992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Recep YURTAL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sz="1400"/>
              <a:t>Ç.Ü. İnş.Müöl.</a:t>
            </a:r>
          </a:p>
        </p:txBody>
      </p:sp>
      <p:pic>
        <p:nvPicPr>
          <p:cNvPr id="44036" name="Picture 4" descr="Concrete Gravity Dam"/>
          <p:cNvPicPr>
            <a:picLocks noChangeAspect="1" noChangeArrowheads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525" y="2144713"/>
            <a:ext cx="3189288" cy="305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9" name="Picture 7" descr="Forces that act on a Gravity dam.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527175"/>
            <a:ext cx="4392613" cy="4548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9" name="Rectangle 1"/>
          <p:cNvSpPr>
            <a:spLocks noChangeArrowheads="1"/>
          </p:cNvSpPr>
          <p:nvPr/>
        </p:nvSpPr>
        <p:spPr bwMode="auto">
          <a:xfrm>
            <a:off x="395288" y="836613"/>
            <a:ext cx="528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 Resist the forces by their own weight</a:t>
            </a:r>
            <a:endParaRPr lang="tr-TR" sz="24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231775"/>
            <a:ext cx="3671887" cy="460375"/>
          </a:xfrm>
          <a:prstGeom prst="rect">
            <a:avLst/>
          </a:prstGeom>
          <a:gradFill rotWithShape="1">
            <a:gsLst>
              <a:gs pos="0">
                <a:srgbClr val="F1FCFC"/>
              </a:gs>
              <a:gs pos="64999">
                <a:srgbClr val="DCF6F6"/>
              </a:gs>
              <a:gs pos="100000">
                <a:srgbClr val="CDF3F3"/>
              </a:gs>
            </a:gsLst>
            <a:lin ang="5400000" scaled="1"/>
          </a:gradFill>
          <a:ln w="9525">
            <a:solidFill>
              <a:srgbClr val="A5C6C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dk1"/>
                </a:solidFill>
                <a:latin typeface="+mn-lt"/>
                <a:ea typeface="+mn-ea"/>
              </a:rPr>
              <a:t>Concrete Gravity Dams</a:t>
            </a:r>
          </a:p>
        </p:txBody>
      </p:sp>
    </p:spTree>
    <p:extLst>
      <p:ext uri="{BB962C8B-B14F-4D97-AF65-F5344CB8AC3E}">
        <p14:creationId xmlns:p14="http://schemas.microsoft.com/office/powerpoint/2010/main" val="210703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1367</Words>
  <Application>Microsoft Office PowerPoint</Application>
  <PresentationFormat>Ekran Gösterisi (4:3)</PresentationFormat>
  <Paragraphs>397</Paragraphs>
  <Slides>44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3</vt:i4>
      </vt:variant>
      <vt:variant>
        <vt:lpstr>Slayt Başlıkları</vt:lpstr>
      </vt:variant>
      <vt:variant>
        <vt:i4>44</vt:i4>
      </vt:variant>
    </vt:vector>
  </HeadingPairs>
  <TitlesOfParts>
    <vt:vector size="48" baseType="lpstr">
      <vt:lpstr>Ofis Teması</vt:lpstr>
      <vt:lpstr>Microsoft Photo Editor 3.0 Fotoğrafı</vt:lpstr>
      <vt:lpstr>Microsoft Equation</vt:lpstr>
      <vt:lpstr>Microsoft Denklem 3.0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GRAVITY DAMS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Design Principles:</vt:lpstr>
      <vt:lpstr>PowerPoint Sunusu</vt:lpstr>
      <vt:lpstr>Overturning Check</vt:lpstr>
      <vt:lpstr>Overturning Check</vt:lpstr>
      <vt:lpstr>Overturning Check</vt:lpstr>
      <vt:lpstr>Overturning Check</vt:lpstr>
      <vt:lpstr>Overturning Check</vt:lpstr>
      <vt:lpstr>Overturning Check</vt:lpstr>
      <vt:lpstr>Sliding Check</vt:lpstr>
      <vt:lpstr>Sliding Check</vt:lpstr>
      <vt:lpstr>Sliding Check</vt:lpstr>
      <vt:lpstr>Sliding Check</vt:lpstr>
      <vt:lpstr>Sliding Check</vt:lpstr>
      <vt:lpstr>Bearing Capacity Check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Base Pressure Check</vt:lpstr>
      <vt:lpstr>Base Pressure Check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</dc:creator>
  <cp:lastModifiedBy>mehmet</cp:lastModifiedBy>
  <cp:revision>3</cp:revision>
  <dcterms:created xsi:type="dcterms:W3CDTF">2012-10-16T19:20:31Z</dcterms:created>
  <dcterms:modified xsi:type="dcterms:W3CDTF">2012-10-16T20:27:14Z</dcterms:modified>
</cp:coreProperties>
</file>