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6" r:id="rId2"/>
    <p:sldId id="297" r:id="rId3"/>
    <p:sldId id="257" r:id="rId4"/>
    <p:sldId id="258" r:id="rId5"/>
    <p:sldId id="259" r:id="rId6"/>
    <p:sldId id="298" r:id="rId7"/>
    <p:sldId id="299" r:id="rId8"/>
    <p:sldId id="263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03" r:id="rId31"/>
    <p:sldId id="283" r:id="rId32"/>
    <p:sldId id="284" r:id="rId33"/>
    <p:sldId id="285" r:id="rId34"/>
    <p:sldId id="300" r:id="rId35"/>
    <p:sldId id="301" r:id="rId36"/>
    <p:sldId id="302" r:id="rId37"/>
    <p:sldId id="304" r:id="rId38"/>
    <p:sldId id="305" r:id="rId39"/>
    <p:sldId id="306" r:id="rId40"/>
    <p:sldId id="286" r:id="rId41"/>
    <p:sldId id="287" r:id="rId42"/>
    <p:sldId id="290" r:id="rId43"/>
    <p:sldId id="291" r:id="rId44"/>
    <p:sldId id="292" r:id="rId45"/>
    <p:sldId id="293" r:id="rId46"/>
    <p:sldId id="294" r:id="rId47"/>
    <p:sldId id="295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1" autoAdjust="0"/>
  </p:normalViewPr>
  <p:slideViewPr>
    <p:cSldViewPr>
      <p:cViewPr varScale="1">
        <p:scale>
          <a:sx n="101" d="100"/>
          <a:sy n="101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BD97CA-2108-4A48-9F7B-3664788F8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FB455-3006-4EC6-B562-BB4E717973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21335-BF1E-4AAC-BE8F-702E978BF13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DA0FF-E091-40D6-94B1-40E165A6EA9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07AAF-1BFD-4264-929E-1CACF48C440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37F6F-ED42-48A2-907F-F5A51EFDA2A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51925-8AF6-4CA4-BF60-C18FC2765F2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6811F-2622-45BF-9C7A-5ADD5920DDA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35067-2CE9-400F-8F33-728AF886BD4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D8C00-31F5-465F-AFD0-375415AE12F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030FA-0F8E-4324-94FC-D3AFA691E3F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Overprinting structures shown at </a:t>
            </a:r>
            <a:r>
              <a:rPr lang="en-US" sz="1800" i="1" smtClean="0"/>
              <a:t>centre right </a:t>
            </a:r>
            <a:r>
              <a:rPr lang="en-US" sz="1800" smtClean="0"/>
              <a:t>could form over any time interval, e.g. over 2 000 Ma (</a:t>
            </a:r>
            <a:r>
              <a:rPr lang="en-US" sz="1800" i="1" smtClean="0"/>
              <a:t>upper bar) or over 30 Ma (lower bar)</a:t>
            </a:r>
            <a:endParaRPr lang="en-US" sz="180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E5F8F-D03C-471D-A80E-28F23701E2A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91828-20F1-4ABC-995A-C1920571F37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7F5B1-8174-4C46-8907-369BFE080C6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DBAA1-1F58-4FAB-9130-6CFB0B6A03D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46231-2E2C-43CA-8937-868C4386573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40C8C-9612-4EA9-BFF4-FF6C636571B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51BFF-3032-4F45-8D2E-EFEE46BC012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EF8E3-6A9E-46EF-A54D-79FE6C584D1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8FF78-31F4-4690-8564-6B953B2650A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BE261-EB6A-44B4-AAF8-F7B13F8069CF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4F588-9BE4-431C-ABA3-30648E15236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CCFCC-8052-4A69-9395-D73B8C38047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555D-4E1A-4919-ACCF-6318A5ED8FD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62ACD-C88D-48A3-9EE1-0C8EF677EC5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A884B-6F04-4048-90D1-F4C686D69D6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BC18D-A611-44B0-A92A-51AEFF09D0D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AC467-7962-465D-A046-684289B0D6B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937F4-43E8-4D9E-8C62-147D196A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762BD-D29C-46D4-9DD6-25C6B4A78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59F5-4D03-4B26-9DC7-AF3463680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CFCE0-1A5D-4099-AD33-89BAF1948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F9BD-A270-451B-A20B-2C5705CB7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2AF46-C1FD-4439-83B7-17950E912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9345-5880-4D71-B2CC-1CC306884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AB25E-5377-4B6E-A825-C3290151F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E3A0-9ED6-4573-91FB-E3464D2B8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5372-5873-4C45-BA50-AF3C40C3C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37EB-88E9-4CC9-8052-23583D439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89A6-DAD8-46DA-8536-410DBED28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B9453-868C-4841-9900-24415479B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357F-A3C8-4F2A-8170-AEF55E713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10E8A8-D5E6-43E3-8E2F-D17E83386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Lecture 2: Deformation, reference frame,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8567737" cy="2566988"/>
          </a:xfrm>
        </p:spPr>
        <p:txBody>
          <a:bodyPr/>
          <a:lstStyle/>
          <a:p>
            <a:pPr eaLnBrk="1" hangingPunct="1"/>
            <a:r>
              <a:rPr lang="en-US" smtClean="0"/>
              <a:t>Kinematic analysis of deformation</a:t>
            </a:r>
          </a:p>
          <a:p>
            <a:pPr eaLnBrk="1" hangingPunct="1"/>
            <a:r>
              <a:rPr lang="en-US" smtClean="0"/>
              <a:t>B. Natalin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5" descr="PMFig1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86200"/>
            <a:ext cx="74676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4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Garamond" pitchFamily="18" charset="0"/>
            </a:endParaRPr>
          </a:p>
        </p:txBody>
      </p:sp>
      <p:graphicFrame>
        <p:nvGraphicFramePr>
          <p:cNvPr id="7198" name="Group 30"/>
          <p:cNvGraphicFramePr>
            <a:graphicFrameLocks noGrp="1"/>
          </p:cNvGraphicFramePr>
          <p:nvPr/>
        </p:nvGraphicFramePr>
        <p:xfrm>
          <a:off x="152400" y="152400"/>
          <a:ext cx="8748713" cy="3840163"/>
        </p:xfrm>
        <a:graphic>
          <a:graphicData uri="http://schemas.openxmlformats.org/drawingml/2006/table">
            <a:tbl>
              <a:tblPr/>
              <a:tblGrid>
                <a:gridCol w="1749425"/>
                <a:gridCol w="6999288"/>
              </a:tblGrid>
              <a:tr h="403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Terminology related to geometry and representation of geologic structures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Angle between a linear element that lies in a given plane and the strike of that plane (also rake)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Plunge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Angle of linear element with earth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’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surface in imaginary vertical plane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Plunge direction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Azimuth of the plunge direction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Azimuth of the horizontal line in a dipping plane or the intersection between a given plane and the horizontal surface (also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trend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Azimuth of any feature in map view; sometimes used as synonym for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strike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2795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Interpretation of deformed rocks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• Sharp discontinuities in lithologic patterns are faults, unconformities, or intrusive contacts.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• Deformed areas can be subdivided into a number of regions that contain consistent structural attitudes (</a:t>
            </a:r>
            <a:r>
              <a:rPr lang="en-US" sz="2800" b="1" smtClean="0"/>
              <a:t>structural domains</a:t>
            </a:r>
            <a:r>
              <a:rPr lang="en-US" sz="2800" smtClean="0"/>
              <a:t>). For example, an area with folded strata can be subdivided into regions with relatively constant dip direction (or even dip), such as the limbs and hinge areas of large-scale folds.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• The simplest but internally consistent interpretation is most correct. This is also known as the least-astonishment principle.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785937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</a:rPr>
              <a:t>Concept of detailed structural analysis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eaLnBrk="1" hangingPunct="1"/>
            <a:r>
              <a:rPr lang="en-US" sz="4400" smtClean="0"/>
              <a:t> Geometrical (descriptive) analysis</a:t>
            </a:r>
          </a:p>
          <a:p>
            <a:pPr eaLnBrk="1" hangingPunct="1"/>
            <a:r>
              <a:rPr lang="en-US" sz="4400" smtClean="0"/>
              <a:t> Kinematic analysis</a:t>
            </a:r>
          </a:p>
          <a:p>
            <a:pPr eaLnBrk="1" hangingPunct="1"/>
            <a:r>
              <a:rPr lang="en-US" sz="4400" smtClean="0"/>
              <a:t> Dynamic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Geometrical (descriptive)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 of a structure  </a:t>
            </a:r>
          </a:p>
          <a:p>
            <a:pPr eaLnBrk="1" hangingPunct="1"/>
            <a:r>
              <a:rPr lang="en-US" smtClean="0"/>
              <a:t>Characteristics of a structure</a:t>
            </a:r>
          </a:p>
          <a:p>
            <a:pPr eaLnBrk="1" hangingPunct="1"/>
            <a:r>
              <a:rPr lang="en-US" smtClean="0"/>
              <a:t>Orientation of a structure (stereonet)  </a:t>
            </a:r>
          </a:p>
          <a:p>
            <a:pPr eaLnBrk="1" hangingPunct="1"/>
            <a:r>
              <a:rPr lang="en-US" smtClean="0"/>
              <a:t>Relationships of structures</a:t>
            </a:r>
          </a:p>
          <a:p>
            <a:pPr eaLnBrk="1" hangingPunct="1"/>
            <a:r>
              <a:rPr lang="en-US" smtClean="0"/>
              <a:t>Establishing of structural paragenesis</a:t>
            </a:r>
          </a:p>
          <a:p>
            <a:pPr eaLnBrk="1" hangingPunct="1"/>
            <a:r>
              <a:rPr lang="en-US" smtClean="0"/>
              <a:t>Establishing deformation episodes</a:t>
            </a:r>
          </a:p>
          <a:p>
            <a:pPr eaLnBrk="1" hangingPunct="1"/>
            <a:r>
              <a:rPr lang="en-US" smtClean="0"/>
              <a:t>Creation of geometrical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06437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Descriptive analysis:</a:t>
            </a:r>
            <a:r>
              <a:rPr lang="en-US" sz="3600" smtClean="0">
                <a:solidFill>
                  <a:schemeClr val="tx1"/>
                </a:solidFill>
              </a:rPr>
              <a:t> Collection of data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96300" cy="5543550"/>
          </a:xfrm>
        </p:spPr>
        <p:txBody>
          <a:bodyPr/>
          <a:lstStyle/>
          <a:p>
            <a:pPr eaLnBrk="1" hangingPunct="1"/>
            <a:r>
              <a:rPr lang="en-US" smtClean="0"/>
              <a:t>Observations in points</a:t>
            </a:r>
            <a:br>
              <a:rPr lang="en-US" smtClean="0"/>
            </a:br>
            <a:r>
              <a:rPr lang="en-US" smtClean="0"/>
              <a:t>- satisfactory for reconnaissance studies</a:t>
            </a:r>
            <a:br>
              <a:rPr lang="en-US" smtClean="0"/>
            </a:br>
            <a:r>
              <a:rPr lang="en-US" smtClean="0"/>
              <a:t>- satisfactory for large structures</a:t>
            </a:r>
            <a:br>
              <a:rPr lang="en-US" smtClean="0"/>
            </a:br>
            <a:r>
              <a:rPr lang="en-US" smtClean="0"/>
              <a:t>- bad for detail analysis</a:t>
            </a:r>
          </a:p>
          <a:p>
            <a:pPr eaLnBrk="1" hangingPunct="1"/>
            <a:r>
              <a:rPr lang="en-US" smtClean="0"/>
              <a:t>Vertical cross section</a:t>
            </a:r>
            <a:br>
              <a:rPr lang="en-US" smtClean="0"/>
            </a:br>
            <a:r>
              <a:rPr lang="en-US" smtClean="0"/>
              <a:t>- many types of structures could be missed</a:t>
            </a:r>
          </a:p>
          <a:p>
            <a:pPr eaLnBrk="1" hangingPunct="1"/>
            <a:r>
              <a:rPr lang="en-US" smtClean="0"/>
              <a:t>Structural strip maps</a:t>
            </a:r>
            <a:br>
              <a:rPr lang="en-US" smtClean="0"/>
            </a:br>
            <a:r>
              <a:rPr lang="en-US" smtClean="0"/>
              <a:t>- the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Structural strip maps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79388" y="981075"/>
          <a:ext cx="8893175" cy="5805488"/>
        </p:xfrm>
        <a:graphic>
          <a:graphicData uri="http://schemas.openxmlformats.org/presentationml/2006/ole">
            <p:oleObj spid="_x0000_s1026" name="Image" r:id="rId4" imgW="8641097" imgH="5486411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Structural strip maps</a:t>
            </a:r>
          </a:p>
        </p:txBody>
      </p:sp>
      <p:pic>
        <p:nvPicPr>
          <p:cNvPr id="20483" name="Picture 3" descr="UlusFig5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196975"/>
            <a:ext cx="5262562" cy="544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Relationships of structures</a:t>
            </a:r>
          </a:p>
        </p:txBody>
      </p:sp>
      <p:pic>
        <p:nvPicPr>
          <p:cNvPr id="21507" name="Picture 3" descr="06KAL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087438"/>
            <a:ext cx="8424863" cy="5770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Relationships of structures</a:t>
            </a:r>
          </a:p>
        </p:txBody>
      </p:sp>
      <p:pic>
        <p:nvPicPr>
          <p:cNvPr id="22531" name="Picture 3" descr="PTF1_1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801688"/>
            <a:ext cx="6192838" cy="6056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Crosscutting relationships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Intersections of geological bodies</a:t>
            </a:r>
          </a:p>
          <a:p>
            <a:pPr eaLnBrk="1" hangingPunct="1"/>
            <a:r>
              <a:rPr lang="en-US" smtClean="0"/>
              <a:t>Intersections of geological structure</a:t>
            </a:r>
            <a:br>
              <a:rPr lang="en-US" smtClean="0"/>
            </a:br>
            <a:r>
              <a:rPr lang="en-US" smtClean="0"/>
              <a:t>- faults</a:t>
            </a:r>
            <a:br>
              <a:rPr lang="en-US" smtClean="0"/>
            </a:br>
            <a:r>
              <a:rPr lang="en-US" smtClean="0"/>
              <a:t>- foliations</a:t>
            </a:r>
            <a:br>
              <a:rPr lang="en-US" smtClean="0"/>
            </a:br>
            <a:r>
              <a:rPr lang="en-US" smtClean="0"/>
              <a:t>- folds</a:t>
            </a:r>
            <a:br>
              <a:rPr lang="en-US" smtClean="0"/>
            </a:br>
            <a:r>
              <a:rPr lang="en-US" smtClean="0"/>
              <a:t>- relationships of geometric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Stress, strain, and deformation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/>
              <a:t>stress </a:t>
            </a:r>
            <a:r>
              <a:rPr lang="en-US" smtClean="0"/>
              <a:t>(σ) acting on a plane is the force per unit area of the plane (σ = </a:t>
            </a:r>
            <a:r>
              <a:rPr lang="en-US" i="1" smtClean="0"/>
              <a:t>F</a:t>
            </a:r>
            <a:r>
              <a:rPr lang="en-US" smtClean="0"/>
              <a:t>/area).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</a:t>
            </a:r>
            <a:r>
              <a:rPr lang="en-US" b="1" smtClean="0"/>
              <a:t> deformation </a:t>
            </a:r>
            <a:r>
              <a:rPr lang="en-US" smtClean="0"/>
              <a:t>refers to changes in shape, position, or orientation of a body resulting from the application of a differential stress (i.e., a state in which the magnitude of stress is not the same in all directions).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</a:t>
            </a:r>
            <a:r>
              <a:rPr lang="en-US" b="1" smtClean="0"/>
              <a:t> strain </a:t>
            </a:r>
            <a:r>
              <a:rPr lang="en-US" smtClean="0"/>
              <a:t>is a distortion or change in shape of a body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Relationships of geometric elements</a:t>
            </a:r>
          </a:p>
        </p:txBody>
      </p:sp>
      <p:pic>
        <p:nvPicPr>
          <p:cNvPr id="24579" name="Picture 3" descr="SynopticDiagramFig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873125"/>
            <a:ext cx="6119812" cy="5738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569325" cy="649287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Relationships of geometric elements</a:t>
            </a:r>
          </a:p>
        </p:txBody>
      </p:sp>
      <p:pic>
        <p:nvPicPr>
          <p:cNvPr id="25603" name="Picture 3" descr="01KAL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981075"/>
            <a:ext cx="6408738" cy="5575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07413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Relationships of geometric elements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6628" name="Picture 4" descr="02KAL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990600"/>
            <a:ext cx="3906838" cy="5867400"/>
          </a:xfrm>
          <a:noFill/>
        </p:spPr>
      </p:pic>
      <p:pic>
        <p:nvPicPr>
          <p:cNvPr id="26629" name="Picture 5" descr="03K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39560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06437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Relationships of geometric elements</a:t>
            </a:r>
          </a:p>
        </p:txBody>
      </p:sp>
      <p:pic>
        <p:nvPicPr>
          <p:cNvPr id="27651" name="Picture 3" descr="07K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8382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5888"/>
            <a:ext cx="8061325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7175" y="187325"/>
          <a:ext cx="8631238" cy="6483350"/>
        </p:xfrm>
        <a:graphic>
          <a:graphicData uri="http://schemas.openxmlformats.org/presentationml/2006/ole">
            <p:oleObj spid="_x0000_s2050" name="Image" r:id="rId3" imgW="8631953" imgH="6483109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2413" y="187325"/>
          <a:ext cx="8640762" cy="6483350"/>
        </p:xfrm>
        <a:graphic>
          <a:graphicData uri="http://schemas.openxmlformats.org/presentationml/2006/ole">
            <p:oleObj spid="_x0000_s3074" name="Image" r:id="rId3" imgW="8641097" imgH="6483109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Sheath folds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229600" cy="2185988"/>
          </a:xfrm>
        </p:spPr>
        <p:txBody>
          <a:bodyPr/>
          <a:lstStyle/>
          <a:p>
            <a:pPr eaLnBrk="1" hangingPunct="1"/>
            <a:r>
              <a:rPr lang="en-US" sz="2800" smtClean="0"/>
              <a:t>98% of sheath folds generated during simple shear and general shear display (R0 &lt; 1) cats-eye-fold patterns</a:t>
            </a:r>
          </a:p>
          <a:p>
            <a:pPr eaLnBrk="1" hangingPunct="1"/>
            <a:r>
              <a:rPr lang="en-US" sz="2800" smtClean="0"/>
              <a:t>sheath folds generated during constriction display (R0 &gt; 1) bulls-eye-folds (Alsop and Holdsworth, 2006)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178300"/>
            <a:ext cx="8208962" cy="2446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152400"/>
            <a:ext cx="3657600" cy="3962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Relationships of geometric elements</a:t>
            </a:r>
          </a:p>
        </p:txBody>
      </p:sp>
      <p:pic>
        <p:nvPicPr>
          <p:cNvPr id="30723" name="Picture 3" descr="10K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75"/>
            <a:ext cx="4572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804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latin typeface="+mj-lt"/>
              </a:rPr>
              <a:t>The objectives of studying of a poly-deformed area are: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latin typeface="+mj-lt"/>
              </a:rPr>
              <a:t>1) to isolate the individual phases of deformations and metamorphism;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latin typeface="+mj-lt"/>
              </a:rPr>
              <a:t>2) to determine the temporal and spatial relationships between phases of deformation;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latin typeface="+mj-lt"/>
              </a:rPr>
              <a:t>3) to determine kinematic significance of deformation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975350" y="476250"/>
            <a:ext cx="2917825" cy="57594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The three components of deformation:</a:t>
            </a:r>
          </a:p>
          <a:p>
            <a:pPr marL="0" indent="0" eaLnBrk="1" hangingPunct="1"/>
            <a:r>
              <a:rPr lang="en-US" sz="2800" smtClean="0"/>
              <a:t>(a) rotation</a:t>
            </a:r>
          </a:p>
          <a:p>
            <a:pPr marL="0" indent="0" eaLnBrk="1" hangingPunct="1"/>
            <a:r>
              <a:rPr lang="en-US" sz="2800" smtClean="0"/>
              <a:t>(b) translation</a:t>
            </a:r>
          </a:p>
          <a:p>
            <a:pPr marL="0" indent="0" eaLnBrk="1" hangingPunct="1"/>
            <a:r>
              <a:rPr lang="en-US" sz="2800" smtClean="0"/>
              <a:t>(c) strain.</a:t>
            </a:r>
          </a:p>
          <a:p>
            <a:pPr marL="0" indent="0" eaLnBrk="1" hangingPunct="1"/>
            <a:endParaRPr lang="en-US" sz="2800" smtClean="0"/>
          </a:p>
        </p:txBody>
      </p:sp>
      <p:pic>
        <p:nvPicPr>
          <p:cNvPr id="8195" name="Picture 3" descr="PMFig1_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5603875" cy="655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685800" y="838200"/>
            <a:ext cx="815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A </a:t>
            </a:r>
            <a:r>
              <a:rPr lang="en-US" sz="3200" b="1"/>
              <a:t>generation of structures</a:t>
            </a:r>
            <a:r>
              <a:rPr lang="en-US" sz="3200"/>
              <a:t> –structures that are formed during the same time interval in response to the same stress (</a:t>
            </a:r>
            <a:r>
              <a:rPr lang="en-US" sz="3200" b="1"/>
              <a:t>structural paragenesis</a:t>
            </a:r>
            <a:r>
              <a:rPr lang="en-US" sz="3200"/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/>
              <a:t>A </a:t>
            </a:r>
            <a:r>
              <a:rPr lang="en-US" sz="3200" b="1"/>
              <a:t>phase of deformation</a:t>
            </a:r>
            <a:r>
              <a:rPr lang="en-US" sz="3200"/>
              <a:t> is the time interval during which a single generation of structures is produced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4779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Problems of establishing and interpreting deformation phases</a:t>
            </a:r>
            <a:r>
              <a:rPr 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Overprinting relationships may be produced by a single deformation phase (</a:t>
            </a:r>
            <a:r>
              <a:rPr lang="en-US" smtClean="0"/>
              <a:t>non-coaxial progressive deformation; sheath folds)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Problems of establishing and interpreting deformation phases</a:t>
            </a:r>
          </a:p>
        </p:txBody>
      </p:sp>
      <p:pic>
        <p:nvPicPr>
          <p:cNvPr id="34819" name="Picture 3" descr="PTF1_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728788"/>
            <a:ext cx="6192838" cy="5002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Problems of establishing and interpreting deformation phases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 Subsequent deformation phases do not necessarily produce overprinting relations (the stress field and a similar metamorphic grade, Strandja massif)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Problems of establishing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Only relative age of deformation phases can be established 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7951788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Problems of establishing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significance of deformation phases depends on the scale of observation</a:t>
            </a:r>
            <a:br>
              <a:rPr lang="en-US" smtClean="0"/>
            </a:br>
            <a:r>
              <a:rPr lang="en-US" smtClean="0"/>
              <a:t>- the axial planar foliation may be rotated to such an extent that a crenulation cleavage is locally formed </a:t>
            </a:r>
            <a:br>
              <a:rPr lang="en-US" smtClean="0"/>
            </a:br>
            <a:r>
              <a:rPr lang="en-US" smtClean="0"/>
              <a:t>- motion of a thrust over ramp </a:t>
            </a:r>
          </a:p>
          <a:p>
            <a:pPr eaLnBrk="1" hangingPunct="1"/>
            <a:r>
              <a:rPr lang="en-US" smtClean="0"/>
              <a:t>Deformation phases may be diachronous (accretionary wedges)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concept of deformation phases is very useful despite the mentioned problems of the establishing and the frequent diachronous development of deformation in orogenic belts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Overprinting relation and deformation phases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Different mineral assemblages that represent </a:t>
            </a:r>
            <a:r>
              <a:rPr lang="en-US" b="1" smtClean="0"/>
              <a:t>a gap </a:t>
            </a:r>
            <a:r>
              <a:rPr lang="en-US" smtClean="0"/>
              <a:t>in metamorphic grade must belong to different deformation phases;</a:t>
            </a:r>
          </a:p>
          <a:p>
            <a:r>
              <a:rPr lang="en-US" smtClean="0"/>
              <a:t>Overprinting folds with oblique axial surfaces represent different deformation phases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mtClean="0"/>
              <a:t>Two foliations </a:t>
            </a:r>
          </a:p>
        </p:txBody>
      </p:sp>
      <p:pic>
        <p:nvPicPr>
          <p:cNvPr id="40963" name="Picture 9" descr="Fig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371600"/>
            <a:ext cx="7104063" cy="4525963"/>
          </a:xfrm>
          <a:noFill/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600200" y="6019800"/>
            <a:ext cx="603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Liniations have different orientations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Overprinting relation and deformation phases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Shortened boudins are commonly formed by overprinting of two deformation phases</a:t>
            </a:r>
          </a:p>
          <a:p>
            <a:r>
              <a:rPr lang="en-US" smtClean="0"/>
              <a:t>Intrusive veins or dykes can be important to separate phases of deformation and their associated foliations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 frame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/>
            <a:r>
              <a:rPr lang="en-US" smtClean="0"/>
              <a:t>In structural geology it is undeformed state. We can’t know whether a rock body has been moved or distorted unless we know where it originally was and what its original shape was.</a:t>
            </a:r>
          </a:p>
          <a:p>
            <a:pPr eaLnBrk="1" hangingPunct="1"/>
            <a:r>
              <a:rPr lang="en-US" smtClean="0"/>
              <a:t>If we know both the original and final positions of an array of points in a body of rock, we can describe a deformation with mathematical precision by defining a </a:t>
            </a:r>
            <a:r>
              <a:rPr lang="en-US" i="1" smtClean="0"/>
              <a:t>coordinate transformation.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Structural domain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Structural domain is a region where geometry and orientation of structures are similar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Boundaries of a domain are usually related to late phase folds or faults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Structural domain</a:t>
            </a:r>
          </a:p>
        </p:txBody>
      </p:sp>
      <p:pic>
        <p:nvPicPr>
          <p:cNvPr id="44035" name="Picture 3" descr="L1OrientMap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70038"/>
            <a:ext cx="9144000" cy="4905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Fabric elements depend on scale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63830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0" y="2162175"/>
          <a:ext cx="9144000" cy="3933825"/>
        </p:xfrm>
        <a:graphic>
          <a:graphicData uri="http://schemas.openxmlformats.org/presentationml/2006/ole">
            <p:oleObj spid="_x0000_s4098" r:id="rId4" imgW="4400550" imgH="1895475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Structural elements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Physical elements:</a:t>
            </a:r>
            <a:b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bedding</a:t>
            </a:r>
            <a:b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foliation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Geometrical elements:</a:t>
            </a:r>
            <a:b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axial plane</a:t>
            </a:r>
            <a:b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hinge</a:t>
            </a:r>
            <a:b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enveloping surface</a:t>
            </a:r>
            <a:endParaRPr lang="en-US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Enveloping surface 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767013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6084" name="Picture 4" descr="Envelop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5438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Foliation and lineation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Foliation is very close spaced parallel planar alignment of structural features or fabric elements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Planar and linear structure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Planar structures: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cleavage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bedding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layering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axial planes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Linear structures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flute cast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mineral lineation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hinge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Labels in structural geology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Planar structures – 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Linear structures – L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Folds – F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Deformation episode – D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Synsedimentary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structures – S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L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F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First episode of deformation – S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L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F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Second episode of deformation S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L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F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MFig1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16113"/>
            <a:ext cx="8631237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8280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Deformation represented as a coordinate transformation. Points 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m, n, o,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move to new positions 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′, 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′, 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′, and 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′.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 frame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External </a:t>
            </a:r>
          </a:p>
          <a:p>
            <a:pPr eaLnBrk="1" hangingPunct="1"/>
            <a:r>
              <a:rPr lang="en-US" smtClean="0"/>
              <a:t>Internal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smtClean="0"/>
              <a:t>Deformation and reference frame</a:t>
            </a:r>
          </a:p>
        </p:txBody>
      </p:sp>
      <p:pic>
        <p:nvPicPr>
          <p:cNvPr id="12291" name="Picture 3" descr="PM4_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041400"/>
            <a:ext cx="6019800" cy="5761038"/>
          </a:xfr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441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Deformation is defined relative to a reference frame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" y="2667000"/>
            <a:ext cx="419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External reference frame is used translation and rotation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2400" y="4419600"/>
            <a:ext cx="2971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Internal reference frame is used for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936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Bedding as internal reference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722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• Strata are deposited horizontally. This is the Law of Original Horizontality, which makes bedding an internal reference frame</a:t>
            </a:r>
          </a:p>
          <a:p>
            <a:pPr eaLnBrk="1" hangingPunct="1">
              <a:buFontTx/>
              <a:buNone/>
            </a:pPr>
            <a:r>
              <a:rPr lang="en-US" smtClean="0"/>
              <a:t>• Strata follow one another in chronological, but not necessarily continuous, order. This is known as the Law of Superposition</a:t>
            </a:r>
          </a:p>
          <a:p>
            <a:pPr eaLnBrk="1" hangingPunct="1">
              <a:buFontTx/>
              <a:buNone/>
            </a:pPr>
            <a:r>
              <a:rPr lang="en-US" smtClean="0"/>
              <a:t>• Strata occur in laterally continuous and parallel layers in a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9" descr="PMFig1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83820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75" name="Group 31"/>
          <p:cNvGraphicFramePr>
            <a:graphicFrameLocks noGrp="1"/>
          </p:cNvGraphicFramePr>
          <p:nvPr/>
        </p:nvGraphicFramePr>
        <p:xfrm>
          <a:off x="228600" y="228600"/>
          <a:ext cx="8642350" cy="3402013"/>
        </p:xfrm>
        <a:graphic>
          <a:graphicData uri="http://schemas.openxmlformats.org/drawingml/2006/table">
            <a:tbl>
              <a:tblPr/>
              <a:tblGrid>
                <a:gridCol w="1728788"/>
                <a:gridCol w="6913562"/>
              </a:tblGrid>
              <a:tr h="4429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Terminology related to geometry and representation of geologic structures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Apparent dip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 of a plane in an imaginary vertical plane that is not perpendicular to the strike. The apparent dip is less than or equal to the true dip.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Attitude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Orientation of a geometric element in space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(True) dip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slope of a surface; formally, the angle of a plane with the horizontal measured in an imaginary vertical plane that is perpendicular to the strike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 direction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Azimuth of the horizontal line that is perpendicular to the strike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1169</Words>
  <Application>Microsoft Office PowerPoint</Application>
  <PresentationFormat>On-screen Show (4:3)</PresentationFormat>
  <Paragraphs>156</Paragraphs>
  <Slides>47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Garamond</vt:lpstr>
      <vt:lpstr>Times New Roman</vt:lpstr>
      <vt:lpstr>Default Design</vt:lpstr>
      <vt:lpstr>Adobe Photoshop Image</vt:lpstr>
      <vt:lpstr>Microsoft Word Picture</vt:lpstr>
      <vt:lpstr>Lecture 2: Deformation, reference frame, </vt:lpstr>
      <vt:lpstr>Stress, strain, and deformation</vt:lpstr>
      <vt:lpstr>Slide 3</vt:lpstr>
      <vt:lpstr>Reference frame</vt:lpstr>
      <vt:lpstr>Slide 5</vt:lpstr>
      <vt:lpstr>Reference frame</vt:lpstr>
      <vt:lpstr>Deformation and reference frame</vt:lpstr>
      <vt:lpstr>Bedding as internal reference</vt:lpstr>
      <vt:lpstr>Slide 9</vt:lpstr>
      <vt:lpstr>Slide 10</vt:lpstr>
      <vt:lpstr>Interpretation of deformed rocks</vt:lpstr>
      <vt:lpstr>Concept of detailed structural analysis</vt:lpstr>
      <vt:lpstr>Geometrical (descriptive) analysis</vt:lpstr>
      <vt:lpstr>Descriptive analysis: Collection of data</vt:lpstr>
      <vt:lpstr>Structural strip maps</vt:lpstr>
      <vt:lpstr>Structural strip maps</vt:lpstr>
      <vt:lpstr>Relationships of structures</vt:lpstr>
      <vt:lpstr>Relationships of structures</vt:lpstr>
      <vt:lpstr>Crosscutting relationships</vt:lpstr>
      <vt:lpstr>Relationships of geometric elements</vt:lpstr>
      <vt:lpstr>Relationships of geometric elements</vt:lpstr>
      <vt:lpstr>Relationships of geometric elements</vt:lpstr>
      <vt:lpstr>Relationships of geometric elements</vt:lpstr>
      <vt:lpstr>Slide 24</vt:lpstr>
      <vt:lpstr>Slide 25</vt:lpstr>
      <vt:lpstr>Slide 26</vt:lpstr>
      <vt:lpstr>Sheath folds</vt:lpstr>
      <vt:lpstr>Relationships of geometric elements</vt:lpstr>
      <vt:lpstr>Slide 29</vt:lpstr>
      <vt:lpstr>Slide 30</vt:lpstr>
      <vt:lpstr>Problems of establishing and interpreting deformation phases </vt:lpstr>
      <vt:lpstr>Problems of establishing and interpreting deformation phases</vt:lpstr>
      <vt:lpstr>Problems of establishing and interpreting deformation phases</vt:lpstr>
      <vt:lpstr>Problems of establishing</vt:lpstr>
      <vt:lpstr>Problems of establishing</vt:lpstr>
      <vt:lpstr>Slide 36</vt:lpstr>
      <vt:lpstr>Overprinting relation and deformation phases</vt:lpstr>
      <vt:lpstr>Two foliations </vt:lpstr>
      <vt:lpstr>Overprinting relation and deformation phases</vt:lpstr>
      <vt:lpstr>Structural domain</vt:lpstr>
      <vt:lpstr>Structural domain</vt:lpstr>
      <vt:lpstr>Fabric elements depend on scale </vt:lpstr>
      <vt:lpstr>Structural elements</vt:lpstr>
      <vt:lpstr>Enveloping surface </vt:lpstr>
      <vt:lpstr>Foliation and lineation </vt:lpstr>
      <vt:lpstr>Planar and linear structure </vt:lpstr>
      <vt:lpstr>Labels in structural geology 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Boris Natalin</dc:creator>
  <cp:lastModifiedBy>Natalin</cp:lastModifiedBy>
  <cp:revision>18</cp:revision>
  <dcterms:created xsi:type="dcterms:W3CDTF">2009-02-02T16:43:53Z</dcterms:created>
  <dcterms:modified xsi:type="dcterms:W3CDTF">2011-03-09T13:29:47Z</dcterms:modified>
</cp:coreProperties>
</file>