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14" r:id="rId10"/>
    <p:sldId id="315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F3C538-57F0-451E-BC99-73C4505C05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0DF9A-4E00-4E4A-A898-E7AF43E7E443}" type="slidenum">
              <a:rPr lang="en-US"/>
              <a:pPr/>
              <a:t>1</a:t>
            </a:fld>
            <a:endParaRPr 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049D7-5B7F-4E69-95A7-CCB63F32E3FC}" type="slidenum">
              <a:rPr lang="en-US"/>
              <a:pPr/>
              <a:t>13</a:t>
            </a:fld>
            <a:endParaRPr lang="en-US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57AB79-D7A3-4E7D-B1F1-1201A7512ED1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35309-4FD9-4569-AA4D-3C32911C7742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CF6FD-53A5-4FE2-A96B-2F63046FCB1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0552E-FBCF-499C-833C-2642B81F8019}" type="slidenum">
              <a:rPr lang="en-US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15C1B-45CD-48F1-83C5-7AE6793C7ACA}" type="slidenum">
              <a:rPr lang="en-US"/>
              <a:pPr/>
              <a:t>6</a:t>
            </a:fld>
            <a:endParaRPr lang="en-US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C8FB7-9589-46EC-AEC0-84363523665C}" type="slidenum">
              <a:rPr lang="en-US"/>
              <a:pPr/>
              <a:t>8</a:t>
            </a:fld>
            <a:endParaRPr lang="en-US"/>
          </a:p>
        </p:txBody>
      </p:sp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3F2CA-FAD9-4394-B4F0-6BA2E57CC359}" type="slidenum">
              <a:rPr lang="en-US"/>
              <a:pPr/>
              <a:t>11</a:t>
            </a:fld>
            <a:endParaRPr lang="en-US"/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C970B-DACB-477C-82A7-264E4F98C7D6}" type="slidenum">
              <a:rPr lang="en-US"/>
              <a:pPr/>
              <a:t>12</a:t>
            </a:fld>
            <a:endParaRPr lang="en-US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BF1E1-2C18-4838-B01C-1D36DEE18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4BBC1-BA59-4439-9C1D-EF50CCDB2D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B9533-BF0F-40BC-B799-76701D2615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1F6D9B-4923-4251-9DF4-2DD450DB2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D17378-DD59-48A0-BBE9-D561195214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BC9476-5DB4-4760-9DFF-1ED22FCA72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4A4480-CDAD-4825-83B8-608557F767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3734-3BF1-4DA2-AF8A-928152CD1C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CDCC9-A3E9-4D06-9180-71D94ACFE6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295CC-6A07-4353-8B3A-0FF42942C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50116-FA4B-4D7D-856D-139F26D7D4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033EE-9885-44A0-B493-0ABCF8EBF1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3C33A-F93C-4964-86AD-AE21120EDD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84CF5-73FD-4AE0-99AC-39E985739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32BE0-FE56-4E7B-BDCF-AD9F5C476B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9CB381-B937-435F-A830-95CE4EAE60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7848600" cy="276225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Lecture 1: Introduction, geological structures, primary structures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567737" cy="2566988"/>
          </a:xfrm>
        </p:spPr>
        <p:txBody>
          <a:bodyPr/>
          <a:lstStyle/>
          <a:p>
            <a:r>
              <a:rPr lang="en-US"/>
              <a:t>Kinematic analysis of deformation</a:t>
            </a:r>
          </a:p>
          <a:p>
            <a:r>
              <a:rPr lang="en-US"/>
              <a:t>B. Natalin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Curviplanar surface of bedding</a:t>
            </a:r>
          </a:p>
        </p:txBody>
      </p:sp>
      <p:pic>
        <p:nvPicPr>
          <p:cNvPr id="87046" name="Picture 6" descr="LisleMapping3_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165225"/>
            <a:ext cx="8482013" cy="5341938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25413"/>
            <a:ext cx="8280400" cy="711200"/>
          </a:xfrm>
        </p:spPr>
        <p:txBody>
          <a:bodyPr/>
          <a:lstStyle/>
          <a:p>
            <a:r>
              <a:rPr lang="en-US" sz="3200"/>
              <a:t>Classification based on geologic significance</a:t>
            </a:r>
            <a:endParaRPr lang="ru-RU" sz="32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424862" cy="5761038"/>
          </a:xfrm>
        </p:spPr>
        <p:txBody>
          <a:bodyPr/>
          <a:lstStyle/>
          <a:p>
            <a:pPr marL="227013" indent="-227013">
              <a:lnSpc>
                <a:spcPct val="90000"/>
              </a:lnSpc>
            </a:pPr>
            <a:r>
              <a:rPr lang="en-US" sz="2500"/>
              <a:t>Primary:</a:t>
            </a:r>
            <a:r>
              <a:rPr lang="en-US" sz="2500" i="1"/>
              <a:t> </a:t>
            </a:r>
            <a:r>
              <a:rPr lang="en-US" sz="2500"/>
              <a:t>formed as a consequence of the formation process of the rock itself</a:t>
            </a:r>
          </a:p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 sz="2500"/>
              <a:t>• Local gravity-driven:</a:t>
            </a:r>
            <a:r>
              <a:rPr lang="en-US" sz="2500" i="1"/>
              <a:t> </a:t>
            </a:r>
            <a:r>
              <a:rPr lang="en-US" sz="2500"/>
              <a:t>formed due to slip down an inclined surface; slumping at any scale driven by local excess gravitational potential</a:t>
            </a:r>
          </a:p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 sz="2500"/>
              <a:t>• Local density-inversion driven:</a:t>
            </a:r>
            <a:r>
              <a:rPr lang="en-US" sz="2500" i="1"/>
              <a:t> </a:t>
            </a:r>
            <a:r>
              <a:rPr lang="en-US" sz="2500"/>
              <a:t>formed due to local lateral variations in rock density, causing a local buoyancy force</a:t>
            </a:r>
          </a:p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 sz="2500"/>
              <a:t>• Fluid-pressure driven:</a:t>
            </a:r>
            <a:r>
              <a:rPr lang="en-US" sz="2500" i="1"/>
              <a:t> </a:t>
            </a:r>
            <a:r>
              <a:rPr lang="en-US" sz="2500"/>
              <a:t>formed by injection of unconsolidated material due to sudden release of pressure</a:t>
            </a:r>
          </a:p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 sz="2500"/>
              <a:t>• Tectonic:</a:t>
            </a:r>
            <a:r>
              <a:rPr lang="en-US" sz="2500" i="1"/>
              <a:t> </a:t>
            </a:r>
            <a:r>
              <a:rPr lang="en-US" sz="2500"/>
              <a:t>formed due to </a:t>
            </a:r>
            <a:r>
              <a:rPr lang="en-US" sz="2500" b="1"/>
              <a:t>a)</a:t>
            </a:r>
            <a:r>
              <a:rPr lang="en-US" sz="2500"/>
              <a:t> plate interactions; </a:t>
            </a:r>
            <a:r>
              <a:rPr lang="en-US" sz="2500" b="1"/>
              <a:t>b)</a:t>
            </a:r>
            <a:r>
              <a:rPr lang="en-US" sz="2500"/>
              <a:t> interaction between the asthenosphere and the lithosphere; </a:t>
            </a:r>
            <a:r>
              <a:rPr lang="en-US" sz="2500" b="1"/>
              <a:t>c)</a:t>
            </a:r>
            <a:r>
              <a:rPr lang="en-US" sz="2500"/>
              <a:t> crustal-scale or lithosphere-scale gravitational potential energy; </a:t>
            </a:r>
            <a:r>
              <a:rPr lang="en-US" sz="2500" b="1"/>
              <a:t>d)</a:t>
            </a:r>
            <a:r>
              <a:rPr lang="en-US" sz="2500"/>
              <a:t> the tendency of crust to achieve isostatic compensation.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282700"/>
          </a:xfrm>
        </p:spPr>
        <p:txBody>
          <a:bodyPr/>
          <a:lstStyle/>
          <a:p>
            <a:r>
              <a:rPr lang="en-US" sz="4000"/>
              <a:t>Classification based on timing of formation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/>
              <a:t>• Syn-formational: formed at the same time as the material that will ultimately form the rock</a:t>
            </a:r>
          </a:p>
          <a:p>
            <a:pPr marL="227013" indent="-227013">
              <a:lnSpc>
                <a:spcPct val="90000"/>
              </a:lnSpc>
              <a:buFontTx/>
              <a:buNone/>
            </a:pPr>
            <a:r>
              <a:rPr lang="en-US"/>
              <a:t>• Penecontemporaneous: formed before full lithification, but after initial deposition</a:t>
            </a:r>
          </a:p>
          <a:p>
            <a:pPr marL="227013" indent="-227013">
              <a:lnSpc>
                <a:spcPct val="90000"/>
              </a:lnSpc>
            </a:pPr>
            <a:r>
              <a:rPr lang="en-US"/>
              <a:t>Post-formational:</a:t>
            </a:r>
            <a:r>
              <a:rPr lang="en-US" i="1"/>
              <a:t> </a:t>
            </a:r>
            <a:r>
              <a:rPr lang="en-US"/>
              <a:t>formed after the rock has fully formed, as a consequence of phenomena not related to the immediate environment of rock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97887" cy="1441450"/>
          </a:xfrm>
        </p:spPr>
        <p:txBody>
          <a:bodyPr/>
          <a:lstStyle/>
          <a:p>
            <a:r>
              <a:rPr lang="en-US"/>
              <a:t>Classification based on the deformation mechanism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50403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• </a:t>
            </a:r>
            <a:r>
              <a:rPr lang="en-US" sz="2800" b="1"/>
              <a:t>Fracturing:</a:t>
            </a:r>
            <a:r>
              <a:rPr lang="en-US" sz="2800"/>
              <a:t> related to development or coalescence of cracks in rock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• </a:t>
            </a:r>
            <a:r>
              <a:rPr lang="en-US" sz="2800" b="1"/>
              <a:t>Frictional sliding:</a:t>
            </a:r>
            <a:r>
              <a:rPr lang="en-US" sz="2800"/>
              <a:t> related to the slip of one body of rock past another, or of grains past one another, both of which are resisted by friction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• </a:t>
            </a:r>
            <a:r>
              <a:rPr lang="en-US" sz="2800" b="1"/>
              <a:t>Plasticity:</a:t>
            </a:r>
            <a:r>
              <a:rPr lang="en-US" sz="2800"/>
              <a:t> resulting from deformation by the internal flow of crystals without loss of cohesion, or by non-frictional sliding of crystals past one another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• </a:t>
            </a:r>
            <a:r>
              <a:rPr lang="en-US" sz="2800" b="1"/>
              <a:t>Diffusion:</a:t>
            </a:r>
            <a:r>
              <a:rPr lang="en-US" sz="2800"/>
              <a:t> resulting from material transport either solid-state or assisted by a fluid (dissolution)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2001837"/>
          </a:xfrm>
        </p:spPr>
        <p:txBody>
          <a:bodyPr/>
          <a:lstStyle/>
          <a:p>
            <a:r>
              <a:rPr lang="en-US" sz="4000"/>
              <a:t>Classification based on the mesoscopic cohesiveness during deformation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8229600" cy="424815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/>
              <a:t>• Brittle: formed by loss of cohesion across a mesoscopic discrete surface</a:t>
            </a:r>
          </a:p>
          <a:p>
            <a:pPr>
              <a:buFontTx/>
              <a:buNone/>
            </a:pPr>
            <a:r>
              <a:rPr lang="en-US" sz="3600"/>
              <a:t>• Ductile: formed without loss of cohesion across a mesoscopic discrete surface</a:t>
            </a:r>
          </a:p>
          <a:p>
            <a:pPr>
              <a:buFontTx/>
              <a:buNone/>
            </a:pPr>
            <a:r>
              <a:rPr lang="en-US" sz="3600"/>
              <a:t>• Brittle/ductile: involving both brittle and ductile aspects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1858962"/>
          </a:xfrm>
        </p:spPr>
        <p:txBody>
          <a:bodyPr/>
          <a:lstStyle/>
          <a:p>
            <a:r>
              <a:rPr lang="en-US"/>
              <a:t>Classification based on the strain significance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708275"/>
            <a:ext cx="8229600" cy="3617913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• Contractional: resulting in shortening of a region</a:t>
            </a:r>
          </a:p>
          <a:p>
            <a:pPr>
              <a:buFontTx/>
              <a:buNone/>
            </a:pPr>
            <a:r>
              <a:rPr lang="en-US"/>
              <a:t>• Extensional: resulting in extension of a region</a:t>
            </a:r>
          </a:p>
          <a:p>
            <a:pPr>
              <a:buFontTx/>
              <a:buNone/>
            </a:pPr>
            <a:r>
              <a:rPr lang="en-US"/>
              <a:t>• Strike-slip: resulting from movement without either shortening or extension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354137"/>
          </a:xfrm>
        </p:spPr>
        <p:txBody>
          <a:bodyPr/>
          <a:lstStyle/>
          <a:p>
            <a:r>
              <a:rPr lang="en-US" sz="4000"/>
              <a:t>Classification based on the distribution in a volume of rock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8785225" cy="45370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• Continuous: occurs through the rock body at all scales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• Penetrative: occurs throughout the rock body, at the scale of observation; up close, there may be spaces between the structures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• Localized: continuous or penetrative structure occurs only within a definable region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• Discrete: structure occurs as an isolated feature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Primary and Nontectonic Structures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Structures that form during or shortly after the deposition of rocks, and are not an immediate consequence of deformation</a:t>
            </a:r>
          </a:p>
          <a:p>
            <a:r>
              <a:rPr lang="en-US"/>
              <a:t>Nontectonic structures</a:t>
            </a:r>
          </a:p>
          <a:p>
            <a:r>
              <a:rPr lang="en-US"/>
              <a:t>Depositional, penecontemporaneous, intrusive, and gravity-slide structures for both sedimentary and igneous rocks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Sedimentary structures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14400"/>
            <a:ext cx="8229600" cy="2185988"/>
          </a:xfrm>
        </p:spPr>
        <p:txBody>
          <a:bodyPr/>
          <a:lstStyle/>
          <a:p>
            <a:r>
              <a:rPr lang="en-US" sz="2800"/>
              <a:t>Bedding = layering = stratification</a:t>
            </a:r>
          </a:p>
        </p:txBody>
      </p:sp>
      <p:pic>
        <p:nvPicPr>
          <p:cNvPr id="43012" name="Picture 4" descr="HorisontalBedding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447800"/>
            <a:ext cx="6553200" cy="5186363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/>
              <a:t>Bedding</a:t>
            </a:r>
            <a:r>
              <a:rPr lang="en-US" sz="2800"/>
              <a:t> – Primary layering in a sedimentary rock, formed during deposition, manifested by changes in texture, color, and/or composition; may be emphasized in outcrop by the presence of parting</a:t>
            </a:r>
          </a:p>
          <a:p>
            <a:pPr>
              <a:lnSpc>
                <a:spcPct val="90000"/>
              </a:lnSpc>
            </a:pPr>
            <a:r>
              <a:rPr lang="en-US" b="1"/>
              <a:t>Overturned beds</a:t>
            </a:r>
            <a:r>
              <a:rPr lang="en-US" sz="2800"/>
              <a:t> – Beds that have been rotated past vertical in an Earth–surface frame of reference; as a consequence, facing is down</a:t>
            </a:r>
          </a:p>
          <a:p>
            <a:pPr>
              <a:lnSpc>
                <a:spcPct val="90000"/>
              </a:lnSpc>
            </a:pPr>
            <a:r>
              <a:rPr lang="en-US" b="1"/>
              <a:t>Parting</a:t>
            </a:r>
            <a:r>
              <a:rPr lang="en-US" sz="2800"/>
              <a:t> – The tendency of sedimentary layers to split or fracture along planes parallel to bedding; parting may be due to weak bonds between beds of different composition, or may be due to a preference for bedparallel orientation of clay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Structural geology and tectonics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Structural geology is the study of deformation of rocks</a:t>
            </a:r>
            <a:br>
              <a:rPr lang="en-US"/>
            </a:br>
            <a:r>
              <a:rPr lang="en-US"/>
              <a:t> - we study such features as folds, faults, their geometry, movements, origins;</a:t>
            </a:r>
            <a:br>
              <a:rPr lang="en-US"/>
            </a:br>
            <a:r>
              <a:rPr lang="en-US"/>
              <a:t> - largely descriptive;</a:t>
            </a:r>
            <a:br>
              <a:rPr lang="en-US"/>
            </a:br>
            <a:r>
              <a:rPr lang="en-US"/>
              <a:t> - distinction in terms of individual structures </a:t>
            </a:r>
            <a:br>
              <a:rPr lang="en-US"/>
            </a:br>
            <a:r>
              <a:rPr lang="en-US"/>
              <a:t>- micro-, meso- (mega-), and macro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YounginDir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67000"/>
            <a:ext cx="8640763" cy="3876675"/>
          </a:xfrm>
          <a:prstGeom prst="rect">
            <a:avLst/>
          </a:prstGeom>
          <a:noFill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382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b="1"/>
              <a:t>Stratigraphic facing (= Younging direction)</a:t>
            </a:r>
            <a:r>
              <a:rPr lang="en-US" sz="2800"/>
              <a:t> – The direction to younger strata, or, in other words, the direction to the depositional top of beds</a:t>
            </a:r>
            <a:endParaRPr lang="en-US"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200"/>
              <a:t>The use of bedding in structural analysis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Law of Original Horizontality</a:t>
            </a:r>
          </a:p>
          <a:p>
            <a:pPr>
              <a:lnSpc>
                <a:spcPct val="90000"/>
              </a:lnSpc>
            </a:pPr>
            <a:r>
              <a:rPr lang="en-US"/>
              <a:t>Bedding provides a reference frame</a:t>
            </a:r>
          </a:p>
          <a:p>
            <a:pPr>
              <a:lnSpc>
                <a:spcPct val="90000"/>
              </a:lnSpc>
            </a:pPr>
            <a:r>
              <a:rPr lang="en-US"/>
              <a:t>Bedding is labeled </a:t>
            </a:r>
            <a:r>
              <a:rPr lang="en-US" i="1"/>
              <a:t>S</a:t>
            </a:r>
            <a:r>
              <a:rPr lang="en-US" baseline="-25000"/>
              <a:t>0</a:t>
            </a:r>
            <a:r>
              <a:rPr lang="en-US"/>
              <a:t> (pronounced ess-zero), where the </a:t>
            </a:r>
            <a:r>
              <a:rPr lang="en-US" i="1"/>
              <a:t>S </a:t>
            </a:r>
            <a:r>
              <a:rPr lang="en-US"/>
              <a:t>is an abbreviation for planar structures (surface)</a:t>
            </a:r>
          </a:p>
          <a:p>
            <a:pPr>
              <a:lnSpc>
                <a:spcPct val="90000"/>
              </a:lnSpc>
            </a:pPr>
            <a:r>
              <a:rPr lang="en-US"/>
              <a:t>Bedding provides information on depositional environment, younging direction, current direction</a:t>
            </a:r>
          </a:p>
          <a:p>
            <a:pPr>
              <a:lnSpc>
                <a:spcPct val="90000"/>
              </a:lnSpc>
            </a:pPr>
            <a:r>
              <a:rPr lang="en-US"/>
              <a:t>Homoclinal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Graded beds and younging direction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During settling, the largest grains fall first, and the finest grains last</a:t>
            </a:r>
          </a:p>
          <a:p>
            <a:r>
              <a:rPr lang="en-US" sz="2800"/>
              <a:t>Bouma sequence in turbidites</a:t>
            </a:r>
          </a:p>
          <a:p>
            <a:r>
              <a:rPr lang="en-US" sz="2800"/>
              <a:t>Flysch</a:t>
            </a:r>
          </a:p>
        </p:txBody>
      </p:sp>
      <p:pic>
        <p:nvPicPr>
          <p:cNvPr id="48132" name="Picture 4" descr="GradedBedding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2988" y="1600200"/>
            <a:ext cx="3627437" cy="4525963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eologyJou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6400"/>
            <a:ext cx="8640763" cy="6043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4000"/>
              <a:t>Cross beds and younging direction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29600" cy="2185988"/>
          </a:xfrm>
        </p:spPr>
        <p:txBody>
          <a:bodyPr/>
          <a:lstStyle/>
          <a:p>
            <a:r>
              <a:rPr lang="en-US" sz="2800"/>
              <a:t>Sedimentation on a lee side</a:t>
            </a:r>
          </a:p>
          <a:p>
            <a:r>
              <a:rPr lang="en-US" sz="2800"/>
              <a:t>Topset, forset, and bottomset beds</a:t>
            </a:r>
          </a:p>
          <a:p>
            <a:r>
              <a:rPr lang="en-US" sz="2800"/>
              <a:t>Erosion of topset beds</a:t>
            </a:r>
          </a:p>
          <a:p>
            <a:r>
              <a:rPr lang="en-US" sz="2800"/>
              <a:t>Clear stratigraphic facing and current indicator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3505200"/>
            <a:ext cx="7315200" cy="31273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520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Cross beds in fluvial deposits of the Manzurka Formation, Baikal Lake 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>
            <p:ph idx="1"/>
          </p:nvPr>
        </p:nvGraphicFramePr>
        <p:xfrm>
          <a:off x="609600" y="1371600"/>
          <a:ext cx="8001000" cy="5300663"/>
        </p:xfrm>
        <a:graphic>
          <a:graphicData uri="http://schemas.openxmlformats.org/presentationml/2006/ole">
            <p:oleObj spid="_x0000_s52227" name="Image" r:id="rId3" imgW="8641097" imgH="5724155" progId="Photoshop.Image.9">
              <p:embed/>
            </p:oleObj>
          </a:graphicData>
        </a:graphic>
      </p:graphicFrame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609600" y="3124200"/>
            <a:ext cx="4343400" cy="762000"/>
            <a:chOff x="384" y="1968"/>
            <a:chExt cx="2736" cy="480"/>
          </a:xfrm>
        </p:grpSpPr>
        <p:sp>
          <p:nvSpPr>
            <p:cNvPr id="52229" name="Freeform 5"/>
            <p:cNvSpPr>
              <a:spLocks/>
            </p:cNvSpPr>
            <p:nvPr/>
          </p:nvSpPr>
          <p:spPr bwMode="auto">
            <a:xfrm>
              <a:off x="480" y="1968"/>
              <a:ext cx="2640" cy="480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432" y="480"/>
                </a:cxn>
                <a:cxn ang="0">
                  <a:pos x="1104" y="432"/>
                </a:cxn>
                <a:cxn ang="0">
                  <a:pos x="1536" y="384"/>
                </a:cxn>
                <a:cxn ang="0">
                  <a:pos x="2112" y="288"/>
                </a:cxn>
                <a:cxn ang="0">
                  <a:pos x="2496" y="96"/>
                </a:cxn>
                <a:cxn ang="0">
                  <a:pos x="2640" y="0"/>
                </a:cxn>
              </a:cxnLst>
              <a:rect l="0" t="0" r="r" b="b"/>
              <a:pathLst>
                <a:path w="2640" h="480">
                  <a:moveTo>
                    <a:pt x="0" y="432"/>
                  </a:moveTo>
                  <a:cubicBezTo>
                    <a:pt x="124" y="456"/>
                    <a:pt x="248" y="480"/>
                    <a:pt x="432" y="480"/>
                  </a:cubicBezTo>
                  <a:cubicBezTo>
                    <a:pt x="616" y="480"/>
                    <a:pt x="920" y="448"/>
                    <a:pt x="1104" y="432"/>
                  </a:cubicBezTo>
                  <a:cubicBezTo>
                    <a:pt x="1288" y="416"/>
                    <a:pt x="1368" y="408"/>
                    <a:pt x="1536" y="384"/>
                  </a:cubicBezTo>
                  <a:cubicBezTo>
                    <a:pt x="1704" y="360"/>
                    <a:pt x="1952" y="336"/>
                    <a:pt x="2112" y="288"/>
                  </a:cubicBezTo>
                  <a:cubicBezTo>
                    <a:pt x="2272" y="240"/>
                    <a:pt x="2408" y="144"/>
                    <a:pt x="2496" y="96"/>
                  </a:cubicBezTo>
                  <a:cubicBezTo>
                    <a:pt x="2584" y="48"/>
                    <a:pt x="2612" y="24"/>
                    <a:pt x="2640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0" name="Freeform 6"/>
            <p:cNvSpPr>
              <a:spLocks/>
            </p:cNvSpPr>
            <p:nvPr/>
          </p:nvSpPr>
          <p:spPr bwMode="auto">
            <a:xfrm>
              <a:off x="384" y="1968"/>
              <a:ext cx="1152" cy="24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80" y="192"/>
                </a:cxn>
                <a:cxn ang="0">
                  <a:pos x="912" y="96"/>
                </a:cxn>
                <a:cxn ang="0">
                  <a:pos x="1152" y="0"/>
                </a:cxn>
              </a:cxnLst>
              <a:rect l="0" t="0" r="r" b="b"/>
              <a:pathLst>
                <a:path w="1152" h="240">
                  <a:moveTo>
                    <a:pt x="0" y="240"/>
                  </a:moveTo>
                  <a:cubicBezTo>
                    <a:pt x="164" y="228"/>
                    <a:pt x="328" y="216"/>
                    <a:pt x="480" y="192"/>
                  </a:cubicBezTo>
                  <a:cubicBezTo>
                    <a:pt x="632" y="168"/>
                    <a:pt x="800" y="128"/>
                    <a:pt x="912" y="96"/>
                  </a:cubicBezTo>
                  <a:cubicBezTo>
                    <a:pt x="1024" y="64"/>
                    <a:pt x="1088" y="32"/>
                    <a:pt x="1152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1" name="Freeform 7"/>
            <p:cNvSpPr>
              <a:spLocks/>
            </p:cNvSpPr>
            <p:nvPr/>
          </p:nvSpPr>
          <p:spPr bwMode="auto">
            <a:xfrm>
              <a:off x="432" y="1968"/>
              <a:ext cx="1536" cy="352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480" y="336"/>
                </a:cxn>
                <a:cxn ang="0">
                  <a:pos x="912" y="240"/>
                </a:cxn>
                <a:cxn ang="0">
                  <a:pos x="1344" y="96"/>
                </a:cxn>
                <a:cxn ang="0">
                  <a:pos x="1536" y="0"/>
                </a:cxn>
              </a:cxnLst>
              <a:rect l="0" t="0" r="r" b="b"/>
              <a:pathLst>
                <a:path w="1536" h="352">
                  <a:moveTo>
                    <a:pt x="0" y="336"/>
                  </a:moveTo>
                  <a:cubicBezTo>
                    <a:pt x="164" y="344"/>
                    <a:pt x="328" y="352"/>
                    <a:pt x="480" y="336"/>
                  </a:cubicBezTo>
                  <a:cubicBezTo>
                    <a:pt x="632" y="320"/>
                    <a:pt x="768" y="280"/>
                    <a:pt x="912" y="240"/>
                  </a:cubicBezTo>
                  <a:cubicBezTo>
                    <a:pt x="1056" y="200"/>
                    <a:pt x="1240" y="136"/>
                    <a:pt x="1344" y="96"/>
                  </a:cubicBezTo>
                  <a:cubicBezTo>
                    <a:pt x="1448" y="56"/>
                    <a:pt x="1492" y="28"/>
                    <a:pt x="1536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2" name="Freeform 8"/>
            <p:cNvSpPr>
              <a:spLocks/>
            </p:cNvSpPr>
            <p:nvPr/>
          </p:nvSpPr>
          <p:spPr bwMode="auto">
            <a:xfrm>
              <a:off x="384" y="1968"/>
              <a:ext cx="624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336" y="96"/>
                </a:cxn>
                <a:cxn ang="0">
                  <a:pos x="624" y="0"/>
                </a:cxn>
              </a:cxnLst>
              <a:rect l="0" t="0" r="r" b="b"/>
              <a:pathLst>
                <a:path w="624" h="144">
                  <a:moveTo>
                    <a:pt x="0" y="144"/>
                  </a:moveTo>
                  <a:cubicBezTo>
                    <a:pt x="116" y="132"/>
                    <a:pt x="232" y="120"/>
                    <a:pt x="336" y="96"/>
                  </a:cubicBezTo>
                  <a:cubicBezTo>
                    <a:pt x="440" y="72"/>
                    <a:pt x="532" y="36"/>
                    <a:pt x="62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33" name="Group 9"/>
          <p:cNvGrpSpPr>
            <a:grpSpLocks/>
          </p:cNvGrpSpPr>
          <p:nvPr/>
        </p:nvGrpSpPr>
        <p:grpSpPr bwMode="auto">
          <a:xfrm>
            <a:off x="609600" y="2349500"/>
            <a:ext cx="8153400" cy="1582738"/>
            <a:chOff x="384" y="1480"/>
            <a:chExt cx="5136" cy="997"/>
          </a:xfrm>
        </p:grpSpPr>
        <p:grpSp>
          <p:nvGrpSpPr>
            <p:cNvPr id="52234" name="Group 10"/>
            <p:cNvGrpSpPr>
              <a:grpSpLocks/>
            </p:cNvGrpSpPr>
            <p:nvPr/>
          </p:nvGrpSpPr>
          <p:grpSpPr bwMode="auto">
            <a:xfrm>
              <a:off x="384" y="1480"/>
              <a:ext cx="4992" cy="488"/>
              <a:chOff x="384" y="1480"/>
              <a:chExt cx="4992" cy="488"/>
            </a:xfrm>
          </p:grpSpPr>
          <p:sp>
            <p:nvSpPr>
              <p:cNvPr id="52235" name="Freeform 11"/>
              <p:cNvSpPr>
                <a:spLocks/>
              </p:cNvSpPr>
              <p:nvPr/>
            </p:nvSpPr>
            <p:spPr bwMode="auto">
              <a:xfrm>
                <a:off x="432" y="1872"/>
                <a:ext cx="4944" cy="96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864" y="48"/>
                  </a:cxn>
                  <a:cxn ang="0">
                    <a:pos x="1776" y="0"/>
                  </a:cxn>
                  <a:cxn ang="0">
                    <a:pos x="2352" y="48"/>
                  </a:cxn>
                  <a:cxn ang="0">
                    <a:pos x="2880" y="48"/>
                  </a:cxn>
                  <a:cxn ang="0">
                    <a:pos x="3552" y="0"/>
                  </a:cxn>
                  <a:cxn ang="0">
                    <a:pos x="4272" y="48"/>
                  </a:cxn>
                  <a:cxn ang="0">
                    <a:pos x="4944" y="48"/>
                  </a:cxn>
                </a:cxnLst>
                <a:rect l="0" t="0" r="r" b="b"/>
                <a:pathLst>
                  <a:path w="4944" h="96">
                    <a:moveTo>
                      <a:pt x="0" y="96"/>
                    </a:moveTo>
                    <a:cubicBezTo>
                      <a:pt x="284" y="80"/>
                      <a:pt x="568" y="64"/>
                      <a:pt x="864" y="48"/>
                    </a:cubicBezTo>
                    <a:cubicBezTo>
                      <a:pt x="1160" y="32"/>
                      <a:pt x="1528" y="0"/>
                      <a:pt x="1776" y="0"/>
                    </a:cubicBezTo>
                    <a:cubicBezTo>
                      <a:pt x="2024" y="0"/>
                      <a:pt x="2168" y="40"/>
                      <a:pt x="2352" y="48"/>
                    </a:cubicBezTo>
                    <a:cubicBezTo>
                      <a:pt x="2536" y="56"/>
                      <a:pt x="2680" y="56"/>
                      <a:pt x="2880" y="48"/>
                    </a:cubicBezTo>
                    <a:cubicBezTo>
                      <a:pt x="3080" y="40"/>
                      <a:pt x="3320" y="0"/>
                      <a:pt x="3552" y="0"/>
                    </a:cubicBezTo>
                    <a:cubicBezTo>
                      <a:pt x="3784" y="0"/>
                      <a:pt x="4040" y="40"/>
                      <a:pt x="4272" y="48"/>
                    </a:cubicBezTo>
                    <a:cubicBezTo>
                      <a:pt x="4504" y="56"/>
                      <a:pt x="4724" y="52"/>
                      <a:pt x="4944" y="48"/>
                    </a:cubicBezTo>
                  </a:path>
                </a:pathLst>
              </a:custGeom>
              <a:noFill/>
              <a:ln w="38100" cmpd="sng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6" name="Freeform 12"/>
              <p:cNvSpPr>
                <a:spLocks/>
              </p:cNvSpPr>
              <p:nvPr/>
            </p:nvSpPr>
            <p:spPr bwMode="auto">
              <a:xfrm>
                <a:off x="384" y="1480"/>
                <a:ext cx="4896" cy="112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720" y="104"/>
                  </a:cxn>
                  <a:cxn ang="0">
                    <a:pos x="1584" y="56"/>
                  </a:cxn>
                  <a:cxn ang="0">
                    <a:pos x="2544" y="8"/>
                  </a:cxn>
                  <a:cxn ang="0">
                    <a:pos x="3504" y="56"/>
                  </a:cxn>
                  <a:cxn ang="0">
                    <a:pos x="4080" y="8"/>
                  </a:cxn>
                  <a:cxn ang="0">
                    <a:pos x="4896" y="8"/>
                  </a:cxn>
                </a:cxnLst>
                <a:rect l="0" t="0" r="r" b="b"/>
                <a:pathLst>
                  <a:path w="4896" h="112">
                    <a:moveTo>
                      <a:pt x="0" y="104"/>
                    </a:moveTo>
                    <a:cubicBezTo>
                      <a:pt x="228" y="108"/>
                      <a:pt x="456" y="112"/>
                      <a:pt x="720" y="104"/>
                    </a:cubicBezTo>
                    <a:cubicBezTo>
                      <a:pt x="984" y="96"/>
                      <a:pt x="1280" y="72"/>
                      <a:pt x="1584" y="56"/>
                    </a:cubicBezTo>
                    <a:cubicBezTo>
                      <a:pt x="1888" y="40"/>
                      <a:pt x="2224" y="8"/>
                      <a:pt x="2544" y="8"/>
                    </a:cubicBezTo>
                    <a:cubicBezTo>
                      <a:pt x="2864" y="8"/>
                      <a:pt x="3248" y="56"/>
                      <a:pt x="3504" y="56"/>
                    </a:cubicBezTo>
                    <a:cubicBezTo>
                      <a:pt x="3760" y="56"/>
                      <a:pt x="3848" y="16"/>
                      <a:pt x="4080" y="8"/>
                    </a:cubicBezTo>
                    <a:cubicBezTo>
                      <a:pt x="4312" y="0"/>
                      <a:pt x="4604" y="4"/>
                      <a:pt x="4896" y="8"/>
                    </a:cubicBezTo>
                  </a:path>
                </a:pathLst>
              </a:custGeom>
              <a:noFill/>
              <a:ln w="38100" cmpd="sng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3312" y="2112"/>
              <a:ext cx="2208" cy="365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Erosion of topset</a:t>
              </a:r>
            </a:p>
          </p:txBody>
        </p:sp>
        <p:cxnSp>
          <p:nvCxnSpPr>
            <p:cNvPr id="52238" name="AutoShape 14"/>
            <p:cNvCxnSpPr>
              <a:cxnSpLocks noChangeShapeType="1"/>
              <a:stCxn id="52237" idx="1"/>
              <a:endCxn id="52235" idx="4"/>
            </p:cNvCxnSpPr>
            <p:nvPr/>
          </p:nvCxnSpPr>
          <p:spPr bwMode="auto">
            <a:xfrm flipV="1">
              <a:off x="3312" y="1920"/>
              <a:ext cx="12" cy="375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Convolute folds</a:t>
            </a:r>
          </a:p>
        </p:txBody>
      </p:sp>
      <p:pic>
        <p:nvPicPr>
          <p:cNvPr id="53251" name="Picture 3" descr="P522002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844550"/>
            <a:ext cx="7772400" cy="5815013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Disrupted Bedding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/>
              <a:t>Load casts</a:t>
            </a:r>
          </a:p>
          <a:p>
            <a:pPr marL="0" indent="0"/>
            <a:r>
              <a:rPr lang="en-US"/>
              <a:t>Sand volcanoes</a:t>
            </a:r>
          </a:p>
          <a:p>
            <a:pPr marL="0" indent="0"/>
            <a:r>
              <a:rPr lang="en-US"/>
              <a:t>Clastic dikes</a:t>
            </a:r>
            <a:r>
              <a:rPr lang="en-US" b="1"/>
              <a:t> </a:t>
            </a:r>
          </a:p>
          <a:p>
            <a:pPr marL="0" indent="0"/>
            <a:endParaRPr lang="en-US" b="1"/>
          </a:p>
          <a:p>
            <a:pPr marL="0" indent="0">
              <a:buFontTx/>
              <a:buNone/>
            </a:pPr>
            <a:r>
              <a:rPr lang="en-US"/>
              <a:t>Studies of disrupted bedding, sedimentary dikes, and sand volcanoes provide an important basis for determining the recurrence interval of large earthquakes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3505200" cy="1143000"/>
          </a:xfrm>
        </p:spPr>
        <p:txBody>
          <a:bodyPr/>
          <a:lstStyle/>
          <a:p>
            <a:r>
              <a:rPr lang="en-US"/>
              <a:t>Load casts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"/>
            <a:ext cx="38100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800"/>
              <a:t>Extend downward from a sand layer into an underlying mud or very fine sand layer</a:t>
            </a:r>
          </a:p>
        </p:txBody>
      </p:sp>
      <p:pic>
        <p:nvPicPr>
          <p:cNvPr id="55300" name="Picture 4" descr="plate28a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b="2402"/>
          <a:stretch>
            <a:fillRect/>
          </a:stretch>
        </p:blipFill>
        <p:spPr>
          <a:xfrm>
            <a:off x="2438400" y="1941513"/>
            <a:ext cx="6400800" cy="4816475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Structural geology and tectonics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Tectonics is the study of evolution and development structures at regional scale</a:t>
            </a:r>
          </a:p>
          <a:p>
            <a:r>
              <a:rPr lang="en-US"/>
              <a:t>Tectonics is:</a:t>
            </a:r>
            <a:br>
              <a:rPr lang="en-US"/>
            </a:br>
            <a:r>
              <a:rPr lang="en-US"/>
              <a:t>- largely genetic</a:t>
            </a:r>
            <a:br>
              <a:rPr lang="en-US"/>
            </a:br>
            <a:r>
              <a:rPr lang="en-US"/>
              <a:t>- historical</a:t>
            </a:r>
            <a:br>
              <a:rPr lang="en-US"/>
            </a:br>
            <a:r>
              <a:rPr lang="en-US"/>
              <a:t>- integrative</a:t>
            </a:r>
            <a:br>
              <a:rPr lang="en-US"/>
            </a:br>
            <a:r>
              <a:rPr lang="en-US"/>
              <a:t>- macro- and global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oadc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876800" cy="3194050"/>
          </a:xfrm>
          <a:prstGeom prst="rect">
            <a:avLst/>
          </a:prstGeom>
          <a:noFill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257800" y="99695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Load casts</a:t>
            </a:r>
            <a:endParaRPr lang="tr-TR" sz="3200" b="1">
              <a:solidFill>
                <a:schemeClr val="tx2"/>
              </a:solidFill>
            </a:endParaRPr>
          </a:p>
        </p:txBody>
      </p:sp>
      <p:pic>
        <p:nvPicPr>
          <p:cNvPr id="56324" name="Picture 4" descr="loadcast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810000" y="3810000"/>
            <a:ext cx="5124450" cy="2909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211003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31788"/>
            <a:ext cx="8458200" cy="6327775"/>
          </a:xfrm>
          <a:noFill/>
          <a:ln/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r>
              <a:rPr lang="en-US"/>
              <a:t>Clastic dikes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r>
              <a:rPr lang="en-US"/>
              <a:t>Clastic dikes</a:t>
            </a:r>
          </a:p>
        </p:txBody>
      </p:sp>
      <p:pic>
        <p:nvPicPr>
          <p:cNvPr id="58371" name="Picture 3" descr="ClasticDyke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189038"/>
            <a:ext cx="6477000" cy="5505450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4000"/>
              <a:t>Clastic dikes</a:t>
            </a:r>
          </a:p>
        </p:txBody>
      </p:sp>
      <p:pic>
        <p:nvPicPr>
          <p:cNvPr id="59395" name="Picture 3" descr="ClasticDykeKaraburun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914400"/>
            <a:ext cx="7543800" cy="5659438"/>
          </a:xfrm>
          <a:noFill/>
          <a:ln/>
        </p:spPr>
      </p:pic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1066800" y="914400"/>
            <a:ext cx="7162800" cy="4495800"/>
            <a:chOff x="672" y="576"/>
            <a:chExt cx="4512" cy="2832"/>
          </a:xfrm>
        </p:grpSpPr>
        <p:sp>
          <p:nvSpPr>
            <p:cNvPr id="59397" name="Freeform 5"/>
            <p:cNvSpPr>
              <a:spLocks/>
            </p:cNvSpPr>
            <p:nvPr/>
          </p:nvSpPr>
          <p:spPr bwMode="auto">
            <a:xfrm>
              <a:off x="672" y="624"/>
              <a:ext cx="3072" cy="1344"/>
            </a:xfrm>
            <a:custGeom>
              <a:avLst/>
              <a:gdLst/>
              <a:ahLst/>
              <a:cxnLst>
                <a:cxn ang="0">
                  <a:pos x="0" y="1344"/>
                </a:cxn>
                <a:cxn ang="0">
                  <a:pos x="768" y="1008"/>
                </a:cxn>
                <a:cxn ang="0">
                  <a:pos x="1296" y="672"/>
                </a:cxn>
                <a:cxn ang="0">
                  <a:pos x="1920" y="384"/>
                </a:cxn>
                <a:cxn ang="0">
                  <a:pos x="2400" y="144"/>
                </a:cxn>
                <a:cxn ang="0">
                  <a:pos x="3072" y="0"/>
                </a:cxn>
              </a:cxnLst>
              <a:rect l="0" t="0" r="r" b="b"/>
              <a:pathLst>
                <a:path w="3072" h="1344">
                  <a:moveTo>
                    <a:pt x="0" y="1344"/>
                  </a:moveTo>
                  <a:cubicBezTo>
                    <a:pt x="276" y="1232"/>
                    <a:pt x="552" y="1120"/>
                    <a:pt x="768" y="1008"/>
                  </a:cubicBezTo>
                  <a:cubicBezTo>
                    <a:pt x="984" y="896"/>
                    <a:pt x="1104" y="776"/>
                    <a:pt x="1296" y="672"/>
                  </a:cubicBezTo>
                  <a:cubicBezTo>
                    <a:pt x="1488" y="568"/>
                    <a:pt x="1736" y="472"/>
                    <a:pt x="1920" y="384"/>
                  </a:cubicBezTo>
                  <a:cubicBezTo>
                    <a:pt x="2104" y="296"/>
                    <a:pt x="2208" y="208"/>
                    <a:pt x="2400" y="144"/>
                  </a:cubicBezTo>
                  <a:cubicBezTo>
                    <a:pt x="2592" y="80"/>
                    <a:pt x="2832" y="40"/>
                    <a:pt x="3072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398" name="Freeform 6"/>
            <p:cNvSpPr>
              <a:spLocks/>
            </p:cNvSpPr>
            <p:nvPr/>
          </p:nvSpPr>
          <p:spPr bwMode="auto">
            <a:xfrm>
              <a:off x="3312" y="2304"/>
              <a:ext cx="768" cy="336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84" y="144"/>
                </a:cxn>
                <a:cxn ang="0">
                  <a:pos x="768" y="0"/>
                </a:cxn>
              </a:cxnLst>
              <a:rect l="0" t="0" r="r" b="b"/>
              <a:pathLst>
                <a:path w="768" h="336">
                  <a:moveTo>
                    <a:pt x="0" y="336"/>
                  </a:moveTo>
                  <a:cubicBezTo>
                    <a:pt x="128" y="268"/>
                    <a:pt x="256" y="200"/>
                    <a:pt x="384" y="144"/>
                  </a:cubicBezTo>
                  <a:cubicBezTo>
                    <a:pt x="512" y="88"/>
                    <a:pt x="640" y="44"/>
                    <a:pt x="76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399" name="Freeform 7"/>
            <p:cNvSpPr>
              <a:spLocks/>
            </p:cNvSpPr>
            <p:nvPr/>
          </p:nvSpPr>
          <p:spPr bwMode="auto">
            <a:xfrm>
              <a:off x="4416" y="1872"/>
              <a:ext cx="624" cy="24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384" y="96"/>
                </a:cxn>
                <a:cxn ang="0">
                  <a:pos x="624" y="0"/>
                </a:cxn>
              </a:cxnLst>
              <a:rect l="0" t="0" r="r" b="b"/>
              <a:pathLst>
                <a:path w="624" h="240">
                  <a:moveTo>
                    <a:pt x="0" y="240"/>
                  </a:moveTo>
                  <a:cubicBezTo>
                    <a:pt x="140" y="188"/>
                    <a:pt x="280" y="136"/>
                    <a:pt x="384" y="96"/>
                  </a:cubicBezTo>
                  <a:cubicBezTo>
                    <a:pt x="488" y="56"/>
                    <a:pt x="556" y="28"/>
                    <a:pt x="62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0" name="Freeform 8"/>
            <p:cNvSpPr>
              <a:spLocks/>
            </p:cNvSpPr>
            <p:nvPr/>
          </p:nvSpPr>
          <p:spPr bwMode="auto">
            <a:xfrm>
              <a:off x="1344" y="3120"/>
              <a:ext cx="528" cy="24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528" y="0"/>
                </a:cxn>
              </a:cxnLst>
              <a:rect l="0" t="0" r="r" b="b"/>
              <a:pathLst>
                <a:path w="528" h="240">
                  <a:moveTo>
                    <a:pt x="0" y="240"/>
                  </a:moveTo>
                  <a:cubicBezTo>
                    <a:pt x="0" y="240"/>
                    <a:pt x="264" y="120"/>
                    <a:pt x="52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1" name="Freeform 9"/>
            <p:cNvSpPr>
              <a:spLocks/>
            </p:cNvSpPr>
            <p:nvPr/>
          </p:nvSpPr>
          <p:spPr bwMode="auto">
            <a:xfrm>
              <a:off x="2112" y="576"/>
              <a:ext cx="1008" cy="384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480" y="192"/>
                </a:cxn>
                <a:cxn ang="0">
                  <a:pos x="1008" y="0"/>
                </a:cxn>
              </a:cxnLst>
              <a:rect l="0" t="0" r="r" b="b"/>
              <a:pathLst>
                <a:path w="1008" h="384">
                  <a:moveTo>
                    <a:pt x="0" y="384"/>
                  </a:moveTo>
                  <a:cubicBezTo>
                    <a:pt x="156" y="320"/>
                    <a:pt x="312" y="256"/>
                    <a:pt x="480" y="192"/>
                  </a:cubicBezTo>
                  <a:cubicBezTo>
                    <a:pt x="648" y="128"/>
                    <a:pt x="828" y="64"/>
                    <a:pt x="100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2" name="Freeform 10"/>
            <p:cNvSpPr>
              <a:spLocks/>
            </p:cNvSpPr>
            <p:nvPr/>
          </p:nvSpPr>
          <p:spPr bwMode="auto">
            <a:xfrm>
              <a:off x="1872" y="1776"/>
              <a:ext cx="1392" cy="720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576" y="432"/>
                </a:cxn>
                <a:cxn ang="0">
                  <a:pos x="1056" y="192"/>
                </a:cxn>
                <a:cxn ang="0">
                  <a:pos x="1392" y="0"/>
                </a:cxn>
              </a:cxnLst>
              <a:rect l="0" t="0" r="r" b="b"/>
              <a:pathLst>
                <a:path w="1392" h="720">
                  <a:moveTo>
                    <a:pt x="0" y="720"/>
                  </a:moveTo>
                  <a:cubicBezTo>
                    <a:pt x="200" y="620"/>
                    <a:pt x="400" y="520"/>
                    <a:pt x="576" y="432"/>
                  </a:cubicBezTo>
                  <a:cubicBezTo>
                    <a:pt x="752" y="344"/>
                    <a:pt x="920" y="264"/>
                    <a:pt x="1056" y="192"/>
                  </a:cubicBezTo>
                  <a:cubicBezTo>
                    <a:pt x="1192" y="120"/>
                    <a:pt x="1292" y="60"/>
                    <a:pt x="1392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3" name="Freeform 11"/>
            <p:cNvSpPr>
              <a:spLocks/>
            </p:cNvSpPr>
            <p:nvPr/>
          </p:nvSpPr>
          <p:spPr bwMode="auto">
            <a:xfrm>
              <a:off x="3936" y="1056"/>
              <a:ext cx="1248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528" y="144"/>
                </a:cxn>
                <a:cxn ang="0">
                  <a:pos x="912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188" y="236"/>
                    <a:pt x="376" y="184"/>
                    <a:pt x="528" y="144"/>
                  </a:cubicBezTo>
                  <a:cubicBezTo>
                    <a:pt x="680" y="104"/>
                    <a:pt x="792" y="72"/>
                    <a:pt x="912" y="48"/>
                  </a:cubicBezTo>
                  <a:cubicBezTo>
                    <a:pt x="1032" y="24"/>
                    <a:pt x="1140" y="12"/>
                    <a:pt x="124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4" name="Freeform 12"/>
            <p:cNvSpPr>
              <a:spLocks/>
            </p:cNvSpPr>
            <p:nvPr/>
          </p:nvSpPr>
          <p:spPr bwMode="auto">
            <a:xfrm>
              <a:off x="3216" y="3072"/>
              <a:ext cx="1344" cy="336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720" y="144"/>
                </a:cxn>
                <a:cxn ang="0">
                  <a:pos x="1344" y="0"/>
                </a:cxn>
              </a:cxnLst>
              <a:rect l="0" t="0" r="r" b="b"/>
              <a:pathLst>
                <a:path w="1344" h="336">
                  <a:moveTo>
                    <a:pt x="0" y="336"/>
                  </a:moveTo>
                  <a:cubicBezTo>
                    <a:pt x="248" y="268"/>
                    <a:pt x="496" y="200"/>
                    <a:pt x="720" y="144"/>
                  </a:cubicBezTo>
                  <a:cubicBezTo>
                    <a:pt x="944" y="88"/>
                    <a:pt x="1144" y="44"/>
                    <a:pt x="134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1371600" y="2895600"/>
            <a:ext cx="6324600" cy="2819400"/>
            <a:chOff x="864" y="1824"/>
            <a:chExt cx="3984" cy="1776"/>
          </a:xfrm>
        </p:grpSpPr>
        <p:sp>
          <p:nvSpPr>
            <p:cNvPr id="59406" name="Freeform 14"/>
            <p:cNvSpPr>
              <a:spLocks/>
            </p:cNvSpPr>
            <p:nvPr/>
          </p:nvSpPr>
          <p:spPr bwMode="auto">
            <a:xfrm>
              <a:off x="864" y="2928"/>
              <a:ext cx="96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6" y="0"/>
                </a:cxn>
              </a:cxnLst>
              <a:rect l="0" t="0" r="r" b="b"/>
              <a:pathLst>
                <a:path w="96" h="528">
                  <a:moveTo>
                    <a:pt x="0" y="528"/>
                  </a:moveTo>
                  <a:cubicBezTo>
                    <a:pt x="0" y="528"/>
                    <a:pt x="48" y="264"/>
                    <a:pt x="96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Freeform 15"/>
            <p:cNvSpPr>
              <a:spLocks/>
            </p:cNvSpPr>
            <p:nvPr/>
          </p:nvSpPr>
          <p:spPr bwMode="auto">
            <a:xfrm>
              <a:off x="2688" y="2784"/>
              <a:ext cx="432" cy="432"/>
            </a:xfrm>
            <a:custGeom>
              <a:avLst/>
              <a:gdLst/>
              <a:ahLst/>
              <a:cxnLst>
                <a:cxn ang="0">
                  <a:pos x="432" y="432"/>
                </a:cxn>
                <a:cxn ang="0">
                  <a:pos x="192" y="240"/>
                </a:cxn>
                <a:cxn ang="0">
                  <a:pos x="0" y="0"/>
                </a:cxn>
              </a:cxnLst>
              <a:rect l="0" t="0" r="r" b="b"/>
              <a:pathLst>
                <a:path w="432" h="432">
                  <a:moveTo>
                    <a:pt x="432" y="432"/>
                  </a:moveTo>
                  <a:cubicBezTo>
                    <a:pt x="348" y="372"/>
                    <a:pt x="264" y="312"/>
                    <a:pt x="192" y="240"/>
                  </a:cubicBezTo>
                  <a:cubicBezTo>
                    <a:pt x="120" y="168"/>
                    <a:pt x="32" y="40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2496" y="2928"/>
              <a:ext cx="528" cy="384"/>
            </a:xfrm>
            <a:custGeom>
              <a:avLst/>
              <a:gdLst/>
              <a:ahLst/>
              <a:cxnLst>
                <a:cxn ang="0">
                  <a:pos x="528" y="384"/>
                </a:cxn>
                <a:cxn ang="0">
                  <a:pos x="288" y="192"/>
                </a:cxn>
                <a:cxn ang="0">
                  <a:pos x="48" y="48"/>
                </a:cxn>
                <a:cxn ang="0">
                  <a:pos x="0" y="0"/>
                </a:cxn>
              </a:cxnLst>
              <a:rect l="0" t="0" r="r" b="b"/>
              <a:pathLst>
                <a:path w="528" h="384">
                  <a:moveTo>
                    <a:pt x="528" y="384"/>
                  </a:moveTo>
                  <a:cubicBezTo>
                    <a:pt x="448" y="316"/>
                    <a:pt x="368" y="248"/>
                    <a:pt x="288" y="192"/>
                  </a:cubicBezTo>
                  <a:cubicBezTo>
                    <a:pt x="208" y="136"/>
                    <a:pt x="96" y="80"/>
                    <a:pt x="48" y="48"/>
                  </a:cubicBezTo>
                  <a:cubicBezTo>
                    <a:pt x="0" y="16"/>
                    <a:pt x="0" y="8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Freeform 17"/>
            <p:cNvSpPr>
              <a:spLocks/>
            </p:cNvSpPr>
            <p:nvPr/>
          </p:nvSpPr>
          <p:spPr bwMode="auto">
            <a:xfrm>
              <a:off x="2352" y="3360"/>
              <a:ext cx="240" cy="240"/>
            </a:xfrm>
            <a:custGeom>
              <a:avLst/>
              <a:gdLst/>
              <a:ahLst/>
              <a:cxnLst>
                <a:cxn ang="0">
                  <a:pos x="240" y="240"/>
                </a:cxn>
                <a:cxn ang="0">
                  <a:pos x="0" y="0"/>
                </a:cxn>
              </a:cxnLst>
              <a:rect l="0" t="0" r="r" b="b"/>
              <a:pathLst>
                <a:path w="240" h="240">
                  <a:moveTo>
                    <a:pt x="240" y="240"/>
                  </a:moveTo>
                  <a:cubicBezTo>
                    <a:pt x="240" y="240"/>
                    <a:pt x="120" y="120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2640" y="2688"/>
              <a:ext cx="1584" cy="288"/>
            </a:xfrm>
            <a:custGeom>
              <a:avLst/>
              <a:gdLst/>
              <a:ahLst/>
              <a:cxnLst>
                <a:cxn ang="0">
                  <a:pos x="1584" y="288"/>
                </a:cxn>
                <a:cxn ang="0">
                  <a:pos x="1344" y="144"/>
                </a:cxn>
                <a:cxn ang="0">
                  <a:pos x="768" y="96"/>
                </a:cxn>
                <a:cxn ang="0">
                  <a:pos x="432" y="48"/>
                </a:cxn>
                <a:cxn ang="0">
                  <a:pos x="240" y="0"/>
                </a:cxn>
                <a:cxn ang="0">
                  <a:pos x="0" y="48"/>
                </a:cxn>
              </a:cxnLst>
              <a:rect l="0" t="0" r="r" b="b"/>
              <a:pathLst>
                <a:path w="1584" h="288">
                  <a:moveTo>
                    <a:pt x="1584" y="288"/>
                  </a:moveTo>
                  <a:cubicBezTo>
                    <a:pt x="1532" y="232"/>
                    <a:pt x="1480" y="176"/>
                    <a:pt x="1344" y="144"/>
                  </a:cubicBezTo>
                  <a:cubicBezTo>
                    <a:pt x="1208" y="112"/>
                    <a:pt x="920" y="112"/>
                    <a:pt x="768" y="96"/>
                  </a:cubicBezTo>
                  <a:cubicBezTo>
                    <a:pt x="616" y="80"/>
                    <a:pt x="520" y="64"/>
                    <a:pt x="432" y="48"/>
                  </a:cubicBezTo>
                  <a:cubicBezTo>
                    <a:pt x="344" y="32"/>
                    <a:pt x="312" y="0"/>
                    <a:pt x="240" y="0"/>
                  </a:cubicBezTo>
                  <a:cubicBezTo>
                    <a:pt x="168" y="0"/>
                    <a:pt x="84" y="24"/>
                    <a:pt x="0" y="48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Line 19"/>
            <p:cNvSpPr>
              <a:spLocks noChangeShapeType="1"/>
            </p:cNvSpPr>
            <p:nvPr/>
          </p:nvSpPr>
          <p:spPr bwMode="auto">
            <a:xfrm flipH="1" flipV="1">
              <a:off x="3552" y="1824"/>
              <a:ext cx="768" cy="336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20"/>
            <p:cNvSpPr>
              <a:spLocks noChangeShapeType="1"/>
            </p:cNvSpPr>
            <p:nvPr/>
          </p:nvSpPr>
          <p:spPr bwMode="auto">
            <a:xfrm flipH="1" flipV="1">
              <a:off x="4032" y="2064"/>
              <a:ext cx="288" cy="67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 flipH="1" flipV="1">
              <a:off x="3072" y="2448"/>
              <a:ext cx="48" cy="24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3072" y="2160"/>
              <a:ext cx="96" cy="28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V="1">
              <a:off x="3216" y="1872"/>
              <a:ext cx="144" cy="28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 flipH="1" flipV="1">
              <a:off x="4416" y="2736"/>
              <a:ext cx="336" cy="144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 flipV="1">
              <a:off x="4320" y="2352"/>
              <a:ext cx="528" cy="144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 flipV="1">
              <a:off x="1296" y="2688"/>
              <a:ext cx="384" cy="24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411162"/>
          </a:xfrm>
        </p:spPr>
        <p:txBody>
          <a:bodyPr/>
          <a:lstStyle/>
          <a:p>
            <a:r>
              <a:rPr lang="en-US" sz="3200"/>
              <a:t>Conformable and unconformable contacts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838200"/>
            <a:ext cx="3403600" cy="5897563"/>
          </a:xfrm>
          <a:noFill/>
          <a:ln/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648200" y="838200"/>
            <a:ext cx="41148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Disconformity </a:t>
            </a:r>
            <a:r>
              <a:rPr lang="en-US"/>
              <a:t>beds above and below the unconformity are parallel to one another, but there is an age difference between the two sequences</a:t>
            </a:r>
            <a:endParaRPr lang="en-US" sz="2800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876800" y="2286000"/>
            <a:ext cx="37338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Angular unconformity </a:t>
            </a:r>
            <a:r>
              <a:rPr lang="en-US"/>
              <a:t>strata below the unconformity have a different attitude than strata</a:t>
            </a:r>
          </a:p>
          <a:p>
            <a:r>
              <a:rPr lang="en-US"/>
              <a:t>above the unconformity.</a:t>
            </a:r>
            <a:endParaRPr lang="en-US" sz="280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876800" y="3962400"/>
            <a:ext cx="4114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Nonconformity </a:t>
            </a:r>
            <a:r>
              <a:rPr lang="en-US"/>
              <a:t>strata were deposited on a basement of older crystalline rocks.</a:t>
            </a:r>
            <a:endParaRPr lang="en-US" sz="2800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876800" y="5181600"/>
            <a:ext cx="38862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/>
              <a:t>Buttress unconformity </a:t>
            </a:r>
            <a:r>
              <a:rPr lang="en-US"/>
              <a:t>beds of the younger sequence were deposited in a region of significant predepositional topography</a:t>
            </a:r>
            <a:endParaRPr lang="en-US"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924800" cy="639763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Angular unconformity</a:t>
            </a:r>
          </a:p>
        </p:txBody>
      </p:sp>
      <p:pic>
        <p:nvPicPr>
          <p:cNvPr id="61443" name="Picture 3" descr="AngularUnconformKaykoy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06450"/>
            <a:ext cx="7924800" cy="5929313"/>
          </a:xfrm>
          <a:noFill/>
          <a:ln/>
        </p:spPr>
      </p:pic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762000" y="2362200"/>
            <a:ext cx="7772400" cy="762000"/>
            <a:chOff x="480" y="1488"/>
            <a:chExt cx="4896" cy="480"/>
          </a:xfrm>
        </p:grpSpPr>
        <p:sp>
          <p:nvSpPr>
            <p:cNvPr id="61445" name="Freeform 5"/>
            <p:cNvSpPr>
              <a:spLocks/>
            </p:cNvSpPr>
            <p:nvPr/>
          </p:nvSpPr>
          <p:spPr bwMode="auto">
            <a:xfrm>
              <a:off x="480" y="1776"/>
              <a:ext cx="489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0" y="48"/>
                </a:cxn>
                <a:cxn ang="0">
                  <a:pos x="2304" y="96"/>
                </a:cxn>
                <a:cxn ang="0">
                  <a:pos x="3072" y="144"/>
                </a:cxn>
                <a:cxn ang="0">
                  <a:pos x="3648" y="144"/>
                </a:cxn>
                <a:cxn ang="0">
                  <a:pos x="3888" y="144"/>
                </a:cxn>
                <a:cxn ang="0">
                  <a:pos x="4416" y="192"/>
                </a:cxn>
                <a:cxn ang="0">
                  <a:pos x="4896" y="144"/>
                </a:cxn>
              </a:cxnLst>
              <a:rect l="0" t="0" r="r" b="b"/>
              <a:pathLst>
                <a:path w="4896" h="192">
                  <a:moveTo>
                    <a:pt x="0" y="0"/>
                  </a:moveTo>
                  <a:cubicBezTo>
                    <a:pt x="408" y="16"/>
                    <a:pt x="816" y="32"/>
                    <a:pt x="1200" y="48"/>
                  </a:cubicBezTo>
                  <a:cubicBezTo>
                    <a:pt x="1584" y="64"/>
                    <a:pt x="1992" y="80"/>
                    <a:pt x="2304" y="96"/>
                  </a:cubicBezTo>
                  <a:cubicBezTo>
                    <a:pt x="2616" y="112"/>
                    <a:pt x="2848" y="136"/>
                    <a:pt x="3072" y="144"/>
                  </a:cubicBezTo>
                  <a:cubicBezTo>
                    <a:pt x="3296" y="152"/>
                    <a:pt x="3512" y="144"/>
                    <a:pt x="3648" y="144"/>
                  </a:cubicBezTo>
                  <a:cubicBezTo>
                    <a:pt x="3784" y="144"/>
                    <a:pt x="3760" y="136"/>
                    <a:pt x="3888" y="144"/>
                  </a:cubicBezTo>
                  <a:cubicBezTo>
                    <a:pt x="4016" y="152"/>
                    <a:pt x="4248" y="192"/>
                    <a:pt x="4416" y="192"/>
                  </a:cubicBezTo>
                  <a:cubicBezTo>
                    <a:pt x="4584" y="192"/>
                    <a:pt x="4816" y="152"/>
                    <a:pt x="4896" y="144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 rot="187668">
              <a:off x="1824" y="1488"/>
              <a:ext cx="235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Base of white rocks</a:t>
              </a:r>
            </a:p>
          </p:txBody>
        </p:sp>
      </p:grpSp>
      <p:grpSp>
        <p:nvGrpSpPr>
          <p:cNvPr id="61447" name="Group 7"/>
          <p:cNvGrpSpPr>
            <a:grpSpLocks/>
          </p:cNvGrpSpPr>
          <p:nvPr/>
        </p:nvGrpSpPr>
        <p:grpSpPr bwMode="auto">
          <a:xfrm>
            <a:off x="685800" y="2971800"/>
            <a:ext cx="7467600" cy="1066800"/>
            <a:chOff x="432" y="1872"/>
            <a:chExt cx="4704" cy="672"/>
          </a:xfrm>
        </p:grpSpPr>
        <p:sp>
          <p:nvSpPr>
            <p:cNvPr id="61448" name="Line 8"/>
            <p:cNvSpPr>
              <a:spLocks noChangeShapeType="1"/>
            </p:cNvSpPr>
            <p:nvPr/>
          </p:nvSpPr>
          <p:spPr bwMode="auto">
            <a:xfrm flipV="1">
              <a:off x="432" y="1872"/>
              <a:ext cx="1920" cy="480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49" name="Line 9"/>
            <p:cNvSpPr>
              <a:spLocks noChangeShapeType="1"/>
            </p:cNvSpPr>
            <p:nvPr/>
          </p:nvSpPr>
          <p:spPr bwMode="auto">
            <a:xfrm flipV="1">
              <a:off x="1920" y="1920"/>
              <a:ext cx="1824" cy="576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Line 10"/>
            <p:cNvSpPr>
              <a:spLocks noChangeShapeType="1"/>
            </p:cNvSpPr>
            <p:nvPr/>
          </p:nvSpPr>
          <p:spPr bwMode="auto">
            <a:xfrm flipV="1">
              <a:off x="2352" y="1968"/>
              <a:ext cx="1680" cy="576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51" name="Line 11"/>
            <p:cNvSpPr>
              <a:spLocks noChangeShapeType="1"/>
            </p:cNvSpPr>
            <p:nvPr/>
          </p:nvSpPr>
          <p:spPr bwMode="auto">
            <a:xfrm flipV="1">
              <a:off x="4656" y="1968"/>
              <a:ext cx="480" cy="192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Nonconformity</a:t>
            </a:r>
          </a:p>
        </p:txBody>
      </p:sp>
      <p:pic>
        <p:nvPicPr>
          <p:cNvPr id="62467" name="Picture 3" descr="KaikoyNonconformity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104900"/>
            <a:ext cx="8839200" cy="5537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How to identify unconformities?</a:t>
            </a:r>
          </a:p>
        </p:txBody>
      </p:sp>
      <p:pic>
        <p:nvPicPr>
          <p:cNvPr id="63491" name="Picture 3" descr="UnconformitiesCriteria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089025"/>
            <a:ext cx="7239000" cy="5646738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Compaction and Diagenetic</a:t>
            </a:r>
            <a:br>
              <a:rPr lang="en-US" sz="4000"/>
            </a:br>
            <a:r>
              <a:rPr lang="en-US" sz="4000"/>
              <a:t>Structures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Compaction </a:t>
            </a:r>
            <a:r>
              <a:rPr lang="en-US"/>
              <a:t>results in a decrease in porosity (&gt;50% in shale and &gt;20% in sand) that results in an increase in the density of the sediment</a:t>
            </a:r>
          </a:p>
          <a:p>
            <a:r>
              <a:rPr lang="en-US"/>
              <a:t>Compaction of mud leads to development of a preferred orientation of clay - </a:t>
            </a:r>
            <a:r>
              <a:rPr lang="en-US" b="1"/>
              <a:t>shale</a:t>
            </a:r>
            <a:endParaRPr lang="en-US"/>
          </a:p>
          <a:p>
            <a:r>
              <a:rPr lang="en-US"/>
              <a:t> Deeper compaction can cause </a:t>
            </a:r>
            <a:r>
              <a:rPr lang="en-US" b="1"/>
              <a:t>pressure solution 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sz="4000"/>
              <a:t>Penecontemporaneous Structures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/>
              <a:t>Deposition on a preexisting slope or tilting prior to full lithification in a tectonically active region can pull the layers down the slope</a:t>
            </a:r>
          </a:p>
          <a:p>
            <a:r>
              <a:rPr lang="en-US"/>
              <a:t>Fluid pressure in the layers keeps the layers apart</a:t>
            </a:r>
          </a:p>
          <a:p>
            <a:r>
              <a:rPr lang="en-US"/>
              <a:t>Debris flows</a:t>
            </a:r>
          </a:p>
          <a:p>
            <a:r>
              <a:rPr lang="en-US"/>
              <a:t>The deformed interval is </a:t>
            </a:r>
            <a:r>
              <a:rPr lang="en-US" i="1"/>
              <a:t>intraformational, </a:t>
            </a:r>
            <a:r>
              <a:rPr lang="en-US"/>
              <a:t>meaning that it is bounded both above and below by relatively undeformed strata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509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Structural geology and structural geologist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/>
              <a:t>A structural geologist:</a:t>
            </a:r>
          </a:p>
          <a:p>
            <a:pPr>
              <a:lnSpc>
                <a:spcPct val="90000"/>
              </a:lnSpc>
            </a:pPr>
            <a:r>
              <a:rPr lang="en-US" sz="2400"/>
              <a:t>Describes and depicts geologic structures</a:t>
            </a:r>
          </a:p>
          <a:p>
            <a:pPr>
              <a:lnSpc>
                <a:spcPct val="90000"/>
              </a:lnSpc>
            </a:pPr>
            <a:r>
              <a:rPr lang="en-US" sz="2400"/>
              <a:t>Delineates rock bodies and units and their relationships </a:t>
            </a:r>
          </a:p>
          <a:p>
            <a:pPr>
              <a:lnSpc>
                <a:spcPct val="90000"/>
              </a:lnSpc>
            </a:pPr>
            <a:r>
              <a:rPr lang="en-US" sz="2400"/>
              <a:t>Elucidates deformation history.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b="1"/>
              <a:t>Thus a structural geologist is:</a:t>
            </a:r>
          </a:p>
          <a:p>
            <a:pPr>
              <a:lnSpc>
                <a:spcPct val="90000"/>
              </a:lnSpc>
            </a:pPr>
            <a:r>
              <a:rPr lang="en-US" sz="2400"/>
              <a:t>a geological historian, especially as concerns the development of geologic structures</a:t>
            </a:r>
          </a:p>
          <a:p>
            <a:pPr>
              <a:lnSpc>
                <a:spcPct val="90000"/>
              </a:lnSpc>
            </a:pPr>
            <a:r>
              <a:rPr lang="en-US" sz="2400"/>
              <a:t>careful observer</a:t>
            </a:r>
          </a:p>
          <a:p>
            <a:pPr>
              <a:lnSpc>
                <a:spcPct val="90000"/>
              </a:lnSpc>
            </a:pPr>
            <a:r>
              <a:rPr lang="en-US" sz="2400"/>
              <a:t>a configurational scientist in open ended research (always new, better, more highly refined ways for improved depiction and interpretation)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211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Gizem slump, Karaburun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211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521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502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Debris-flow deposits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Salt  structures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Salt is a sedimentary rock that forms by the precipitation of evaporate minerals (typically halite [NaCl] and gypsum or anhydrite calcium sulfates) from saline water</a:t>
            </a:r>
          </a:p>
          <a:p>
            <a:pPr>
              <a:lnSpc>
                <a:spcPct val="90000"/>
              </a:lnSpc>
            </a:pPr>
            <a:r>
              <a:rPr lang="en-US"/>
              <a:t>Rifts and passive continental margins</a:t>
            </a:r>
          </a:p>
          <a:p>
            <a:pPr>
              <a:lnSpc>
                <a:spcPct val="90000"/>
              </a:lnSpc>
            </a:pPr>
            <a:r>
              <a:rPr lang="en-US"/>
              <a:t>Salt is much weaker than sedimentary rocks it may deform solely in response to gravity – halokinesis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Maximum Freeboard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GB" sz="2800">
                <a:latin typeface="Comic Sans MS" pitchFamily="66" charset="0"/>
              </a:rPr>
              <a:t>Pressures equal under sediment and under salt</a:t>
            </a:r>
          </a:p>
          <a:p>
            <a:r>
              <a:rPr lang="en-GB" sz="2800"/>
              <a:t> </a:t>
            </a:r>
            <a:r>
              <a:rPr lang="en-GB" sz="2800">
                <a:latin typeface="Symbol" pitchFamily="18" charset="2"/>
              </a:rPr>
              <a:t>r</a:t>
            </a:r>
            <a:r>
              <a:rPr lang="en-GB" sz="2800" baseline="-25000"/>
              <a:t>sed</a:t>
            </a:r>
            <a:r>
              <a:rPr lang="en-GB" sz="2800"/>
              <a:t>gZ = </a:t>
            </a:r>
            <a:r>
              <a:rPr lang="en-GB" sz="2800">
                <a:latin typeface="Symbol" pitchFamily="18" charset="2"/>
              </a:rPr>
              <a:t>r</a:t>
            </a:r>
            <a:r>
              <a:rPr lang="en-GB" sz="2800" baseline="-25000"/>
              <a:t>salt</a:t>
            </a:r>
            <a:r>
              <a:rPr lang="en-GB" sz="2800"/>
              <a:t>g(Z+F)</a:t>
            </a:r>
          </a:p>
          <a:p>
            <a:r>
              <a:rPr lang="en-GB" sz="2800"/>
              <a:t>F = </a:t>
            </a:r>
            <a:r>
              <a:rPr lang="en-GB" sz="2800">
                <a:latin typeface="Symbol" pitchFamily="18" charset="2"/>
              </a:rPr>
              <a:t>Dr</a:t>
            </a:r>
            <a:r>
              <a:rPr lang="en-GB" sz="2800"/>
              <a:t> Z / </a:t>
            </a:r>
            <a:r>
              <a:rPr lang="en-GB" sz="2800">
                <a:latin typeface="Symbol" pitchFamily="18" charset="2"/>
              </a:rPr>
              <a:t>r</a:t>
            </a:r>
            <a:r>
              <a:rPr lang="en-GB" sz="2800" baseline="-25000"/>
              <a:t>salt</a:t>
            </a:r>
          </a:p>
          <a:p>
            <a:r>
              <a:rPr lang="en-GB" sz="2800"/>
              <a:t>E.g. </a:t>
            </a:r>
            <a:r>
              <a:rPr lang="en-GB" sz="2800">
                <a:latin typeface="Symbol" pitchFamily="18" charset="2"/>
              </a:rPr>
              <a:t>Dr</a:t>
            </a:r>
            <a:r>
              <a:rPr lang="en-GB" sz="2800"/>
              <a:t> = 200 kg /m</a:t>
            </a:r>
            <a:r>
              <a:rPr lang="en-GB" sz="2800" baseline="30000"/>
              <a:t>3</a:t>
            </a:r>
            <a:r>
              <a:rPr lang="en-GB" sz="2800"/>
              <a:t>,         Z = 2 km, </a:t>
            </a:r>
            <a:r>
              <a:rPr lang="en-GB" sz="2800">
                <a:latin typeface="Symbol" pitchFamily="18" charset="2"/>
              </a:rPr>
              <a:t>r</a:t>
            </a:r>
            <a:r>
              <a:rPr lang="en-GB" sz="2800" baseline="-25000"/>
              <a:t>salt</a:t>
            </a:r>
            <a:r>
              <a:rPr lang="en-GB" sz="2800"/>
              <a:t> = 2000 kg/m</a:t>
            </a:r>
            <a:r>
              <a:rPr lang="en-GB" sz="2800" baseline="30000"/>
              <a:t>3</a:t>
            </a:r>
            <a:r>
              <a:rPr lang="en-GB" sz="2800"/>
              <a:t> gives F = 200 m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33400" y="2514600"/>
            <a:ext cx="2667000" cy="304800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533400" y="5105400"/>
            <a:ext cx="2667000" cy="914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600200" y="2133600"/>
            <a:ext cx="533400" cy="2971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514600" y="3733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Z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2514600" y="25146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2286000" y="2133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F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2286000" y="213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685800" y="3733800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latin typeface="Symbol" pitchFamily="18" charset="2"/>
              </a:rPr>
              <a:t>r</a:t>
            </a:r>
            <a:r>
              <a:rPr lang="en-GB" b="1" baseline="-25000"/>
              <a:t>sed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1676400" y="5334000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latin typeface="Symbol" pitchFamily="18" charset="2"/>
              </a:rPr>
              <a:t>r</a:t>
            </a:r>
            <a:r>
              <a:rPr lang="en-GB" b="1" baseline="-25000"/>
              <a:t>salt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733800" y="63246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Ian Davison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amel photo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228600" y="884238"/>
            <a:ext cx="8686800" cy="5791200"/>
          </a:xfrm>
          <a:prstGeom prst="rect">
            <a:avLst/>
          </a:prstGeom>
          <a:noFill/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84188" y="174625"/>
            <a:ext cx="7769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/>
              <a:t>Diapiric freeboard and buoyancy-Al Salif Yemen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7010400" y="6411913"/>
            <a:ext cx="1738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latin typeface="Comic Sans MS" pitchFamily="66" charset="0"/>
              </a:rPr>
              <a:t>Davison et al.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7648" t="11569" r="48558" b="27945"/>
          <a:stretch>
            <a:fillRect/>
          </a:stretch>
        </p:blipFill>
        <p:spPr bwMode="auto">
          <a:xfrm>
            <a:off x="0" y="0"/>
            <a:ext cx="91440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371600" y="59436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Salt glaciers, Iran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Igneous structures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Extrusive rocks</a:t>
            </a:r>
            <a:r>
              <a:rPr lang="en-US"/>
              <a:t> are formed either from lava that flowed over the surface of the Earth and cooled under air or water, or from ash that exploded out of a volcanic vent</a:t>
            </a:r>
          </a:p>
          <a:p>
            <a:r>
              <a:rPr lang="en-US" b="1"/>
              <a:t>Intrusive rocks </a:t>
            </a:r>
            <a:r>
              <a:rPr lang="en-US"/>
              <a:t>cooled beneath the surface of the Earth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3810000"/>
          </a:xfrm>
        </p:spPr>
        <p:txBody>
          <a:bodyPr/>
          <a:lstStyle/>
          <a:p>
            <a:pPr marL="0" indent="0"/>
            <a:r>
              <a:rPr lang="en-US"/>
              <a:t>Magma is less dense than the surrounding</a:t>
            </a:r>
          </a:p>
          <a:p>
            <a:pPr marL="0" indent="0">
              <a:buFontTx/>
              <a:buNone/>
            </a:pPr>
            <a:r>
              <a:rPr lang="en-US"/>
              <a:t>rock, and buoyancy forces cause it to rise</a:t>
            </a:r>
          </a:p>
          <a:p>
            <a:pPr marL="0" indent="0"/>
            <a:r>
              <a:rPr lang="en-US"/>
              <a:t>At the level of neutral buoyancy, the</a:t>
            </a:r>
          </a:p>
          <a:p>
            <a:pPr marL="0" indent="0">
              <a:buFontTx/>
              <a:buNone/>
            </a:pPr>
            <a:r>
              <a:rPr lang="en-US"/>
              <a:t>magma may form a </a:t>
            </a:r>
            <a:r>
              <a:rPr lang="en-US" b="1"/>
              <a:t>sheet intrusion</a:t>
            </a:r>
            <a:r>
              <a:rPr lang="en-US"/>
              <a:t>, or may pool in a large </a:t>
            </a:r>
            <a:r>
              <a:rPr lang="en-US" b="1"/>
              <a:t>magma chamber</a:t>
            </a:r>
            <a:r>
              <a:rPr lang="en-US"/>
              <a:t> that solidifies into a blob-like intrusion called a </a:t>
            </a:r>
            <a:r>
              <a:rPr lang="en-US" b="1"/>
              <a:t>pluton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38200" y="4191000"/>
            <a:ext cx="3276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/>
              <a:t>Batholith</a:t>
            </a:r>
          </a:p>
          <a:p>
            <a:r>
              <a:rPr lang="en-US" sz="3200"/>
              <a:t>Pluton</a:t>
            </a:r>
          </a:p>
          <a:p>
            <a:r>
              <a:rPr lang="en-US" sz="3200"/>
              <a:t>Stock</a:t>
            </a:r>
          </a:p>
          <a:p>
            <a:r>
              <a:rPr lang="en-US" sz="3200"/>
              <a:t>Laccolith 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105400" y="4267200"/>
            <a:ext cx="3352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/>
              <a:t>Dike (Dyke)</a:t>
            </a:r>
          </a:p>
          <a:p>
            <a:r>
              <a:rPr lang="en-US" sz="3200"/>
              <a:t>Dike swarms</a:t>
            </a:r>
            <a:br>
              <a:rPr lang="en-US" sz="3200"/>
            </a:br>
            <a:r>
              <a:rPr lang="en-US" sz="3200"/>
              <a:t>Sill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ingDyke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47638"/>
            <a:ext cx="6553200" cy="6435725"/>
          </a:xfrm>
          <a:noFill/>
          <a:ln/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5867400" y="152400"/>
            <a:ext cx="2819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Ring dikes</a:t>
            </a:r>
          </a:p>
          <a:p>
            <a:pPr>
              <a:spcBef>
                <a:spcPct val="50000"/>
              </a:spcBef>
            </a:pPr>
            <a:r>
              <a:rPr lang="en-US" sz="3200" b="1"/>
              <a:t>Radial dikes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Structural geology brings together: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Stratigraphy</a:t>
            </a:r>
          </a:p>
          <a:p>
            <a:r>
              <a:rPr lang="en-US"/>
              <a:t>Paleontology</a:t>
            </a:r>
          </a:p>
          <a:p>
            <a:r>
              <a:rPr lang="en-US"/>
              <a:t>Petrology</a:t>
            </a:r>
          </a:p>
          <a:p>
            <a:r>
              <a:rPr lang="en-US"/>
              <a:t>Geophysics</a:t>
            </a:r>
          </a:p>
          <a:p>
            <a:r>
              <a:rPr lang="en-US"/>
              <a:t>Geochronology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Plutons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38400"/>
          </a:xfrm>
        </p:spPr>
        <p:txBody>
          <a:bodyPr/>
          <a:lstStyle/>
          <a:p>
            <a:r>
              <a:rPr lang="en-US"/>
              <a:t>Temperature gradient – 20 - 40</a:t>
            </a:r>
            <a:r>
              <a:rPr lang="en-US">
                <a:cs typeface="Arial" charset="0"/>
              </a:rPr>
              <a:t>°/km</a:t>
            </a:r>
          </a:p>
          <a:p>
            <a:r>
              <a:rPr lang="en-US">
                <a:cs typeface="Arial" charset="0"/>
              </a:rPr>
              <a:t>Shallow level plutons – sharp contacts</a:t>
            </a:r>
          </a:p>
          <a:p>
            <a:r>
              <a:rPr lang="en-US">
                <a:cs typeface="Arial" charset="0"/>
              </a:rPr>
              <a:t>Deep level plutons – gradual contacts </a:t>
            </a:r>
          </a:p>
          <a:p>
            <a:r>
              <a:rPr lang="en-US">
                <a:cs typeface="Arial" charset="0"/>
              </a:rPr>
              <a:t>Migmatites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igmat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7325"/>
            <a:ext cx="8640763" cy="648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108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5791200" y="2286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Pillow lavas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8180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olumnarJointsNE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34988"/>
            <a:ext cx="8640763" cy="5788025"/>
          </a:xfrm>
          <a:prstGeom prst="rect">
            <a:avLst/>
          </a:prstGeom>
          <a:noFill/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105400" y="381000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Columnar jointing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uffPektus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9588"/>
            <a:ext cx="8715375" cy="5837237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715000" y="53340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Tuffs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top3_4CondieB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98438"/>
            <a:ext cx="8636000" cy="6461125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28600" y="6172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Garamond" pitchFamily="18" charset="0"/>
              </a:rPr>
              <a:t>Kent Condie in Taiwan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Barriers to understanding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7067550" cy="4640263"/>
          </a:xfrm>
        </p:spPr>
        <p:txBody>
          <a:bodyPr/>
          <a:lstStyle/>
          <a:p>
            <a:r>
              <a:rPr lang="en-US" sz="4000"/>
              <a:t> Vastness of the Earth volume</a:t>
            </a:r>
          </a:p>
          <a:p>
            <a:r>
              <a:rPr lang="en-US" sz="4000"/>
              <a:t> Vastness of geological time</a:t>
            </a:r>
          </a:p>
          <a:p>
            <a:r>
              <a:rPr lang="en-US" sz="4000"/>
              <a:t> Complexity of natural system</a:t>
            </a:r>
          </a:p>
          <a:p>
            <a:r>
              <a:rPr lang="en-US" sz="4000"/>
              <a:t> Record is not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geologic structure is a geometric feature in rock whose shape, form, and distribution can be described</a:t>
            </a:r>
          </a:p>
          <a:p>
            <a:r>
              <a:rPr lang="en-US"/>
              <a:t>Depending on the purpose of study geologists classify structures using different criteria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64147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Structures: </a:t>
            </a:r>
            <a:r>
              <a:rPr lang="en-US"/>
              <a:t>Classification based on geometry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2050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• Planar (or subplanar) surface</a:t>
            </a:r>
          </a:p>
          <a:p>
            <a:pPr>
              <a:buFontTx/>
              <a:buNone/>
            </a:pPr>
            <a:r>
              <a:rPr lang="en-US"/>
              <a:t>• Curviplanar surface</a:t>
            </a:r>
          </a:p>
          <a:p>
            <a:pPr>
              <a:buFontTx/>
              <a:buNone/>
            </a:pPr>
            <a:r>
              <a:rPr lang="en-US"/>
              <a:t>• Linear feature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Classes of structures: Bedding, joint, vein, fault, fold, shear zone, foliation, and lineation.</a:t>
            </a:r>
          </a:p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Planar structures</a:t>
            </a:r>
          </a:p>
        </p:txBody>
      </p:sp>
      <p:pic>
        <p:nvPicPr>
          <p:cNvPr id="85000" name="Picture 8" descr="JointMiller_1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20775"/>
            <a:ext cx="5562600" cy="5538788"/>
          </a:xfrm>
          <a:noFill/>
          <a:ln/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003925" y="2960688"/>
            <a:ext cx="3176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Joints and bedding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1437</Words>
  <Application>Microsoft Office PowerPoint</Application>
  <PresentationFormat>On-screen Show (4:3)</PresentationFormat>
  <Paragraphs>178</Paragraphs>
  <Slides>56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Comic Sans MS</vt:lpstr>
      <vt:lpstr>Symbol</vt:lpstr>
      <vt:lpstr>Times New Roman</vt:lpstr>
      <vt:lpstr>Garamond</vt:lpstr>
      <vt:lpstr>Default Design</vt:lpstr>
      <vt:lpstr>Adobe Photoshop Image</vt:lpstr>
      <vt:lpstr>Lecture 1: Introduction, geological structures, primary structures</vt:lpstr>
      <vt:lpstr>Structural geology and tectonics</vt:lpstr>
      <vt:lpstr>Structural geology and tectonics</vt:lpstr>
      <vt:lpstr>Structural geology and structural geologist</vt:lpstr>
      <vt:lpstr>Structural geology brings together:</vt:lpstr>
      <vt:lpstr>Barriers to understanding</vt:lpstr>
      <vt:lpstr>Structures</vt:lpstr>
      <vt:lpstr>Structures: Classification based on geometry</vt:lpstr>
      <vt:lpstr>Planar structures</vt:lpstr>
      <vt:lpstr>Curviplanar surface of bedding</vt:lpstr>
      <vt:lpstr>Classification based on geologic significance</vt:lpstr>
      <vt:lpstr>Classification based on timing of formation</vt:lpstr>
      <vt:lpstr>Classification based on the deformation mechanism</vt:lpstr>
      <vt:lpstr>Classification based on the mesoscopic cohesiveness during deformation</vt:lpstr>
      <vt:lpstr>Classification based on the strain significance</vt:lpstr>
      <vt:lpstr>Classification based on the distribution in a volume of rock</vt:lpstr>
      <vt:lpstr>Primary and Nontectonic Structures</vt:lpstr>
      <vt:lpstr>Sedimentary structures</vt:lpstr>
      <vt:lpstr>Slide 19</vt:lpstr>
      <vt:lpstr>Slide 20</vt:lpstr>
      <vt:lpstr>The use of bedding in structural analysis</vt:lpstr>
      <vt:lpstr>Graded beds and younging direction</vt:lpstr>
      <vt:lpstr>Slide 23</vt:lpstr>
      <vt:lpstr>Cross beds and younging direction</vt:lpstr>
      <vt:lpstr>Slide 25</vt:lpstr>
      <vt:lpstr>Cross beds in fluvial deposits of the Manzurka Formation, Baikal Lake </vt:lpstr>
      <vt:lpstr>Convolute folds</vt:lpstr>
      <vt:lpstr>Disrupted Bedding</vt:lpstr>
      <vt:lpstr>Load casts</vt:lpstr>
      <vt:lpstr>Slide 30</vt:lpstr>
      <vt:lpstr>Clastic dikes</vt:lpstr>
      <vt:lpstr>Clastic dikes</vt:lpstr>
      <vt:lpstr>Clastic dikes</vt:lpstr>
      <vt:lpstr>Conformable and unconformable contacts</vt:lpstr>
      <vt:lpstr>Angular unconformity</vt:lpstr>
      <vt:lpstr>Nonconformity</vt:lpstr>
      <vt:lpstr>How to identify unconformities?</vt:lpstr>
      <vt:lpstr>Compaction and Diagenetic Structures</vt:lpstr>
      <vt:lpstr>Penecontemporaneous Structures</vt:lpstr>
      <vt:lpstr>Slide 40</vt:lpstr>
      <vt:lpstr>Slide 41</vt:lpstr>
      <vt:lpstr>Slide 42</vt:lpstr>
      <vt:lpstr>Salt  structures</vt:lpstr>
      <vt:lpstr>Maximum Freeboard</vt:lpstr>
      <vt:lpstr>Slide 45</vt:lpstr>
      <vt:lpstr>Slide 46</vt:lpstr>
      <vt:lpstr>Igneous structures</vt:lpstr>
      <vt:lpstr>Slide 48</vt:lpstr>
      <vt:lpstr>Slide 49</vt:lpstr>
      <vt:lpstr>Plutons</vt:lpstr>
      <vt:lpstr>Slide 51</vt:lpstr>
      <vt:lpstr>Slide 52</vt:lpstr>
      <vt:lpstr>Slide 53</vt:lpstr>
      <vt:lpstr>Slide 54</vt:lpstr>
      <vt:lpstr>Slide 55</vt:lpstr>
      <vt:lpstr>Slide 56</vt:lpstr>
    </vt:vector>
  </TitlesOfParts>
  <Company>ITU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Introduction, geological structures, primary structures</dc:title>
  <dc:creator>Boris Natalin</dc:creator>
  <cp:lastModifiedBy>Natalin</cp:lastModifiedBy>
  <cp:revision>3</cp:revision>
  <dcterms:created xsi:type="dcterms:W3CDTF">2009-02-02T16:21:59Z</dcterms:created>
  <dcterms:modified xsi:type="dcterms:W3CDTF">2011-03-09T13:28:32Z</dcterms:modified>
</cp:coreProperties>
</file>