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3.bin" ContentType="application/vnd.openxmlformats-officedocument.oleObject"/>
  <Override PartName="/ppt/notesSlides/notesSlide3.xml" ContentType="application/vnd.openxmlformats-officedocument.presentationml.notesSlide+xml"/>
  <Override PartName="/ppt/embeddings/oleObject4.bin" ContentType="application/vnd.openxmlformats-officedocument.oleObject"/>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06" r:id="rId3"/>
    <p:sldId id="309" r:id="rId4"/>
    <p:sldId id="322" r:id="rId5"/>
    <p:sldId id="315" r:id="rId6"/>
    <p:sldId id="311" r:id="rId7"/>
    <p:sldId id="312" r:id="rId8"/>
    <p:sldId id="321" r:id="rId9"/>
    <p:sldId id="304" r:id="rId10"/>
    <p:sldId id="316" r:id="rId11"/>
    <p:sldId id="319" r:id="rId12"/>
    <p:sldId id="320" r:id="rId13"/>
    <p:sldId id="258" r:id="rId14"/>
    <p:sldId id="261" r:id="rId15"/>
    <p:sldId id="262" r:id="rId16"/>
    <p:sldId id="260" r:id="rId17"/>
    <p:sldId id="264" r:id="rId18"/>
    <p:sldId id="318" r:id="rId19"/>
    <p:sldId id="265" r:id="rId20"/>
    <p:sldId id="273" r:id="rId21"/>
    <p:sldId id="266" r:id="rId22"/>
    <p:sldId id="275" r:id="rId23"/>
    <p:sldId id="274" r:id="rId24"/>
    <p:sldId id="268" r:id="rId25"/>
    <p:sldId id="269" r:id="rId26"/>
    <p:sldId id="272" r:id="rId27"/>
    <p:sldId id="277" r:id="rId28"/>
    <p:sldId id="276" r:id="rId29"/>
    <p:sldId id="279" r:id="rId30"/>
    <p:sldId id="271" r:id="rId31"/>
    <p:sldId id="284" r:id="rId32"/>
    <p:sldId id="281" r:id="rId33"/>
    <p:sldId id="282" r:id="rId34"/>
    <p:sldId id="285" r:id="rId35"/>
    <p:sldId id="303" r:id="rId36"/>
    <p:sldId id="286" r:id="rId37"/>
    <p:sldId id="287" r:id="rId38"/>
    <p:sldId id="288" r:id="rId39"/>
    <p:sldId id="278" r:id="rId40"/>
    <p:sldId id="293" r:id="rId41"/>
    <p:sldId id="289" r:id="rId42"/>
    <p:sldId id="294" r:id="rId43"/>
    <p:sldId id="292" r:id="rId44"/>
    <p:sldId id="295" r:id="rId45"/>
    <p:sldId id="297" r:id="rId46"/>
    <p:sldId id="296" r:id="rId47"/>
    <p:sldId id="291" r:id="rId48"/>
    <p:sldId id="290" r:id="rId49"/>
    <p:sldId id="298" r:id="rId50"/>
    <p:sldId id="299" r:id="rId51"/>
    <p:sldId id="301" r:id="rId52"/>
    <p:sldId id="302"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3" autoAdjust="0"/>
    <p:restoredTop sz="94660"/>
  </p:normalViewPr>
  <p:slideViewPr>
    <p:cSldViewPr>
      <p:cViewPr varScale="1">
        <p:scale>
          <a:sx n="97" d="100"/>
          <a:sy n="97" d="100"/>
        </p:scale>
        <p:origin x="-188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78C0CF2-8FAD-461E-99D9-8DD04320EE9F}" type="datetimeFigureOut">
              <a:rPr lang="en-US"/>
              <a:pPr>
                <a:defRPr/>
              </a:pPr>
              <a:t>22/02/16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3BD0AFF-03B1-4F4D-845E-B3CC7FF68437}" type="slidenum">
              <a:rPr lang="en-US"/>
              <a:pPr>
                <a:defRPr/>
              </a:pPr>
              <a:t>‹#›</a:t>
            </a:fld>
            <a:endParaRPr lang="en-US"/>
          </a:p>
        </p:txBody>
      </p:sp>
    </p:spTree>
    <p:extLst>
      <p:ext uri="{BB962C8B-B14F-4D97-AF65-F5344CB8AC3E}">
        <p14:creationId xmlns:p14="http://schemas.microsoft.com/office/powerpoint/2010/main" val="24054804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Brookfield (2004): </a:t>
            </a:r>
            <a:r>
              <a:rPr lang="en-US" sz="1200" b="0" i="0" u="none" strike="noStrike" kern="1200" baseline="0" dirty="0" smtClean="0">
                <a:solidFill>
                  <a:schemeClr val="tx1"/>
                </a:solidFill>
                <a:latin typeface="+mn-lt"/>
                <a:ea typeface="+mn-ea"/>
                <a:cs typeface="+mn-cs"/>
              </a:rPr>
              <a:t>There are three types of time relationships: age equivalence, relative age, and age in years. </a:t>
            </a:r>
            <a:endParaRPr lang="en-US" dirty="0"/>
          </a:p>
        </p:txBody>
      </p:sp>
      <p:sp>
        <p:nvSpPr>
          <p:cNvPr id="4" name="Slide Number Placeholder 3"/>
          <p:cNvSpPr>
            <a:spLocks noGrp="1"/>
          </p:cNvSpPr>
          <p:nvPr>
            <p:ph type="sldNum" sz="quarter" idx="10"/>
          </p:nvPr>
        </p:nvSpPr>
        <p:spPr/>
        <p:txBody>
          <a:bodyPr/>
          <a:lstStyle/>
          <a:p>
            <a:pPr>
              <a:defRPr/>
            </a:pPr>
            <a:fld id="{A3BD0AFF-03B1-4F4D-845E-B3CC7FF68437}" type="slidenum">
              <a:rPr lang="en-US" smtClean="0"/>
              <a:pPr>
                <a:defRPr/>
              </a:pPr>
              <a:t>13</a:t>
            </a:fld>
            <a:endParaRPr lang="en-US"/>
          </a:p>
        </p:txBody>
      </p:sp>
    </p:spTree>
    <p:extLst>
      <p:ext uri="{BB962C8B-B14F-4D97-AF65-F5344CB8AC3E}">
        <p14:creationId xmlns:p14="http://schemas.microsoft.com/office/powerpoint/2010/main" val="190876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Brookfield (2004):</a:t>
            </a:r>
            <a:r>
              <a:rPr lang="en-US" baseline="0" dirty="0" smtClean="0"/>
              <a:t> </a:t>
            </a:r>
            <a:r>
              <a:rPr lang="en-US" sz="1200" b="0" i="0" u="none" strike="noStrike" kern="1200" baseline="0" dirty="0" smtClean="0">
                <a:solidFill>
                  <a:schemeClr val="tx1"/>
                </a:solidFill>
                <a:latin typeface="+mn-lt"/>
                <a:ea typeface="+mn-ea"/>
                <a:cs typeface="+mn-cs"/>
              </a:rPr>
              <a:t>The idea that time is linear and continuous comes to Western science from the early Christian fathers. St Augustine (ad 354–430) insisted that Christ could die for man only once. So, the Crucifixion had to be a single event, not an endless repetition on the wheel of time; otherwise history would make a mockery of religion.</a:t>
            </a:r>
            <a:endParaRPr lang="en-US" dirty="0"/>
          </a:p>
        </p:txBody>
      </p:sp>
      <p:sp>
        <p:nvSpPr>
          <p:cNvPr id="4" name="Slide Number Placeholder 3"/>
          <p:cNvSpPr>
            <a:spLocks noGrp="1"/>
          </p:cNvSpPr>
          <p:nvPr>
            <p:ph type="sldNum" sz="quarter" idx="10"/>
          </p:nvPr>
        </p:nvSpPr>
        <p:spPr/>
        <p:txBody>
          <a:bodyPr/>
          <a:lstStyle/>
          <a:p>
            <a:pPr>
              <a:defRPr/>
            </a:pPr>
            <a:fld id="{A3BD0AFF-03B1-4F4D-845E-B3CC7FF68437}" type="slidenum">
              <a:rPr lang="en-US" smtClean="0"/>
              <a:pPr>
                <a:defRPr/>
              </a:pPr>
              <a:t>16</a:t>
            </a:fld>
            <a:endParaRPr lang="en-US"/>
          </a:p>
        </p:txBody>
      </p:sp>
    </p:spTree>
    <p:extLst>
      <p:ext uri="{BB962C8B-B14F-4D97-AF65-F5344CB8AC3E}">
        <p14:creationId xmlns:p14="http://schemas.microsoft.com/office/powerpoint/2010/main" val="213707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Brookfield</a:t>
            </a:r>
            <a:r>
              <a:rPr lang="en-US" baseline="0" dirty="0" smtClean="0"/>
              <a:t> (2004): His Fig. 7.1 may be useful. </a:t>
            </a:r>
            <a:endParaRPr lang="en-US" dirty="0"/>
          </a:p>
        </p:txBody>
      </p:sp>
      <p:sp>
        <p:nvSpPr>
          <p:cNvPr id="4" name="Slide Number Placeholder 3"/>
          <p:cNvSpPr>
            <a:spLocks noGrp="1"/>
          </p:cNvSpPr>
          <p:nvPr>
            <p:ph type="sldNum" sz="quarter" idx="10"/>
          </p:nvPr>
        </p:nvSpPr>
        <p:spPr/>
        <p:txBody>
          <a:bodyPr/>
          <a:lstStyle/>
          <a:p>
            <a:pPr>
              <a:defRPr/>
            </a:pPr>
            <a:fld id="{A3BD0AFF-03B1-4F4D-845E-B3CC7FF68437}" type="slidenum">
              <a:rPr lang="en-US" smtClean="0"/>
              <a:pPr>
                <a:defRPr/>
              </a:pPr>
              <a:t>45</a:t>
            </a:fld>
            <a:endParaRPr lang="en-US"/>
          </a:p>
        </p:txBody>
      </p:sp>
    </p:spTree>
    <p:extLst>
      <p:ext uri="{BB962C8B-B14F-4D97-AF65-F5344CB8AC3E}">
        <p14:creationId xmlns:p14="http://schemas.microsoft.com/office/powerpoint/2010/main" val="2869718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06CCF44-42C8-4052-A59A-D64D16BA872B}" type="datetime1">
              <a:rPr lang="en-US"/>
              <a:pPr>
                <a:defRPr/>
              </a:pPr>
              <a:t>22/02/16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E53F6-0C93-4690-931C-EF4857A6CDD6}" type="slidenum">
              <a:rPr lang="en-US"/>
              <a:pPr>
                <a:defRPr/>
              </a:pPr>
              <a:t>‹#›</a:t>
            </a:fld>
            <a:endParaRPr lang="en-US"/>
          </a:p>
        </p:txBody>
      </p:sp>
    </p:spTree>
    <p:extLst>
      <p:ext uri="{BB962C8B-B14F-4D97-AF65-F5344CB8AC3E}">
        <p14:creationId xmlns:p14="http://schemas.microsoft.com/office/powerpoint/2010/main" val="2839119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5C9A5ED-5ECA-4F36-90C6-8F0BA29012B1}" type="datetime1">
              <a:rPr lang="en-US"/>
              <a:pPr>
                <a:defRPr/>
              </a:pPr>
              <a:t>22/02/16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0DBB0F-1AB2-418D-95E9-BCA4861FC0F0}" type="slidenum">
              <a:rPr lang="en-US"/>
              <a:pPr>
                <a:defRPr/>
              </a:pPr>
              <a:t>‹#›</a:t>
            </a:fld>
            <a:endParaRPr lang="en-US"/>
          </a:p>
        </p:txBody>
      </p:sp>
    </p:spTree>
    <p:extLst>
      <p:ext uri="{BB962C8B-B14F-4D97-AF65-F5344CB8AC3E}">
        <p14:creationId xmlns:p14="http://schemas.microsoft.com/office/powerpoint/2010/main" val="3609702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E2E7EAF-7BA6-4E74-A9C8-493661CFFB81}" type="datetime1">
              <a:rPr lang="en-US"/>
              <a:pPr>
                <a:defRPr/>
              </a:pPr>
              <a:t>22/02/16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E194A7-715F-4552-984D-4029D6BCC02D}" type="slidenum">
              <a:rPr lang="en-US"/>
              <a:pPr>
                <a:defRPr/>
              </a:pPr>
              <a:t>‹#›</a:t>
            </a:fld>
            <a:endParaRPr lang="en-US"/>
          </a:p>
        </p:txBody>
      </p:sp>
    </p:spTree>
    <p:extLst>
      <p:ext uri="{BB962C8B-B14F-4D97-AF65-F5344CB8AC3E}">
        <p14:creationId xmlns:p14="http://schemas.microsoft.com/office/powerpoint/2010/main" val="168392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7BE5688-D6A6-42BC-B4C4-C4B6C838CD9A}" type="datetime1">
              <a:rPr lang="en-US"/>
              <a:pPr>
                <a:defRPr/>
              </a:pPr>
              <a:t>22/02/16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94ED87-B627-4E43-ABF4-11BC2794A04F}" type="slidenum">
              <a:rPr lang="en-US"/>
              <a:pPr>
                <a:defRPr/>
              </a:pPr>
              <a:t>‹#›</a:t>
            </a:fld>
            <a:endParaRPr lang="en-US"/>
          </a:p>
        </p:txBody>
      </p:sp>
    </p:spTree>
    <p:extLst>
      <p:ext uri="{BB962C8B-B14F-4D97-AF65-F5344CB8AC3E}">
        <p14:creationId xmlns:p14="http://schemas.microsoft.com/office/powerpoint/2010/main" val="1502763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4F1B7E59-2CE6-4BDC-A4D7-4F456AFDF6FF}" type="datetime1">
              <a:rPr lang="en-US"/>
              <a:pPr>
                <a:defRPr/>
              </a:pPr>
              <a:t>22/02/16</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A3FD12-DDC8-4455-9F22-8B8FFABEFBEB}" type="slidenum">
              <a:rPr lang="en-US"/>
              <a:pPr>
                <a:defRPr/>
              </a:pPr>
              <a:t>‹#›</a:t>
            </a:fld>
            <a:endParaRPr lang="en-US"/>
          </a:p>
        </p:txBody>
      </p:sp>
    </p:spTree>
    <p:extLst>
      <p:ext uri="{BB962C8B-B14F-4D97-AF65-F5344CB8AC3E}">
        <p14:creationId xmlns:p14="http://schemas.microsoft.com/office/powerpoint/2010/main" val="1599981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4E6E858-AFDC-4203-9F7B-92EF75BD753F}" type="datetime1">
              <a:rPr lang="en-US"/>
              <a:pPr>
                <a:defRPr/>
              </a:pPr>
              <a:t>22/02/16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3B42A0-6447-4222-A48B-5EA8055D1D9D}" type="slidenum">
              <a:rPr lang="en-US"/>
              <a:pPr>
                <a:defRPr/>
              </a:pPr>
              <a:t>‹#›</a:t>
            </a:fld>
            <a:endParaRPr lang="en-US"/>
          </a:p>
        </p:txBody>
      </p:sp>
    </p:spTree>
    <p:extLst>
      <p:ext uri="{BB962C8B-B14F-4D97-AF65-F5344CB8AC3E}">
        <p14:creationId xmlns:p14="http://schemas.microsoft.com/office/powerpoint/2010/main" val="2062731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0BF0B020-5EA6-4A9F-8056-EBDF1A6F70D0}" type="datetime1">
              <a:rPr lang="en-US"/>
              <a:pPr>
                <a:defRPr/>
              </a:pPr>
              <a:t>22/02/16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9071F4-D3C0-4096-A919-169FC93BAFB9}" type="slidenum">
              <a:rPr lang="en-US"/>
              <a:pPr>
                <a:defRPr/>
              </a:pPr>
              <a:t>‹#›</a:t>
            </a:fld>
            <a:endParaRPr lang="en-US"/>
          </a:p>
        </p:txBody>
      </p:sp>
    </p:spTree>
    <p:extLst>
      <p:ext uri="{BB962C8B-B14F-4D97-AF65-F5344CB8AC3E}">
        <p14:creationId xmlns:p14="http://schemas.microsoft.com/office/powerpoint/2010/main" val="2382273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41F56A8-7598-4FE9-918C-46474FBB4D04}" type="datetime1">
              <a:rPr lang="en-US"/>
              <a:pPr>
                <a:defRPr/>
              </a:pPr>
              <a:t>22/02/16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396C51-B86E-4826-9E47-BBE568CE9F07}" type="slidenum">
              <a:rPr lang="en-US"/>
              <a:pPr>
                <a:defRPr/>
              </a:pPr>
              <a:t>‹#›</a:t>
            </a:fld>
            <a:endParaRPr lang="en-US"/>
          </a:p>
        </p:txBody>
      </p:sp>
    </p:spTree>
    <p:extLst>
      <p:ext uri="{BB962C8B-B14F-4D97-AF65-F5344CB8AC3E}">
        <p14:creationId xmlns:p14="http://schemas.microsoft.com/office/powerpoint/2010/main" val="4251044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FA30F-4561-49FB-9CEE-42E0C5E29575}" type="datetime1">
              <a:rPr lang="en-US"/>
              <a:pPr>
                <a:defRPr/>
              </a:pPr>
              <a:t>22/02/16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990447-F9F9-402D-9FB2-0B9FE7DA6B28}" type="slidenum">
              <a:rPr lang="en-US"/>
              <a:pPr>
                <a:defRPr/>
              </a:pPr>
              <a:t>‹#›</a:t>
            </a:fld>
            <a:endParaRPr lang="en-US"/>
          </a:p>
        </p:txBody>
      </p:sp>
    </p:spTree>
    <p:extLst>
      <p:ext uri="{BB962C8B-B14F-4D97-AF65-F5344CB8AC3E}">
        <p14:creationId xmlns:p14="http://schemas.microsoft.com/office/powerpoint/2010/main" val="313568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121D9DD-43B8-46A8-91F3-9C21D68F7A86}" type="datetime1">
              <a:rPr lang="en-US"/>
              <a:pPr>
                <a:defRPr/>
              </a:pPr>
              <a:t>22/02/16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ED4137-2D56-4758-AF4C-5A3BCDA7B251}" type="slidenum">
              <a:rPr lang="en-US"/>
              <a:pPr>
                <a:defRPr/>
              </a:pPr>
              <a:t>‹#›</a:t>
            </a:fld>
            <a:endParaRPr lang="en-US"/>
          </a:p>
        </p:txBody>
      </p:sp>
    </p:spTree>
    <p:extLst>
      <p:ext uri="{BB962C8B-B14F-4D97-AF65-F5344CB8AC3E}">
        <p14:creationId xmlns:p14="http://schemas.microsoft.com/office/powerpoint/2010/main" val="119591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C6D7DB1-69F5-4FA6-A623-CA4C74CE61CD}" type="datetime1">
              <a:rPr lang="en-US"/>
              <a:pPr>
                <a:defRPr/>
              </a:pPr>
              <a:t>22/02/16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C74E4E-26C7-4EE8-B20B-B6938A3A07FD}" type="slidenum">
              <a:rPr lang="en-US"/>
              <a:pPr>
                <a:defRPr/>
              </a:pPr>
              <a:t>‹#›</a:t>
            </a:fld>
            <a:endParaRPr lang="en-US"/>
          </a:p>
        </p:txBody>
      </p:sp>
    </p:spTree>
    <p:extLst>
      <p:ext uri="{BB962C8B-B14F-4D97-AF65-F5344CB8AC3E}">
        <p14:creationId xmlns:p14="http://schemas.microsoft.com/office/powerpoint/2010/main" val="314844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1D1DE7D-6320-41CB-ABE6-D6C35EFBEE63}" type="datetime1">
              <a:rPr lang="en-US"/>
              <a:pPr>
                <a:defRPr/>
              </a:pPr>
              <a:t>22/02/16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D0CA4A-7A7E-47CF-A9F0-522E251E81C3}" type="slidenum">
              <a:rPr lang="en-US"/>
              <a:pPr>
                <a:defRPr/>
              </a:pPr>
              <a:t>‹#›</a:t>
            </a:fld>
            <a:endParaRPr lang="en-US"/>
          </a:p>
        </p:txBody>
      </p:sp>
    </p:spTree>
    <p:extLst>
      <p:ext uri="{BB962C8B-B14F-4D97-AF65-F5344CB8AC3E}">
        <p14:creationId xmlns:p14="http://schemas.microsoft.com/office/powerpoint/2010/main" val="233499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E7431AD-1BD3-453F-A630-C0FC766330E7}" type="datetime1">
              <a:rPr lang="en-US"/>
              <a:pPr>
                <a:defRPr/>
              </a:pPr>
              <a:t>22/02/16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21C452-1F94-4F56-8825-BA118B469DA2}" type="slidenum">
              <a:rPr lang="en-US"/>
              <a:pPr>
                <a:defRPr/>
              </a:pPr>
              <a:t>‹#›</a:t>
            </a:fld>
            <a:endParaRPr lang="en-US"/>
          </a:p>
        </p:txBody>
      </p:sp>
    </p:spTree>
    <p:extLst>
      <p:ext uri="{BB962C8B-B14F-4D97-AF65-F5344CB8AC3E}">
        <p14:creationId xmlns:p14="http://schemas.microsoft.com/office/powerpoint/2010/main" val="85723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D679ADC-C408-4E31-B923-9765C5495BDB}" type="datetime1">
              <a:rPr lang="en-US"/>
              <a:pPr>
                <a:defRPr/>
              </a:pPr>
              <a:t>22/02/16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44F805-6340-4DDC-A479-ACA42F85C109}" type="slidenum">
              <a:rPr lang="en-US"/>
              <a:pPr>
                <a:defRPr/>
              </a:pPr>
              <a:t>‹#›</a:t>
            </a:fld>
            <a:endParaRPr lang="en-US"/>
          </a:p>
        </p:txBody>
      </p:sp>
    </p:spTree>
    <p:extLst>
      <p:ext uri="{BB962C8B-B14F-4D97-AF65-F5344CB8AC3E}">
        <p14:creationId xmlns:p14="http://schemas.microsoft.com/office/powerpoint/2010/main" val="395819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9331EE-DBB7-4D57-A48B-595B308D25AF}" type="datetime1">
              <a:rPr lang="en-US"/>
              <a:pPr>
                <a:defRPr/>
              </a:pPr>
              <a:t>22/02/16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C98440-9AA2-4AD2-A020-7458030F755A}" type="slidenum">
              <a:rPr lang="en-US"/>
              <a:pPr>
                <a:defRPr/>
              </a:pPr>
              <a:t>‹#›</a:t>
            </a:fld>
            <a:endParaRPr lang="en-US"/>
          </a:p>
        </p:txBody>
      </p:sp>
    </p:spTree>
    <p:extLst>
      <p:ext uri="{BB962C8B-B14F-4D97-AF65-F5344CB8AC3E}">
        <p14:creationId xmlns:p14="http://schemas.microsoft.com/office/powerpoint/2010/main" val="12163143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B3663FBF-BF7B-482D-AB84-DF770186580F}" type="datetime1">
              <a:rPr lang="en-US"/>
              <a:pPr>
                <a:defRPr/>
              </a:pPr>
              <a:t>22/02/16</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571A306-3E22-4B44-8668-23BC14AA28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 Id="rId3"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oleObject" Target="../embeddings/oleObject3.bin"/><Relationship Id="rId5" Type="http://schemas.openxmlformats.org/officeDocument/2006/relationships/image" Target="../media/image12.png"/><Relationship Id="rId6" Type="http://schemas.openxmlformats.org/officeDocument/2006/relationships/image" Target="../media/image1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4.bin"/><Relationship Id="rId5" Type="http://schemas.openxmlformats.org/officeDocument/2006/relationships/image" Target="../media/image21.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 Id="rId3"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73C3098-2DB6-403E-838E-48131ECBEAD9}" type="slidenum">
              <a:rPr lang="en-US" smtClean="0"/>
              <a:pPr eaLnBrk="1" hangingPunct="1"/>
              <a:t>1</a:t>
            </a:fld>
            <a:endParaRPr lang="en-US" dirty="0" smtClean="0"/>
          </a:p>
        </p:txBody>
      </p:sp>
      <p:sp>
        <p:nvSpPr>
          <p:cNvPr id="2051" name="Rectangle 2"/>
          <p:cNvSpPr>
            <a:spLocks noGrp="1" noChangeArrowheads="1"/>
          </p:cNvSpPr>
          <p:nvPr>
            <p:ph type="ctrTitle"/>
          </p:nvPr>
        </p:nvSpPr>
        <p:spPr/>
        <p:txBody>
          <a:bodyPr/>
          <a:lstStyle/>
          <a:p>
            <a:pPr eaLnBrk="1" hangingPunct="1"/>
            <a:r>
              <a:rPr lang="en-US" dirty="0" smtClean="0"/>
              <a:t>Lecture 1: Introduction and Historical perspective</a:t>
            </a:r>
          </a:p>
        </p:txBody>
      </p:sp>
      <p:sp>
        <p:nvSpPr>
          <p:cNvPr id="2052" name="Rectangle 3"/>
          <p:cNvSpPr>
            <a:spLocks noGrp="1" noChangeArrowheads="1"/>
          </p:cNvSpPr>
          <p:nvPr>
            <p:ph type="subTitle" idx="1"/>
          </p:nvPr>
        </p:nvSpPr>
        <p:spPr/>
        <p:txBody>
          <a:bodyPr/>
          <a:lstStyle/>
          <a:p>
            <a:pPr eaLnBrk="1" hangingPunct="1"/>
            <a:r>
              <a:rPr lang="en-US" dirty="0" smtClean="0"/>
              <a:t>Stratigraphy</a:t>
            </a:r>
          </a:p>
          <a:p>
            <a:pPr eaLnBrk="1" hangingPunct="1"/>
            <a:r>
              <a:rPr lang="en-US" dirty="0" smtClean="0"/>
              <a:t>B. Natalin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30E629-F2F6-4AD6-AF39-962A704DDE1B}" type="slidenum">
              <a:rPr lang="en-US" smtClean="0"/>
              <a:pPr eaLnBrk="1" hangingPunct="1"/>
              <a:t>10</a:t>
            </a:fld>
            <a:endParaRPr lang="en-US" smtClean="0"/>
          </a:p>
        </p:txBody>
      </p:sp>
      <p:graphicFrame>
        <p:nvGraphicFramePr>
          <p:cNvPr id="11267" name="Object 4"/>
          <p:cNvGraphicFramePr>
            <a:graphicFrameLocks noChangeAspect="1"/>
          </p:cNvGraphicFramePr>
          <p:nvPr>
            <p:extLst>
              <p:ext uri="{D42A27DB-BD31-4B8C-83A1-F6EECF244321}">
                <p14:modId xmlns:p14="http://schemas.microsoft.com/office/powerpoint/2010/main" val="748927622"/>
              </p:ext>
            </p:extLst>
          </p:nvPr>
        </p:nvGraphicFramePr>
        <p:xfrm>
          <a:off x="4457700" y="0"/>
          <a:ext cx="4686300" cy="6837362"/>
        </p:xfrm>
        <a:graphic>
          <a:graphicData uri="http://schemas.openxmlformats.org/presentationml/2006/ole">
            <mc:AlternateContent xmlns:mc="http://schemas.openxmlformats.org/markup-compatibility/2006">
              <mc:Choice xmlns:v="urn:schemas-microsoft-com:vml" Requires="v">
                <p:oleObj spid="_x0000_s11305" name="Image" r:id="rId3" imgW="4685714" imgH="6838095" progId="Photoshop.Image.10">
                  <p:embed/>
                </p:oleObj>
              </mc:Choice>
              <mc:Fallback>
                <p:oleObj name="Image" r:id="rId3" imgW="4685714" imgH="6838095" progId="Photoshop.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0"/>
                        <a:ext cx="4686300" cy="683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8" name="Text Box 5"/>
          <p:cNvSpPr txBox="1">
            <a:spLocks noChangeArrowheads="1"/>
          </p:cNvSpPr>
          <p:nvPr/>
        </p:nvSpPr>
        <p:spPr bwMode="auto">
          <a:xfrm>
            <a:off x="304800" y="1987927"/>
            <a:ext cx="4495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t>All geological maps show ages of the </a:t>
            </a:r>
            <a:r>
              <a:rPr lang="en-US" sz="3200" dirty="0" smtClean="0"/>
              <a:t>rocks</a:t>
            </a:r>
          </a:p>
          <a:p>
            <a:pPr eaLnBrk="1" hangingPunct="1">
              <a:spcBef>
                <a:spcPct val="50000"/>
              </a:spcBef>
            </a:pPr>
            <a:r>
              <a:rPr lang="en-US" sz="3200" b="1" dirty="0" smtClean="0">
                <a:solidFill>
                  <a:srgbClr val="C00000"/>
                </a:solidFill>
              </a:rPr>
              <a:t>Stratigraphic units</a:t>
            </a:r>
          </a:p>
          <a:p>
            <a:pPr eaLnBrk="1" hangingPunct="1">
              <a:spcBef>
                <a:spcPct val="50000"/>
              </a:spcBef>
            </a:pPr>
            <a:r>
              <a:rPr lang="en-US" sz="3200" dirty="0" smtClean="0"/>
              <a:t>Search for mineral resources is impossible without geological maps</a:t>
            </a:r>
            <a:endParaRPr lang="en-US" sz="3200" dirty="0"/>
          </a:p>
        </p:txBody>
      </p:sp>
      <p:sp>
        <p:nvSpPr>
          <p:cNvPr id="2" name="TextBox 1"/>
          <p:cNvSpPr txBox="1"/>
          <p:nvPr/>
        </p:nvSpPr>
        <p:spPr>
          <a:xfrm>
            <a:off x="263092" y="152400"/>
            <a:ext cx="3623108" cy="1077218"/>
          </a:xfrm>
          <a:prstGeom prst="rect">
            <a:avLst/>
          </a:prstGeom>
          <a:noFill/>
          <a:ln w="28575">
            <a:solidFill>
              <a:srgbClr val="FF0000"/>
            </a:solidFill>
          </a:ln>
        </p:spPr>
        <p:txBody>
          <a:bodyPr wrap="none" rtlCol="0">
            <a:spAutoFit/>
          </a:bodyPr>
          <a:lstStyle/>
          <a:p>
            <a:pPr algn="ctr"/>
            <a:r>
              <a:rPr lang="en-US" sz="3200" dirty="0" smtClean="0"/>
              <a:t>Legend of </a:t>
            </a:r>
          </a:p>
          <a:p>
            <a:pPr algn="ctr"/>
            <a:r>
              <a:rPr lang="en-US" sz="3200" dirty="0" smtClean="0"/>
              <a:t>the geological map</a:t>
            </a:r>
            <a:endParaRPr lang="en-US" sz="3200" dirty="0"/>
          </a:p>
        </p:txBody>
      </p:sp>
      <p:sp>
        <p:nvSpPr>
          <p:cNvPr id="3" name="Rectangle 2"/>
          <p:cNvSpPr/>
          <p:nvPr/>
        </p:nvSpPr>
        <p:spPr>
          <a:xfrm>
            <a:off x="5410200" y="4495800"/>
            <a:ext cx="3352800" cy="762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86B3C1B-927B-4C0D-A7EB-9B5ED52F8DAA}" type="slidenum">
              <a:rPr lang="en-US" smtClean="0"/>
              <a:pPr eaLnBrk="1" hangingPunct="1"/>
              <a:t>11</a:t>
            </a:fld>
            <a:endParaRPr lang="en-US" smtClean="0"/>
          </a:p>
        </p:txBody>
      </p:sp>
      <p:sp>
        <p:nvSpPr>
          <p:cNvPr id="4099" name="Rectangle 2"/>
          <p:cNvSpPr>
            <a:spLocks noGrp="1" noChangeArrowheads="1"/>
          </p:cNvSpPr>
          <p:nvPr>
            <p:ph type="title"/>
          </p:nvPr>
        </p:nvSpPr>
        <p:spPr/>
        <p:txBody>
          <a:bodyPr/>
          <a:lstStyle/>
          <a:p>
            <a:pPr eaLnBrk="1" hangingPunct="1"/>
            <a:r>
              <a:rPr lang="en-US" smtClean="0"/>
              <a:t>Stratigraphy</a:t>
            </a:r>
          </a:p>
        </p:txBody>
      </p:sp>
      <p:sp>
        <p:nvSpPr>
          <p:cNvPr id="4100" name="Rectangle 3"/>
          <p:cNvSpPr>
            <a:spLocks noGrp="1" noChangeArrowheads="1"/>
          </p:cNvSpPr>
          <p:nvPr>
            <p:ph type="body" idx="1"/>
          </p:nvPr>
        </p:nvSpPr>
        <p:spPr/>
        <p:txBody>
          <a:bodyPr/>
          <a:lstStyle/>
          <a:p>
            <a:pPr eaLnBrk="1" hangingPunct="1">
              <a:lnSpc>
                <a:spcPct val="80000"/>
              </a:lnSpc>
            </a:pPr>
            <a:r>
              <a:rPr lang="en-US" dirty="0"/>
              <a:t>From the Latin </a:t>
            </a:r>
            <a:r>
              <a:rPr lang="en-US" i="1" dirty="0"/>
              <a:t>stratum</a:t>
            </a:r>
            <a:r>
              <a:rPr lang="en-US" dirty="0"/>
              <a:t> and Greek </a:t>
            </a:r>
            <a:r>
              <a:rPr lang="en-US" i="1" dirty="0" err="1"/>
              <a:t>graphia</a:t>
            </a:r>
            <a:endParaRPr lang="en-US" i="1" dirty="0"/>
          </a:p>
          <a:p>
            <a:pPr eaLnBrk="1" hangingPunct="1">
              <a:lnSpc>
                <a:spcPct val="80000"/>
              </a:lnSpc>
            </a:pPr>
            <a:r>
              <a:rPr lang="en-US" dirty="0"/>
              <a:t>Traditionally it was considered as  a descriptive science of rock strata (sedimentary rocks).</a:t>
            </a:r>
          </a:p>
          <a:p>
            <a:pPr eaLnBrk="1" hangingPunct="1"/>
            <a:r>
              <a:rPr lang="en-US" b="1" dirty="0" smtClean="0"/>
              <a:t>Definition:</a:t>
            </a:r>
            <a:r>
              <a:rPr lang="en-US" dirty="0" smtClean="0"/>
              <a:t> The branch of geology that reconstructs  temporal relationships from spatial relationships is called stratigraphy. (Şengör, </a:t>
            </a:r>
            <a:r>
              <a:rPr lang="en-US" dirty="0" err="1" smtClean="0"/>
              <a:t>Sak</a:t>
            </a:r>
            <a:r>
              <a:rPr lang="tr-TR" dirty="0" smtClean="0"/>
              <a:t>in</a:t>
            </a:r>
            <a:r>
              <a:rPr lang="en-US" dirty="0" smtClean="0"/>
              <a:t>ç, 2001)</a:t>
            </a:r>
          </a:p>
          <a:p>
            <a:pPr eaLnBrk="1" hangingPunct="1"/>
            <a:r>
              <a:rPr lang="en-US" b="1" dirty="0" smtClean="0"/>
              <a:t>First usage:</a:t>
            </a:r>
            <a:r>
              <a:rPr lang="en-US" dirty="0" smtClean="0"/>
              <a:t> William Smith (1817)  </a:t>
            </a:r>
          </a:p>
        </p:txBody>
      </p:sp>
    </p:spTree>
    <p:extLst>
      <p:ext uri="{BB962C8B-B14F-4D97-AF65-F5344CB8AC3E}">
        <p14:creationId xmlns:p14="http://schemas.microsoft.com/office/powerpoint/2010/main" val="27150000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F9C694-9DDB-48CE-B0A7-7E3EE87D148F}" type="slidenum">
              <a:rPr lang="en-US" smtClean="0"/>
              <a:pPr eaLnBrk="1" hangingPunct="1"/>
              <a:t>12</a:t>
            </a:fld>
            <a:endParaRPr lang="en-US" dirty="0" smtClean="0"/>
          </a:p>
        </p:txBody>
      </p:sp>
      <p:sp>
        <p:nvSpPr>
          <p:cNvPr id="5123" name="Rectangle 2"/>
          <p:cNvSpPr>
            <a:spLocks noGrp="1" noChangeArrowheads="1"/>
          </p:cNvSpPr>
          <p:nvPr>
            <p:ph type="title"/>
          </p:nvPr>
        </p:nvSpPr>
        <p:spPr/>
        <p:txBody>
          <a:bodyPr/>
          <a:lstStyle/>
          <a:p>
            <a:pPr eaLnBrk="1" hangingPunct="1"/>
            <a:r>
              <a:rPr lang="en-US" smtClean="0"/>
              <a:t>Stratigraphy</a:t>
            </a:r>
          </a:p>
        </p:txBody>
      </p:sp>
      <p:sp>
        <p:nvSpPr>
          <p:cNvPr id="5124" name="Rectangle 3"/>
          <p:cNvSpPr>
            <a:spLocks noGrp="1" noChangeArrowheads="1"/>
          </p:cNvSpPr>
          <p:nvPr>
            <p:ph type="body" idx="1"/>
          </p:nvPr>
        </p:nvSpPr>
        <p:spPr/>
        <p:txBody>
          <a:bodyPr/>
          <a:lstStyle/>
          <a:p>
            <a:pPr eaLnBrk="1" hangingPunct="1">
              <a:lnSpc>
                <a:spcPct val="80000"/>
              </a:lnSpc>
            </a:pPr>
            <a:r>
              <a:rPr lang="en-US" dirty="0" smtClean="0"/>
              <a:t>Now, all classes of rocks – sedimentary, igneous, and metamorphic – fall within the scope of stratigraphy. </a:t>
            </a:r>
          </a:p>
          <a:p>
            <a:pPr eaLnBrk="1" hangingPunct="1">
              <a:lnSpc>
                <a:spcPct val="80000"/>
              </a:lnSpc>
            </a:pPr>
            <a:r>
              <a:rPr lang="en-US" dirty="0" smtClean="0"/>
              <a:t>Stratigraphic procedure includes:</a:t>
            </a:r>
            <a:br>
              <a:rPr lang="en-US" dirty="0" smtClean="0"/>
            </a:br>
            <a:r>
              <a:rPr lang="en-US" dirty="0" smtClean="0"/>
              <a:t>- description;</a:t>
            </a:r>
            <a:br>
              <a:rPr lang="en-US" dirty="0" smtClean="0"/>
            </a:br>
            <a:r>
              <a:rPr lang="en-US" dirty="0" smtClean="0"/>
              <a:t>- classification;</a:t>
            </a:r>
            <a:br>
              <a:rPr lang="en-US" dirty="0" smtClean="0"/>
            </a:br>
            <a:r>
              <a:rPr lang="en-US" dirty="0" smtClean="0"/>
              <a:t>- naming;</a:t>
            </a:r>
            <a:br>
              <a:rPr lang="en-US" dirty="0" smtClean="0"/>
            </a:br>
            <a:r>
              <a:rPr lang="en-US" dirty="0" smtClean="0"/>
              <a:t>- correlation of rock unites.</a:t>
            </a:r>
          </a:p>
        </p:txBody>
      </p:sp>
    </p:spTree>
    <p:extLst>
      <p:ext uri="{BB962C8B-B14F-4D97-AF65-F5344CB8AC3E}">
        <p14:creationId xmlns:p14="http://schemas.microsoft.com/office/powerpoint/2010/main" val="2448792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8A2E1A-7D9E-44A5-9675-3E6B8D3DE0FE}" type="slidenum">
              <a:rPr lang="en-US" smtClean="0"/>
              <a:pPr eaLnBrk="1" hangingPunct="1"/>
              <a:t>13</a:t>
            </a:fld>
            <a:endParaRPr lang="en-US" smtClean="0"/>
          </a:p>
        </p:txBody>
      </p:sp>
      <p:sp>
        <p:nvSpPr>
          <p:cNvPr id="12291" name="Rectangle 2"/>
          <p:cNvSpPr>
            <a:spLocks noGrp="1" noChangeArrowheads="1"/>
          </p:cNvSpPr>
          <p:nvPr>
            <p:ph type="title"/>
          </p:nvPr>
        </p:nvSpPr>
        <p:spPr>
          <a:xfrm>
            <a:off x="457200" y="152400"/>
            <a:ext cx="8229600" cy="792162"/>
          </a:xfrm>
        </p:spPr>
        <p:txBody>
          <a:bodyPr/>
          <a:lstStyle/>
          <a:p>
            <a:pPr eaLnBrk="1" hangingPunct="1"/>
            <a:r>
              <a:rPr lang="en-US" dirty="0" smtClean="0"/>
              <a:t>Geologic time</a:t>
            </a:r>
          </a:p>
        </p:txBody>
      </p:sp>
      <p:sp>
        <p:nvSpPr>
          <p:cNvPr id="12292" name="Rectangle 3"/>
          <p:cNvSpPr>
            <a:spLocks noGrp="1" noChangeArrowheads="1"/>
          </p:cNvSpPr>
          <p:nvPr>
            <p:ph type="body" idx="1"/>
          </p:nvPr>
        </p:nvSpPr>
        <p:spPr>
          <a:xfrm>
            <a:off x="457200" y="990600"/>
            <a:ext cx="8229600" cy="5715000"/>
          </a:xfrm>
        </p:spPr>
        <p:txBody>
          <a:bodyPr/>
          <a:lstStyle/>
          <a:p>
            <a:pPr marL="0" indent="0" eaLnBrk="1" hangingPunct="1"/>
            <a:r>
              <a:rPr lang="en-US" b="1" dirty="0" smtClean="0"/>
              <a:t>Absolute date</a:t>
            </a:r>
          </a:p>
          <a:p>
            <a:pPr eaLnBrk="1" hangingPunct="1">
              <a:buFontTx/>
              <a:buChar char="-"/>
            </a:pPr>
            <a:r>
              <a:rPr lang="en-US" sz="2800" dirty="0" smtClean="0"/>
              <a:t>Newton time – </a:t>
            </a:r>
            <a:r>
              <a:rPr lang="en-US" sz="2800" dirty="0"/>
              <a:t>time and space are independent aspects of objective </a:t>
            </a:r>
            <a:r>
              <a:rPr lang="en-US" sz="2800" dirty="0" smtClean="0"/>
              <a:t>reality</a:t>
            </a:r>
          </a:p>
          <a:p>
            <a:pPr eaLnBrk="1" hangingPunct="1">
              <a:buFontTx/>
              <a:buChar char="-"/>
            </a:pPr>
            <a:r>
              <a:rPr lang="en-US" sz="2800" dirty="0" smtClean="0"/>
              <a:t>Einstein time – time and space are related</a:t>
            </a:r>
          </a:p>
          <a:p>
            <a:pPr marL="0" indent="0" eaLnBrk="1" hangingPunct="1">
              <a:buFontTx/>
              <a:buNone/>
            </a:pPr>
            <a:r>
              <a:rPr lang="en-US" sz="2800" dirty="0" smtClean="0"/>
              <a:t>Absolute date pinpoints the time in history when something took place. </a:t>
            </a:r>
            <a:br>
              <a:rPr lang="en-US" sz="2800" dirty="0" smtClean="0"/>
            </a:br>
            <a:r>
              <a:rPr lang="en-US" sz="2800" b="1" dirty="0" smtClean="0"/>
              <a:t>Absolute time</a:t>
            </a:r>
            <a:r>
              <a:rPr lang="en-US" sz="2800" dirty="0" smtClean="0"/>
              <a:t> is the same for everyone, everywhere. </a:t>
            </a:r>
          </a:p>
          <a:p>
            <a:pPr marL="0" indent="0" eaLnBrk="1" hangingPunct="1"/>
            <a:r>
              <a:rPr lang="en-US" b="1" dirty="0" smtClean="0"/>
              <a:t>Relative dating</a:t>
            </a:r>
          </a:p>
          <a:p>
            <a:pPr marL="0" indent="0" eaLnBrk="1" hangingPunct="1">
              <a:buFontTx/>
              <a:buNone/>
            </a:pPr>
            <a:r>
              <a:rPr lang="en-US" sz="2800" dirty="0" smtClean="0"/>
              <a:t>Rocks are placed in their proper sequence of the formation.</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915C42-1341-4987-8438-AA53FD360EDD}" type="slidenum">
              <a:rPr lang="en-US" smtClean="0"/>
              <a:pPr eaLnBrk="1" hangingPunct="1"/>
              <a:t>14</a:t>
            </a:fld>
            <a:endParaRPr lang="en-US" smtClean="0"/>
          </a:p>
        </p:txBody>
      </p:sp>
      <p:sp>
        <p:nvSpPr>
          <p:cNvPr id="13315" name="Rectangle 2"/>
          <p:cNvSpPr>
            <a:spLocks noGrp="1" noChangeArrowheads="1"/>
          </p:cNvSpPr>
          <p:nvPr>
            <p:ph type="title"/>
          </p:nvPr>
        </p:nvSpPr>
        <p:spPr/>
        <p:txBody>
          <a:bodyPr/>
          <a:lstStyle/>
          <a:p>
            <a:pPr eaLnBrk="1" hangingPunct="1"/>
            <a:r>
              <a:rPr lang="en-US" smtClean="0"/>
              <a:t>How we know time?</a:t>
            </a:r>
          </a:p>
        </p:txBody>
      </p:sp>
      <p:sp>
        <p:nvSpPr>
          <p:cNvPr id="13316" name="Rectangle 3"/>
          <p:cNvSpPr>
            <a:spLocks noGrp="1" noChangeArrowheads="1"/>
          </p:cNvSpPr>
          <p:nvPr>
            <p:ph type="body" idx="1"/>
          </p:nvPr>
        </p:nvSpPr>
        <p:spPr/>
        <p:txBody>
          <a:bodyPr/>
          <a:lstStyle/>
          <a:p>
            <a:pPr eaLnBrk="1" hangingPunct="1"/>
            <a:r>
              <a:rPr lang="en-US" b="1" dirty="0" smtClean="0"/>
              <a:t>Absolute time: </a:t>
            </a:r>
            <a:r>
              <a:rPr lang="en-US" dirty="0" smtClean="0"/>
              <a:t>Process </a:t>
            </a:r>
            <a:r>
              <a:rPr lang="en-US" dirty="0" smtClean="0">
                <a:cs typeface="Arial" charset="0"/>
              </a:rPr>
              <a:t>→ Rate of process → Time </a:t>
            </a:r>
          </a:p>
          <a:p>
            <a:pPr eaLnBrk="1" hangingPunct="1"/>
            <a:r>
              <a:rPr lang="en-US" b="1" dirty="0" smtClean="0">
                <a:cs typeface="Arial" charset="0"/>
              </a:rPr>
              <a:t>Relative time: </a:t>
            </a:r>
            <a:r>
              <a:rPr lang="en-US" dirty="0" smtClean="0">
                <a:cs typeface="Arial" charset="0"/>
              </a:rPr>
              <a:t>Structural relations of rock bodies (lower or higher).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BDFEFE-2C85-4306-9273-35CE82FCDA72}" type="slidenum">
              <a:rPr lang="en-US" smtClean="0"/>
              <a:pPr eaLnBrk="1" hangingPunct="1"/>
              <a:t>15</a:t>
            </a:fld>
            <a:endParaRPr lang="en-US" smtClean="0"/>
          </a:p>
        </p:txBody>
      </p:sp>
      <p:sp>
        <p:nvSpPr>
          <p:cNvPr id="14339" name="Rectangle 2"/>
          <p:cNvSpPr>
            <a:spLocks noGrp="1" noChangeArrowheads="1"/>
          </p:cNvSpPr>
          <p:nvPr>
            <p:ph type="title"/>
          </p:nvPr>
        </p:nvSpPr>
        <p:spPr/>
        <p:txBody>
          <a:bodyPr/>
          <a:lstStyle/>
          <a:p>
            <a:pPr eaLnBrk="1" hangingPunct="1"/>
            <a:r>
              <a:rPr lang="en-US" sz="4000" smtClean="0"/>
              <a:t>Early ideas about the Earth/Time</a:t>
            </a:r>
          </a:p>
        </p:txBody>
      </p:sp>
      <p:sp>
        <p:nvSpPr>
          <p:cNvPr id="14340" name="Rectangle 3"/>
          <p:cNvSpPr>
            <a:spLocks noGrp="1" noChangeArrowheads="1"/>
          </p:cNvSpPr>
          <p:nvPr>
            <p:ph type="body" idx="1"/>
          </p:nvPr>
        </p:nvSpPr>
        <p:spPr/>
        <p:txBody>
          <a:bodyPr/>
          <a:lstStyle/>
          <a:p>
            <a:pPr eaLnBrk="1" hangingPunct="1"/>
            <a:r>
              <a:rPr lang="en-US" dirty="0" smtClean="0"/>
              <a:t>Non-Western cultures (China, India) thought of the Earth as eternal and it is unchanging or as changing cyclically</a:t>
            </a:r>
          </a:p>
          <a:p>
            <a:pPr eaLnBrk="1" hangingPunct="1"/>
            <a:r>
              <a:rPr lang="en-US" dirty="0" smtClean="0"/>
              <a:t>Pre-Socratic Greeks explained natural phenomena without involvements of gods. They thought that the universe was governed by unchanging </a:t>
            </a:r>
            <a:r>
              <a:rPr lang="en-US" b="1" dirty="0" smtClean="0"/>
              <a:t>principles</a:t>
            </a:r>
            <a:r>
              <a:rPr lang="en-US" dirty="0" smtClean="0"/>
              <a:t> and with intelligible and discoverable natural laws.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7FDB405-E742-46EE-8B0C-A9916C372028}" type="slidenum">
              <a:rPr lang="en-US" smtClean="0"/>
              <a:pPr eaLnBrk="1" hangingPunct="1"/>
              <a:t>16</a:t>
            </a:fld>
            <a:endParaRPr lang="en-US" smtClean="0"/>
          </a:p>
        </p:txBody>
      </p:sp>
      <p:sp>
        <p:nvSpPr>
          <p:cNvPr id="15363" name="Rectangle 6"/>
          <p:cNvSpPr>
            <a:spLocks noGrp="1" noChangeArrowheads="1"/>
          </p:cNvSpPr>
          <p:nvPr>
            <p:ph type="title"/>
          </p:nvPr>
        </p:nvSpPr>
        <p:spPr/>
        <p:txBody>
          <a:bodyPr/>
          <a:lstStyle/>
          <a:p>
            <a:pPr eaLnBrk="1" hangingPunct="1"/>
            <a:r>
              <a:rPr lang="en-US" smtClean="0"/>
              <a:t>Early ideas about the Earth</a:t>
            </a:r>
          </a:p>
        </p:txBody>
      </p:sp>
      <p:sp>
        <p:nvSpPr>
          <p:cNvPr id="15364" name="Rectangle 8"/>
          <p:cNvSpPr>
            <a:spLocks noGrp="1" noChangeArrowheads="1"/>
          </p:cNvSpPr>
          <p:nvPr>
            <p:ph type="body" sz="half" idx="2"/>
          </p:nvPr>
        </p:nvSpPr>
        <p:spPr>
          <a:xfrm>
            <a:off x="4343400" y="1295400"/>
            <a:ext cx="4572000" cy="5410200"/>
          </a:xfrm>
        </p:spPr>
        <p:txBody>
          <a:bodyPr/>
          <a:lstStyle/>
          <a:p>
            <a:pPr eaLnBrk="1" hangingPunct="1"/>
            <a:r>
              <a:rPr lang="en-US" sz="2800" dirty="0" smtClean="0"/>
              <a:t> Heraclitus of Ephesus (540-480 BC)</a:t>
            </a:r>
          </a:p>
          <a:p>
            <a:pPr eaLnBrk="1" hangingPunct="1"/>
            <a:r>
              <a:rPr lang="en-US" sz="2800" dirty="0" smtClean="0"/>
              <a:t>The "doctrine of flux" which viewed the whole cosmos as in a constant state of change. He expressed this view poetically as a metaphor: "You cannot step twice into the same river; for fresh waters are ever flowing in upon you" </a:t>
            </a:r>
          </a:p>
        </p:txBody>
      </p:sp>
      <p:pic>
        <p:nvPicPr>
          <p:cNvPr id="15365" name="Picture 11" descr="HeraclitusEphesu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2133600"/>
            <a:ext cx="4038600" cy="3449638"/>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894E18-B096-4D7C-BD5A-6DB163736232}" type="slidenum">
              <a:rPr lang="en-US" smtClean="0"/>
              <a:pPr eaLnBrk="1" hangingPunct="1"/>
              <a:t>17</a:t>
            </a:fld>
            <a:endParaRPr lang="en-US" smtClean="0"/>
          </a:p>
        </p:txBody>
      </p:sp>
      <p:sp>
        <p:nvSpPr>
          <p:cNvPr id="17411" name="Rectangle 2"/>
          <p:cNvSpPr>
            <a:spLocks noGrp="1" noChangeArrowheads="1"/>
          </p:cNvSpPr>
          <p:nvPr>
            <p:ph type="title"/>
          </p:nvPr>
        </p:nvSpPr>
        <p:spPr/>
        <p:txBody>
          <a:bodyPr/>
          <a:lstStyle/>
          <a:p>
            <a:pPr eaLnBrk="1" hangingPunct="1"/>
            <a:r>
              <a:rPr lang="en-US" sz="4000" smtClean="0"/>
              <a:t>Early ideas about the Earth/Time</a:t>
            </a:r>
          </a:p>
        </p:txBody>
      </p:sp>
      <p:pic>
        <p:nvPicPr>
          <p:cNvPr id="17412" name="Picture 7" descr="Xenophanes"/>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400" y="1447800"/>
            <a:ext cx="2016125" cy="2743200"/>
          </a:xfrm>
          <a:noFill/>
        </p:spPr>
      </p:pic>
      <p:pic>
        <p:nvPicPr>
          <p:cNvPr id="17413" name="Picture 8" descr="Herodotus"/>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72200" y="2514600"/>
            <a:ext cx="2613025" cy="4191000"/>
          </a:xfrm>
          <a:noFill/>
        </p:spPr>
      </p:pic>
      <p:sp>
        <p:nvSpPr>
          <p:cNvPr id="17414" name="Text Box 9"/>
          <p:cNvSpPr txBox="1">
            <a:spLocks noChangeArrowheads="1"/>
          </p:cNvSpPr>
          <p:nvPr/>
        </p:nvSpPr>
        <p:spPr bwMode="auto">
          <a:xfrm>
            <a:off x="2438400" y="1295400"/>
            <a:ext cx="6019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dirty="0"/>
              <a:t>Xenophanes of Colophon (570 BC-480 BC) saw shells high on the cliffs and suggested that the sea periodically covered the land</a:t>
            </a:r>
          </a:p>
        </p:txBody>
      </p:sp>
      <p:sp>
        <p:nvSpPr>
          <p:cNvPr id="17415" name="Text Box 10"/>
          <p:cNvSpPr txBox="1">
            <a:spLocks noChangeArrowheads="1"/>
          </p:cNvSpPr>
          <p:nvPr/>
        </p:nvSpPr>
        <p:spPr bwMode="auto">
          <a:xfrm>
            <a:off x="152400" y="4876800"/>
            <a:ext cx="533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dirty="0"/>
              <a:t>Herodotus (484-425 BC) suggested change of </a:t>
            </a:r>
            <a:r>
              <a:rPr lang="en-US" sz="2800" dirty="0" smtClean="0"/>
              <a:t>shoreline (the Nile delta)</a:t>
            </a:r>
            <a:endParaRPr 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457200" y="76200"/>
            <a:ext cx="8229600" cy="792162"/>
          </a:xfrm>
        </p:spPr>
        <p:txBody>
          <a:bodyPr/>
          <a:lstStyle/>
          <a:p>
            <a:r>
              <a:rPr lang="en-US" dirty="0"/>
              <a:t>Contribution of Greek</a:t>
            </a:r>
          </a:p>
        </p:txBody>
      </p:sp>
      <p:sp>
        <p:nvSpPr>
          <p:cNvPr id="12291" name="Rectangle 3"/>
          <p:cNvSpPr>
            <a:spLocks noGrp="1" noChangeArrowheads="1"/>
          </p:cNvSpPr>
          <p:nvPr>
            <p:ph idx="1"/>
          </p:nvPr>
        </p:nvSpPr>
        <p:spPr>
          <a:xfrm>
            <a:off x="457200" y="990600"/>
            <a:ext cx="8229600" cy="5715000"/>
          </a:xfrm>
        </p:spPr>
        <p:txBody>
          <a:bodyPr>
            <a:normAutofit fontScale="92500" lnSpcReduction="10000"/>
          </a:bodyPr>
          <a:lstStyle/>
          <a:p>
            <a:r>
              <a:rPr lang="en-US" b="1" dirty="0" smtClean="0"/>
              <a:t>Long </a:t>
            </a:r>
            <a:r>
              <a:rPr lang="en-US" b="1" dirty="0"/>
              <a:t>duration of geologic time: </a:t>
            </a:r>
            <a:r>
              <a:rPr lang="en-US" dirty="0"/>
              <a:t>Anaxagoras (500-428 BC), Herodotus (485-425 BC), Strabo (</a:t>
            </a:r>
            <a:r>
              <a:rPr lang="en-US" dirty="0" smtClean="0"/>
              <a:t>64/63 BC-23AD)</a:t>
            </a:r>
          </a:p>
          <a:p>
            <a:r>
              <a:rPr lang="en-US" b="1" dirty="0"/>
              <a:t>Landscape is formed by erosion: </a:t>
            </a:r>
            <a:r>
              <a:rPr lang="en-US" dirty="0"/>
              <a:t>Herodotus (485-425 BC), </a:t>
            </a:r>
            <a:r>
              <a:rPr lang="en-US" dirty="0" err="1"/>
              <a:t>Publius</a:t>
            </a:r>
            <a:r>
              <a:rPr lang="en-US" dirty="0"/>
              <a:t> </a:t>
            </a:r>
            <a:r>
              <a:rPr lang="en-US" dirty="0" err="1"/>
              <a:t>Ovidius</a:t>
            </a:r>
            <a:r>
              <a:rPr lang="en-US" dirty="0"/>
              <a:t> (Ovid) </a:t>
            </a:r>
            <a:r>
              <a:rPr lang="en-US" dirty="0" err="1"/>
              <a:t>Naso</a:t>
            </a:r>
            <a:r>
              <a:rPr lang="en-US" dirty="0"/>
              <a:t>  (43 BC – AD 17/18), Pliny the Elder (23-78 AD), Polybius (ca. 200–118 BC</a:t>
            </a:r>
            <a:r>
              <a:rPr lang="en-US" dirty="0" smtClean="0"/>
              <a:t>), </a:t>
            </a:r>
            <a:r>
              <a:rPr lang="en-US" dirty="0"/>
              <a:t>Strabo (</a:t>
            </a:r>
            <a:r>
              <a:rPr lang="en-US" dirty="0" smtClean="0"/>
              <a:t>64/63 BC -23 AD)</a:t>
            </a:r>
          </a:p>
          <a:p>
            <a:r>
              <a:rPr lang="en-US" b="1" dirty="0"/>
              <a:t>Sea level changes: </a:t>
            </a:r>
            <a:r>
              <a:rPr lang="en-US" dirty="0"/>
              <a:t>Xenophanes of Colophon (570-470- BC), Herodotus (485-425 BC), Aristotle (384-322 BC), Strabo (64/63BC-23AD), Ovid (43 BC – AD 17/18)</a:t>
            </a:r>
          </a:p>
        </p:txBody>
      </p:sp>
    </p:spTree>
    <p:extLst>
      <p:ext uri="{BB962C8B-B14F-4D97-AF65-F5344CB8AC3E}">
        <p14:creationId xmlns:p14="http://schemas.microsoft.com/office/powerpoint/2010/main" val="201142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4FC06F-B0B2-4A87-80E3-416560FC8DCB}" type="slidenum">
              <a:rPr lang="en-US" smtClean="0"/>
              <a:pPr eaLnBrk="1" hangingPunct="1"/>
              <a:t>19</a:t>
            </a:fld>
            <a:endParaRPr lang="en-US" smtClean="0"/>
          </a:p>
        </p:txBody>
      </p:sp>
      <p:sp>
        <p:nvSpPr>
          <p:cNvPr id="18435" name="Rectangle 2"/>
          <p:cNvSpPr>
            <a:spLocks noGrp="1" noChangeArrowheads="1"/>
          </p:cNvSpPr>
          <p:nvPr>
            <p:ph type="title"/>
          </p:nvPr>
        </p:nvSpPr>
        <p:spPr/>
        <p:txBody>
          <a:bodyPr/>
          <a:lstStyle/>
          <a:p>
            <a:pPr eaLnBrk="1" hangingPunct="1"/>
            <a:r>
              <a:rPr lang="en-US" smtClean="0"/>
              <a:t>Nicolaus Steno (1638-1686)</a:t>
            </a:r>
          </a:p>
        </p:txBody>
      </p:sp>
      <p:sp>
        <p:nvSpPr>
          <p:cNvPr id="18436" name="Rectangle 5"/>
          <p:cNvSpPr>
            <a:spLocks noGrp="1" noChangeArrowheads="1"/>
          </p:cNvSpPr>
          <p:nvPr>
            <p:ph type="body" sz="half" idx="2"/>
          </p:nvPr>
        </p:nvSpPr>
        <p:spPr>
          <a:xfrm>
            <a:off x="4191000" y="1600200"/>
            <a:ext cx="4495800" cy="5029200"/>
          </a:xfrm>
        </p:spPr>
        <p:txBody>
          <a:bodyPr/>
          <a:lstStyle/>
          <a:p>
            <a:pPr eaLnBrk="1" hangingPunct="1">
              <a:lnSpc>
                <a:spcPct val="90000"/>
              </a:lnSpc>
            </a:pPr>
            <a:r>
              <a:rPr lang="en-US" sz="2800" dirty="0" smtClean="0"/>
              <a:t>Dane </a:t>
            </a:r>
          </a:p>
          <a:p>
            <a:pPr eaLnBrk="1" hangingPunct="1">
              <a:lnSpc>
                <a:spcPct val="90000"/>
              </a:lnSpc>
            </a:pPr>
            <a:r>
              <a:rPr lang="en-US" sz="2800" dirty="0" smtClean="0"/>
              <a:t>Noted that teeth of the shark are the same as the </a:t>
            </a:r>
            <a:r>
              <a:rPr lang="en-US" sz="2800" dirty="0" err="1" smtClean="0"/>
              <a:t>glossopetrae</a:t>
            </a:r>
            <a:r>
              <a:rPr lang="en-US" sz="2800" dirty="0" smtClean="0"/>
              <a:t> (tongue stones) so often found as fossils </a:t>
            </a:r>
          </a:p>
          <a:p>
            <a:pPr eaLnBrk="1" hangingPunct="1">
              <a:lnSpc>
                <a:spcPct val="90000"/>
              </a:lnSpc>
            </a:pPr>
            <a:r>
              <a:rPr lang="en-US" sz="2800" dirty="0" smtClean="0"/>
              <a:t>"The </a:t>
            </a:r>
            <a:r>
              <a:rPr lang="en-US" sz="2800" dirty="0" err="1" smtClean="0"/>
              <a:t>prodromus</a:t>
            </a:r>
            <a:r>
              <a:rPr lang="en-US" sz="2800" dirty="0" smtClean="0"/>
              <a:t> of </a:t>
            </a:r>
            <a:r>
              <a:rPr lang="en-US" sz="2800" dirty="0" err="1" smtClean="0"/>
              <a:t>Nicolaus</a:t>
            </a:r>
            <a:r>
              <a:rPr lang="en-US" sz="2800" dirty="0" smtClean="0"/>
              <a:t> Steno's dissertation concerning a solid body enclosed by a process of nature within a solid" </a:t>
            </a:r>
          </a:p>
        </p:txBody>
      </p:sp>
      <p:pic>
        <p:nvPicPr>
          <p:cNvPr id="18437" name="Picture 6" descr="Sten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0" y="1828800"/>
            <a:ext cx="3535363" cy="4297363"/>
          </a:xfr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A69314-2BF5-4E3E-B496-7F0B0F0F1B83}" type="slidenum">
              <a:rPr lang="en-US" smtClean="0"/>
              <a:pPr eaLnBrk="1" hangingPunct="1"/>
              <a:t>2</a:t>
            </a:fld>
            <a:endParaRPr lang="en-US" dirty="0" smtClean="0"/>
          </a:p>
        </p:txBody>
      </p:sp>
      <p:sp>
        <p:nvSpPr>
          <p:cNvPr id="3075" name="Rectangle 2"/>
          <p:cNvSpPr>
            <a:spLocks noGrp="1" noChangeArrowheads="1"/>
          </p:cNvSpPr>
          <p:nvPr>
            <p:ph type="title"/>
          </p:nvPr>
        </p:nvSpPr>
        <p:spPr/>
        <p:txBody>
          <a:bodyPr/>
          <a:lstStyle/>
          <a:p>
            <a:pPr eaLnBrk="1" hangingPunct="1"/>
            <a:endParaRPr lang="en-US" dirty="0" smtClean="0"/>
          </a:p>
        </p:txBody>
      </p:sp>
      <p:sp>
        <p:nvSpPr>
          <p:cNvPr id="3076" name="Rectangle 3"/>
          <p:cNvSpPr>
            <a:spLocks noGrp="1" noChangeArrowheads="1"/>
          </p:cNvSpPr>
          <p:nvPr>
            <p:ph type="body" idx="1"/>
          </p:nvPr>
        </p:nvSpPr>
        <p:spPr/>
        <p:txBody>
          <a:bodyPr/>
          <a:lstStyle/>
          <a:p>
            <a:pPr eaLnBrk="1" hangingPunct="1"/>
            <a:r>
              <a:rPr lang="en-US" dirty="0" smtClean="0"/>
              <a:t>Prof. Dr. Boris </a:t>
            </a:r>
            <a:r>
              <a:rPr lang="en-US" dirty="0" err="1" smtClean="0"/>
              <a:t>Alekseevich</a:t>
            </a:r>
            <a:r>
              <a:rPr lang="en-US" dirty="0" smtClean="0"/>
              <a:t> Natalin, </a:t>
            </a:r>
          </a:p>
          <a:p>
            <a:pPr eaLnBrk="1" hangingPunct="1"/>
            <a:r>
              <a:rPr lang="en-US" dirty="0" smtClean="0"/>
              <a:t>Office – E 502</a:t>
            </a:r>
          </a:p>
          <a:p>
            <a:pPr eaLnBrk="1" hangingPunct="1"/>
            <a:r>
              <a:rPr lang="en-US" dirty="0" smtClean="0"/>
              <a:t>Phone – 285 6221, </a:t>
            </a:r>
          </a:p>
          <a:p>
            <a:pPr eaLnBrk="1" hangingPunct="1"/>
            <a:r>
              <a:rPr lang="en-US" dirty="0" smtClean="0"/>
              <a:t>e-mail: </a:t>
            </a:r>
            <a:r>
              <a:rPr lang="en-US" dirty="0" smtClean="0">
                <a:solidFill>
                  <a:schemeClr val="accent2"/>
                </a:solidFill>
              </a:rPr>
              <a:t>natalin@itu.edu.tr </a:t>
            </a:r>
          </a:p>
          <a:p>
            <a:pPr eaLnBrk="1" hangingPunct="1"/>
            <a:r>
              <a:rPr lang="en-US" dirty="0" smtClean="0"/>
              <a:t>Website: </a:t>
            </a:r>
            <a:r>
              <a:rPr lang="en-US" dirty="0" smtClean="0">
                <a:solidFill>
                  <a:schemeClr val="accent2"/>
                </a:solidFill>
              </a:rPr>
              <a:t>http://web.itu.edu.tr/~natalin/</a:t>
            </a:r>
            <a:r>
              <a:rPr lang="en-US" dirty="0" smtClean="0"/>
              <a:t> </a:t>
            </a:r>
          </a:p>
          <a:p>
            <a:pPr eaLnBrk="1" hangingPunct="1"/>
            <a:r>
              <a:rPr lang="en-US" dirty="0" smtClean="0"/>
              <a:t>Assistant: Ali </a:t>
            </a:r>
            <a:r>
              <a:rPr lang="en-US" dirty="0" err="1" smtClean="0"/>
              <a:t>Yücel</a:t>
            </a:r>
            <a:endParaRPr lang="en-US" dirty="0" smtClean="0"/>
          </a:p>
          <a:p>
            <a:pPr eaLnBrk="1" hangingPunct="1"/>
            <a:r>
              <a:rPr lang="en-US" dirty="0" smtClean="0"/>
              <a:t>E-mail: </a:t>
            </a:r>
            <a:r>
              <a:rPr lang="en-US" dirty="0" err="1" smtClean="0"/>
              <a:t>aliosmanyucel@gmail.com</a:t>
            </a:r>
            <a:r>
              <a:rPr lang="en-US" dirty="0" smtClean="0"/>
              <a:t>  </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26AA7A-061E-4DA3-8A0A-8BC8EAE4801E}" type="slidenum">
              <a:rPr lang="en-US" smtClean="0">
                <a:latin typeface="+mn-lt"/>
              </a:rPr>
              <a:pPr eaLnBrk="1" hangingPunct="1"/>
              <a:t>20</a:t>
            </a:fld>
            <a:endParaRPr lang="en-US" smtClean="0">
              <a:latin typeface="+mn-lt"/>
            </a:endParaRPr>
          </a:p>
        </p:txBody>
      </p:sp>
      <p:sp>
        <p:nvSpPr>
          <p:cNvPr id="19459" name="Rectangle 2"/>
          <p:cNvSpPr>
            <a:spLocks noGrp="1" noChangeArrowheads="1"/>
          </p:cNvSpPr>
          <p:nvPr>
            <p:ph type="title"/>
          </p:nvPr>
        </p:nvSpPr>
        <p:spPr>
          <a:xfrm>
            <a:off x="4876800" y="274638"/>
            <a:ext cx="3810000" cy="1143000"/>
          </a:xfrm>
        </p:spPr>
        <p:txBody>
          <a:bodyPr/>
          <a:lstStyle/>
          <a:p>
            <a:pPr eaLnBrk="1" hangingPunct="1"/>
            <a:r>
              <a:rPr lang="en-US" sz="4000" smtClean="0">
                <a:solidFill>
                  <a:schemeClr val="tx1"/>
                </a:solidFill>
                <a:latin typeface="+mn-lt"/>
              </a:rPr>
              <a:t>Relative dating</a:t>
            </a:r>
          </a:p>
        </p:txBody>
      </p:sp>
      <p:pic>
        <p:nvPicPr>
          <p:cNvPr id="19460" name="Picture 3" descr="sten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533400"/>
            <a:ext cx="4614030" cy="5943600"/>
          </a:xfrm>
          <a:noFill/>
        </p:spPr>
      </p:pic>
      <p:sp>
        <p:nvSpPr>
          <p:cNvPr id="27652" name="Text Box 4"/>
          <p:cNvSpPr txBox="1">
            <a:spLocks noChangeArrowheads="1"/>
          </p:cNvSpPr>
          <p:nvPr/>
        </p:nvSpPr>
        <p:spPr bwMode="auto">
          <a:xfrm>
            <a:off x="4572000" y="1828800"/>
            <a:ext cx="4267200" cy="2835275"/>
          </a:xfrm>
          <a:prstGeom prst="rect">
            <a:avLst/>
          </a:prstGeom>
          <a:noFill/>
          <a:ln w="9525">
            <a:noFill/>
            <a:miter lim="800000"/>
            <a:headEnd/>
            <a:tailEnd/>
          </a:ln>
          <a:effectLst/>
        </p:spPr>
        <p:txBody>
          <a:bodyPr>
            <a:spAutoFit/>
          </a:bodyPr>
          <a:lstStyle/>
          <a:p>
            <a:pPr algn="ctr" eaLnBrk="0" hangingPunct="0">
              <a:spcBef>
                <a:spcPct val="50000"/>
              </a:spcBef>
              <a:defRPr/>
            </a:pPr>
            <a:r>
              <a:rPr lang="en-US" sz="4000" dirty="0">
                <a:effectLst>
                  <a:outerShdw blurRad="38100" dist="38100" dir="2700000" algn="tl">
                    <a:srgbClr val="C0C0C0"/>
                  </a:outerShdw>
                </a:effectLst>
                <a:latin typeface="+mn-lt"/>
              </a:rPr>
              <a:t>Nicolaus Steno (1638-1686)</a:t>
            </a:r>
          </a:p>
          <a:p>
            <a:pPr algn="ctr" eaLnBrk="0" hangingPunct="0">
              <a:spcBef>
                <a:spcPct val="50000"/>
              </a:spcBef>
              <a:defRPr/>
            </a:pPr>
            <a:r>
              <a:rPr lang="en-US" sz="4000" dirty="0">
                <a:effectLst>
                  <a:outerShdw blurRad="38100" dist="38100" dir="2700000" algn="tl">
                    <a:srgbClr val="C0C0C0"/>
                  </a:outerShdw>
                </a:effectLst>
                <a:latin typeface="+mn-lt"/>
              </a:rPr>
              <a:t>is the founder of relative dating</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448220-CEF5-4EC0-9BE6-47B1DF0B6DA8}" type="slidenum">
              <a:rPr lang="en-US" smtClean="0"/>
              <a:pPr eaLnBrk="1" hangingPunct="1"/>
              <a:t>21</a:t>
            </a:fld>
            <a:endParaRPr lang="en-US" smtClean="0"/>
          </a:p>
        </p:txBody>
      </p:sp>
      <p:sp>
        <p:nvSpPr>
          <p:cNvPr id="20483" name="Rectangle 2"/>
          <p:cNvSpPr>
            <a:spLocks noGrp="1" noChangeArrowheads="1"/>
          </p:cNvSpPr>
          <p:nvPr>
            <p:ph type="title"/>
          </p:nvPr>
        </p:nvSpPr>
        <p:spPr/>
        <p:txBody>
          <a:bodyPr/>
          <a:lstStyle/>
          <a:p>
            <a:pPr eaLnBrk="1" hangingPunct="1"/>
            <a:r>
              <a:rPr lang="en-US" smtClean="0"/>
              <a:t>Steno's Laws </a:t>
            </a:r>
          </a:p>
        </p:txBody>
      </p:sp>
      <p:sp>
        <p:nvSpPr>
          <p:cNvPr id="20484" name="Rectangle 3"/>
          <p:cNvSpPr>
            <a:spLocks noGrp="1" noChangeArrowheads="1"/>
          </p:cNvSpPr>
          <p:nvPr>
            <p:ph type="body" idx="1"/>
          </p:nvPr>
        </p:nvSpPr>
        <p:spPr>
          <a:xfrm>
            <a:off x="457200" y="1295400"/>
            <a:ext cx="8229600" cy="5257800"/>
          </a:xfrm>
        </p:spPr>
        <p:txBody>
          <a:bodyPr/>
          <a:lstStyle/>
          <a:p>
            <a:pPr eaLnBrk="1" hangingPunct="1"/>
            <a:r>
              <a:rPr lang="en-US" sz="2800" b="1" smtClean="0"/>
              <a:t>Original horizontality</a:t>
            </a:r>
            <a:r>
              <a:rPr lang="en-US" sz="2800" smtClean="0"/>
              <a:t/>
            </a:r>
            <a:br>
              <a:rPr lang="en-US" sz="2800" smtClean="0"/>
            </a:br>
            <a:r>
              <a:rPr lang="en-US" sz="2800" smtClean="0"/>
              <a:t>Gravity controls the deposition of rocks. Thus, layers of rocks are originally horizontal. </a:t>
            </a:r>
          </a:p>
          <a:p>
            <a:pPr eaLnBrk="1" hangingPunct="1"/>
            <a:r>
              <a:rPr lang="en-US" sz="2800" b="1" smtClean="0"/>
              <a:t>Original continuity</a:t>
            </a:r>
            <a:r>
              <a:rPr lang="en-US" sz="2800" smtClean="0"/>
              <a:t/>
            </a:r>
            <a:br>
              <a:rPr lang="en-US" sz="2800" smtClean="0"/>
            </a:br>
            <a:r>
              <a:rPr lang="en-US" sz="2800" smtClean="0"/>
              <a:t>Strata originally extended in all directions until wedging at edges of depositional basin. </a:t>
            </a:r>
          </a:p>
          <a:p>
            <a:pPr eaLnBrk="1" hangingPunct="1"/>
            <a:r>
              <a:rPr lang="en-US" sz="2800" b="1" smtClean="0"/>
              <a:t>Superposition</a:t>
            </a:r>
            <a:r>
              <a:rPr lang="en-US" sz="2800" smtClean="0"/>
              <a:t/>
            </a:r>
            <a:br>
              <a:rPr lang="en-US" sz="2800" smtClean="0"/>
            </a:br>
            <a:r>
              <a:rPr lang="en-US" sz="2800" smtClean="0"/>
              <a:t>In a succession of sedimentary rocks that is not deformed, the oldest rocks are at the bottom </a:t>
            </a:r>
            <a:r>
              <a:rPr lang="en-US" b="1" smtClean="0">
                <a:solidFill>
                  <a:schemeClr val="accent2"/>
                </a:solidFill>
              </a:rPr>
              <a:t>(relative age of the rocks)</a:t>
            </a:r>
            <a:r>
              <a:rPr lang="en-US" sz="2800" smtClean="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66BD-818F-4C53-8AAC-9803B964A5B5}" type="slidenum">
              <a:rPr lang="en-US" smtClean="0"/>
              <a:pPr eaLnBrk="1" hangingPunct="1"/>
              <a:t>22</a:t>
            </a:fld>
            <a:endParaRPr lang="en-US" smtClean="0"/>
          </a:p>
        </p:txBody>
      </p:sp>
      <p:sp>
        <p:nvSpPr>
          <p:cNvPr id="21507" name="Rectangle 2"/>
          <p:cNvSpPr>
            <a:spLocks noGrp="1" noChangeArrowheads="1"/>
          </p:cNvSpPr>
          <p:nvPr>
            <p:ph type="title"/>
          </p:nvPr>
        </p:nvSpPr>
        <p:spPr>
          <a:xfrm>
            <a:off x="457200" y="76200"/>
            <a:ext cx="8229600" cy="1143000"/>
          </a:xfrm>
        </p:spPr>
        <p:txBody>
          <a:bodyPr/>
          <a:lstStyle/>
          <a:p>
            <a:pPr eaLnBrk="1" hangingPunct="1"/>
            <a:r>
              <a:rPr lang="en-US" sz="4800" b="1" dirty="0" smtClean="0">
                <a:solidFill>
                  <a:schemeClr val="tx1"/>
                </a:solidFill>
              </a:rPr>
              <a:t>Original horizontality</a:t>
            </a:r>
          </a:p>
        </p:txBody>
      </p:sp>
      <p:pic>
        <p:nvPicPr>
          <p:cNvPr id="21508" name="Picture 3" descr="F6_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65225"/>
            <a:ext cx="9144000" cy="5394325"/>
          </a:xfrm>
          <a:no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5D7F1F-5705-46A7-9039-CC77DBEA3318}" type="slidenum">
              <a:rPr lang="en-US" smtClean="0"/>
              <a:pPr eaLnBrk="1" hangingPunct="1"/>
              <a:t>23</a:t>
            </a:fld>
            <a:endParaRPr lang="en-US" smtClean="0"/>
          </a:p>
        </p:txBody>
      </p:sp>
      <p:sp>
        <p:nvSpPr>
          <p:cNvPr id="22531" name="Rectangle 2"/>
          <p:cNvSpPr>
            <a:spLocks noGrp="1" noChangeArrowheads="1"/>
          </p:cNvSpPr>
          <p:nvPr>
            <p:ph type="title"/>
          </p:nvPr>
        </p:nvSpPr>
        <p:spPr>
          <a:xfrm>
            <a:off x="457200" y="76200"/>
            <a:ext cx="8229600" cy="792162"/>
          </a:xfrm>
        </p:spPr>
        <p:txBody>
          <a:bodyPr/>
          <a:lstStyle/>
          <a:p>
            <a:pPr eaLnBrk="1" hangingPunct="1"/>
            <a:r>
              <a:rPr lang="en-US" b="1" dirty="0" smtClean="0">
                <a:solidFill>
                  <a:schemeClr val="tx1"/>
                </a:solidFill>
              </a:rPr>
              <a:t>Original horizontality</a:t>
            </a:r>
          </a:p>
        </p:txBody>
      </p:sp>
      <p:pic>
        <p:nvPicPr>
          <p:cNvPr id="22532" name="Picture 3" descr="F8_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90600"/>
            <a:ext cx="9144000" cy="4491038"/>
          </a:xfrm>
          <a:noFill/>
        </p:spPr>
      </p:pic>
      <p:sp>
        <p:nvSpPr>
          <p:cNvPr id="22533" name="Text Box 4"/>
          <p:cNvSpPr txBox="1">
            <a:spLocks noChangeArrowheads="1"/>
          </p:cNvSpPr>
          <p:nvPr/>
        </p:nvSpPr>
        <p:spPr bwMode="auto">
          <a:xfrm>
            <a:off x="152400" y="5715000"/>
            <a:ext cx="883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dirty="0">
                <a:latin typeface="+mn-lt"/>
              </a:rPr>
              <a:t>These folded rocks were originally </a:t>
            </a:r>
            <a:r>
              <a:rPr lang="en-US" sz="3200" dirty="0" smtClean="0">
                <a:latin typeface="+mn-lt"/>
              </a:rPr>
              <a:t>horizontal</a:t>
            </a:r>
            <a:endParaRPr lang="en-US" sz="3200"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9124C2-5694-4152-893C-88BB58E572F0}" type="slidenum">
              <a:rPr lang="en-US" smtClean="0"/>
              <a:pPr eaLnBrk="1" hangingPunct="1"/>
              <a:t>24</a:t>
            </a:fld>
            <a:endParaRPr lang="en-US" smtClean="0"/>
          </a:p>
        </p:txBody>
      </p:sp>
      <p:sp>
        <p:nvSpPr>
          <p:cNvPr id="23555" name="Rectangle 2"/>
          <p:cNvSpPr>
            <a:spLocks noGrp="1" noChangeArrowheads="1"/>
          </p:cNvSpPr>
          <p:nvPr>
            <p:ph type="title"/>
          </p:nvPr>
        </p:nvSpPr>
        <p:spPr/>
        <p:txBody>
          <a:bodyPr/>
          <a:lstStyle/>
          <a:p>
            <a:pPr eaLnBrk="1" hangingPunct="1"/>
            <a:r>
              <a:rPr lang="en-US" smtClean="0"/>
              <a:t>Original continuity</a:t>
            </a:r>
          </a:p>
        </p:txBody>
      </p:sp>
      <p:pic>
        <p:nvPicPr>
          <p:cNvPr id="23556" name="Picture 5" descr="F6_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5013" y="1600200"/>
            <a:ext cx="7672387" cy="4525963"/>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64A8B0-8209-451B-82E8-32CCA3253682}" type="slidenum">
              <a:rPr lang="en-US" smtClean="0"/>
              <a:pPr eaLnBrk="1" hangingPunct="1"/>
              <a:t>25</a:t>
            </a:fld>
            <a:endParaRPr lang="en-US" smtClean="0"/>
          </a:p>
        </p:txBody>
      </p:sp>
      <p:pic>
        <p:nvPicPr>
          <p:cNvPr id="245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57600"/>
            <a:ext cx="8637588"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4580" name="Object 5"/>
          <p:cNvGraphicFramePr>
            <a:graphicFrameLocks noChangeAspect="1"/>
          </p:cNvGraphicFramePr>
          <p:nvPr/>
        </p:nvGraphicFramePr>
        <p:xfrm>
          <a:off x="115888" y="228600"/>
          <a:ext cx="7569200" cy="3505200"/>
        </p:xfrm>
        <a:graphic>
          <a:graphicData uri="http://schemas.openxmlformats.org/presentationml/2006/ole">
            <mc:AlternateContent xmlns:mc="http://schemas.openxmlformats.org/markup-compatibility/2006">
              <mc:Choice xmlns:v="urn:schemas-microsoft-com:vml" Requires="v">
                <p:oleObj spid="_x0000_s24617" name="Image" r:id="rId4" imgW="8638095" imgH="4000000" progId="Photoshop.Image.10">
                  <p:embed/>
                </p:oleObj>
              </mc:Choice>
              <mc:Fallback>
                <p:oleObj name="Image" r:id="rId4" imgW="8638095" imgH="4000000" progId="Photoshop.Image.10">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88" y="228600"/>
                        <a:ext cx="7569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1" name="Rectangle 2"/>
          <p:cNvSpPr>
            <a:spLocks noGrp="1" noChangeArrowheads="1"/>
          </p:cNvSpPr>
          <p:nvPr>
            <p:ph type="title"/>
          </p:nvPr>
        </p:nvSpPr>
        <p:spPr>
          <a:xfrm>
            <a:off x="4267200" y="381000"/>
            <a:ext cx="4876800" cy="762000"/>
          </a:xfrm>
        </p:spPr>
        <p:txBody>
          <a:bodyPr/>
          <a:lstStyle/>
          <a:p>
            <a:pPr eaLnBrk="1" hangingPunct="1"/>
            <a:r>
              <a:rPr lang="en-US" smtClean="0"/>
              <a:t>Original continuity</a:t>
            </a:r>
          </a:p>
        </p:txBody>
      </p:sp>
      <p:sp>
        <p:nvSpPr>
          <p:cNvPr id="2" name="Rectangle 1"/>
          <p:cNvSpPr/>
          <p:nvPr/>
        </p:nvSpPr>
        <p:spPr>
          <a:xfrm>
            <a:off x="5943600" y="1190625"/>
            <a:ext cx="2133600" cy="2390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5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223963"/>
            <a:ext cx="291465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FB3B4D-4FD3-434B-B35F-1ECC7DD781F0}" type="slidenum">
              <a:rPr lang="en-US" smtClean="0"/>
              <a:pPr eaLnBrk="1" hangingPunct="1"/>
              <a:t>26</a:t>
            </a:fld>
            <a:endParaRPr lang="en-US" smtClean="0"/>
          </a:p>
        </p:txBody>
      </p:sp>
      <p:sp>
        <p:nvSpPr>
          <p:cNvPr id="25603" name="Rectangle 2"/>
          <p:cNvSpPr>
            <a:spLocks noGrp="1" noChangeArrowheads="1"/>
          </p:cNvSpPr>
          <p:nvPr>
            <p:ph type="title"/>
          </p:nvPr>
        </p:nvSpPr>
        <p:spPr/>
        <p:txBody>
          <a:bodyPr/>
          <a:lstStyle/>
          <a:p>
            <a:pPr eaLnBrk="1" hangingPunct="1"/>
            <a:r>
              <a:rPr lang="en-US" smtClean="0">
                <a:solidFill>
                  <a:schemeClr val="tx1"/>
                </a:solidFill>
              </a:rPr>
              <a:t>Law of superposition</a:t>
            </a:r>
          </a:p>
        </p:txBody>
      </p:sp>
      <p:pic>
        <p:nvPicPr>
          <p:cNvPr id="25604" name="Picture 3" descr="F8_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828800"/>
            <a:ext cx="9144000" cy="4749800"/>
          </a:xfr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EA0E64-3B9B-4C9D-8F67-2D4515E5DCA5}" type="slidenum">
              <a:rPr lang="en-US" smtClean="0"/>
              <a:pPr eaLnBrk="1" hangingPunct="1"/>
              <a:t>27</a:t>
            </a:fld>
            <a:endParaRPr lang="en-US" smtClean="0"/>
          </a:p>
        </p:txBody>
      </p:sp>
      <p:pic>
        <p:nvPicPr>
          <p:cNvPr id="26627" name="Picture 2" descr="InclusionKarab"/>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33338"/>
            <a:ext cx="9144000" cy="6859587"/>
          </a:xfrm>
          <a:noFill/>
        </p:spPr>
      </p:pic>
      <p:sp>
        <p:nvSpPr>
          <p:cNvPr id="28676" name="Text Box 4"/>
          <p:cNvSpPr txBox="1">
            <a:spLocks noChangeArrowheads="1"/>
          </p:cNvSpPr>
          <p:nvPr/>
        </p:nvSpPr>
        <p:spPr bwMode="auto">
          <a:xfrm>
            <a:off x="1219200" y="5715000"/>
            <a:ext cx="6858000" cy="914400"/>
          </a:xfrm>
          <a:prstGeom prst="rect">
            <a:avLst/>
          </a:prstGeom>
          <a:noFill/>
          <a:ln w="9525">
            <a:noFill/>
            <a:miter lim="800000"/>
            <a:headEnd/>
            <a:tailEnd/>
          </a:ln>
          <a:effectLst/>
        </p:spPr>
        <p:txBody>
          <a:bodyPr>
            <a:spAutoFit/>
          </a:bodyPr>
          <a:lstStyle/>
          <a:p>
            <a:pPr>
              <a:spcBef>
                <a:spcPct val="50000"/>
              </a:spcBef>
              <a:defRPr/>
            </a:pPr>
            <a:r>
              <a:rPr lang="en-US" sz="5400">
                <a:effectLst>
                  <a:outerShdw blurRad="38100" dist="38100" dir="2700000" algn="tl">
                    <a:srgbClr val="C0C0C0"/>
                  </a:outerShdw>
                </a:effectLst>
              </a:rPr>
              <a:t>Principal of inclusion</a:t>
            </a:r>
          </a:p>
        </p:txBody>
      </p:sp>
      <p:sp>
        <p:nvSpPr>
          <p:cNvPr id="26629" name="Line 5"/>
          <p:cNvSpPr>
            <a:spLocks noChangeShapeType="1"/>
          </p:cNvSpPr>
          <p:nvPr/>
        </p:nvSpPr>
        <p:spPr bwMode="auto">
          <a:xfrm flipH="1" flipV="1">
            <a:off x="2819400" y="4572000"/>
            <a:ext cx="152400" cy="1219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E01F9B-011E-4ADE-A58E-272912380507}" type="slidenum">
              <a:rPr lang="en-US" smtClean="0"/>
              <a:pPr eaLnBrk="1" hangingPunct="1"/>
              <a:t>28</a:t>
            </a:fld>
            <a:endParaRPr lang="en-US" smtClean="0"/>
          </a:p>
        </p:txBody>
      </p:sp>
      <p:sp>
        <p:nvSpPr>
          <p:cNvPr id="27651" name="Rectangle 2"/>
          <p:cNvSpPr>
            <a:spLocks noGrp="1" noChangeArrowheads="1"/>
          </p:cNvSpPr>
          <p:nvPr>
            <p:ph type="title"/>
          </p:nvPr>
        </p:nvSpPr>
        <p:spPr>
          <a:xfrm>
            <a:off x="457200" y="152400"/>
            <a:ext cx="8229600" cy="1143000"/>
          </a:xfrm>
        </p:spPr>
        <p:txBody>
          <a:bodyPr/>
          <a:lstStyle/>
          <a:p>
            <a:pPr eaLnBrk="1" hangingPunct="1"/>
            <a:r>
              <a:rPr lang="en-US" sz="4000" dirty="0" smtClean="0">
                <a:solidFill>
                  <a:schemeClr val="tx1"/>
                </a:solidFill>
              </a:rPr>
              <a:t>Principle of cross-cutting relationships</a:t>
            </a:r>
          </a:p>
        </p:txBody>
      </p:sp>
      <p:pic>
        <p:nvPicPr>
          <p:cNvPr id="27652" name="Picture 3" descr="F8_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371600"/>
            <a:ext cx="7467600" cy="5327650"/>
          </a:xfrm>
          <a:noFill/>
        </p:spPr>
      </p:pic>
      <p:sp>
        <p:nvSpPr>
          <p:cNvPr id="2" name="TextBox 1"/>
          <p:cNvSpPr txBox="1"/>
          <p:nvPr/>
        </p:nvSpPr>
        <p:spPr>
          <a:xfrm>
            <a:off x="76200" y="990600"/>
            <a:ext cx="3063659" cy="1384995"/>
          </a:xfrm>
          <a:prstGeom prst="rect">
            <a:avLst/>
          </a:prstGeom>
          <a:noFill/>
        </p:spPr>
        <p:txBody>
          <a:bodyPr wrap="none" rtlCol="0">
            <a:spAutoFit/>
          </a:bodyPr>
          <a:lstStyle/>
          <a:p>
            <a:r>
              <a:rPr lang="en-US" sz="2800" dirty="0" smtClean="0"/>
              <a:t>Layers</a:t>
            </a:r>
          </a:p>
          <a:p>
            <a:r>
              <a:rPr lang="en-US" sz="2800" dirty="0" smtClean="0"/>
              <a:t>Dykes (intrusions)</a:t>
            </a:r>
          </a:p>
          <a:p>
            <a:r>
              <a:rPr lang="en-US" sz="2800" dirty="0" smtClean="0"/>
              <a:t>Faults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AD5C2D-EDD1-4DC1-9E1C-E1110C8979F3}" type="slidenum">
              <a:rPr lang="en-US" smtClean="0"/>
              <a:pPr eaLnBrk="1" hangingPunct="1"/>
              <a:t>29</a:t>
            </a:fld>
            <a:endParaRPr lang="en-US" smtClean="0"/>
          </a:p>
        </p:txBody>
      </p:sp>
      <p:pic>
        <p:nvPicPr>
          <p:cNvPr id="286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2"/>
          <p:cNvSpPr>
            <a:spLocks noGrp="1" noChangeArrowheads="1"/>
          </p:cNvSpPr>
          <p:nvPr>
            <p:ph type="title"/>
          </p:nvPr>
        </p:nvSpPr>
        <p:spPr>
          <a:xfrm>
            <a:off x="457200" y="1143000"/>
            <a:ext cx="8229600" cy="1143000"/>
          </a:xfrm>
        </p:spPr>
        <p:txBody>
          <a:bodyPr/>
          <a:lstStyle/>
          <a:p>
            <a:pPr eaLnBrk="1" hangingPunct="1"/>
            <a:r>
              <a:rPr lang="en-US" smtClean="0"/>
              <a:t>Early time scales</a:t>
            </a:r>
          </a:p>
        </p:txBody>
      </p:sp>
      <p:sp>
        <p:nvSpPr>
          <p:cNvPr id="28677" name="Rectangle 3"/>
          <p:cNvSpPr>
            <a:spLocks noGrp="1" noChangeArrowheads="1"/>
          </p:cNvSpPr>
          <p:nvPr>
            <p:ph type="body" idx="1"/>
          </p:nvPr>
        </p:nvSpPr>
        <p:spPr>
          <a:xfrm>
            <a:off x="457200" y="2209800"/>
            <a:ext cx="8229600" cy="4525963"/>
          </a:xfrm>
        </p:spPr>
        <p:txBody>
          <a:bodyPr/>
          <a:lstStyle/>
          <a:p>
            <a:pPr marL="609600" indent="-609600" eaLnBrk="1" hangingPunct="1">
              <a:lnSpc>
                <a:spcPct val="90000"/>
              </a:lnSpc>
            </a:pPr>
            <a:r>
              <a:rPr lang="en-US" dirty="0" smtClean="0"/>
              <a:t>Johann Gottlob Lehmann (1700-1767), professor at the mining academy in Berlin</a:t>
            </a:r>
          </a:p>
          <a:p>
            <a:pPr marL="609600" indent="-609600" eaLnBrk="1" hangingPunct="1">
              <a:lnSpc>
                <a:spcPct val="90000"/>
              </a:lnSpc>
              <a:buFontTx/>
              <a:buAutoNum type="arabicParenBoth"/>
            </a:pPr>
            <a:r>
              <a:rPr lang="en-US" dirty="0" err="1" smtClean="0"/>
              <a:t>Ganggebirge</a:t>
            </a:r>
            <a:r>
              <a:rPr lang="en-US" dirty="0" smtClean="0"/>
              <a:t> - crystalline and tilted rocks in the cores</a:t>
            </a:r>
          </a:p>
          <a:p>
            <a:pPr marL="609600" indent="-609600" eaLnBrk="1" hangingPunct="1">
              <a:lnSpc>
                <a:spcPct val="90000"/>
              </a:lnSpc>
              <a:buFontTx/>
              <a:buAutoNum type="arabicParenBoth"/>
            </a:pPr>
            <a:r>
              <a:rPr lang="en-US" dirty="0" err="1" smtClean="0"/>
              <a:t>Flötzgebirge</a:t>
            </a:r>
            <a:r>
              <a:rPr lang="en-US" dirty="0" smtClean="0"/>
              <a:t> - rocks formed during the Noah's time</a:t>
            </a:r>
          </a:p>
          <a:p>
            <a:pPr marL="609600" indent="-609600" eaLnBrk="1" hangingPunct="1">
              <a:lnSpc>
                <a:spcPct val="90000"/>
              </a:lnSpc>
              <a:buFontTx/>
              <a:buAutoNum type="arabicParenBoth"/>
            </a:pPr>
            <a:r>
              <a:rPr lang="en-US" dirty="0" smtClean="0"/>
              <a:t>Landslide, volcanic eruptions post Noah's time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9D747B-07CF-42D8-9955-C74FB662B38D}" type="slidenum">
              <a:rPr lang="en-US" smtClean="0"/>
              <a:pPr eaLnBrk="1" hangingPunct="1"/>
              <a:t>3</a:t>
            </a:fld>
            <a:endParaRPr lang="en-US" smtClean="0"/>
          </a:p>
        </p:txBody>
      </p:sp>
      <p:sp>
        <p:nvSpPr>
          <p:cNvPr id="6147" name="Rectangle 2"/>
          <p:cNvSpPr>
            <a:spLocks noGrp="1" noChangeArrowheads="1"/>
          </p:cNvSpPr>
          <p:nvPr>
            <p:ph type="title"/>
          </p:nvPr>
        </p:nvSpPr>
        <p:spPr/>
        <p:txBody>
          <a:bodyPr/>
          <a:lstStyle/>
          <a:p>
            <a:pPr eaLnBrk="1" hangingPunct="1"/>
            <a:r>
              <a:rPr lang="en-US" smtClean="0"/>
              <a:t>Textbooks</a:t>
            </a:r>
          </a:p>
        </p:txBody>
      </p:sp>
      <p:sp>
        <p:nvSpPr>
          <p:cNvPr id="6148" name="Rectangle 3"/>
          <p:cNvSpPr>
            <a:spLocks noGrp="1" noChangeArrowheads="1"/>
          </p:cNvSpPr>
          <p:nvPr>
            <p:ph type="body" idx="1"/>
          </p:nvPr>
        </p:nvSpPr>
        <p:spPr>
          <a:xfrm>
            <a:off x="457200" y="1371600"/>
            <a:ext cx="8229600" cy="5257800"/>
          </a:xfrm>
        </p:spPr>
        <p:txBody>
          <a:bodyPr/>
          <a:lstStyle/>
          <a:p>
            <a:pPr eaLnBrk="1" hangingPunct="1"/>
            <a:r>
              <a:rPr lang="en-US" sz="2800" smtClean="0"/>
              <a:t>Prothero, D. R., 1990. Interpreting the stratigraphic record: W. H. Freeman, New York, 410 p.</a:t>
            </a:r>
          </a:p>
          <a:p>
            <a:pPr eaLnBrk="1" hangingPunct="1"/>
            <a:r>
              <a:rPr lang="en-US" sz="2800" smtClean="0"/>
              <a:t>Boggs, S. Jr., 2001.  Principles of sedimentology and stratigraphy.  Third edition. Prentice Hall, New Jersey, 726 p.  </a:t>
            </a:r>
          </a:p>
          <a:p>
            <a:pPr eaLnBrk="1" hangingPunct="1"/>
            <a:r>
              <a:rPr lang="en-US" sz="2800" smtClean="0"/>
              <a:t>Salvador, A., ed., 1994, International stratigraphic guide - A Guide to stratigraphic classification, terminology, and procedure, second edition, The Geological Society of America, Boulder, 214 p.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87A10D-D0DD-4C45-923D-0ACA81CC8B8E}" type="slidenum">
              <a:rPr lang="en-US" smtClean="0"/>
              <a:pPr eaLnBrk="1" hangingPunct="1"/>
              <a:t>30</a:t>
            </a:fld>
            <a:endParaRPr lang="en-US" smtClean="0"/>
          </a:p>
        </p:txBody>
      </p:sp>
      <p:sp>
        <p:nvSpPr>
          <p:cNvPr id="29700" name="Rectangle 3"/>
          <p:cNvSpPr>
            <a:spLocks noGrp="1" noChangeArrowheads="1"/>
          </p:cNvSpPr>
          <p:nvPr>
            <p:ph type="body" idx="1"/>
          </p:nvPr>
        </p:nvSpPr>
        <p:spPr>
          <a:xfrm>
            <a:off x="457200" y="533400"/>
            <a:ext cx="8229600" cy="5943600"/>
          </a:xfrm>
        </p:spPr>
        <p:txBody>
          <a:bodyPr/>
          <a:lstStyle/>
          <a:p>
            <a:pPr eaLnBrk="1" hangingPunct="1"/>
            <a:r>
              <a:rPr lang="en-US" smtClean="0"/>
              <a:t>Giovanni Arduino (1713-1795), professor of mineralogy at Padua, Italy</a:t>
            </a:r>
          </a:p>
          <a:p>
            <a:pPr eaLnBrk="1" hangingPunct="1"/>
            <a:r>
              <a:rPr lang="en-US" smtClean="0"/>
              <a:t>(1) Primary -Primitive schist, granites, and basalts that form the cores</a:t>
            </a:r>
            <a:br>
              <a:rPr lang="en-US" smtClean="0"/>
            </a:br>
            <a:r>
              <a:rPr lang="en-US" smtClean="0"/>
              <a:t>(2) Secondary - fossiliferous layered limestones and shales</a:t>
            </a:r>
            <a:br>
              <a:rPr lang="en-US" smtClean="0"/>
            </a:br>
            <a:r>
              <a:rPr lang="en-US" smtClean="0"/>
              <a:t>(3) Tertiary - very fossiliferous layered sedimentary rocks in low hills.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E5FD31-641E-46C3-A2A6-F8B92640CD0E}" type="slidenum">
              <a:rPr lang="en-US" smtClean="0"/>
              <a:pPr eaLnBrk="1" hangingPunct="1"/>
              <a:t>31</a:t>
            </a:fld>
            <a:endParaRPr lang="en-US" smtClean="0"/>
          </a:p>
        </p:txBody>
      </p:sp>
      <p:sp>
        <p:nvSpPr>
          <p:cNvPr id="44034" name="Rectangle 2"/>
          <p:cNvSpPr>
            <a:spLocks noGrp="1" noChangeArrowheads="1"/>
          </p:cNvSpPr>
          <p:nvPr>
            <p:ph type="title"/>
          </p:nvPr>
        </p:nvSpPr>
        <p:spPr/>
        <p:txBody>
          <a:bodyPr/>
          <a:lstStyle/>
          <a:p>
            <a:pPr eaLnBrk="1" hangingPunct="1">
              <a:defRPr/>
            </a:pPr>
            <a:r>
              <a:rPr lang="en-US" b="1" smtClean="0">
                <a:effectLst>
                  <a:outerShdw blurRad="38100" dist="38100" dir="2700000" algn="tl">
                    <a:srgbClr val="C0C0C0"/>
                  </a:outerShdw>
                </a:effectLst>
              </a:rPr>
              <a:t>Historical perspective</a:t>
            </a:r>
          </a:p>
        </p:txBody>
      </p:sp>
      <p:sp>
        <p:nvSpPr>
          <p:cNvPr id="30724" name="Rectangle 3"/>
          <p:cNvSpPr>
            <a:spLocks noGrp="1" noChangeArrowheads="1"/>
          </p:cNvSpPr>
          <p:nvPr>
            <p:ph type="body" sz="half" idx="1"/>
          </p:nvPr>
        </p:nvSpPr>
        <p:spPr>
          <a:xfrm>
            <a:off x="228600" y="1600200"/>
            <a:ext cx="4419600" cy="4525963"/>
          </a:xfrm>
        </p:spPr>
        <p:txBody>
          <a:bodyPr/>
          <a:lstStyle/>
          <a:p>
            <a:pPr eaLnBrk="1" hangingPunct="1"/>
            <a:r>
              <a:rPr lang="en-US" dirty="0" smtClean="0"/>
              <a:t>Abraham Gottlob Werner (1750-1817) From Freiberg Mining Academy which he made the center of geology in Europe. He is the founder of </a:t>
            </a:r>
            <a:r>
              <a:rPr lang="en-US" b="1" dirty="0" smtClean="0"/>
              <a:t>Neptunism</a:t>
            </a:r>
            <a:r>
              <a:rPr lang="en-US" dirty="0" smtClean="0"/>
              <a:t>. </a:t>
            </a:r>
          </a:p>
        </p:txBody>
      </p:sp>
      <p:pic>
        <p:nvPicPr>
          <p:cNvPr id="30725" name="Picture 4" descr="AbrahamGotlibWerne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03788" y="1600200"/>
            <a:ext cx="3527425" cy="4525963"/>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00B464-79DD-4026-9605-115AA34627D7}" type="slidenum">
              <a:rPr lang="en-US" smtClean="0"/>
              <a:pPr eaLnBrk="1" hangingPunct="1"/>
              <a:t>32</a:t>
            </a:fld>
            <a:endParaRPr lang="en-US" smtClean="0"/>
          </a:p>
        </p:txBody>
      </p:sp>
      <p:sp>
        <p:nvSpPr>
          <p:cNvPr id="31747" name="Rectangle 2"/>
          <p:cNvSpPr>
            <a:spLocks noGrp="1" noChangeArrowheads="1"/>
          </p:cNvSpPr>
          <p:nvPr>
            <p:ph type="title"/>
          </p:nvPr>
        </p:nvSpPr>
        <p:spPr/>
        <p:txBody>
          <a:bodyPr/>
          <a:lstStyle/>
          <a:p>
            <a:pPr eaLnBrk="1" hangingPunct="1"/>
            <a:r>
              <a:rPr lang="en-US" smtClean="0"/>
              <a:t>Wernerian Scheme</a:t>
            </a:r>
          </a:p>
        </p:txBody>
      </p:sp>
      <p:sp>
        <p:nvSpPr>
          <p:cNvPr id="31748" name="Rectangle 3"/>
          <p:cNvSpPr>
            <a:spLocks noGrp="1" noChangeArrowheads="1"/>
          </p:cNvSpPr>
          <p:nvPr>
            <p:ph type="body" idx="1"/>
          </p:nvPr>
        </p:nvSpPr>
        <p:spPr>
          <a:xfrm>
            <a:off x="457200" y="1600200"/>
            <a:ext cx="8229600" cy="5105400"/>
          </a:xfrm>
        </p:spPr>
        <p:txBody>
          <a:bodyPr/>
          <a:lstStyle/>
          <a:p>
            <a:pPr marL="288925" indent="-288925" eaLnBrk="1" hangingPunct="1">
              <a:lnSpc>
                <a:spcPct val="90000"/>
              </a:lnSpc>
              <a:buFontTx/>
              <a:buNone/>
            </a:pPr>
            <a:r>
              <a:rPr lang="en-US" sz="2800" dirty="0" smtClean="0"/>
              <a:t>1. Primitive (</a:t>
            </a:r>
            <a:r>
              <a:rPr lang="en-US" sz="2800" dirty="0" err="1" smtClean="0"/>
              <a:t>Ürgebirge</a:t>
            </a:r>
            <a:r>
              <a:rPr lang="en-US" sz="2800" dirty="0" smtClean="0"/>
              <a:t>): igneous and metamorphic rocks.  Chemical precipitation.</a:t>
            </a:r>
          </a:p>
          <a:p>
            <a:pPr marL="288925" indent="-288925" eaLnBrk="1" hangingPunct="1">
              <a:lnSpc>
                <a:spcPct val="90000"/>
              </a:lnSpc>
              <a:buFontTx/>
              <a:buNone/>
            </a:pPr>
            <a:r>
              <a:rPr lang="en-US" sz="2800" dirty="0" smtClean="0"/>
              <a:t>2. Transition (</a:t>
            </a:r>
            <a:r>
              <a:rPr lang="en-US" sz="2800" dirty="0" err="1" smtClean="0"/>
              <a:t>Übergangsgebirge</a:t>
            </a:r>
            <a:r>
              <a:rPr lang="en-US" sz="2800" dirty="0" smtClean="0"/>
              <a:t>): altered limestone, dykes, sills, sandstone.  Extend all over the world.</a:t>
            </a:r>
          </a:p>
          <a:p>
            <a:pPr marL="288925" indent="-288925" eaLnBrk="1" hangingPunct="1">
              <a:lnSpc>
                <a:spcPct val="90000"/>
              </a:lnSpc>
              <a:buFontTx/>
              <a:buNone/>
            </a:pPr>
            <a:r>
              <a:rPr lang="en-US" sz="2800" dirty="0" smtClean="0"/>
              <a:t>3. Stratified (</a:t>
            </a:r>
            <a:r>
              <a:rPr lang="en-US" sz="2800" dirty="0" err="1" smtClean="0"/>
              <a:t>Flötz</a:t>
            </a:r>
            <a:r>
              <a:rPr lang="en-US" sz="2800" dirty="0" smtClean="0"/>
              <a:t>).  Secondary.  </a:t>
            </a:r>
            <a:r>
              <a:rPr lang="en-US" sz="2800" dirty="0" err="1" smtClean="0"/>
              <a:t>Fosilliferous</a:t>
            </a:r>
            <a:r>
              <a:rPr lang="en-US" sz="2800" dirty="0" smtClean="0"/>
              <a:t> sedimentary rocks.  Appeared due to erosion of rising mountains.  Not continuous.  </a:t>
            </a:r>
          </a:p>
          <a:p>
            <a:pPr marL="288925" indent="-288925" eaLnBrk="1" hangingPunct="1">
              <a:lnSpc>
                <a:spcPct val="90000"/>
              </a:lnSpc>
              <a:buFontTx/>
              <a:buNone/>
            </a:pPr>
            <a:r>
              <a:rPr lang="en-US" sz="2800" dirty="0" smtClean="0"/>
              <a:t>4. Alluvial (</a:t>
            </a:r>
            <a:r>
              <a:rPr lang="en-US" sz="2800" dirty="0" err="1" smtClean="0"/>
              <a:t>Aufgeschwemmte</a:t>
            </a:r>
            <a:r>
              <a:rPr lang="en-US" sz="2800" dirty="0" smtClean="0"/>
              <a:t>).  Poorly consolidated. Ocean retreated completely.</a:t>
            </a:r>
          </a:p>
          <a:p>
            <a:pPr marL="288925" indent="-288925" eaLnBrk="1" hangingPunct="1">
              <a:lnSpc>
                <a:spcPct val="90000"/>
              </a:lnSpc>
              <a:buFontTx/>
              <a:buNone/>
            </a:pPr>
            <a:r>
              <a:rPr lang="en-US" sz="2800" dirty="0" smtClean="0"/>
              <a:t>5. Volcanic.  Young.  Resulted from burning of coal.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AF1F0D-BA94-4AF4-AB4C-5D06AE6E64B2}" type="slidenum">
              <a:rPr lang="en-US" smtClean="0"/>
              <a:pPr eaLnBrk="1" hangingPunct="1"/>
              <a:t>33</a:t>
            </a:fld>
            <a:endParaRPr lang="en-US" smtClean="0"/>
          </a:p>
        </p:txBody>
      </p:sp>
      <p:sp>
        <p:nvSpPr>
          <p:cNvPr id="32771" name="Rectangle 2"/>
          <p:cNvSpPr>
            <a:spLocks noGrp="1" noChangeArrowheads="1"/>
          </p:cNvSpPr>
          <p:nvPr>
            <p:ph type="title"/>
          </p:nvPr>
        </p:nvSpPr>
        <p:spPr/>
        <p:txBody>
          <a:bodyPr/>
          <a:lstStyle/>
          <a:p>
            <a:pPr eaLnBrk="1" hangingPunct="1"/>
            <a:endParaRPr lang="en-US" smtClean="0"/>
          </a:p>
        </p:txBody>
      </p:sp>
      <p:sp>
        <p:nvSpPr>
          <p:cNvPr id="32772" name="Rectangle 3"/>
          <p:cNvSpPr>
            <a:spLocks noGrp="1" noChangeArrowheads="1"/>
          </p:cNvSpPr>
          <p:nvPr>
            <p:ph type="body" idx="1"/>
          </p:nvPr>
        </p:nvSpPr>
        <p:spPr>
          <a:xfrm>
            <a:off x="4114800" y="2209800"/>
            <a:ext cx="4572000" cy="3916363"/>
          </a:xfrm>
        </p:spPr>
        <p:txBody>
          <a:bodyPr/>
          <a:lstStyle/>
          <a:p>
            <a:pPr eaLnBrk="1" hangingPunct="1"/>
            <a:r>
              <a:rPr lang="en-US" dirty="0" smtClean="0"/>
              <a:t>Leopold von </a:t>
            </a:r>
            <a:r>
              <a:rPr lang="en-US" dirty="0" err="1" smtClean="0"/>
              <a:t>Buch</a:t>
            </a:r>
            <a:r>
              <a:rPr lang="en-US" dirty="0" smtClean="0"/>
              <a:t> (1774-1853) accepted igneous origin of basalt </a:t>
            </a:r>
          </a:p>
          <a:p>
            <a:pPr eaLnBrk="1" hangingPunct="1"/>
            <a:r>
              <a:rPr lang="en-US" dirty="0" err="1" smtClean="0"/>
              <a:t>Plutonists</a:t>
            </a:r>
            <a:endParaRPr lang="en-US" dirty="0" smtClean="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37433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F59827-B4CF-45BC-9AC6-918F12D9853D}" type="slidenum">
              <a:rPr lang="en-US" smtClean="0"/>
              <a:pPr eaLnBrk="1" hangingPunct="1"/>
              <a:t>34</a:t>
            </a:fld>
            <a:endParaRPr lang="en-US" smtClean="0"/>
          </a:p>
        </p:txBody>
      </p:sp>
      <p:graphicFrame>
        <p:nvGraphicFramePr>
          <p:cNvPr id="33795" name="Object 2"/>
          <p:cNvGraphicFramePr>
            <a:graphicFrameLocks noGrp="1" noChangeAspect="1"/>
          </p:cNvGraphicFramePr>
          <p:nvPr>
            <p:ph sz="half" idx="1"/>
          </p:nvPr>
        </p:nvGraphicFramePr>
        <p:xfrm>
          <a:off x="152400" y="1066800"/>
          <a:ext cx="4564063" cy="5440363"/>
        </p:xfrm>
        <a:graphic>
          <a:graphicData uri="http://schemas.openxmlformats.org/presentationml/2006/ole">
            <mc:AlternateContent xmlns:mc="http://schemas.openxmlformats.org/markup-compatibility/2006">
              <mc:Choice xmlns:v="urn:schemas-microsoft-com:vml" Requires="v">
                <p:oleObj spid="_x0000_s33830" name="Image" r:id="rId4" imgW="5437928" imgH="6479817" progId="Photoshop.Image.9">
                  <p:embed/>
                </p:oleObj>
              </mc:Choice>
              <mc:Fallback>
                <p:oleObj name="Image" r:id="rId4" imgW="5437928" imgH="6479817" progId="Photoshop.Image.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4564063" cy="544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6" name="Rectangle 3"/>
          <p:cNvSpPr>
            <a:spLocks noGrp="1" noChangeArrowheads="1"/>
          </p:cNvSpPr>
          <p:nvPr>
            <p:ph type="body" sz="half" idx="2"/>
          </p:nvPr>
        </p:nvSpPr>
        <p:spPr>
          <a:xfrm>
            <a:off x="4800600" y="1447800"/>
            <a:ext cx="4038600" cy="5257800"/>
          </a:xfrm>
        </p:spPr>
        <p:txBody>
          <a:bodyPr/>
          <a:lstStyle/>
          <a:p>
            <a:pPr marL="0" indent="0" eaLnBrk="1" hangingPunct="1"/>
            <a:r>
              <a:rPr lang="en-US" altLang="ko-KR" sz="2800" smtClean="0">
                <a:ea typeface="굴림" pitchFamily="34" charset="-127"/>
              </a:rPr>
              <a:t> James Hutton (1726–1797): Member of the Oyster Club and the Royal Society of Edinburgh. Valued natural laws.</a:t>
            </a:r>
          </a:p>
          <a:p>
            <a:pPr marL="0" indent="0" eaLnBrk="1" hangingPunct="1"/>
            <a:r>
              <a:rPr lang="en-US" altLang="ko-KR" sz="2800" smtClean="0">
                <a:ea typeface="굴림" pitchFamily="34" charset="-127"/>
              </a:rPr>
              <a:t> Concept of uniformitarianism and unconformities</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3EFBAC-51B6-4CA1-9B09-E3A2948EA5B7}" type="slidenum">
              <a:rPr lang="en-US" smtClean="0"/>
              <a:pPr eaLnBrk="1" hangingPunct="1"/>
              <a:t>35</a:t>
            </a:fld>
            <a:endParaRPr lang="en-US" smtClean="0"/>
          </a:p>
        </p:txBody>
      </p:sp>
      <p:sp>
        <p:nvSpPr>
          <p:cNvPr id="34819" name="Rectangle 2"/>
          <p:cNvSpPr>
            <a:spLocks noGrp="1" noChangeArrowheads="1"/>
          </p:cNvSpPr>
          <p:nvPr>
            <p:ph type="title"/>
          </p:nvPr>
        </p:nvSpPr>
        <p:spPr/>
        <p:txBody>
          <a:bodyPr/>
          <a:lstStyle/>
          <a:p>
            <a:pPr eaLnBrk="1" hangingPunct="1"/>
            <a:r>
              <a:rPr lang="en-US" b="1" smtClean="0"/>
              <a:t>Uniformitarianism</a:t>
            </a:r>
          </a:p>
        </p:txBody>
      </p:sp>
      <p:sp>
        <p:nvSpPr>
          <p:cNvPr id="34820" name="Rectangle 3"/>
          <p:cNvSpPr>
            <a:spLocks noGrp="1" noChangeArrowheads="1"/>
          </p:cNvSpPr>
          <p:nvPr>
            <p:ph type="body" idx="1"/>
          </p:nvPr>
        </p:nvSpPr>
        <p:spPr/>
        <p:txBody>
          <a:bodyPr/>
          <a:lstStyle/>
          <a:p>
            <a:pPr eaLnBrk="1" hangingPunct="1"/>
            <a:r>
              <a:rPr lang="en-US" smtClean="0"/>
              <a:t>The hypothesis that current geologic processes, such as the slow erosion of a coast under the impact of waves, have been occurring in a similar manner throughout the Earth's history and that these processes can account for past geologic events</a:t>
            </a:r>
          </a:p>
          <a:p>
            <a:pPr eaLnBrk="1" hangingPunct="1"/>
            <a:r>
              <a:rPr lang="en-US" smtClean="0">
                <a:ea typeface="굴림" pitchFamily="34" charset="-127"/>
              </a:rPr>
              <a:t>The present is the key to the past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DA8F82-96A9-47AF-A3D7-A5573530DC52}" type="slidenum">
              <a:rPr lang="en-US" smtClean="0"/>
              <a:pPr eaLnBrk="1" hangingPunct="1"/>
              <a:t>36</a:t>
            </a:fld>
            <a:endParaRPr lang="en-US" smtClean="0"/>
          </a:p>
        </p:txBody>
      </p:sp>
      <p:sp>
        <p:nvSpPr>
          <p:cNvPr id="35843" name="Rectangle 5"/>
          <p:cNvSpPr>
            <a:spLocks noChangeArrowheads="1"/>
          </p:cNvSpPr>
          <p:nvPr/>
        </p:nvSpPr>
        <p:spPr bwMode="auto">
          <a:xfrm>
            <a:off x="0" y="1266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35844" name="Picture 7" descr="Rock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8600"/>
            <a:ext cx="6096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 Box 8"/>
          <p:cNvSpPr txBox="1">
            <a:spLocks noChangeArrowheads="1"/>
          </p:cNvSpPr>
          <p:nvPr/>
        </p:nvSpPr>
        <p:spPr bwMode="auto">
          <a:xfrm>
            <a:off x="152400" y="381000"/>
            <a:ext cx="3200400" cy="1311275"/>
          </a:xfrm>
          <a:prstGeom prst="rect">
            <a:avLst/>
          </a:prstGeom>
          <a:noFill/>
          <a:ln w="9525">
            <a:noFill/>
            <a:miter lim="800000"/>
            <a:headEnd/>
            <a:tailEnd/>
          </a:ln>
          <a:effectLst/>
        </p:spPr>
        <p:txBody>
          <a:bodyPr>
            <a:spAutoFit/>
          </a:bodyPr>
          <a:lstStyle/>
          <a:p>
            <a:pPr>
              <a:spcBef>
                <a:spcPct val="50000"/>
              </a:spcBef>
              <a:defRPr/>
            </a:pPr>
            <a:r>
              <a:rPr lang="en-US" sz="4000">
                <a:effectLst>
                  <a:outerShdw blurRad="38100" dist="38100" dir="2700000" algn="tl">
                    <a:srgbClr val="C0C0C0"/>
                  </a:outerShdw>
                </a:effectLst>
              </a:rPr>
              <a:t>J. Hutton</a:t>
            </a:r>
            <a:br>
              <a:rPr lang="en-US" sz="4000">
                <a:effectLst>
                  <a:outerShdw blurRad="38100" dist="38100" dir="2700000" algn="tl">
                    <a:srgbClr val="C0C0C0"/>
                  </a:outerShdw>
                </a:effectLst>
              </a:rPr>
            </a:br>
            <a:r>
              <a:rPr lang="en-US" sz="4000">
                <a:effectLst>
                  <a:outerShdw blurRad="38100" dist="38100" dir="2700000" algn="tl">
                    <a:srgbClr val="C0C0C0"/>
                  </a:outerShdw>
                </a:effectLst>
              </a:rPr>
              <a:t>Rock cycle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E1AADA4-1994-47F6-801D-6E001A5B6811}" type="slidenum">
              <a:rPr lang="en-US" smtClean="0"/>
              <a:pPr eaLnBrk="1" hangingPunct="1"/>
              <a:t>37</a:t>
            </a:fld>
            <a:endParaRPr lang="en-US" smtClean="0"/>
          </a:p>
        </p:txBody>
      </p:sp>
      <p:sp>
        <p:nvSpPr>
          <p:cNvPr id="36867" name="Rectangle 6"/>
          <p:cNvSpPr>
            <a:spLocks noGrp="1" noChangeArrowheads="1"/>
          </p:cNvSpPr>
          <p:nvPr>
            <p:ph type="body" sz="half" idx="2"/>
          </p:nvPr>
        </p:nvSpPr>
        <p:spPr>
          <a:xfrm>
            <a:off x="152400" y="3810000"/>
            <a:ext cx="8915400" cy="1295400"/>
          </a:xfrm>
        </p:spPr>
        <p:txBody>
          <a:bodyPr/>
          <a:lstStyle/>
          <a:p>
            <a:pPr marL="176213" indent="-176213" eaLnBrk="1" hangingPunct="1"/>
            <a:r>
              <a:rPr lang="en-US" sz="2800" dirty="0" smtClean="0"/>
              <a:t>Hutton and unconformity; estimation of the earth age.</a:t>
            </a:r>
          </a:p>
          <a:p>
            <a:pPr marL="176213" indent="-176213" eaLnBrk="1" hangingPunct="1"/>
            <a:r>
              <a:rPr lang="en-US" sz="2800" dirty="0" smtClean="0"/>
              <a:t>Catastrophism </a:t>
            </a:r>
          </a:p>
        </p:txBody>
      </p:sp>
      <p:pic>
        <p:nvPicPr>
          <p:cNvPr id="36868" name="Picture 7" descr="HuttonUnc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19200" y="0"/>
            <a:ext cx="6172200" cy="3689350"/>
          </a:xfrm>
          <a:noFill/>
        </p:spPr>
      </p:pic>
      <p:sp>
        <p:nvSpPr>
          <p:cNvPr id="36869" name="Text Box 8"/>
          <p:cNvSpPr txBox="1">
            <a:spLocks noChangeArrowheads="1"/>
          </p:cNvSpPr>
          <p:nvPr/>
        </p:nvSpPr>
        <p:spPr bwMode="auto">
          <a:xfrm>
            <a:off x="152400" y="4953000"/>
            <a:ext cx="8839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dirty="0"/>
              <a:t>Too many </a:t>
            </a:r>
            <a:r>
              <a:rPr lang="en-US" sz="2800" dirty="0" smtClean="0"/>
              <a:t>unconformities, </a:t>
            </a:r>
            <a:r>
              <a:rPr lang="en-US" sz="2800" dirty="0"/>
              <a:t>therefore the Earth must be much older than the 6000 years allowed by prevailing interpretation of the Scripture.</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FCBCC1-C361-4721-9011-A0ACB8D07546}" type="slidenum">
              <a:rPr lang="en-US" smtClean="0"/>
              <a:pPr eaLnBrk="1" hangingPunct="1"/>
              <a:t>38</a:t>
            </a:fld>
            <a:endParaRPr lang="en-US" smtClean="0"/>
          </a:p>
        </p:txBody>
      </p:sp>
      <p:sp>
        <p:nvSpPr>
          <p:cNvPr id="49154" name="Rectangle 2"/>
          <p:cNvSpPr>
            <a:spLocks noGrp="1" noChangeArrowheads="1"/>
          </p:cNvSpPr>
          <p:nvPr>
            <p:ph type="title"/>
          </p:nvPr>
        </p:nvSpPr>
        <p:spPr/>
        <p:txBody>
          <a:bodyPr/>
          <a:lstStyle/>
          <a:p>
            <a:pPr eaLnBrk="1" hangingPunct="1">
              <a:defRPr/>
            </a:pPr>
            <a:r>
              <a:rPr lang="en-US" b="1" smtClean="0">
                <a:effectLst>
                  <a:outerShdw blurRad="38100" dist="38100" dir="2700000" algn="tl">
                    <a:srgbClr val="C0C0C0"/>
                  </a:outerShdw>
                </a:effectLst>
              </a:rPr>
              <a:t>Historical perspective</a:t>
            </a:r>
          </a:p>
        </p:txBody>
      </p:sp>
      <p:sp>
        <p:nvSpPr>
          <p:cNvPr id="37892" name="Rectangle 3"/>
          <p:cNvSpPr>
            <a:spLocks noGrp="1" noChangeArrowheads="1"/>
          </p:cNvSpPr>
          <p:nvPr>
            <p:ph type="body" sz="half" idx="2"/>
          </p:nvPr>
        </p:nvSpPr>
        <p:spPr>
          <a:xfrm>
            <a:off x="4267200" y="1600200"/>
            <a:ext cx="4419600" cy="4525963"/>
          </a:xfrm>
        </p:spPr>
        <p:txBody>
          <a:bodyPr/>
          <a:lstStyle/>
          <a:p>
            <a:pPr eaLnBrk="1" hangingPunct="1"/>
            <a:r>
              <a:rPr lang="en-US" sz="2800" smtClean="0"/>
              <a:t>Charles Lyell (1797-1875) in 1830-1833 published three volumes Principles of Geology </a:t>
            </a:r>
          </a:p>
          <a:p>
            <a:pPr eaLnBrk="1" hangingPunct="1"/>
            <a:r>
              <a:rPr lang="en-US" sz="2800" smtClean="0"/>
              <a:t>Argued for uniformity of natural laws and processes (</a:t>
            </a:r>
            <a:r>
              <a:rPr lang="en-US" sz="2800" b="1" smtClean="0"/>
              <a:t>actualism</a:t>
            </a:r>
            <a:r>
              <a:rPr lang="en-US" sz="2800" smtClean="0"/>
              <a:t>) and for uniformity of rates of these processes (</a:t>
            </a:r>
            <a:r>
              <a:rPr lang="en-US" sz="2800" b="1" smtClean="0"/>
              <a:t>gradualism</a:t>
            </a:r>
            <a:r>
              <a:rPr lang="en-US" sz="2800" smtClean="0"/>
              <a:t>). </a:t>
            </a:r>
          </a:p>
        </p:txBody>
      </p:sp>
      <p:pic>
        <p:nvPicPr>
          <p:cNvPr id="37893" name="Picture 4" descr="Lyell"/>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1524000"/>
            <a:ext cx="3246438" cy="4525963"/>
          </a:xfrm>
          <a:noFill/>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E3775F-D85B-4FCE-A2AE-80F878A2D9CC}" type="slidenum">
              <a:rPr lang="en-US" smtClean="0"/>
              <a:pPr eaLnBrk="1" hangingPunct="1"/>
              <a:t>39</a:t>
            </a:fld>
            <a:endParaRPr lang="en-US" smtClean="0"/>
          </a:p>
        </p:txBody>
      </p:sp>
      <p:sp>
        <p:nvSpPr>
          <p:cNvPr id="38915" name="Rectangle 2"/>
          <p:cNvSpPr>
            <a:spLocks noGrp="1" noChangeArrowheads="1"/>
          </p:cNvSpPr>
          <p:nvPr>
            <p:ph type="title"/>
          </p:nvPr>
        </p:nvSpPr>
        <p:spPr>
          <a:xfrm>
            <a:off x="533400" y="152400"/>
            <a:ext cx="8215313" cy="755650"/>
          </a:xfrm>
        </p:spPr>
        <p:txBody>
          <a:bodyPr/>
          <a:lstStyle/>
          <a:p>
            <a:pPr eaLnBrk="1" hangingPunct="1"/>
            <a:r>
              <a:rPr lang="en-US" smtClean="0">
                <a:solidFill>
                  <a:schemeClr val="tx1"/>
                </a:solidFill>
              </a:rPr>
              <a:t>Fossils and correlation</a:t>
            </a:r>
          </a:p>
        </p:txBody>
      </p:sp>
      <p:pic>
        <p:nvPicPr>
          <p:cNvPr id="38916" name="Picture 3" descr="WilliamSmith"/>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400" y="1219200"/>
            <a:ext cx="4248150" cy="5462588"/>
          </a:xfrm>
          <a:noFill/>
        </p:spPr>
      </p:pic>
      <p:sp>
        <p:nvSpPr>
          <p:cNvPr id="38917" name="Rectangle 4"/>
          <p:cNvSpPr>
            <a:spLocks noGrp="1" noChangeArrowheads="1"/>
          </p:cNvSpPr>
          <p:nvPr>
            <p:ph type="body" sz="half" idx="3"/>
          </p:nvPr>
        </p:nvSpPr>
        <p:spPr>
          <a:xfrm>
            <a:off x="4648200" y="914400"/>
            <a:ext cx="4038600" cy="2743200"/>
          </a:xfrm>
        </p:spPr>
        <p:txBody>
          <a:bodyPr/>
          <a:lstStyle/>
          <a:p>
            <a:pPr marL="0" indent="0" eaLnBrk="1" hangingPunct="1"/>
            <a:r>
              <a:rPr lang="en-US" sz="2800" smtClean="0"/>
              <a:t> William Smith </a:t>
            </a:r>
            <a:br>
              <a:rPr lang="en-US" sz="2800" smtClean="0"/>
            </a:br>
            <a:r>
              <a:rPr lang="en-US" sz="2800" smtClean="0"/>
              <a:t>(1769-1839), the first professional geologist</a:t>
            </a:r>
          </a:p>
          <a:p>
            <a:pPr marL="0" indent="0" eaLnBrk="1" hangingPunct="1"/>
            <a:r>
              <a:rPr lang="en-US" sz="2800" smtClean="0"/>
              <a:t> He invented the </a:t>
            </a:r>
            <a:r>
              <a:rPr lang="en-US" sz="2800" b="1" smtClean="0"/>
              <a:t>Principle of faunal succession </a:t>
            </a:r>
            <a:r>
              <a:rPr lang="en-US" sz="2800" smtClean="0"/>
              <a:t>(1796)</a:t>
            </a:r>
            <a:endParaRPr lang="en-US" sz="2800" b="1" smtClean="0"/>
          </a:p>
        </p:txBody>
      </p:sp>
      <p:pic>
        <p:nvPicPr>
          <p:cNvPr id="38918" name="Picture 5" descr="F6D"/>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24400" y="3733800"/>
            <a:ext cx="3962400" cy="2978150"/>
          </a:xfr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C396C51-B86E-4826-9E47-BBE568CE9F07}" type="slidenum">
              <a:rPr lang="en-US" smtClean="0"/>
              <a:pPr>
                <a:defRPr/>
              </a:pPr>
              <a:t>4</a:t>
            </a:fld>
            <a:endParaRPr lang="en-US"/>
          </a:p>
        </p:txBody>
      </p:sp>
      <p:sp>
        <p:nvSpPr>
          <p:cNvPr id="6" name="TextBox 5"/>
          <p:cNvSpPr txBox="1"/>
          <p:nvPr/>
        </p:nvSpPr>
        <p:spPr>
          <a:xfrm>
            <a:off x="5486400" y="228600"/>
            <a:ext cx="3429000" cy="3108544"/>
          </a:xfrm>
          <a:prstGeom prst="rect">
            <a:avLst/>
          </a:prstGeom>
          <a:noFill/>
        </p:spPr>
        <p:txBody>
          <a:bodyPr wrap="square" rtlCol="0">
            <a:spAutoFit/>
          </a:bodyPr>
          <a:lstStyle/>
          <a:p>
            <a:pPr algn="ctr"/>
            <a:r>
              <a:rPr lang="en-US" sz="2800" dirty="0" smtClean="0"/>
              <a:t>You should read the textbooks!</a:t>
            </a:r>
          </a:p>
          <a:p>
            <a:pPr algn="ctr"/>
            <a:endParaRPr lang="en-US" sz="2800" dirty="0" smtClean="0"/>
          </a:p>
          <a:p>
            <a:pPr algn="ctr"/>
            <a:r>
              <a:rPr lang="en-US" sz="2800" dirty="0" smtClean="0"/>
              <a:t>PowerPoint presentation </a:t>
            </a:r>
            <a:r>
              <a:rPr lang="en-US" sz="2800" b="1" dirty="0" smtClean="0"/>
              <a:t>will be not posted</a:t>
            </a:r>
            <a:r>
              <a:rPr lang="en-US" sz="2800" dirty="0" smtClean="0"/>
              <a:t> in the web!</a:t>
            </a:r>
            <a:endParaRPr lang="en-US" sz="2800" dirty="0"/>
          </a:p>
        </p:txBody>
      </p:sp>
      <p:pic>
        <p:nvPicPr>
          <p:cNvPr id="7" name="Picture 6"/>
          <p:cNvPicPr>
            <a:picLocks noChangeAspect="1"/>
          </p:cNvPicPr>
          <p:nvPr/>
        </p:nvPicPr>
        <p:blipFill>
          <a:blip r:embed="rId2"/>
          <a:stretch>
            <a:fillRect/>
          </a:stretch>
        </p:blipFill>
        <p:spPr>
          <a:xfrm>
            <a:off x="4724400" y="3543936"/>
            <a:ext cx="4400550" cy="3123564"/>
          </a:xfrm>
          <a:prstGeom prst="rect">
            <a:avLst/>
          </a:prstGeom>
        </p:spPr>
      </p:pic>
      <p:pic>
        <p:nvPicPr>
          <p:cNvPr id="5" name="Picture 4"/>
          <p:cNvPicPr>
            <a:picLocks noChangeAspect="1"/>
          </p:cNvPicPr>
          <p:nvPr/>
        </p:nvPicPr>
        <p:blipFill>
          <a:blip r:embed="rId3"/>
          <a:stretch>
            <a:fillRect/>
          </a:stretch>
        </p:blipFill>
        <p:spPr>
          <a:xfrm>
            <a:off x="152400" y="457200"/>
            <a:ext cx="5007909" cy="6248400"/>
          </a:xfrm>
          <a:prstGeom prst="rect">
            <a:avLst/>
          </a:prstGeom>
        </p:spPr>
      </p:pic>
    </p:spTree>
    <p:extLst>
      <p:ext uri="{BB962C8B-B14F-4D97-AF65-F5344CB8AC3E}">
        <p14:creationId xmlns:p14="http://schemas.microsoft.com/office/powerpoint/2010/main" val="3613855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7A51E8-8C3E-4621-AF3A-03AB4CD6DE79}" type="slidenum">
              <a:rPr lang="en-US" smtClean="0"/>
              <a:pPr eaLnBrk="1" hangingPunct="1"/>
              <a:t>40</a:t>
            </a:fld>
            <a:endParaRPr lang="en-US" smtClean="0"/>
          </a:p>
        </p:txBody>
      </p:sp>
      <p:sp>
        <p:nvSpPr>
          <p:cNvPr id="39939" name="Rectangle 6"/>
          <p:cNvSpPr>
            <a:spLocks noGrp="1" noChangeArrowheads="1"/>
          </p:cNvSpPr>
          <p:nvPr>
            <p:ph type="body" sz="half" idx="2"/>
          </p:nvPr>
        </p:nvSpPr>
        <p:spPr>
          <a:xfrm>
            <a:off x="29337" y="457200"/>
            <a:ext cx="4343400" cy="1371600"/>
          </a:xfrm>
        </p:spPr>
        <p:txBody>
          <a:bodyPr/>
          <a:lstStyle/>
          <a:p>
            <a:pPr marL="182563" indent="-182563" eaLnBrk="1" hangingPunct="1"/>
            <a:r>
              <a:rPr lang="en-US" sz="2600" dirty="0" smtClean="0"/>
              <a:t>Smith’ s principle: </a:t>
            </a:r>
            <a:r>
              <a:rPr lang="en-US" sz="2600" b="1" dirty="0" smtClean="0"/>
              <a:t>Similar </a:t>
            </a:r>
            <a:r>
              <a:rPr lang="en-US" sz="2600" b="1" dirty="0"/>
              <a:t>fossils </a:t>
            </a:r>
            <a:r>
              <a:rPr lang="en-US" sz="2600" b="1" dirty="0" smtClean="0"/>
              <a:t>occur </a:t>
            </a:r>
            <a:r>
              <a:rPr lang="en-US" sz="2600" b="1" dirty="0"/>
              <a:t>in similar </a:t>
            </a:r>
            <a:r>
              <a:rPr lang="en-US" sz="2600" b="1" dirty="0" smtClean="0"/>
              <a:t>rocks</a:t>
            </a:r>
            <a:endParaRPr lang="en-US" sz="2600" b="1" dirty="0" smtClean="0"/>
          </a:p>
        </p:txBody>
      </p:sp>
      <p:pic>
        <p:nvPicPr>
          <p:cNvPr id="39940" name="Picture 7" descr="SmithGeolMap1815_sm"/>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0" y="152400"/>
            <a:ext cx="4360863" cy="6430963"/>
          </a:xfrm>
          <a:noFill/>
        </p:spPr>
      </p:pic>
      <p:pic>
        <p:nvPicPr>
          <p:cNvPr id="2" name="Picture 1"/>
          <p:cNvPicPr>
            <a:picLocks noChangeAspect="1"/>
          </p:cNvPicPr>
          <p:nvPr/>
        </p:nvPicPr>
        <p:blipFill>
          <a:blip r:embed="rId3"/>
          <a:stretch>
            <a:fillRect/>
          </a:stretch>
        </p:blipFill>
        <p:spPr>
          <a:xfrm>
            <a:off x="152400" y="2209800"/>
            <a:ext cx="4213627" cy="4458299"/>
          </a:xfrm>
          <a:prstGeom prst="rect">
            <a:avLst/>
          </a:prstGeom>
        </p:spPr>
      </p:pic>
      <p:sp>
        <p:nvSpPr>
          <p:cNvPr id="4" name="TextBox 3"/>
          <p:cNvSpPr txBox="1"/>
          <p:nvPr/>
        </p:nvSpPr>
        <p:spPr>
          <a:xfrm>
            <a:off x="4572000" y="5791200"/>
            <a:ext cx="4267200" cy="830997"/>
          </a:xfrm>
          <a:prstGeom prst="rect">
            <a:avLst/>
          </a:prstGeom>
          <a:solidFill>
            <a:schemeClr val="bg1"/>
          </a:solidFill>
        </p:spPr>
        <p:txBody>
          <a:bodyPr wrap="square" rtlCol="0">
            <a:spAutoFit/>
          </a:bodyPr>
          <a:lstStyle/>
          <a:p>
            <a:r>
              <a:rPr lang="en-US" sz="2400" dirty="0"/>
              <a:t>Geological map of England and Wales (Smith, 1815</a:t>
            </a:r>
            <a:r>
              <a:rPr lang="en-US" sz="2400" dirty="0" smtClean="0"/>
              <a:t>)</a:t>
            </a:r>
            <a:endParaRPr lang="en-US" sz="2400" dirty="0"/>
          </a:p>
        </p:txBody>
      </p:sp>
      <p:cxnSp>
        <p:nvCxnSpPr>
          <p:cNvPr id="6" name="Straight Arrow Connector 5"/>
          <p:cNvCxnSpPr/>
          <p:nvPr/>
        </p:nvCxnSpPr>
        <p:spPr>
          <a:xfrm>
            <a:off x="3429000" y="1600200"/>
            <a:ext cx="1143000" cy="152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609600" y="1905000"/>
            <a:ext cx="0" cy="6096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2400" y="4038600"/>
            <a:ext cx="890125" cy="369332"/>
          </a:xfrm>
          <a:prstGeom prst="rect">
            <a:avLst/>
          </a:prstGeom>
          <a:solidFill>
            <a:srgbClr val="FFFFFF"/>
          </a:solidFill>
          <a:ln>
            <a:solidFill>
              <a:srgbClr val="FF0000"/>
            </a:solidFill>
          </a:ln>
        </p:spPr>
        <p:txBody>
          <a:bodyPr wrap="none" rtlCol="0">
            <a:spAutoFit/>
          </a:bodyPr>
          <a:lstStyle/>
          <a:p>
            <a:r>
              <a:rPr lang="en-US" dirty="0" smtClean="0">
                <a:solidFill>
                  <a:srgbClr val="CC3300"/>
                </a:solidFill>
              </a:rPr>
              <a:t>Quarry</a:t>
            </a:r>
            <a:endParaRPr lang="en-US" dirty="0">
              <a:solidFill>
                <a:srgbClr val="CC3300"/>
              </a:solidFill>
            </a:endParaRPr>
          </a:p>
        </p:txBody>
      </p:sp>
      <p:sp>
        <p:nvSpPr>
          <p:cNvPr id="12" name="TextBox 11"/>
          <p:cNvSpPr txBox="1"/>
          <p:nvPr/>
        </p:nvSpPr>
        <p:spPr>
          <a:xfrm>
            <a:off x="3200400" y="3135868"/>
            <a:ext cx="505216" cy="369332"/>
          </a:xfrm>
          <a:prstGeom prst="rect">
            <a:avLst/>
          </a:prstGeom>
          <a:solidFill>
            <a:srgbClr val="FFFFFF"/>
          </a:solidFill>
          <a:ln>
            <a:solidFill>
              <a:srgbClr val="FF0000"/>
            </a:solidFill>
          </a:ln>
        </p:spPr>
        <p:txBody>
          <a:bodyPr wrap="none" rtlCol="0">
            <a:spAutoFit/>
          </a:bodyPr>
          <a:lstStyle/>
          <a:p>
            <a:r>
              <a:rPr lang="en-US" dirty="0" smtClean="0">
                <a:solidFill>
                  <a:srgbClr val="CC3300"/>
                </a:solidFill>
              </a:rPr>
              <a:t>Hill</a:t>
            </a:r>
            <a:endParaRPr lang="en-US" dirty="0">
              <a:solidFill>
                <a:srgbClr val="CC3300"/>
              </a:solidFill>
            </a:endParaRPr>
          </a:p>
        </p:txBody>
      </p:sp>
      <p:sp>
        <p:nvSpPr>
          <p:cNvPr id="13" name="TextBox 12"/>
          <p:cNvSpPr txBox="1"/>
          <p:nvPr/>
        </p:nvSpPr>
        <p:spPr>
          <a:xfrm>
            <a:off x="1981200" y="6248400"/>
            <a:ext cx="787783" cy="369332"/>
          </a:xfrm>
          <a:prstGeom prst="rect">
            <a:avLst/>
          </a:prstGeom>
          <a:solidFill>
            <a:srgbClr val="FFFFFF"/>
          </a:solidFill>
          <a:ln>
            <a:solidFill>
              <a:srgbClr val="FF0000"/>
            </a:solidFill>
          </a:ln>
        </p:spPr>
        <p:txBody>
          <a:bodyPr wrap="none" rtlCol="0">
            <a:spAutoFit/>
          </a:bodyPr>
          <a:lstStyle/>
          <a:p>
            <a:r>
              <a:rPr lang="en-US" dirty="0" smtClean="0">
                <a:solidFill>
                  <a:srgbClr val="CC3300"/>
                </a:solidFill>
              </a:rPr>
              <a:t>Canal</a:t>
            </a:r>
            <a:endParaRPr lang="en-US" dirty="0">
              <a:solidFill>
                <a:srgbClr val="CC33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2A4991F-DFE3-43C4-86D1-8ACB29CE2E16}" type="slidenum">
              <a:rPr lang="en-US" smtClean="0"/>
              <a:pPr eaLnBrk="1" hangingPunct="1"/>
              <a:t>41</a:t>
            </a:fld>
            <a:endParaRPr lang="en-US" smtClean="0"/>
          </a:p>
        </p:txBody>
      </p:sp>
      <p:sp>
        <p:nvSpPr>
          <p:cNvPr id="40963" name="Rectangle 2"/>
          <p:cNvSpPr>
            <a:spLocks noGrp="1" noChangeArrowheads="1"/>
          </p:cNvSpPr>
          <p:nvPr>
            <p:ph type="title"/>
          </p:nvPr>
        </p:nvSpPr>
        <p:spPr>
          <a:xfrm>
            <a:off x="152400" y="274638"/>
            <a:ext cx="4191000" cy="1325562"/>
          </a:xfrm>
        </p:spPr>
        <p:txBody>
          <a:bodyPr/>
          <a:lstStyle/>
          <a:p>
            <a:pPr eaLnBrk="1" hangingPunct="1"/>
            <a:r>
              <a:rPr lang="en-US" sz="2800" dirty="0" smtClean="0"/>
              <a:t>Fossils and catastrophes as time measure</a:t>
            </a:r>
            <a:endParaRPr lang="en-US" sz="2800" dirty="0" smtClean="0"/>
          </a:p>
        </p:txBody>
      </p:sp>
      <p:sp>
        <p:nvSpPr>
          <p:cNvPr id="40964" name="Rectangle 3"/>
          <p:cNvSpPr>
            <a:spLocks noGrp="1" noChangeArrowheads="1"/>
          </p:cNvSpPr>
          <p:nvPr>
            <p:ph type="body" sz="half" idx="2"/>
          </p:nvPr>
        </p:nvSpPr>
        <p:spPr>
          <a:xfrm>
            <a:off x="4419600" y="457200"/>
            <a:ext cx="4572000" cy="6172200"/>
          </a:xfrm>
        </p:spPr>
        <p:txBody>
          <a:bodyPr/>
          <a:lstStyle/>
          <a:p>
            <a:pPr eaLnBrk="1" hangingPunct="1">
              <a:lnSpc>
                <a:spcPct val="90000"/>
              </a:lnSpc>
            </a:pPr>
            <a:r>
              <a:rPr lang="en-US" sz="2800" dirty="0" smtClean="0"/>
              <a:t>Baron George Cuvier (1769-1832) </a:t>
            </a:r>
          </a:p>
          <a:p>
            <a:pPr eaLnBrk="1" hangingPunct="1">
              <a:lnSpc>
                <a:spcPct val="90000"/>
              </a:lnSpc>
            </a:pPr>
            <a:r>
              <a:rPr lang="en-US" sz="2800" dirty="0" smtClean="0"/>
              <a:t>Mammoth </a:t>
            </a:r>
            <a:r>
              <a:rPr lang="en-US" sz="2800" dirty="0" smtClean="0"/>
              <a:t>are </a:t>
            </a:r>
            <a:r>
              <a:rPr lang="en-US" sz="2800" dirty="0" smtClean="0"/>
              <a:t>different from modern </a:t>
            </a:r>
            <a:r>
              <a:rPr lang="en-US" sz="2800" dirty="0" smtClean="0"/>
              <a:t>elephants. </a:t>
            </a:r>
          </a:p>
          <a:p>
            <a:pPr eaLnBrk="1" hangingPunct="1">
              <a:lnSpc>
                <a:spcPct val="90000"/>
              </a:lnSpc>
            </a:pPr>
            <a:r>
              <a:rPr lang="en-US" sz="2800" dirty="0" smtClean="0"/>
              <a:t>Extinct </a:t>
            </a:r>
            <a:r>
              <a:rPr lang="en-US" sz="2800" dirty="0" smtClean="0"/>
              <a:t>mammoth provide an </a:t>
            </a:r>
            <a:r>
              <a:rPr lang="en-US" sz="2800" b="1" i="1" dirty="0" smtClean="0"/>
              <a:t>upper time limit</a:t>
            </a:r>
            <a:r>
              <a:rPr lang="en-US" sz="2800" dirty="0" smtClean="0"/>
              <a:t> for the world, in which they lived. </a:t>
            </a:r>
            <a:endParaRPr lang="en-US" sz="2800" dirty="0" smtClean="0"/>
          </a:p>
          <a:p>
            <a:pPr eaLnBrk="1" hangingPunct="1">
              <a:lnSpc>
                <a:spcPct val="90000"/>
              </a:lnSpc>
            </a:pPr>
            <a:r>
              <a:rPr lang="en-US" sz="2800" dirty="0" smtClean="0"/>
              <a:t>The </a:t>
            </a:r>
            <a:r>
              <a:rPr lang="en-US" sz="2800" dirty="0" smtClean="0"/>
              <a:t>absence of fossil human bones</a:t>
            </a:r>
            <a:r>
              <a:rPr lang="ru-RU" sz="2800" dirty="0" smtClean="0"/>
              <a:t> </a:t>
            </a:r>
            <a:r>
              <a:rPr lang="en-US" sz="2800" dirty="0" smtClean="0"/>
              <a:t>provides a </a:t>
            </a:r>
            <a:r>
              <a:rPr lang="en-US" sz="2800" b="1" i="1" dirty="0" smtClean="0"/>
              <a:t>lower time limit</a:t>
            </a:r>
            <a:r>
              <a:rPr lang="en-US" sz="2800" dirty="0" smtClean="0"/>
              <a:t> for the present world (Cuvier, 1796)</a:t>
            </a:r>
          </a:p>
        </p:txBody>
      </p:sp>
      <p:pic>
        <p:nvPicPr>
          <p:cNvPr id="40965" name="Picture 7" descr="Cuvie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3187" y="1514475"/>
            <a:ext cx="4240213" cy="5114925"/>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0B117C-875C-4D3C-90F8-9CF71842A187}" type="slidenum">
              <a:rPr lang="en-US" smtClean="0"/>
              <a:pPr eaLnBrk="1" hangingPunct="1"/>
              <a:t>42</a:t>
            </a:fld>
            <a:endParaRPr lang="en-US" smtClean="0"/>
          </a:p>
        </p:txBody>
      </p:sp>
      <p:sp>
        <p:nvSpPr>
          <p:cNvPr id="41987" name="Line 4"/>
          <p:cNvSpPr>
            <a:spLocks noChangeShapeType="1"/>
          </p:cNvSpPr>
          <p:nvPr/>
        </p:nvSpPr>
        <p:spPr bwMode="auto">
          <a:xfrm flipV="1">
            <a:off x="762000" y="1143000"/>
            <a:ext cx="0" cy="5410200"/>
          </a:xfrm>
          <a:prstGeom prst="line">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1988" name="Rectangle 6" descr="Light horizontal"/>
          <p:cNvSpPr>
            <a:spLocks noChangeArrowheads="1"/>
          </p:cNvSpPr>
          <p:nvPr/>
        </p:nvSpPr>
        <p:spPr bwMode="auto">
          <a:xfrm>
            <a:off x="1600200" y="1752600"/>
            <a:ext cx="1600200" cy="685800"/>
          </a:xfrm>
          <a:prstGeom prst="rect">
            <a:avLst/>
          </a:prstGeom>
          <a:pattFill prst="ltHorz">
            <a:fgClr>
              <a:schemeClr val="tx2"/>
            </a:fgClr>
            <a:bgClr>
              <a:schemeClr val="bg1"/>
            </a:bgClr>
          </a:pattFill>
          <a:ln w="9525">
            <a:solidFill>
              <a:schemeClr val="tx1"/>
            </a:solidFill>
            <a:miter lim="800000"/>
            <a:headEnd/>
            <a:tailEnd/>
          </a:ln>
        </p:spPr>
        <p:txBody>
          <a:bodyPr wrap="none" anchor="ctr"/>
          <a:lstStyle/>
          <a:p>
            <a:endParaRPr lang="en-US"/>
          </a:p>
        </p:txBody>
      </p:sp>
      <p:sp>
        <p:nvSpPr>
          <p:cNvPr id="41989" name="Rectangle 7" descr="Dashed horizontal"/>
          <p:cNvSpPr>
            <a:spLocks noChangeArrowheads="1"/>
          </p:cNvSpPr>
          <p:nvPr/>
        </p:nvSpPr>
        <p:spPr bwMode="auto">
          <a:xfrm>
            <a:off x="1600200" y="2438400"/>
            <a:ext cx="1600200" cy="685800"/>
          </a:xfrm>
          <a:prstGeom prst="rect">
            <a:avLst/>
          </a:prstGeom>
          <a:pattFill prst="dashHorz">
            <a:fgClr>
              <a:schemeClr val="tx2"/>
            </a:fgClr>
            <a:bgClr>
              <a:schemeClr val="bg1"/>
            </a:bgClr>
          </a:pattFill>
          <a:ln w="9525">
            <a:solidFill>
              <a:schemeClr val="tx1"/>
            </a:solidFill>
            <a:miter lim="800000"/>
            <a:headEnd/>
            <a:tailEnd/>
          </a:ln>
        </p:spPr>
        <p:txBody>
          <a:bodyPr wrap="none" anchor="ctr"/>
          <a:lstStyle/>
          <a:p>
            <a:endParaRPr lang="en-US"/>
          </a:p>
        </p:txBody>
      </p:sp>
      <p:sp>
        <p:nvSpPr>
          <p:cNvPr id="41990" name="Rectangle 8" descr="10%"/>
          <p:cNvSpPr>
            <a:spLocks noChangeArrowheads="1"/>
          </p:cNvSpPr>
          <p:nvPr/>
        </p:nvSpPr>
        <p:spPr bwMode="auto">
          <a:xfrm>
            <a:off x="1600200" y="3124200"/>
            <a:ext cx="1600200" cy="685800"/>
          </a:xfrm>
          <a:prstGeom prst="rect">
            <a:avLst/>
          </a:prstGeom>
          <a:pattFill prst="pct10">
            <a:fgClr>
              <a:schemeClr val="tx2"/>
            </a:fgClr>
            <a:bgClr>
              <a:schemeClr val="bg1"/>
            </a:bgClr>
          </a:pattFill>
          <a:ln w="9525">
            <a:solidFill>
              <a:schemeClr val="tx1"/>
            </a:solidFill>
            <a:miter lim="800000"/>
            <a:headEnd/>
            <a:tailEnd/>
          </a:ln>
        </p:spPr>
        <p:txBody>
          <a:bodyPr wrap="none" anchor="ctr"/>
          <a:lstStyle/>
          <a:p>
            <a:endParaRPr lang="en-US"/>
          </a:p>
        </p:txBody>
      </p:sp>
      <p:sp>
        <p:nvSpPr>
          <p:cNvPr id="41991" name="Rectangle 9" descr="Dashed horizontal"/>
          <p:cNvSpPr>
            <a:spLocks noChangeArrowheads="1"/>
          </p:cNvSpPr>
          <p:nvPr/>
        </p:nvSpPr>
        <p:spPr bwMode="auto">
          <a:xfrm>
            <a:off x="1600200" y="3810000"/>
            <a:ext cx="1600200" cy="685800"/>
          </a:xfrm>
          <a:prstGeom prst="rect">
            <a:avLst/>
          </a:prstGeom>
          <a:pattFill prst="dashHorz">
            <a:fgClr>
              <a:schemeClr val="tx2"/>
            </a:fgClr>
            <a:bgClr>
              <a:schemeClr val="bg1"/>
            </a:bgClr>
          </a:pattFill>
          <a:ln w="9525">
            <a:solidFill>
              <a:schemeClr val="tx1"/>
            </a:solidFill>
            <a:miter lim="800000"/>
            <a:headEnd/>
            <a:tailEnd/>
          </a:ln>
        </p:spPr>
        <p:txBody>
          <a:bodyPr wrap="none" anchor="ctr"/>
          <a:lstStyle/>
          <a:p>
            <a:endParaRPr lang="en-US"/>
          </a:p>
        </p:txBody>
      </p:sp>
      <p:sp>
        <p:nvSpPr>
          <p:cNvPr id="41992" name="Rectangle 10" descr="Horizontal brick"/>
          <p:cNvSpPr>
            <a:spLocks noChangeArrowheads="1"/>
          </p:cNvSpPr>
          <p:nvPr/>
        </p:nvSpPr>
        <p:spPr bwMode="auto">
          <a:xfrm>
            <a:off x="1600200" y="4495800"/>
            <a:ext cx="1600200" cy="685800"/>
          </a:xfrm>
          <a:prstGeom prst="rect">
            <a:avLst/>
          </a:prstGeom>
          <a:pattFill prst="horzBrick">
            <a:fgClr>
              <a:schemeClr val="tx2"/>
            </a:fgClr>
            <a:bgClr>
              <a:schemeClr val="bg1"/>
            </a:bgClr>
          </a:pattFill>
          <a:ln w="9525">
            <a:solidFill>
              <a:schemeClr val="tx1"/>
            </a:solidFill>
            <a:miter lim="800000"/>
            <a:headEnd/>
            <a:tailEnd/>
          </a:ln>
        </p:spPr>
        <p:txBody>
          <a:bodyPr wrap="none" anchor="ctr"/>
          <a:lstStyle/>
          <a:p>
            <a:endParaRPr lang="en-US"/>
          </a:p>
        </p:txBody>
      </p:sp>
      <p:sp>
        <p:nvSpPr>
          <p:cNvPr id="41993" name="Rectangle 11" descr="10%"/>
          <p:cNvSpPr>
            <a:spLocks noChangeArrowheads="1"/>
          </p:cNvSpPr>
          <p:nvPr/>
        </p:nvSpPr>
        <p:spPr bwMode="auto">
          <a:xfrm>
            <a:off x="1600200" y="5181600"/>
            <a:ext cx="1600200" cy="685800"/>
          </a:xfrm>
          <a:prstGeom prst="rect">
            <a:avLst/>
          </a:prstGeom>
          <a:pattFill prst="pct10">
            <a:fgClr>
              <a:schemeClr val="tx2"/>
            </a:fgClr>
            <a:bgClr>
              <a:schemeClr val="bg1"/>
            </a:bgClr>
          </a:pattFill>
          <a:ln w="9525">
            <a:solidFill>
              <a:schemeClr val="tx1"/>
            </a:solidFill>
            <a:miter lim="800000"/>
            <a:headEnd/>
            <a:tailEnd/>
          </a:ln>
        </p:spPr>
        <p:txBody>
          <a:bodyPr wrap="none" anchor="ctr"/>
          <a:lstStyle/>
          <a:p>
            <a:endParaRPr lang="en-US"/>
          </a:p>
        </p:txBody>
      </p:sp>
      <p:sp>
        <p:nvSpPr>
          <p:cNvPr id="41994" name="Rectangle 12" descr="Dashed horizontal"/>
          <p:cNvSpPr>
            <a:spLocks noChangeArrowheads="1"/>
          </p:cNvSpPr>
          <p:nvPr/>
        </p:nvSpPr>
        <p:spPr bwMode="auto">
          <a:xfrm>
            <a:off x="1600200" y="5867400"/>
            <a:ext cx="1600200" cy="685800"/>
          </a:xfrm>
          <a:prstGeom prst="rect">
            <a:avLst/>
          </a:prstGeom>
          <a:pattFill prst="dashHorz">
            <a:fgClr>
              <a:schemeClr val="tx2"/>
            </a:fgClr>
            <a:bgClr>
              <a:schemeClr val="bg1"/>
            </a:bgClr>
          </a:pattFill>
          <a:ln w="9525">
            <a:solidFill>
              <a:schemeClr val="tx1"/>
            </a:solidFill>
            <a:miter lim="800000"/>
            <a:headEnd/>
            <a:tailEnd/>
          </a:ln>
        </p:spPr>
        <p:txBody>
          <a:bodyPr wrap="none" anchor="ctr"/>
          <a:lstStyle/>
          <a:p>
            <a:endParaRPr lang="en-US"/>
          </a:p>
        </p:txBody>
      </p:sp>
      <p:sp>
        <p:nvSpPr>
          <p:cNvPr id="41995" name="Text Box 13"/>
          <p:cNvSpPr txBox="1">
            <a:spLocks noChangeArrowheads="1"/>
          </p:cNvSpPr>
          <p:nvPr/>
        </p:nvSpPr>
        <p:spPr bwMode="auto">
          <a:xfrm>
            <a:off x="152400" y="152400"/>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t>Time</a:t>
            </a:r>
          </a:p>
        </p:txBody>
      </p:sp>
      <p:sp>
        <p:nvSpPr>
          <p:cNvPr id="41996" name="Text Box 14"/>
          <p:cNvSpPr txBox="1">
            <a:spLocks noChangeArrowheads="1"/>
          </p:cNvSpPr>
          <p:nvPr/>
        </p:nvSpPr>
        <p:spPr bwMode="auto">
          <a:xfrm>
            <a:off x="1219200" y="152400"/>
            <a:ext cx="2590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a:t>Rock (stratigraphic record)</a:t>
            </a:r>
          </a:p>
        </p:txBody>
      </p:sp>
      <p:sp>
        <p:nvSpPr>
          <p:cNvPr id="41997" name="AutoShape 16"/>
          <p:cNvSpPr>
            <a:spLocks noChangeArrowheads="1"/>
          </p:cNvSpPr>
          <p:nvPr/>
        </p:nvSpPr>
        <p:spPr bwMode="auto">
          <a:xfrm>
            <a:off x="2743200" y="1905000"/>
            <a:ext cx="228600" cy="228600"/>
          </a:xfrm>
          <a:prstGeom prst="smileyFace">
            <a:avLst>
              <a:gd name="adj" fmla="val 4653"/>
            </a:avLst>
          </a:prstGeom>
          <a:solidFill>
            <a:srgbClr val="FFFF00"/>
          </a:solidFill>
          <a:ln w="9525">
            <a:solidFill>
              <a:schemeClr val="tx1"/>
            </a:solidFill>
            <a:round/>
            <a:headEnd/>
            <a:tailEnd/>
          </a:ln>
        </p:spPr>
        <p:txBody>
          <a:bodyPr wrap="none" anchor="ctr"/>
          <a:lstStyle/>
          <a:p>
            <a:endParaRPr lang="en-US"/>
          </a:p>
        </p:txBody>
      </p:sp>
      <p:sp>
        <p:nvSpPr>
          <p:cNvPr id="41998" name="AutoShape 17"/>
          <p:cNvSpPr>
            <a:spLocks noChangeArrowheads="1"/>
          </p:cNvSpPr>
          <p:nvPr/>
        </p:nvSpPr>
        <p:spPr bwMode="auto">
          <a:xfrm>
            <a:off x="1752600" y="2667000"/>
            <a:ext cx="228600" cy="228600"/>
          </a:xfrm>
          <a:prstGeom prst="smileyFace">
            <a:avLst>
              <a:gd name="adj" fmla="val 4653"/>
            </a:avLst>
          </a:prstGeom>
          <a:solidFill>
            <a:srgbClr val="FFFF00"/>
          </a:solidFill>
          <a:ln w="9525">
            <a:solidFill>
              <a:schemeClr val="tx1"/>
            </a:solidFill>
            <a:round/>
            <a:headEnd/>
            <a:tailEnd/>
          </a:ln>
        </p:spPr>
        <p:txBody>
          <a:bodyPr wrap="none" anchor="ctr"/>
          <a:lstStyle/>
          <a:p>
            <a:endParaRPr lang="en-US"/>
          </a:p>
        </p:txBody>
      </p:sp>
      <p:sp>
        <p:nvSpPr>
          <p:cNvPr id="41999" name="AutoShape 18"/>
          <p:cNvSpPr>
            <a:spLocks noChangeArrowheads="1"/>
          </p:cNvSpPr>
          <p:nvPr/>
        </p:nvSpPr>
        <p:spPr bwMode="auto">
          <a:xfrm>
            <a:off x="2667000" y="3352800"/>
            <a:ext cx="228600" cy="228600"/>
          </a:xfrm>
          <a:prstGeom prst="smileyFace">
            <a:avLst>
              <a:gd name="adj" fmla="val 4653"/>
            </a:avLst>
          </a:prstGeom>
          <a:solidFill>
            <a:srgbClr val="FFFF00"/>
          </a:solidFill>
          <a:ln w="9525">
            <a:solidFill>
              <a:schemeClr val="tx1"/>
            </a:solidFill>
            <a:round/>
            <a:headEnd/>
            <a:tailEnd/>
          </a:ln>
        </p:spPr>
        <p:txBody>
          <a:bodyPr wrap="none" anchor="ctr"/>
          <a:lstStyle/>
          <a:p>
            <a:endParaRPr lang="en-US"/>
          </a:p>
        </p:txBody>
      </p:sp>
      <p:sp>
        <p:nvSpPr>
          <p:cNvPr id="42000" name="AutoShape 19"/>
          <p:cNvSpPr>
            <a:spLocks noChangeArrowheads="1"/>
          </p:cNvSpPr>
          <p:nvPr/>
        </p:nvSpPr>
        <p:spPr bwMode="auto">
          <a:xfrm>
            <a:off x="1828800" y="3962400"/>
            <a:ext cx="457200" cy="457200"/>
          </a:xfrm>
          <a:prstGeom prst="lightningBolt">
            <a:avLst/>
          </a:prstGeom>
          <a:solidFill>
            <a:srgbClr val="CC3300"/>
          </a:solidFill>
          <a:ln w="9525">
            <a:solidFill>
              <a:schemeClr val="tx1"/>
            </a:solidFill>
            <a:miter lim="800000"/>
            <a:headEnd/>
            <a:tailEnd/>
          </a:ln>
        </p:spPr>
        <p:txBody>
          <a:bodyPr wrap="none" anchor="ctr"/>
          <a:lstStyle/>
          <a:p>
            <a:endParaRPr lang="en-US"/>
          </a:p>
        </p:txBody>
      </p:sp>
      <p:sp>
        <p:nvSpPr>
          <p:cNvPr id="42001" name="AutoShape 20"/>
          <p:cNvSpPr>
            <a:spLocks noChangeArrowheads="1"/>
          </p:cNvSpPr>
          <p:nvPr/>
        </p:nvSpPr>
        <p:spPr bwMode="auto">
          <a:xfrm>
            <a:off x="1905000" y="5257800"/>
            <a:ext cx="457200" cy="457200"/>
          </a:xfrm>
          <a:prstGeom prst="lightningBolt">
            <a:avLst/>
          </a:prstGeom>
          <a:solidFill>
            <a:srgbClr val="CC3300"/>
          </a:solidFill>
          <a:ln w="9525">
            <a:solidFill>
              <a:schemeClr val="tx1"/>
            </a:solidFill>
            <a:miter lim="800000"/>
            <a:headEnd/>
            <a:tailEnd/>
          </a:ln>
        </p:spPr>
        <p:txBody>
          <a:bodyPr wrap="none" anchor="ctr"/>
          <a:lstStyle/>
          <a:p>
            <a:endParaRPr lang="en-US"/>
          </a:p>
        </p:txBody>
      </p:sp>
      <p:sp>
        <p:nvSpPr>
          <p:cNvPr id="42002" name="AutoShape 21"/>
          <p:cNvSpPr>
            <a:spLocks noChangeArrowheads="1"/>
          </p:cNvSpPr>
          <p:nvPr/>
        </p:nvSpPr>
        <p:spPr bwMode="auto">
          <a:xfrm>
            <a:off x="2438400" y="6019800"/>
            <a:ext cx="457200" cy="457200"/>
          </a:xfrm>
          <a:prstGeom prst="lightningBolt">
            <a:avLst/>
          </a:prstGeom>
          <a:solidFill>
            <a:srgbClr val="CC3300"/>
          </a:solidFill>
          <a:ln w="9525">
            <a:solidFill>
              <a:schemeClr val="tx1"/>
            </a:solidFill>
            <a:miter lim="800000"/>
            <a:headEnd/>
            <a:tailEnd/>
          </a:ln>
        </p:spPr>
        <p:txBody>
          <a:bodyPr wrap="none" anchor="ctr"/>
          <a:lstStyle/>
          <a:p>
            <a:endParaRPr lang="en-US"/>
          </a:p>
        </p:txBody>
      </p:sp>
      <p:sp>
        <p:nvSpPr>
          <p:cNvPr id="42003" name="Line 22"/>
          <p:cNvSpPr>
            <a:spLocks noChangeShapeType="1"/>
          </p:cNvSpPr>
          <p:nvPr/>
        </p:nvSpPr>
        <p:spPr bwMode="auto">
          <a:xfrm flipV="1">
            <a:off x="2895600" y="1295400"/>
            <a:ext cx="1143000" cy="685800"/>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42004" name="Text Box 23"/>
          <p:cNvSpPr txBox="1">
            <a:spLocks noChangeArrowheads="1"/>
          </p:cNvSpPr>
          <p:nvPr/>
        </p:nvSpPr>
        <p:spPr bwMode="auto">
          <a:xfrm>
            <a:off x="4191000" y="10668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Human bones</a:t>
            </a:r>
          </a:p>
        </p:txBody>
      </p:sp>
      <p:sp>
        <p:nvSpPr>
          <p:cNvPr id="42005" name="Text Box 24"/>
          <p:cNvSpPr txBox="1">
            <a:spLocks noChangeArrowheads="1"/>
          </p:cNvSpPr>
          <p:nvPr/>
        </p:nvSpPr>
        <p:spPr bwMode="auto">
          <a:xfrm>
            <a:off x="3733800" y="61722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Mammoth bones</a:t>
            </a:r>
          </a:p>
        </p:txBody>
      </p:sp>
      <p:sp>
        <p:nvSpPr>
          <p:cNvPr id="42006" name="Line 25"/>
          <p:cNvSpPr>
            <a:spLocks noChangeShapeType="1"/>
          </p:cNvSpPr>
          <p:nvPr/>
        </p:nvSpPr>
        <p:spPr bwMode="auto">
          <a:xfrm flipH="1" flipV="1">
            <a:off x="2743200" y="6248400"/>
            <a:ext cx="990600" cy="1524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2007" name="Line 26"/>
          <p:cNvSpPr>
            <a:spLocks noChangeShapeType="1"/>
          </p:cNvSpPr>
          <p:nvPr/>
        </p:nvSpPr>
        <p:spPr bwMode="auto">
          <a:xfrm flipV="1">
            <a:off x="4343400" y="3886200"/>
            <a:ext cx="0" cy="2286000"/>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8" name="Line 27"/>
          <p:cNvSpPr>
            <a:spLocks noChangeShapeType="1"/>
          </p:cNvSpPr>
          <p:nvPr/>
        </p:nvSpPr>
        <p:spPr bwMode="auto">
          <a:xfrm>
            <a:off x="4114800" y="3886200"/>
            <a:ext cx="457200" cy="0"/>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9" name="Line 28"/>
          <p:cNvSpPr>
            <a:spLocks noChangeShapeType="1"/>
          </p:cNvSpPr>
          <p:nvPr/>
        </p:nvSpPr>
        <p:spPr bwMode="auto">
          <a:xfrm>
            <a:off x="4114800" y="3810000"/>
            <a:ext cx="457200" cy="0"/>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0" name="Line 29"/>
          <p:cNvSpPr>
            <a:spLocks noChangeShapeType="1"/>
          </p:cNvSpPr>
          <p:nvPr/>
        </p:nvSpPr>
        <p:spPr bwMode="auto">
          <a:xfrm>
            <a:off x="4343400" y="1828800"/>
            <a:ext cx="0" cy="1981200"/>
          </a:xfrm>
          <a:prstGeom prst="line">
            <a:avLst/>
          </a:prstGeom>
          <a:noFill/>
          <a:ln w="57150">
            <a:solidFill>
              <a:srgbClr val="CC3300"/>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42011" name="Line 30"/>
          <p:cNvSpPr>
            <a:spLocks noChangeShapeType="1"/>
          </p:cNvSpPr>
          <p:nvPr/>
        </p:nvSpPr>
        <p:spPr bwMode="auto">
          <a:xfrm>
            <a:off x="4648200" y="3886200"/>
            <a:ext cx="1143000" cy="914400"/>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42012" name="Line 31"/>
          <p:cNvSpPr>
            <a:spLocks noChangeShapeType="1"/>
          </p:cNvSpPr>
          <p:nvPr/>
        </p:nvSpPr>
        <p:spPr bwMode="auto">
          <a:xfrm flipV="1">
            <a:off x="4572000" y="3200400"/>
            <a:ext cx="762000" cy="533400"/>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42013" name="Text Box 32"/>
          <p:cNvSpPr txBox="1">
            <a:spLocks noChangeArrowheads="1"/>
          </p:cNvSpPr>
          <p:nvPr/>
        </p:nvSpPr>
        <p:spPr bwMode="auto">
          <a:xfrm>
            <a:off x="5791200" y="4343400"/>
            <a:ext cx="2743200" cy="955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t>Upper time limit for mammoth </a:t>
            </a:r>
          </a:p>
        </p:txBody>
      </p:sp>
      <p:sp>
        <p:nvSpPr>
          <p:cNvPr id="42014" name="Text Box 33"/>
          <p:cNvSpPr txBox="1">
            <a:spLocks noChangeArrowheads="1"/>
          </p:cNvSpPr>
          <p:nvPr/>
        </p:nvSpPr>
        <p:spPr bwMode="auto">
          <a:xfrm>
            <a:off x="5334000" y="2743200"/>
            <a:ext cx="3124200" cy="955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t>Lower time limit for men</a:t>
            </a:r>
          </a:p>
        </p:txBody>
      </p:sp>
      <p:sp>
        <p:nvSpPr>
          <p:cNvPr id="58402" name="Text Box 34"/>
          <p:cNvSpPr txBox="1">
            <a:spLocks noChangeArrowheads="1"/>
          </p:cNvSpPr>
          <p:nvPr/>
        </p:nvSpPr>
        <p:spPr bwMode="auto">
          <a:xfrm>
            <a:off x="4038600" y="228600"/>
            <a:ext cx="4953000" cy="579438"/>
          </a:xfrm>
          <a:prstGeom prst="rect">
            <a:avLst/>
          </a:prstGeom>
          <a:noFill/>
          <a:ln w="9525">
            <a:noFill/>
            <a:miter lim="800000"/>
            <a:headEnd/>
            <a:tailEnd/>
          </a:ln>
          <a:effectLst/>
        </p:spPr>
        <p:txBody>
          <a:bodyPr>
            <a:spAutoFit/>
          </a:bodyPr>
          <a:lstStyle/>
          <a:p>
            <a:pPr>
              <a:spcBef>
                <a:spcPct val="50000"/>
              </a:spcBef>
              <a:defRPr/>
            </a:pPr>
            <a:r>
              <a:rPr lang="en-US" sz="3200" b="1">
                <a:effectLst>
                  <a:outerShdw blurRad="38100" dist="38100" dir="2700000" algn="tl">
                    <a:srgbClr val="C0C0C0"/>
                  </a:outerShdw>
                </a:effectLst>
              </a:rPr>
              <a:t>Cuvier’s biostratigraphy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074652-C82C-4774-9B11-FAD3C82E42B0}" type="slidenum">
              <a:rPr lang="en-US" smtClean="0"/>
              <a:pPr eaLnBrk="1" hangingPunct="1"/>
              <a:t>43</a:t>
            </a:fld>
            <a:endParaRPr lang="en-US" smtClean="0"/>
          </a:p>
        </p:txBody>
      </p:sp>
      <p:sp>
        <p:nvSpPr>
          <p:cNvPr id="43011" name="Rectangle 2"/>
          <p:cNvSpPr>
            <a:spLocks noGrp="1" noChangeArrowheads="1"/>
          </p:cNvSpPr>
          <p:nvPr>
            <p:ph type="title"/>
          </p:nvPr>
        </p:nvSpPr>
        <p:spPr>
          <a:xfrm>
            <a:off x="533400" y="152400"/>
            <a:ext cx="8305800" cy="990600"/>
          </a:xfrm>
        </p:spPr>
        <p:txBody>
          <a:bodyPr/>
          <a:lstStyle/>
          <a:p>
            <a:pPr eaLnBrk="1" hangingPunct="1"/>
            <a:r>
              <a:rPr lang="en-US" dirty="0"/>
              <a:t>Fossils and </a:t>
            </a:r>
            <a:r>
              <a:rPr lang="en-US" dirty="0" smtClean="0"/>
              <a:t>catastrophes</a:t>
            </a:r>
            <a:endParaRPr lang="en-US" dirty="0" smtClean="0"/>
          </a:p>
        </p:txBody>
      </p:sp>
      <p:sp>
        <p:nvSpPr>
          <p:cNvPr id="43012" name="Rectangle 3"/>
          <p:cNvSpPr>
            <a:spLocks noGrp="1" noChangeArrowheads="1"/>
          </p:cNvSpPr>
          <p:nvPr>
            <p:ph type="body" idx="1"/>
          </p:nvPr>
        </p:nvSpPr>
        <p:spPr>
          <a:xfrm>
            <a:off x="457200" y="1143000"/>
            <a:ext cx="8305800" cy="5257800"/>
          </a:xfrm>
        </p:spPr>
        <p:txBody>
          <a:bodyPr/>
          <a:lstStyle/>
          <a:p>
            <a:pPr eaLnBrk="1" hangingPunct="1"/>
            <a:r>
              <a:rPr lang="en-GB" dirty="0" smtClean="0"/>
              <a:t>Theory of</a:t>
            </a:r>
            <a:r>
              <a:rPr lang="en-GB" b="1" dirty="0" smtClean="0"/>
              <a:t> </a:t>
            </a:r>
            <a:r>
              <a:rPr lang="en-GB" dirty="0" smtClean="0"/>
              <a:t>universal catastrophes annihilating whole faunas and their replacement by entirely newer </a:t>
            </a:r>
            <a:r>
              <a:rPr lang="en-GB" dirty="0" smtClean="0"/>
              <a:t>ones. </a:t>
            </a:r>
          </a:p>
          <a:p>
            <a:pPr eaLnBrk="1" hangingPunct="1"/>
            <a:r>
              <a:rPr lang="en-GB" dirty="0" smtClean="0"/>
              <a:t>Noah flood. </a:t>
            </a:r>
            <a:r>
              <a:rPr lang="en-US" dirty="0" smtClean="0"/>
              <a:t> </a:t>
            </a:r>
            <a:endParaRPr lang="en-US" dirty="0" smtClean="0"/>
          </a:p>
          <a:p>
            <a:pPr eaLnBrk="1" hangingPunct="1"/>
            <a:r>
              <a:rPr lang="en-US" dirty="0" smtClean="0"/>
              <a:t>Cuvier and </a:t>
            </a:r>
            <a:r>
              <a:rPr lang="en-US" dirty="0" err="1" smtClean="0"/>
              <a:t>Alexandre</a:t>
            </a:r>
            <a:r>
              <a:rPr lang="en-US" dirty="0" smtClean="0"/>
              <a:t> </a:t>
            </a:r>
            <a:r>
              <a:rPr lang="en-US" dirty="0" err="1" smtClean="0"/>
              <a:t>Brongniart</a:t>
            </a:r>
            <a:r>
              <a:rPr lang="en-US" dirty="0" smtClean="0"/>
              <a:t> (1770-1847) studied </a:t>
            </a:r>
            <a:r>
              <a:rPr lang="en-US" dirty="0" smtClean="0"/>
              <a:t>fossils in the Paris </a:t>
            </a:r>
            <a:r>
              <a:rPr lang="en-US" dirty="0" smtClean="0"/>
              <a:t>Basin </a:t>
            </a:r>
            <a:r>
              <a:rPr lang="en-US" dirty="0" smtClean="0"/>
              <a:t>in 1811</a:t>
            </a:r>
            <a:r>
              <a:rPr lang="en-US" dirty="0"/>
              <a:t>.</a:t>
            </a:r>
            <a:endParaRPr lang="en-US" dirty="0" smtClean="0"/>
          </a:p>
          <a:p>
            <a:pPr eaLnBrk="1" hangingPunct="1"/>
            <a:r>
              <a:rPr lang="en-US" dirty="0" smtClean="0"/>
              <a:t>Documented the revolution of life on earth by many antediluvian </a:t>
            </a:r>
            <a:r>
              <a:rPr lang="en-US" dirty="0" smtClean="0"/>
              <a:t>floods. </a:t>
            </a:r>
            <a:endParaRPr lang="en-US" dirty="0"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2CDD7A-6F3F-48E7-9664-3C24AA865DFC}" type="slidenum">
              <a:rPr lang="en-US" smtClean="0"/>
              <a:pPr eaLnBrk="1" hangingPunct="1"/>
              <a:t>44</a:t>
            </a:fld>
            <a:endParaRPr lang="en-US" smtClean="0"/>
          </a:p>
        </p:txBody>
      </p:sp>
      <p:sp>
        <p:nvSpPr>
          <p:cNvPr id="44035" name="Rectangle 2"/>
          <p:cNvSpPr>
            <a:spLocks noGrp="1" noChangeArrowheads="1"/>
          </p:cNvSpPr>
          <p:nvPr>
            <p:ph type="title"/>
          </p:nvPr>
        </p:nvSpPr>
        <p:spPr>
          <a:xfrm>
            <a:off x="457200" y="274638"/>
            <a:ext cx="4267200" cy="1143000"/>
          </a:xfrm>
        </p:spPr>
        <p:txBody>
          <a:bodyPr/>
          <a:lstStyle/>
          <a:p>
            <a:pPr eaLnBrk="1" hangingPunct="1"/>
            <a:r>
              <a:rPr lang="en-US" smtClean="0"/>
              <a:t>Lyell’s “clock”</a:t>
            </a:r>
          </a:p>
        </p:txBody>
      </p:sp>
      <p:pic>
        <p:nvPicPr>
          <p:cNvPr id="44036" name="Picture 6" descr="Proth1_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32363" y="46038"/>
            <a:ext cx="4010025" cy="6735762"/>
          </a:xfrm>
          <a:noFill/>
        </p:spPr>
      </p:pic>
      <p:graphicFrame>
        <p:nvGraphicFramePr>
          <p:cNvPr id="59423" name="Group 31"/>
          <p:cNvGraphicFramePr>
            <a:graphicFrameLocks noGrp="1"/>
          </p:cNvGraphicFramePr>
          <p:nvPr>
            <p:ph sz="half" idx="1"/>
          </p:nvPr>
        </p:nvGraphicFramePr>
        <p:xfrm>
          <a:off x="457200" y="1600200"/>
          <a:ext cx="4038600" cy="4888014"/>
        </p:xfrm>
        <a:graphic>
          <a:graphicData uri="http://schemas.openxmlformats.org/drawingml/2006/table">
            <a:tbl>
              <a:tblPr/>
              <a:tblGrid>
                <a:gridCol w="2019300"/>
                <a:gridCol w="2019300"/>
              </a:tblGrid>
              <a:tr h="9448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Period</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Living species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67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rPr>
                        <a:t>Newer Pliocene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smtClean="0">
                          <a:ln>
                            <a:noFill/>
                          </a:ln>
                          <a:solidFill>
                            <a:schemeClr val="tx1"/>
                          </a:solidFill>
                          <a:effectLst/>
                          <a:latin typeface="Arial" charset="0"/>
                        </a:rPr>
                        <a:t>90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67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rPr>
                        <a:t>Older Pliocene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smtClean="0">
                          <a:ln>
                            <a:noFill/>
                          </a:ln>
                          <a:solidFill>
                            <a:schemeClr val="tx1"/>
                          </a:solidFill>
                          <a:effectLst/>
                          <a:latin typeface="Arial" charset="0"/>
                        </a:rPr>
                        <a:t>33-50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7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rPr>
                        <a:t>Miocene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smtClean="0">
                          <a:ln>
                            <a:noFill/>
                          </a:ln>
                          <a:solidFill>
                            <a:schemeClr val="tx1"/>
                          </a:solidFill>
                          <a:effectLst/>
                          <a:latin typeface="Arial" charset="0"/>
                        </a:rPr>
                        <a:t>17</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7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rPr>
                        <a:t>Eocene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smtClean="0">
                          <a:ln>
                            <a:noFill/>
                          </a:ln>
                          <a:solidFill>
                            <a:schemeClr val="tx1"/>
                          </a:solidFill>
                          <a:effectLst/>
                          <a:latin typeface="Arial" charset="0"/>
                        </a:rPr>
                        <a:t>3.5</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120AFD-28F0-4DA2-A8E3-DC3DF59735F0}" type="slidenum">
              <a:rPr lang="en-US" smtClean="0"/>
              <a:pPr eaLnBrk="1" hangingPunct="1"/>
              <a:t>45</a:t>
            </a:fld>
            <a:endParaRPr lang="en-US" smtClean="0"/>
          </a:p>
        </p:txBody>
      </p:sp>
      <p:sp>
        <p:nvSpPr>
          <p:cNvPr id="45059" name="Rectangle 2"/>
          <p:cNvSpPr>
            <a:spLocks noRot="1" noChangeArrowheads="1"/>
          </p:cNvSpPr>
          <p:nvPr/>
        </p:nvSpPr>
        <p:spPr bwMode="auto">
          <a:xfrm>
            <a:off x="381000" y="76200"/>
            <a:ext cx="845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chemeClr val="tx2"/>
                </a:solidFill>
              </a:rPr>
              <a:t>Relative versus numerical age</a:t>
            </a:r>
          </a:p>
        </p:txBody>
      </p:sp>
      <p:pic>
        <p:nvPicPr>
          <p:cNvPr id="45060" name="Picture 3" descr="Bega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47466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4"/>
          <p:cNvSpPr txBox="1">
            <a:spLocks noChangeArrowheads="1"/>
          </p:cNvSpPr>
          <p:nvPr/>
        </p:nvSpPr>
        <p:spPr bwMode="auto">
          <a:xfrm>
            <a:off x="5257800" y="914400"/>
            <a:ext cx="3886200"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buFontTx/>
              <a:buChar char="•"/>
            </a:pPr>
            <a:r>
              <a:rPr lang="en-US" sz="3200" b="1">
                <a:latin typeface="Garamond" pitchFamily="18" charset="0"/>
              </a:rPr>
              <a:t> Adding up the ages of the patriarchs listed in the Bible “Begat” method</a:t>
            </a:r>
          </a:p>
          <a:p>
            <a:pPr>
              <a:spcBef>
                <a:spcPct val="50000"/>
              </a:spcBef>
              <a:buFontTx/>
              <a:buChar char="•"/>
            </a:pPr>
            <a:r>
              <a:rPr lang="en-US" sz="3200" b="1">
                <a:latin typeface="Garamond" pitchFamily="18" charset="0"/>
              </a:rPr>
              <a:t> Archbishop James Ussher of Ireland (1581-1665) declared that the Earth was created in the evening of October 22, 4004 BC</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F67A2E-77A3-4B41-9D93-EB4989325501}" type="slidenum">
              <a:rPr lang="en-US" smtClean="0"/>
              <a:pPr eaLnBrk="1" hangingPunct="1"/>
              <a:t>46</a:t>
            </a:fld>
            <a:endParaRPr lang="en-US" smtClean="0"/>
          </a:p>
        </p:txBody>
      </p:sp>
      <p:sp>
        <p:nvSpPr>
          <p:cNvPr id="46083" name="Rectangle 2"/>
          <p:cNvSpPr>
            <a:spLocks noGrp="1" noChangeArrowheads="1"/>
          </p:cNvSpPr>
          <p:nvPr>
            <p:ph type="title"/>
          </p:nvPr>
        </p:nvSpPr>
        <p:spPr>
          <a:xfrm>
            <a:off x="457200" y="228600"/>
            <a:ext cx="8229600" cy="868363"/>
          </a:xfrm>
        </p:spPr>
        <p:txBody>
          <a:bodyPr/>
          <a:lstStyle/>
          <a:p>
            <a:pPr eaLnBrk="1" hangingPunct="1"/>
            <a:r>
              <a:rPr lang="en-US" smtClean="0"/>
              <a:t>Relative versus numerical age</a:t>
            </a:r>
          </a:p>
        </p:txBody>
      </p:sp>
      <p:sp>
        <p:nvSpPr>
          <p:cNvPr id="46084" name="Rectangle 3"/>
          <p:cNvSpPr>
            <a:spLocks noGrp="1" noChangeArrowheads="1"/>
          </p:cNvSpPr>
          <p:nvPr>
            <p:ph type="body" idx="1"/>
          </p:nvPr>
        </p:nvSpPr>
        <p:spPr>
          <a:xfrm>
            <a:off x="457200" y="1219200"/>
            <a:ext cx="8229600" cy="5410200"/>
          </a:xfrm>
        </p:spPr>
        <p:txBody>
          <a:bodyPr/>
          <a:lstStyle/>
          <a:p>
            <a:pPr eaLnBrk="1" hangingPunct="1">
              <a:lnSpc>
                <a:spcPct val="90000"/>
              </a:lnSpc>
            </a:pPr>
            <a:r>
              <a:rPr lang="en-US" smtClean="0"/>
              <a:t>Assumption: Physical properties of the Earth had change uniformly through time</a:t>
            </a:r>
          </a:p>
          <a:p>
            <a:pPr eaLnBrk="1" hangingPunct="1">
              <a:lnSpc>
                <a:spcPct val="90000"/>
              </a:lnSpc>
            </a:pPr>
            <a:r>
              <a:rPr lang="en-US" smtClean="0"/>
              <a:t>Increase in ocean salinity: Jolly, 1899, – 90 Ma</a:t>
            </a:r>
          </a:p>
          <a:p>
            <a:pPr eaLnBrk="1" hangingPunct="1">
              <a:lnSpc>
                <a:spcPct val="90000"/>
              </a:lnSpc>
            </a:pPr>
            <a:r>
              <a:rPr lang="en-US" smtClean="0"/>
              <a:t>Rate of sediment accumulation: estimates between – 100 Ma</a:t>
            </a:r>
          </a:p>
          <a:p>
            <a:pPr eaLnBrk="1" hangingPunct="1">
              <a:lnSpc>
                <a:spcPct val="90000"/>
              </a:lnSpc>
            </a:pPr>
            <a:r>
              <a:rPr lang="en-US" smtClean="0"/>
              <a:t>Cooling from an initial molten state: William Thomson, Lord Kelvin (1824-1907) – 100 Ma</a:t>
            </a:r>
          </a:p>
          <a:p>
            <a:pPr eaLnBrk="1" hangingPunct="1">
              <a:lnSpc>
                <a:spcPct val="90000"/>
              </a:lnSpc>
            </a:pPr>
            <a:r>
              <a:rPr lang="en-US" smtClean="0"/>
              <a:t>Modern geochronology: The age of the Earth is 4.56 Ga (billion years)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86C68E-3494-4272-98D0-6BCEFA9DDE7B}" type="slidenum">
              <a:rPr lang="en-US" smtClean="0"/>
              <a:pPr eaLnBrk="1" hangingPunct="1"/>
              <a:t>47</a:t>
            </a:fld>
            <a:endParaRPr lang="en-US" smtClean="0"/>
          </a:p>
        </p:txBody>
      </p:sp>
      <p:pic>
        <p:nvPicPr>
          <p:cNvPr id="47107" name="Picture 4" descr="InternatStratChart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06413"/>
            <a:ext cx="8640763" cy="584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AB2E1C-EA39-461A-AB51-E2FF23DAE37E}" type="slidenum">
              <a:rPr lang="en-US" smtClean="0"/>
              <a:pPr eaLnBrk="1" hangingPunct="1"/>
              <a:t>48</a:t>
            </a:fld>
            <a:endParaRPr lang="en-US" smtClean="0"/>
          </a:p>
        </p:txBody>
      </p:sp>
      <p:sp>
        <p:nvSpPr>
          <p:cNvPr id="48131" name="Rectangle 2"/>
          <p:cNvSpPr>
            <a:spLocks noGrp="1" noChangeArrowheads="1"/>
          </p:cNvSpPr>
          <p:nvPr>
            <p:ph type="title"/>
          </p:nvPr>
        </p:nvSpPr>
        <p:spPr>
          <a:xfrm>
            <a:off x="228600" y="274638"/>
            <a:ext cx="8686800" cy="1143000"/>
          </a:xfrm>
        </p:spPr>
        <p:txBody>
          <a:bodyPr/>
          <a:lstStyle/>
          <a:p>
            <a:pPr eaLnBrk="1" hangingPunct="1"/>
            <a:r>
              <a:rPr lang="en-US" sz="3800" dirty="0" smtClean="0"/>
              <a:t>Naming of </a:t>
            </a:r>
            <a:r>
              <a:rPr lang="en-US" sz="3800" dirty="0" smtClean="0"/>
              <a:t>Eras, Periods </a:t>
            </a:r>
            <a:r>
              <a:rPr lang="en-US" sz="3800" dirty="0" smtClean="0"/>
              <a:t>and Systems</a:t>
            </a:r>
          </a:p>
        </p:txBody>
      </p:sp>
      <p:sp>
        <p:nvSpPr>
          <p:cNvPr id="48132" name="Rectangle 5"/>
          <p:cNvSpPr>
            <a:spLocks noGrp="1" noChangeArrowheads="1"/>
          </p:cNvSpPr>
          <p:nvPr>
            <p:ph type="body" idx="1"/>
          </p:nvPr>
        </p:nvSpPr>
        <p:spPr>
          <a:xfrm>
            <a:off x="457200" y="2027237"/>
            <a:ext cx="8229600" cy="4525963"/>
          </a:xfrm>
        </p:spPr>
        <p:txBody>
          <a:bodyPr/>
          <a:lstStyle/>
          <a:p>
            <a:pPr eaLnBrk="1" hangingPunct="1"/>
            <a:r>
              <a:rPr lang="en-US" dirty="0" smtClean="0"/>
              <a:t>Paleozoic era – Adam Sedgwick (1839)</a:t>
            </a:r>
          </a:p>
          <a:p>
            <a:pPr eaLnBrk="1" hangingPunct="1"/>
            <a:r>
              <a:rPr lang="en-US" dirty="0" smtClean="0"/>
              <a:t>Mesozoic era – John Phillips (1840)</a:t>
            </a:r>
          </a:p>
          <a:p>
            <a:pPr eaLnBrk="1" hangingPunct="1"/>
            <a:r>
              <a:rPr lang="en-US" dirty="0" smtClean="0"/>
              <a:t>Cenozoic (</a:t>
            </a:r>
            <a:r>
              <a:rPr lang="en-US" dirty="0" err="1" smtClean="0"/>
              <a:t>Kainozoic</a:t>
            </a:r>
            <a:r>
              <a:rPr lang="en-US" dirty="0" smtClean="0"/>
              <a:t>) – John Phillips (1840</a:t>
            </a:r>
            <a:r>
              <a:rPr lang="en-US" dirty="0" smtClean="0"/>
              <a:t>).</a:t>
            </a:r>
          </a:p>
          <a:p>
            <a:r>
              <a:rPr lang="en-US" dirty="0" smtClean="0"/>
              <a:t>These names and usage of fossils as time interval measure  </a:t>
            </a:r>
            <a:r>
              <a:rPr lang="en-US" b="1" dirty="0"/>
              <a:t>pre-dated </a:t>
            </a:r>
            <a:r>
              <a:rPr lang="en-US" dirty="0"/>
              <a:t>Darwin’s</a:t>
            </a:r>
            <a:r>
              <a:rPr lang="en-US" i="1" dirty="0"/>
              <a:t> Origin of </a:t>
            </a:r>
            <a:r>
              <a:rPr lang="en-US" i="1" dirty="0" smtClean="0"/>
              <a:t>Species </a:t>
            </a:r>
            <a:r>
              <a:rPr lang="en-US" dirty="0" smtClean="0"/>
              <a:t>(</a:t>
            </a:r>
            <a:r>
              <a:rPr lang="en-US" dirty="0"/>
              <a:t>1859</a:t>
            </a:r>
            <a:r>
              <a:rPr lang="en-US" dirty="0" smtClean="0"/>
              <a:t>). </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E16B37-D219-4D77-BEA8-C370B41688DD}" type="slidenum">
              <a:rPr lang="en-US" smtClean="0"/>
              <a:pPr eaLnBrk="1" hangingPunct="1"/>
              <a:t>49</a:t>
            </a:fld>
            <a:endParaRPr lang="en-US" smtClean="0"/>
          </a:p>
        </p:txBody>
      </p:sp>
      <p:pic>
        <p:nvPicPr>
          <p:cNvPr id="49155" name="Picture 4" descr="GeolMapEurop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50577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4038600" y="4419600"/>
            <a:ext cx="5105400" cy="990600"/>
            <a:chOff x="2544" y="2784"/>
            <a:chExt cx="3216" cy="624"/>
          </a:xfrm>
        </p:grpSpPr>
        <p:sp>
          <p:nvSpPr>
            <p:cNvPr id="49165" name="Text Box 5"/>
            <p:cNvSpPr txBox="1">
              <a:spLocks noChangeArrowheads="1"/>
            </p:cNvSpPr>
            <p:nvPr/>
          </p:nvSpPr>
          <p:spPr bwMode="auto">
            <a:xfrm>
              <a:off x="3600" y="2784"/>
              <a:ext cx="2160" cy="51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dirty="0"/>
                <a:t>Tertiary – Tuscany, Giovanni </a:t>
              </a:r>
              <a:r>
                <a:rPr lang="en-US" sz="2400" dirty="0" err="1"/>
                <a:t>Arduino</a:t>
              </a:r>
              <a:r>
                <a:rPr lang="en-US" sz="2400" dirty="0"/>
                <a:t> 1760</a:t>
              </a:r>
            </a:p>
          </p:txBody>
        </p:sp>
        <p:sp>
          <p:nvSpPr>
            <p:cNvPr id="49166" name="Line 6"/>
            <p:cNvSpPr>
              <a:spLocks noChangeShapeType="1"/>
            </p:cNvSpPr>
            <p:nvPr/>
          </p:nvSpPr>
          <p:spPr bwMode="auto">
            <a:xfrm flipV="1">
              <a:off x="2544" y="3072"/>
              <a:ext cx="1056" cy="336"/>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0"/>
          <p:cNvGrpSpPr>
            <a:grpSpLocks/>
          </p:cNvGrpSpPr>
          <p:nvPr/>
        </p:nvGrpSpPr>
        <p:grpSpPr bwMode="auto">
          <a:xfrm>
            <a:off x="3276600" y="3124200"/>
            <a:ext cx="5867400" cy="1371600"/>
            <a:chOff x="2064" y="1968"/>
            <a:chExt cx="3696" cy="864"/>
          </a:xfrm>
        </p:grpSpPr>
        <p:sp>
          <p:nvSpPr>
            <p:cNvPr id="49163" name="Text Box 8"/>
            <p:cNvSpPr txBox="1">
              <a:spLocks noChangeArrowheads="1"/>
            </p:cNvSpPr>
            <p:nvPr/>
          </p:nvSpPr>
          <p:spPr bwMode="auto">
            <a:xfrm>
              <a:off x="3600" y="1968"/>
              <a:ext cx="2160" cy="7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ja-JP" sz="2400">
                  <a:ea typeface="ＭＳ Ｐゴシック" pitchFamily="34" charset="-128"/>
                </a:rPr>
                <a:t>Jurassic – Jura Mountains, Alexandre von Humboldt 1799 </a:t>
              </a:r>
              <a:endParaRPr lang="en-US" sz="2400"/>
            </a:p>
          </p:txBody>
        </p:sp>
        <p:sp>
          <p:nvSpPr>
            <p:cNvPr id="49164" name="Line 9"/>
            <p:cNvSpPr>
              <a:spLocks noChangeShapeType="1"/>
            </p:cNvSpPr>
            <p:nvPr/>
          </p:nvSpPr>
          <p:spPr bwMode="auto">
            <a:xfrm flipV="1">
              <a:off x="2064" y="2352"/>
              <a:ext cx="1536" cy="480"/>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14"/>
          <p:cNvGrpSpPr>
            <a:grpSpLocks/>
          </p:cNvGrpSpPr>
          <p:nvPr/>
        </p:nvGrpSpPr>
        <p:grpSpPr bwMode="auto">
          <a:xfrm>
            <a:off x="2667000" y="990600"/>
            <a:ext cx="6477000" cy="2743200"/>
            <a:chOff x="1680" y="624"/>
            <a:chExt cx="4080" cy="1728"/>
          </a:xfrm>
        </p:grpSpPr>
        <p:sp>
          <p:nvSpPr>
            <p:cNvPr id="49160" name="Text Box 11"/>
            <p:cNvSpPr txBox="1">
              <a:spLocks noChangeArrowheads="1"/>
            </p:cNvSpPr>
            <p:nvPr/>
          </p:nvSpPr>
          <p:spPr bwMode="auto">
            <a:xfrm>
              <a:off x="3648" y="624"/>
              <a:ext cx="2112" cy="120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Cretaceous – </a:t>
              </a:r>
              <a:r>
                <a:rPr lang="en-US" altLang="ja-JP" sz="2400">
                  <a:ea typeface="ＭＳ Ｐゴシック" pitchFamily="34" charset="-128"/>
                </a:rPr>
                <a:t>southern England, northern France, and Belgium, d'Omalius d'Halloy, 1822</a:t>
              </a:r>
              <a:endParaRPr lang="en-US" sz="2400"/>
            </a:p>
          </p:txBody>
        </p:sp>
        <p:sp>
          <p:nvSpPr>
            <p:cNvPr id="49161" name="Line 12"/>
            <p:cNvSpPr>
              <a:spLocks noChangeShapeType="1"/>
            </p:cNvSpPr>
            <p:nvPr/>
          </p:nvSpPr>
          <p:spPr bwMode="auto">
            <a:xfrm flipH="1">
              <a:off x="1680" y="1248"/>
              <a:ext cx="1968" cy="8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9162" name="Line 13"/>
            <p:cNvSpPr>
              <a:spLocks noChangeShapeType="1"/>
            </p:cNvSpPr>
            <p:nvPr/>
          </p:nvSpPr>
          <p:spPr bwMode="auto">
            <a:xfrm flipH="1">
              <a:off x="1824" y="1248"/>
              <a:ext cx="1824" cy="110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pic>
        <p:nvPicPr>
          <p:cNvPr id="66575" name="Picture 15" descr="TimeScal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207645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66575"/>
                                        </p:tgtEl>
                                        <p:attrNameLst>
                                          <p:attrName>style.visibility</p:attrName>
                                        </p:attrNameLst>
                                      </p:cBhvr>
                                      <p:to>
                                        <p:strVal val="visible"/>
                                      </p:to>
                                    </p:set>
                                    <p:animEffect transition="in" filter="strips(downLeft)">
                                      <p:cBhvr>
                                        <p:cTn id="22" dur="500"/>
                                        <p:tgtEl>
                                          <p:spTgt spid="66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A489B0-58EC-47A4-99EB-190904080803}" type="slidenum">
              <a:rPr lang="en-US" smtClean="0"/>
              <a:pPr eaLnBrk="1" hangingPunct="1"/>
              <a:t>5</a:t>
            </a:fld>
            <a:endParaRPr lang="en-US" smtClean="0"/>
          </a:p>
        </p:txBody>
      </p:sp>
      <p:sp>
        <p:nvSpPr>
          <p:cNvPr id="7171" name="Title 1"/>
          <p:cNvSpPr>
            <a:spLocks noGrp="1"/>
          </p:cNvSpPr>
          <p:nvPr>
            <p:ph type="title"/>
          </p:nvPr>
        </p:nvSpPr>
        <p:spPr/>
        <p:txBody>
          <a:bodyPr/>
          <a:lstStyle/>
          <a:p>
            <a:pPr eaLnBrk="1" hangingPunct="1"/>
            <a:r>
              <a:rPr lang="en-US" smtClean="0"/>
              <a:t>How to use lecture schedule</a:t>
            </a:r>
          </a:p>
        </p:txBody>
      </p:sp>
      <p:graphicFrame>
        <p:nvGraphicFramePr>
          <p:cNvPr id="5" name="Table 4"/>
          <p:cNvGraphicFramePr>
            <a:graphicFrameLocks noGrp="1"/>
          </p:cNvGraphicFramePr>
          <p:nvPr/>
        </p:nvGraphicFramePr>
        <p:xfrm>
          <a:off x="457200" y="1371600"/>
          <a:ext cx="8382000" cy="4724657"/>
        </p:xfrm>
        <a:graphic>
          <a:graphicData uri="http://schemas.openxmlformats.org/drawingml/2006/table">
            <a:tbl>
              <a:tblPr/>
              <a:tblGrid>
                <a:gridCol w="832471"/>
                <a:gridCol w="737853"/>
                <a:gridCol w="5537362"/>
                <a:gridCol w="1274314"/>
              </a:tblGrid>
              <a:tr h="2682618">
                <a:tc>
                  <a:txBody>
                    <a:bodyPr/>
                    <a:lstStyle/>
                    <a:p>
                      <a:pPr marL="0" marR="0" algn="ctr">
                        <a:spcBef>
                          <a:spcPts val="0"/>
                        </a:spcBef>
                        <a:spcAft>
                          <a:spcPts val="0"/>
                        </a:spcAft>
                      </a:pPr>
                      <a:r>
                        <a:rPr lang="en-US" sz="2000" dirty="0">
                          <a:latin typeface="Times New Roman"/>
                          <a:ea typeface="Times New Roman"/>
                          <a:cs typeface="Times New Roman"/>
                        </a:rPr>
                        <a:t>5</a:t>
                      </a:r>
                      <a:endParaRPr lang="en-US" sz="1400" dirty="0">
                        <a:latin typeface="Times"/>
                        <a:ea typeface="Times New Roman"/>
                        <a:cs typeface="Times New Roman"/>
                      </a:endParaRPr>
                    </a:p>
                  </a:txBody>
                  <a:tcPr marL="68182" marR="68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latin typeface="Times New Roman"/>
                          <a:ea typeface="Times New Roman"/>
                          <a:cs typeface="Times New Roman"/>
                        </a:rPr>
                        <a:t>10.03</a:t>
                      </a:r>
                      <a:endParaRPr lang="en-US" sz="1400" dirty="0">
                        <a:latin typeface="Times"/>
                        <a:ea typeface="Times New Roman"/>
                        <a:cs typeface="Times New Roman"/>
                      </a:endParaRPr>
                    </a:p>
                  </a:txBody>
                  <a:tcPr marL="68182" marR="68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latin typeface="Times New Roman"/>
                          <a:ea typeface="Times New Roman"/>
                          <a:cs typeface="Times New Roman"/>
                        </a:rPr>
                        <a:t>Lithostratigraphy, Lecture 3 Nomenclature and classification of lithostratigraphic units: Time, time-rock, and rock unit, Geologic time scale, Formal lithostratigraphic units.  </a:t>
                      </a:r>
                      <a:endParaRPr lang="en-US" sz="1400" dirty="0">
                        <a:latin typeface="Times"/>
                        <a:ea typeface="Times New Roman"/>
                        <a:cs typeface="Times New Roman"/>
                      </a:endParaRPr>
                    </a:p>
                    <a:p>
                      <a:pPr marL="0" marR="0">
                        <a:spcBef>
                          <a:spcPts val="0"/>
                        </a:spcBef>
                        <a:spcAft>
                          <a:spcPts val="0"/>
                        </a:spcAft>
                      </a:pPr>
                      <a:r>
                        <a:rPr lang="en-US" sz="2000" dirty="0">
                          <a:latin typeface="Times New Roman"/>
                          <a:ea typeface="Times New Roman"/>
                          <a:cs typeface="Times New Roman"/>
                        </a:rPr>
                        <a:t>Stratigraphic methods: Stratigraphic sections, Stratigraphic cross section and fence diagrams, Stratigraphic maps, Basin analysis.</a:t>
                      </a:r>
                      <a:endParaRPr lang="en-US" sz="1400" dirty="0">
                        <a:latin typeface="Times"/>
                        <a:ea typeface="Times New Roman"/>
                        <a:cs typeface="Times New Roman"/>
                      </a:endParaRPr>
                    </a:p>
                  </a:txBody>
                  <a:tcPr marL="68182" marR="68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latin typeface="Times New Roman"/>
                          <a:ea typeface="Times New Roman"/>
                          <a:cs typeface="Times New Roman"/>
                        </a:rPr>
                        <a:t>PR-Ch. 8 </a:t>
                      </a:r>
                      <a:r>
                        <a:rPr lang="en-US" sz="1400">
                          <a:latin typeface="Times New Roman"/>
                          <a:ea typeface="Times New Roman"/>
                          <a:cs typeface="Times New Roman"/>
                        </a:rPr>
                        <a:t>(p. 201-207). </a:t>
                      </a:r>
                      <a:r>
                        <a:rPr lang="en-US" sz="2000">
                          <a:latin typeface="Times New Roman"/>
                          <a:ea typeface="Times New Roman"/>
                          <a:cs typeface="Times New Roman"/>
                        </a:rPr>
                        <a:t>BG-Ch. 13.5 </a:t>
                      </a:r>
                      <a:r>
                        <a:rPr lang="en-US" sz="1400">
                          <a:latin typeface="Times New Roman"/>
                          <a:ea typeface="Times New Roman"/>
                          <a:cs typeface="Times New Roman"/>
                        </a:rPr>
                        <a:t>(p. 469-473, 581-589)</a:t>
                      </a:r>
                      <a:endParaRPr lang="en-US" sz="1400">
                        <a:latin typeface="Times"/>
                        <a:ea typeface="Times New Roman"/>
                        <a:cs typeface="Times New Roman"/>
                      </a:endParaRPr>
                    </a:p>
                    <a:p>
                      <a:pPr marL="0" marR="0">
                        <a:spcBef>
                          <a:spcPts val="0"/>
                        </a:spcBef>
                        <a:spcAft>
                          <a:spcPts val="0"/>
                        </a:spcAft>
                      </a:pPr>
                      <a:r>
                        <a:rPr lang="en-US" sz="2000">
                          <a:latin typeface="Times New Roman"/>
                          <a:ea typeface="Times New Roman"/>
                          <a:cs typeface="Times New Roman"/>
                        </a:rPr>
                        <a:t>PR-Ch. 9 </a:t>
                      </a:r>
                      <a:r>
                        <a:rPr lang="en-US" sz="1400">
                          <a:latin typeface="Times New Roman"/>
                          <a:ea typeface="Times New Roman"/>
                          <a:cs typeface="Times New Roman"/>
                        </a:rPr>
                        <a:t>(p. 209-220).</a:t>
                      </a:r>
                      <a:endParaRPr lang="en-US" sz="1400">
                        <a:latin typeface="Times"/>
                        <a:ea typeface="Times New Roman"/>
                        <a:cs typeface="Times New Roman"/>
                      </a:endParaRPr>
                    </a:p>
                    <a:p>
                      <a:pPr marL="0" marR="0">
                        <a:spcBef>
                          <a:spcPts val="0"/>
                        </a:spcBef>
                        <a:spcAft>
                          <a:spcPts val="0"/>
                        </a:spcAft>
                      </a:pPr>
                      <a:r>
                        <a:rPr lang="en-US" sz="2000">
                          <a:latin typeface="Times New Roman"/>
                          <a:ea typeface="Times New Roman"/>
                          <a:cs typeface="Times New Roman"/>
                        </a:rPr>
                        <a:t>BG-Ch. 19.5 </a:t>
                      </a:r>
                      <a:r>
                        <a:rPr lang="en-US" sz="1400">
                          <a:latin typeface="Times New Roman"/>
                          <a:ea typeface="Times New Roman"/>
                          <a:cs typeface="Times New Roman"/>
                        </a:rPr>
                        <a:t>(p. 633-645)</a:t>
                      </a:r>
                      <a:endParaRPr lang="en-US" sz="1400">
                        <a:latin typeface="Times"/>
                        <a:ea typeface="Times New Roman"/>
                        <a:cs typeface="Times New Roman"/>
                      </a:endParaRPr>
                    </a:p>
                  </a:txBody>
                  <a:tcPr marL="68182" marR="68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9057">
                <a:tc>
                  <a:txBody>
                    <a:bodyPr/>
                    <a:lstStyle/>
                    <a:p>
                      <a:pPr marL="0" marR="0" algn="ctr">
                        <a:spcBef>
                          <a:spcPts val="0"/>
                        </a:spcBef>
                        <a:spcAft>
                          <a:spcPts val="0"/>
                        </a:spcAft>
                      </a:pPr>
                      <a:r>
                        <a:rPr lang="en-US" sz="2000">
                          <a:latin typeface="Times New Roman"/>
                          <a:ea typeface="Times New Roman"/>
                          <a:cs typeface="Times New Roman"/>
                        </a:rPr>
                        <a:t>6</a:t>
                      </a:r>
                      <a:endParaRPr lang="en-US" sz="1400">
                        <a:latin typeface="Times"/>
                        <a:ea typeface="Times New Roman"/>
                        <a:cs typeface="Times New Roman"/>
                      </a:endParaRPr>
                    </a:p>
                  </a:txBody>
                  <a:tcPr marL="68182" marR="68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latin typeface="Times New Roman"/>
                          <a:ea typeface="Times New Roman"/>
                          <a:cs typeface="Times New Roman"/>
                        </a:rPr>
                        <a:t>17.03</a:t>
                      </a:r>
                      <a:endParaRPr lang="en-US" sz="1400">
                        <a:latin typeface="Times"/>
                        <a:ea typeface="Times New Roman"/>
                        <a:cs typeface="Times New Roman"/>
                      </a:endParaRPr>
                    </a:p>
                  </a:txBody>
                  <a:tcPr marL="68182" marR="68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latin typeface="Times New Roman"/>
                          <a:ea typeface="Times New Roman"/>
                          <a:cs typeface="Times New Roman"/>
                        </a:rPr>
                        <a:t>Biostratigraphy, Lecture 1: Biostratigraphic concepts (faunal succession, concept of zone), Evolution and paleoecology, Biogeographic provinces, Immigration and emigration of fossils, Biostratigraphic zonation (interval zones, assemblage zones, abundance zones).  </a:t>
                      </a:r>
                      <a:endParaRPr lang="en-US" sz="1400" dirty="0">
                        <a:latin typeface="Times"/>
                        <a:ea typeface="Times New Roman"/>
                        <a:cs typeface="Times New Roman"/>
                      </a:endParaRPr>
                    </a:p>
                  </a:txBody>
                  <a:tcPr marL="68182" marR="68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latin typeface="Times New Roman"/>
                          <a:ea typeface="Times New Roman"/>
                          <a:cs typeface="Times New Roman"/>
                        </a:rPr>
                        <a:t>PR-Ch. 10 </a:t>
                      </a:r>
                      <a:r>
                        <a:rPr lang="en-US" sz="1400" dirty="0">
                          <a:latin typeface="Times New Roman"/>
                          <a:ea typeface="Times New Roman"/>
                          <a:cs typeface="Times New Roman"/>
                        </a:rPr>
                        <a:t>(p. 229-236).</a:t>
                      </a:r>
                      <a:endParaRPr lang="en-US" sz="1400" dirty="0">
                        <a:latin typeface="Times"/>
                        <a:ea typeface="Times New Roman"/>
                        <a:cs typeface="Times New Roman"/>
                      </a:endParaRPr>
                    </a:p>
                    <a:p>
                      <a:pPr marL="0" marR="0">
                        <a:spcBef>
                          <a:spcPts val="0"/>
                        </a:spcBef>
                        <a:spcAft>
                          <a:spcPts val="0"/>
                        </a:spcAft>
                      </a:pPr>
                      <a:r>
                        <a:rPr lang="en-US" sz="2000" dirty="0">
                          <a:latin typeface="Times New Roman"/>
                          <a:ea typeface="Times New Roman"/>
                          <a:cs typeface="Times New Roman"/>
                        </a:rPr>
                        <a:t>BG-Ch. 17 </a:t>
                      </a:r>
                      <a:r>
                        <a:rPr lang="en-US" sz="1400" dirty="0">
                          <a:latin typeface="Times New Roman"/>
                          <a:ea typeface="Times New Roman"/>
                          <a:cs typeface="Times New Roman"/>
                        </a:rPr>
                        <a:t>(p. 547-555)</a:t>
                      </a:r>
                      <a:endParaRPr lang="en-US" sz="1400" dirty="0">
                        <a:latin typeface="Times"/>
                        <a:ea typeface="Times New Roman"/>
                        <a:cs typeface="Times New Roman"/>
                      </a:endParaRPr>
                    </a:p>
                  </a:txBody>
                  <a:tcPr marL="68182" marR="68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A6E48C-B17E-4B0F-B10C-42DA588D386E}" type="slidenum">
              <a:rPr lang="en-US" smtClean="0"/>
              <a:pPr eaLnBrk="1" hangingPunct="1"/>
              <a:t>50</a:t>
            </a:fld>
            <a:endParaRPr lang="en-US" smtClean="0"/>
          </a:p>
        </p:txBody>
      </p:sp>
      <p:pic>
        <p:nvPicPr>
          <p:cNvPr id="50179" name="Picture 4" descr="GeolMapEurop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50577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3429000" y="3962400"/>
            <a:ext cx="5638800" cy="1797050"/>
            <a:chOff x="2160" y="2496"/>
            <a:chExt cx="3552" cy="1132"/>
          </a:xfrm>
        </p:grpSpPr>
        <p:sp>
          <p:nvSpPr>
            <p:cNvPr id="50191" name="Line 6"/>
            <p:cNvSpPr>
              <a:spLocks noChangeShapeType="1"/>
            </p:cNvSpPr>
            <p:nvPr/>
          </p:nvSpPr>
          <p:spPr bwMode="auto">
            <a:xfrm flipH="1" flipV="1">
              <a:off x="2160" y="2496"/>
              <a:ext cx="1200" cy="76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50192" name="Text Box 5"/>
            <p:cNvSpPr txBox="1">
              <a:spLocks noChangeArrowheads="1"/>
            </p:cNvSpPr>
            <p:nvPr/>
          </p:nvSpPr>
          <p:spPr bwMode="auto">
            <a:xfrm>
              <a:off x="3312" y="2880"/>
              <a:ext cx="2400" cy="7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Triassic – </a:t>
              </a:r>
              <a:r>
                <a:rPr lang="en-US" altLang="ja-JP" sz="2400">
                  <a:ea typeface="ＭＳ Ｐゴシック" pitchFamily="34" charset="-128"/>
                </a:rPr>
                <a:t>Germany , Friedrich August von Albert, 1815 </a:t>
              </a:r>
              <a:endParaRPr lang="en-US" sz="2400"/>
            </a:p>
          </p:txBody>
        </p:sp>
      </p:grpSp>
      <p:grpSp>
        <p:nvGrpSpPr>
          <p:cNvPr id="3" name="Group 14"/>
          <p:cNvGrpSpPr>
            <a:grpSpLocks/>
          </p:cNvGrpSpPr>
          <p:nvPr/>
        </p:nvGrpSpPr>
        <p:grpSpPr bwMode="auto">
          <a:xfrm>
            <a:off x="1677988" y="3200400"/>
            <a:ext cx="7315200" cy="1203325"/>
            <a:chOff x="1057" y="2016"/>
            <a:chExt cx="4608" cy="758"/>
          </a:xfrm>
        </p:grpSpPr>
        <p:sp>
          <p:nvSpPr>
            <p:cNvPr id="50189" name="Text Box 8"/>
            <p:cNvSpPr txBox="1">
              <a:spLocks noChangeArrowheads="1"/>
            </p:cNvSpPr>
            <p:nvPr/>
          </p:nvSpPr>
          <p:spPr bwMode="auto">
            <a:xfrm>
              <a:off x="3312" y="2256"/>
              <a:ext cx="2353" cy="51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Silurian – </a:t>
              </a:r>
              <a:r>
                <a:rPr lang="en-US" altLang="ja-JP" sz="2400">
                  <a:ea typeface="ＭＳ Ｐゴシック" pitchFamily="34" charset="-128"/>
                </a:rPr>
                <a:t>Welsh, Murchison, 1835</a:t>
              </a:r>
              <a:endParaRPr lang="en-US" sz="2400"/>
            </a:p>
          </p:txBody>
        </p:sp>
        <p:sp>
          <p:nvSpPr>
            <p:cNvPr id="50190" name="Line 9"/>
            <p:cNvSpPr>
              <a:spLocks noChangeShapeType="1"/>
            </p:cNvSpPr>
            <p:nvPr/>
          </p:nvSpPr>
          <p:spPr bwMode="auto">
            <a:xfrm flipH="1" flipV="1">
              <a:off x="1057" y="2016"/>
              <a:ext cx="2255" cy="43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13"/>
          <p:cNvGrpSpPr>
            <a:grpSpLocks/>
          </p:cNvGrpSpPr>
          <p:nvPr/>
        </p:nvGrpSpPr>
        <p:grpSpPr bwMode="auto">
          <a:xfrm>
            <a:off x="1752600" y="2514600"/>
            <a:ext cx="7239000" cy="822325"/>
            <a:chOff x="1104" y="1584"/>
            <a:chExt cx="4560" cy="518"/>
          </a:xfrm>
        </p:grpSpPr>
        <p:sp>
          <p:nvSpPr>
            <p:cNvPr id="50187" name="Text Box 11"/>
            <p:cNvSpPr txBox="1">
              <a:spLocks noChangeArrowheads="1"/>
            </p:cNvSpPr>
            <p:nvPr/>
          </p:nvSpPr>
          <p:spPr bwMode="auto">
            <a:xfrm>
              <a:off x="3312" y="1584"/>
              <a:ext cx="2352" cy="51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Cambrian – </a:t>
              </a:r>
              <a:r>
                <a:rPr lang="en-US" altLang="ja-JP" sz="2400">
                  <a:ea typeface="ＭＳ Ｐゴシック" pitchFamily="34" charset="-128"/>
                </a:rPr>
                <a:t>northern Wales, Sedgwick, 1835</a:t>
              </a:r>
              <a:endParaRPr lang="en-US" sz="2400"/>
            </a:p>
          </p:txBody>
        </p:sp>
        <p:sp>
          <p:nvSpPr>
            <p:cNvPr id="50188" name="Line 12"/>
            <p:cNvSpPr>
              <a:spLocks noChangeShapeType="1"/>
            </p:cNvSpPr>
            <p:nvPr/>
          </p:nvSpPr>
          <p:spPr bwMode="auto">
            <a:xfrm flipH="1">
              <a:off x="1104" y="1872"/>
              <a:ext cx="2208"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grpSp>
        <p:nvGrpSpPr>
          <p:cNvPr id="5" name="Group 17"/>
          <p:cNvGrpSpPr>
            <a:grpSpLocks/>
          </p:cNvGrpSpPr>
          <p:nvPr/>
        </p:nvGrpSpPr>
        <p:grpSpPr bwMode="auto">
          <a:xfrm>
            <a:off x="1117600" y="1524000"/>
            <a:ext cx="7797800" cy="1600200"/>
            <a:chOff x="704" y="960"/>
            <a:chExt cx="4912" cy="1008"/>
          </a:xfrm>
        </p:grpSpPr>
        <p:sp>
          <p:nvSpPr>
            <p:cNvPr id="50185" name="Text Box 15"/>
            <p:cNvSpPr txBox="1">
              <a:spLocks noChangeArrowheads="1"/>
            </p:cNvSpPr>
            <p:nvPr/>
          </p:nvSpPr>
          <p:spPr bwMode="auto">
            <a:xfrm>
              <a:off x="3312" y="960"/>
              <a:ext cx="2304" cy="51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Ordovician –</a:t>
              </a:r>
              <a:r>
                <a:rPr lang="en-US" altLang="ja-JP" sz="2400">
                  <a:ea typeface="ＭＳ Ｐゴシック" pitchFamily="34" charset="-128"/>
                </a:rPr>
                <a:t> Charles Lapworth, 1879</a:t>
              </a:r>
              <a:endParaRPr lang="en-US" sz="2400"/>
            </a:p>
          </p:txBody>
        </p:sp>
        <p:sp>
          <p:nvSpPr>
            <p:cNvPr id="50186" name="Freeform 16"/>
            <p:cNvSpPr>
              <a:spLocks/>
            </p:cNvSpPr>
            <p:nvPr/>
          </p:nvSpPr>
          <p:spPr bwMode="auto">
            <a:xfrm>
              <a:off x="704" y="1200"/>
              <a:ext cx="2608" cy="768"/>
            </a:xfrm>
            <a:custGeom>
              <a:avLst/>
              <a:gdLst>
                <a:gd name="T0" fmla="*/ 2608 w 2608"/>
                <a:gd name="T1" fmla="*/ 0 h 768"/>
                <a:gd name="T2" fmla="*/ 1312 w 2608"/>
                <a:gd name="T3" fmla="*/ 48 h 768"/>
                <a:gd name="T4" fmla="*/ 496 w 2608"/>
                <a:gd name="T5" fmla="*/ 96 h 768"/>
                <a:gd name="T6" fmla="*/ 64 w 2608"/>
                <a:gd name="T7" fmla="*/ 336 h 768"/>
                <a:gd name="T8" fmla="*/ 112 w 2608"/>
                <a:gd name="T9" fmla="*/ 576 h 768"/>
                <a:gd name="T10" fmla="*/ 448 w 2608"/>
                <a:gd name="T11" fmla="*/ 768 h 768"/>
                <a:gd name="T12" fmla="*/ 0 60000 65536"/>
                <a:gd name="T13" fmla="*/ 0 60000 65536"/>
                <a:gd name="T14" fmla="*/ 0 60000 65536"/>
                <a:gd name="T15" fmla="*/ 0 60000 65536"/>
                <a:gd name="T16" fmla="*/ 0 60000 65536"/>
                <a:gd name="T17" fmla="*/ 0 60000 65536"/>
                <a:gd name="T18" fmla="*/ 0 w 2608"/>
                <a:gd name="T19" fmla="*/ 0 h 768"/>
                <a:gd name="T20" fmla="*/ 2608 w 2608"/>
                <a:gd name="T21" fmla="*/ 768 h 768"/>
              </a:gdLst>
              <a:ahLst/>
              <a:cxnLst>
                <a:cxn ang="T12">
                  <a:pos x="T0" y="T1"/>
                </a:cxn>
                <a:cxn ang="T13">
                  <a:pos x="T2" y="T3"/>
                </a:cxn>
                <a:cxn ang="T14">
                  <a:pos x="T4" y="T5"/>
                </a:cxn>
                <a:cxn ang="T15">
                  <a:pos x="T6" y="T7"/>
                </a:cxn>
                <a:cxn ang="T16">
                  <a:pos x="T8" y="T9"/>
                </a:cxn>
                <a:cxn ang="T17">
                  <a:pos x="T10" y="T11"/>
                </a:cxn>
              </a:cxnLst>
              <a:rect l="T18" t="T19" r="T20" b="T21"/>
              <a:pathLst>
                <a:path w="2608" h="768">
                  <a:moveTo>
                    <a:pt x="2608" y="0"/>
                  </a:moveTo>
                  <a:cubicBezTo>
                    <a:pt x="2136" y="16"/>
                    <a:pt x="1664" y="32"/>
                    <a:pt x="1312" y="48"/>
                  </a:cubicBezTo>
                  <a:cubicBezTo>
                    <a:pt x="960" y="64"/>
                    <a:pt x="704" y="48"/>
                    <a:pt x="496" y="96"/>
                  </a:cubicBezTo>
                  <a:cubicBezTo>
                    <a:pt x="288" y="144"/>
                    <a:pt x="128" y="256"/>
                    <a:pt x="64" y="336"/>
                  </a:cubicBezTo>
                  <a:cubicBezTo>
                    <a:pt x="0" y="416"/>
                    <a:pt x="48" y="504"/>
                    <a:pt x="112" y="576"/>
                  </a:cubicBezTo>
                  <a:cubicBezTo>
                    <a:pt x="176" y="648"/>
                    <a:pt x="392" y="736"/>
                    <a:pt x="448" y="768"/>
                  </a:cubicBezTo>
                </a:path>
              </a:pathLst>
            </a:custGeom>
            <a:noFill/>
            <a:ln w="28575" cmpd="sng">
              <a:solidFill>
                <a:schemeClr val="tx1"/>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67602" name="Picture 18" descr="TimeScal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
            <a:ext cx="2138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67602"/>
                                        </p:tgtEl>
                                        <p:attrNameLst>
                                          <p:attrName>style.visibility</p:attrName>
                                        </p:attrNameLst>
                                      </p:cBhvr>
                                      <p:to>
                                        <p:strVal val="visible"/>
                                      </p:to>
                                    </p:set>
                                    <p:animEffect transition="in" filter="strips(downLeft)">
                                      <p:cBhvr>
                                        <p:cTn id="27" dur="500"/>
                                        <p:tgtEl>
                                          <p:spTgt spid="67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7C6A2A-A163-4F84-AA25-0E9C8DD30A17}" type="slidenum">
              <a:rPr lang="en-US" smtClean="0"/>
              <a:pPr eaLnBrk="1" hangingPunct="1"/>
              <a:t>51</a:t>
            </a:fld>
            <a:endParaRPr lang="en-US" smtClean="0"/>
          </a:p>
        </p:txBody>
      </p:sp>
      <p:pic>
        <p:nvPicPr>
          <p:cNvPr id="51203" name="Picture 5" descr="GeolMapEurop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50577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4" name="Group 8"/>
          <p:cNvGrpSpPr>
            <a:grpSpLocks/>
          </p:cNvGrpSpPr>
          <p:nvPr/>
        </p:nvGrpSpPr>
        <p:grpSpPr bwMode="auto">
          <a:xfrm>
            <a:off x="1905000" y="3429000"/>
            <a:ext cx="7086600" cy="1431925"/>
            <a:chOff x="1200" y="2160"/>
            <a:chExt cx="4464" cy="902"/>
          </a:xfrm>
        </p:grpSpPr>
        <p:sp>
          <p:nvSpPr>
            <p:cNvPr id="51205" name="Text Box 6"/>
            <p:cNvSpPr txBox="1">
              <a:spLocks noChangeArrowheads="1"/>
            </p:cNvSpPr>
            <p:nvPr/>
          </p:nvSpPr>
          <p:spPr bwMode="auto">
            <a:xfrm>
              <a:off x="3456" y="2544"/>
              <a:ext cx="2208" cy="51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Devonian – </a:t>
              </a:r>
              <a:r>
                <a:rPr lang="en-US" altLang="ja-JP" sz="2400">
                  <a:ea typeface="ＭＳ Ｐゴシック" pitchFamily="34" charset="-128"/>
                </a:rPr>
                <a:t>William Lonsdale, 1837 </a:t>
              </a:r>
              <a:endParaRPr lang="en-US" sz="2400"/>
            </a:p>
          </p:txBody>
        </p:sp>
        <p:sp>
          <p:nvSpPr>
            <p:cNvPr id="51206" name="Line 7"/>
            <p:cNvSpPr>
              <a:spLocks noChangeShapeType="1"/>
            </p:cNvSpPr>
            <p:nvPr/>
          </p:nvSpPr>
          <p:spPr bwMode="auto">
            <a:xfrm flipH="1" flipV="1">
              <a:off x="1200" y="2160"/>
              <a:ext cx="2256" cy="62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72C75A-3D4E-4D06-92E3-96A832923197}" type="slidenum">
              <a:rPr lang="en-US" smtClean="0"/>
              <a:pPr eaLnBrk="1" hangingPunct="1"/>
              <a:t>52</a:t>
            </a:fld>
            <a:endParaRPr lang="en-US" smtClean="0"/>
          </a:p>
        </p:txBody>
      </p:sp>
      <p:pic>
        <p:nvPicPr>
          <p:cNvPr id="52227" name="Picture 4" descr="GeolMap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509588"/>
            <a:ext cx="8639175"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2286000" y="1828800"/>
            <a:ext cx="5486400" cy="1187450"/>
            <a:chOff x="1440" y="1152"/>
            <a:chExt cx="3456" cy="748"/>
          </a:xfrm>
        </p:grpSpPr>
        <p:sp>
          <p:nvSpPr>
            <p:cNvPr id="52229" name="Text Box 5"/>
            <p:cNvSpPr txBox="1">
              <a:spLocks noChangeArrowheads="1"/>
            </p:cNvSpPr>
            <p:nvPr/>
          </p:nvSpPr>
          <p:spPr bwMode="auto">
            <a:xfrm>
              <a:off x="1440" y="1152"/>
              <a:ext cx="1872" cy="7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Permian – Urals, </a:t>
              </a:r>
              <a:r>
                <a:rPr lang="en-US" altLang="ja-JP" sz="2400">
                  <a:ea typeface="ＭＳ Ｐゴシック" pitchFamily="34" charset="-128"/>
                </a:rPr>
                <a:t>Roderick Murchison 1840 and 1841 </a:t>
              </a:r>
              <a:endParaRPr lang="en-US" sz="2400"/>
            </a:p>
          </p:txBody>
        </p:sp>
        <p:sp>
          <p:nvSpPr>
            <p:cNvPr id="52230" name="Line 6"/>
            <p:cNvSpPr>
              <a:spLocks noChangeShapeType="1"/>
            </p:cNvSpPr>
            <p:nvPr/>
          </p:nvSpPr>
          <p:spPr bwMode="auto">
            <a:xfrm flipV="1">
              <a:off x="3312" y="1440"/>
              <a:ext cx="1584" cy="9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4086F5D-2488-4BB9-AFAC-0709B30F0023}" type="slidenum">
              <a:rPr lang="en-US" smtClean="0"/>
              <a:pPr eaLnBrk="1" hangingPunct="1"/>
              <a:t>6</a:t>
            </a:fld>
            <a:endParaRPr lang="en-US" smtClean="0"/>
          </a:p>
        </p:txBody>
      </p:sp>
      <p:sp>
        <p:nvSpPr>
          <p:cNvPr id="8195" name="Rectangle 2"/>
          <p:cNvSpPr>
            <a:spLocks noGrp="1" noChangeArrowheads="1"/>
          </p:cNvSpPr>
          <p:nvPr>
            <p:ph type="title"/>
          </p:nvPr>
        </p:nvSpPr>
        <p:spPr/>
        <p:txBody>
          <a:bodyPr/>
          <a:lstStyle/>
          <a:p>
            <a:pPr eaLnBrk="1" hangingPunct="1"/>
            <a:r>
              <a:rPr lang="en-US" smtClean="0"/>
              <a:t>Examinations </a:t>
            </a:r>
          </a:p>
        </p:txBody>
      </p:sp>
      <p:sp>
        <p:nvSpPr>
          <p:cNvPr id="8196" name="Rectangle 3"/>
          <p:cNvSpPr>
            <a:spLocks noGrp="1" noChangeArrowheads="1"/>
          </p:cNvSpPr>
          <p:nvPr>
            <p:ph type="body" idx="1"/>
          </p:nvPr>
        </p:nvSpPr>
        <p:spPr/>
        <p:txBody>
          <a:bodyPr/>
          <a:lstStyle/>
          <a:p>
            <a:pPr eaLnBrk="1" hangingPunct="1"/>
            <a:r>
              <a:rPr lang="en-US" smtClean="0"/>
              <a:t>Two examinations: one after discussion of litho- and biostratigraphy and the other one at the end of the semester.  </a:t>
            </a:r>
          </a:p>
          <a:p>
            <a:pPr eaLnBrk="1" hangingPunct="1"/>
            <a:r>
              <a:rPr lang="en-US" smtClean="0"/>
              <a:t>Quiz containing 3-5 questions.  </a:t>
            </a:r>
          </a:p>
          <a:p>
            <a:pPr eaLnBrk="1" hangingPunct="1"/>
            <a:r>
              <a:rPr lang="en-US" smtClean="0"/>
              <a:t>3 home works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C599DF-0D85-415A-B193-A986EC0DFD43}" type="slidenum">
              <a:rPr lang="en-US" smtClean="0"/>
              <a:pPr eaLnBrk="1" hangingPunct="1"/>
              <a:t>7</a:t>
            </a:fld>
            <a:endParaRPr lang="en-US" smtClean="0"/>
          </a:p>
        </p:txBody>
      </p:sp>
      <p:sp>
        <p:nvSpPr>
          <p:cNvPr id="9219" name="Rectangle 2"/>
          <p:cNvSpPr>
            <a:spLocks noGrp="1" noChangeArrowheads="1"/>
          </p:cNvSpPr>
          <p:nvPr>
            <p:ph type="title"/>
          </p:nvPr>
        </p:nvSpPr>
        <p:spPr/>
        <p:txBody>
          <a:bodyPr/>
          <a:lstStyle/>
          <a:p>
            <a:pPr eaLnBrk="1" hangingPunct="1"/>
            <a:r>
              <a:rPr lang="en-US" b="1" dirty="0" smtClean="0">
                <a:solidFill>
                  <a:srgbClr val="000000"/>
                </a:solidFill>
                <a:latin typeface="Times New Roman" pitchFamily="18" charset="0"/>
                <a:cs typeface="Times New Roman" pitchFamily="18" charset="0"/>
              </a:rPr>
              <a:t>Grading</a:t>
            </a:r>
          </a:p>
        </p:txBody>
      </p:sp>
      <p:sp>
        <p:nvSpPr>
          <p:cNvPr id="9220" name="Rectangle 3"/>
          <p:cNvSpPr>
            <a:spLocks noGrp="1" noChangeArrowheads="1"/>
          </p:cNvSpPr>
          <p:nvPr>
            <p:ph type="body" idx="1"/>
          </p:nvPr>
        </p:nvSpPr>
        <p:spPr>
          <a:xfrm>
            <a:off x="457200" y="1295400"/>
            <a:ext cx="8229600" cy="5334000"/>
          </a:xfrm>
        </p:spPr>
        <p:txBody>
          <a:bodyPr/>
          <a:lstStyle/>
          <a:p>
            <a:pPr eaLnBrk="1" hangingPunct="1"/>
            <a:r>
              <a:rPr lang="en-US" dirty="0" smtClean="0"/>
              <a:t>Final examination – </a:t>
            </a:r>
            <a:r>
              <a:rPr lang="en-US" b="1" dirty="0" smtClean="0"/>
              <a:t>45 points</a:t>
            </a:r>
            <a:r>
              <a:rPr lang="en-US" dirty="0" smtClean="0"/>
              <a:t> </a:t>
            </a:r>
          </a:p>
          <a:p>
            <a:pPr eaLnBrk="1" hangingPunct="1"/>
            <a:r>
              <a:rPr lang="en-US" dirty="0" smtClean="0"/>
              <a:t>Midterm examination – </a:t>
            </a:r>
            <a:r>
              <a:rPr lang="en-US" b="1" dirty="0" smtClean="0"/>
              <a:t>30 points</a:t>
            </a:r>
            <a:r>
              <a:rPr lang="en-US" dirty="0" smtClean="0"/>
              <a:t>. </a:t>
            </a:r>
          </a:p>
          <a:p>
            <a:pPr eaLnBrk="1" hangingPunct="1"/>
            <a:r>
              <a:rPr lang="en-US" dirty="0" smtClean="0"/>
              <a:t>Quizzes – </a:t>
            </a:r>
            <a:r>
              <a:rPr lang="en-US" b="1" dirty="0" smtClean="0"/>
              <a:t>10 points</a:t>
            </a:r>
            <a:r>
              <a:rPr lang="en-US" dirty="0" smtClean="0"/>
              <a:t> </a:t>
            </a:r>
          </a:p>
          <a:p>
            <a:pPr eaLnBrk="1" hangingPunct="1"/>
            <a:r>
              <a:rPr lang="en-US" dirty="0" smtClean="0"/>
              <a:t>Homeworks – </a:t>
            </a:r>
            <a:r>
              <a:rPr lang="en-US" b="1" dirty="0" smtClean="0"/>
              <a:t>15 points</a:t>
            </a:r>
            <a:endParaRPr lang="en-US" dirty="0" smtClean="0"/>
          </a:p>
          <a:p>
            <a:pPr eaLnBrk="1" hangingPunct="1"/>
            <a:r>
              <a:rPr lang="en-US" dirty="0" smtClean="0"/>
              <a:t>I reserve the right to rise or reduce by </a:t>
            </a:r>
            <a:r>
              <a:rPr lang="en-US" b="1" dirty="0" smtClean="0"/>
              <a:t>10 points</a:t>
            </a:r>
            <a:r>
              <a:rPr lang="en-US" dirty="0" smtClean="0"/>
              <a:t> the final mark on the basis of my impression of student overall performance and enthusiasm</a:t>
            </a:r>
          </a:p>
          <a:p>
            <a:pPr eaLnBrk="1" hangingPunct="1"/>
            <a:r>
              <a:rPr lang="en-US" dirty="0" smtClean="0"/>
              <a:t>Minimal limit for success – </a:t>
            </a:r>
            <a:r>
              <a:rPr lang="en-US" sz="4000" b="1" dirty="0" smtClean="0"/>
              <a:t>40 point</a:t>
            </a:r>
            <a:r>
              <a:rPr lang="en-US" dirty="0" smtClean="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solidFill>
                  <a:srgbClr val="000000"/>
                </a:solidFill>
                <a:latin typeface="Times New Roman" pitchFamily="18" charset="0"/>
                <a:cs typeface="Times New Roman" pitchFamily="18" charset="0"/>
              </a:rPr>
              <a:t>Grading</a:t>
            </a:r>
            <a:endParaRPr lang="en-US" dirty="0"/>
          </a:p>
        </p:txBody>
      </p:sp>
      <p:sp>
        <p:nvSpPr>
          <p:cNvPr id="3" name="Content Placeholder 2"/>
          <p:cNvSpPr>
            <a:spLocks noGrp="1"/>
          </p:cNvSpPr>
          <p:nvPr>
            <p:ph idx="1"/>
          </p:nvPr>
        </p:nvSpPr>
        <p:spPr>
          <a:xfrm>
            <a:off x="457200" y="2971800"/>
            <a:ext cx="5486400" cy="3276600"/>
          </a:xfrm>
        </p:spPr>
        <p:txBody>
          <a:bodyPr/>
          <a:lstStyle/>
          <a:p>
            <a:r>
              <a:rPr lang="en-US" dirty="0" smtClean="0"/>
              <a:t>Repeated studies:</a:t>
            </a:r>
            <a:br>
              <a:rPr lang="en-US" dirty="0" smtClean="0"/>
            </a:br>
            <a:r>
              <a:rPr lang="en-US" dirty="0" smtClean="0">
                <a:solidFill>
                  <a:srgbClr val="CC3300"/>
                </a:solidFill>
              </a:rPr>
              <a:t>Fives time </a:t>
            </a:r>
            <a:r>
              <a:rPr lang="en-US" smtClean="0">
                <a:solidFill>
                  <a:srgbClr val="CC3300"/>
                </a:solidFill>
              </a:rPr>
              <a:t>– 3 </a:t>
            </a:r>
            <a:r>
              <a:rPr lang="en-US" dirty="0" smtClean="0">
                <a:solidFill>
                  <a:srgbClr val="CC3300"/>
                </a:solidFill>
              </a:rPr>
              <a:t>students;</a:t>
            </a:r>
            <a:br>
              <a:rPr lang="en-US" dirty="0" smtClean="0">
                <a:solidFill>
                  <a:srgbClr val="CC3300"/>
                </a:solidFill>
              </a:rPr>
            </a:br>
            <a:r>
              <a:rPr lang="en-US" dirty="0" smtClean="0">
                <a:solidFill>
                  <a:srgbClr val="CC3300"/>
                </a:solidFill>
              </a:rPr>
              <a:t>Forth time – 5</a:t>
            </a:r>
            <a:r>
              <a:rPr lang="en-US" dirty="0">
                <a:solidFill>
                  <a:srgbClr val="CC3300"/>
                </a:solidFill>
              </a:rPr>
              <a:t>;</a:t>
            </a:r>
            <a:r>
              <a:rPr lang="en-US" dirty="0" smtClean="0">
                <a:solidFill>
                  <a:srgbClr val="CC3300"/>
                </a:solidFill>
              </a:rPr>
              <a:t> students;</a:t>
            </a:r>
            <a:br>
              <a:rPr lang="en-US" dirty="0" smtClean="0">
                <a:solidFill>
                  <a:srgbClr val="CC3300"/>
                </a:solidFill>
              </a:rPr>
            </a:br>
            <a:r>
              <a:rPr lang="en-US" dirty="0" smtClean="0">
                <a:solidFill>
                  <a:srgbClr val="CC3300"/>
                </a:solidFill>
              </a:rPr>
              <a:t>Third time – 5 students;</a:t>
            </a:r>
            <a:r>
              <a:rPr lang="en-US" dirty="0">
                <a:solidFill>
                  <a:srgbClr val="CC3300"/>
                </a:solidFill>
              </a:rPr>
              <a:t/>
            </a:r>
            <a:br>
              <a:rPr lang="en-US" dirty="0">
                <a:solidFill>
                  <a:srgbClr val="CC3300"/>
                </a:solidFill>
              </a:rPr>
            </a:br>
            <a:r>
              <a:rPr lang="en-US" dirty="0" smtClean="0"/>
              <a:t>Second time – 17 students;</a:t>
            </a:r>
          </a:p>
          <a:p>
            <a:r>
              <a:rPr lang="en-US" dirty="0" smtClean="0"/>
              <a:t>First time – 30 students. </a:t>
            </a:r>
          </a:p>
        </p:txBody>
      </p:sp>
      <p:sp>
        <p:nvSpPr>
          <p:cNvPr id="4" name="Slide Number Placeholder 3"/>
          <p:cNvSpPr>
            <a:spLocks noGrp="1"/>
          </p:cNvSpPr>
          <p:nvPr>
            <p:ph type="sldNum" sz="quarter" idx="12"/>
          </p:nvPr>
        </p:nvSpPr>
        <p:spPr/>
        <p:txBody>
          <a:bodyPr/>
          <a:lstStyle/>
          <a:p>
            <a:pPr>
              <a:defRPr/>
            </a:pPr>
            <a:fld id="{2C396C51-B86E-4826-9E47-BBE568CE9F07}" type="slidenum">
              <a:rPr lang="en-US" smtClean="0"/>
              <a:pPr>
                <a:defRPr/>
              </a:pPr>
              <a:t>8</a:t>
            </a:fld>
            <a:endParaRPr lang="en-US" dirty="0"/>
          </a:p>
        </p:txBody>
      </p:sp>
      <p:sp>
        <p:nvSpPr>
          <p:cNvPr id="5" name="TextBox 4"/>
          <p:cNvSpPr txBox="1"/>
          <p:nvPr/>
        </p:nvSpPr>
        <p:spPr>
          <a:xfrm>
            <a:off x="457200" y="1143000"/>
            <a:ext cx="8153400" cy="1815882"/>
          </a:xfrm>
          <a:prstGeom prst="rect">
            <a:avLst/>
          </a:prstGeom>
          <a:noFill/>
        </p:spPr>
        <p:txBody>
          <a:bodyPr wrap="square" rtlCol="0">
            <a:spAutoFit/>
          </a:bodyPr>
          <a:lstStyle/>
          <a:p>
            <a:r>
              <a:rPr lang="en-US" sz="2800" dirty="0" smtClean="0"/>
              <a:t>Exams consist of: 1) 10-20 short questions; 2) 2-3 essays; 3) 1-2 problems. During the final exam, I suggest a bonus essay that cost 10 points (my extra points are not included)! </a:t>
            </a:r>
            <a:endParaRPr lang="en-US" sz="2800" dirty="0"/>
          </a:p>
        </p:txBody>
      </p:sp>
      <p:sp>
        <p:nvSpPr>
          <p:cNvPr id="6" name="TextBox 5"/>
          <p:cNvSpPr txBox="1"/>
          <p:nvPr/>
        </p:nvSpPr>
        <p:spPr>
          <a:xfrm>
            <a:off x="6172200" y="3962400"/>
            <a:ext cx="2971800" cy="461665"/>
          </a:xfrm>
          <a:prstGeom prst="rect">
            <a:avLst/>
          </a:prstGeom>
          <a:noFill/>
        </p:spPr>
        <p:txBody>
          <a:bodyPr wrap="square" rtlCol="0">
            <a:spAutoFit/>
          </a:bodyPr>
          <a:lstStyle/>
          <a:p>
            <a:r>
              <a:rPr lang="en-US" sz="2400" dirty="0" smtClean="0">
                <a:solidFill>
                  <a:srgbClr val="CC3300"/>
                </a:solidFill>
              </a:rPr>
              <a:t>Attendance</a:t>
            </a:r>
          </a:p>
        </p:txBody>
      </p:sp>
      <p:sp>
        <p:nvSpPr>
          <p:cNvPr id="7" name="Left Bracket 6"/>
          <p:cNvSpPr/>
          <p:nvPr/>
        </p:nvSpPr>
        <p:spPr>
          <a:xfrm>
            <a:off x="5943600" y="3352800"/>
            <a:ext cx="228600" cy="1524000"/>
          </a:xfrm>
          <a:prstGeom prst="leftBracket">
            <a:avLst/>
          </a:prstGeom>
          <a:ln>
            <a:solidFill>
              <a:srgbClr val="CC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a:off x="5105400" y="3429000"/>
            <a:ext cx="457200" cy="1600200"/>
          </a:xfrm>
          <a:prstGeom prst="rightBrace">
            <a:avLst/>
          </a:prstGeom>
          <a:ln>
            <a:solidFill>
              <a:srgbClr val="CC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5562600" y="4038600"/>
            <a:ext cx="319468" cy="369332"/>
          </a:xfrm>
          <a:prstGeom prst="rect">
            <a:avLst/>
          </a:prstGeom>
          <a:noFill/>
        </p:spPr>
        <p:txBody>
          <a:bodyPr wrap="none" rtlCol="0">
            <a:spAutoFit/>
          </a:bodyPr>
          <a:lstStyle/>
          <a:p>
            <a:r>
              <a:rPr lang="en-US" dirty="0" smtClean="0">
                <a:solidFill>
                  <a:srgbClr val="CC3300"/>
                </a:solidFill>
              </a:rPr>
              <a:t>=</a:t>
            </a:r>
            <a:endParaRPr lang="en-US" dirty="0">
              <a:solidFill>
                <a:srgbClr val="CC3300"/>
              </a:solidFill>
            </a:endParaRPr>
          </a:p>
        </p:txBody>
      </p:sp>
    </p:spTree>
    <p:extLst>
      <p:ext uri="{BB962C8B-B14F-4D97-AF65-F5344CB8AC3E}">
        <p14:creationId xmlns:p14="http://schemas.microsoft.com/office/powerpoint/2010/main" val="3064827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14A8D9-77CE-484B-9323-B39A320A6C0F}" type="slidenum">
              <a:rPr lang="en-US" smtClean="0"/>
              <a:pPr eaLnBrk="1" hangingPunct="1"/>
              <a:t>9</a:t>
            </a:fld>
            <a:endParaRPr lang="en-US" smtClean="0"/>
          </a:p>
        </p:txBody>
      </p:sp>
      <p:graphicFrame>
        <p:nvGraphicFramePr>
          <p:cNvPr id="10243" name="Object 5"/>
          <p:cNvGraphicFramePr>
            <a:graphicFrameLocks noChangeAspect="1"/>
          </p:cNvGraphicFramePr>
          <p:nvPr/>
        </p:nvGraphicFramePr>
        <p:xfrm>
          <a:off x="254000" y="461963"/>
          <a:ext cx="8637588" cy="5934075"/>
        </p:xfrm>
        <a:graphic>
          <a:graphicData uri="http://schemas.openxmlformats.org/presentationml/2006/ole">
            <mc:AlternateContent xmlns:mc="http://schemas.openxmlformats.org/markup-compatibility/2006">
              <mc:Choice xmlns:v="urn:schemas-microsoft-com:vml" Requires="v">
                <p:oleObj spid="_x0000_s10277" name="Image" r:id="rId3" imgW="8638095" imgH="5933333" progId="Photoshop.Image.10">
                  <p:embed/>
                </p:oleObj>
              </mc:Choice>
              <mc:Fallback>
                <p:oleObj name="Image" r:id="rId3" imgW="8638095" imgH="5933333" progId="Photoshop.Image.1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461963"/>
                        <a:ext cx="8637588"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2143880" y="228600"/>
            <a:ext cx="6534161" cy="461665"/>
          </a:xfrm>
          <a:prstGeom prst="rect">
            <a:avLst/>
          </a:prstGeom>
          <a:solidFill>
            <a:schemeClr val="bg1"/>
          </a:solidFill>
        </p:spPr>
        <p:txBody>
          <a:bodyPr wrap="none" rtlCol="0">
            <a:spAutoFit/>
          </a:bodyPr>
          <a:lstStyle/>
          <a:p>
            <a:r>
              <a:rPr lang="en-US" sz="2400" dirty="0" smtClean="0"/>
              <a:t>Geological map of the northern part of Istanbul</a:t>
            </a:r>
            <a:endParaRPr lang="en-US" sz="24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3272</TotalTime>
  <Words>2045</Words>
  <Application>Microsoft Macintosh PowerPoint</Application>
  <PresentationFormat>On-screen Show (4:3)</PresentationFormat>
  <Paragraphs>251</Paragraphs>
  <Slides>52</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Default Design</vt:lpstr>
      <vt:lpstr>Image</vt:lpstr>
      <vt:lpstr>Lecture 1: Introduction and Historical perspective</vt:lpstr>
      <vt:lpstr>PowerPoint Presentation</vt:lpstr>
      <vt:lpstr>Textbooks</vt:lpstr>
      <vt:lpstr>PowerPoint Presentation</vt:lpstr>
      <vt:lpstr>How to use lecture schedule</vt:lpstr>
      <vt:lpstr>Examinations </vt:lpstr>
      <vt:lpstr>Grading</vt:lpstr>
      <vt:lpstr>Grading</vt:lpstr>
      <vt:lpstr>PowerPoint Presentation</vt:lpstr>
      <vt:lpstr>PowerPoint Presentation</vt:lpstr>
      <vt:lpstr>Stratigraphy</vt:lpstr>
      <vt:lpstr>Stratigraphy</vt:lpstr>
      <vt:lpstr>Geologic time</vt:lpstr>
      <vt:lpstr>How we know time?</vt:lpstr>
      <vt:lpstr>Early ideas about the Earth/Time</vt:lpstr>
      <vt:lpstr>Early ideas about the Earth</vt:lpstr>
      <vt:lpstr>Early ideas about the Earth/Time</vt:lpstr>
      <vt:lpstr>Contribution of Greek</vt:lpstr>
      <vt:lpstr>Nicolaus Steno (1638-1686)</vt:lpstr>
      <vt:lpstr>Relative dating</vt:lpstr>
      <vt:lpstr>Steno's Laws </vt:lpstr>
      <vt:lpstr>Original horizontality</vt:lpstr>
      <vt:lpstr>Original horizontality</vt:lpstr>
      <vt:lpstr>Original continuity</vt:lpstr>
      <vt:lpstr>Original continuity</vt:lpstr>
      <vt:lpstr>Law of superposition</vt:lpstr>
      <vt:lpstr>PowerPoint Presentation</vt:lpstr>
      <vt:lpstr>Principle of cross-cutting relationships</vt:lpstr>
      <vt:lpstr>Early time scales</vt:lpstr>
      <vt:lpstr>PowerPoint Presentation</vt:lpstr>
      <vt:lpstr>Historical perspective</vt:lpstr>
      <vt:lpstr>Wernerian Scheme</vt:lpstr>
      <vt:lpstr>PowerPoint Presentation</vt:lpstr>
      <vt:lpstr>PowerPoint Presentation</vt:lpstr>
      <vt:lpstr>Uniformitarianism</vt:lpstr>
      <vt:lpstr>PowerPoint Presentation</vt:lpstr>
      <vt:lpstr>PowerPoint Presentation</vt:lpstr>
      <vt:lpstr>Historical perspective</vt:lpstr>
      <vt:lpstr>Fossils and correlation</vt:lpstr>
      <vt:lpstr>PowerPoint Presentation</vt:lpstr>
      <vt:lpstr>Fossils and catastrophes as time measure</vt:lpstr>
      <vt:lpstr>PowerPoint Presentation</vt:lpstr>
      <vt:lpstr>Fossils and catastrophes</vt:lpstr>
      <vt:lpstr>Lyell’s “clock”</vt:lpstr>
      <vt:lpstr>PowerPoint Presentation</vt:lpstr>
      <vt:lpstr>Relative versus numerical age</vt:lpstr>
      <vt:lpstr>PowerPoint Presentation</vt:lpstr>
      <vt:lpstr>Naming of Eras, Periods and Systems</vt:lpstr>
      <vt:lpstr>PowerPoint Presentation</vt:lpstr>
      <vt:lpstr>PowerPoint Presentation</vt:lpstr>
      <vt:lpstr>PowerPoint Presentation</vt:lpstr>
      <vt:lpstr>PowerPoint Presentation</vt:lpstr>
    </vt:vector>
  </TitlesOfParts>
  <Company>ITU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Introduction and Historical perspective</dc:title>
  <dc:creator>Boris Natalin</dc:creator>
  <cp:lastModifiedBy>Boris Natalin</cp:lastModifiedBy>
  <cp:revision>66</cp:revision>
  <dcterms:created xsi:type="dcterms:W3CDTF">2007-05-03T10:54:18Z</dcterms:created>
  <dcterms:modified xsi:type="dcterms:W3CDTF">2016-02-22T11:16:12Z</dcterms:modified>
</cp:coreProperties>
</file>