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1"/>
  </p:notesMasterIdLst>
  <p:sldIdLst>
    <p:sldId id="313" r:id="rId2"/>
    <p:sldId id="314" r:id="rId3"/>
    <p:sldId id="315" r:id="rId4"/>
    <p:sldId id="316" r:id="rId5"/>
    <p:sldId id="256" r:id="rId6"/>
    <p:sldId id="317" r:id="rId7"/>
    <p:sldId id="319" r:id="rId8"/>
    <p:sldId id="318" r:id="rId9"/>
    <p:sldId id="320" r:id="rId10"/>
    <p:sldId id="321" r:id="rId11"/>
    <p:sldId id="305" r:id="rId12"/>
    <p:sldId id="322" r:id="rId13"/>
    <p:sldId id="323" r:id="rId14"/>
    <p:sldId id="287" r:id="rId15"/>
    <p:sldId id="328" r:id="rId16"/>
    <p:sldId id="329" r:id="rId17"/>
    <p:sldId id="330" r:id="rId18"/>
    <p:sldId id="306" r:id="rId19"/>
    <p:sldId id="267" r:id="rId20"/>
    <p:sldId id="268" r:id="rId21"/>
    <p:sldId id="269" r:id="rId22"/>
    <p:sldId id="312" r:id="rId23"/>
    <p:sldId id="324" r:id="rId24"/>
    <p:sldId id="276" r:id="rId25"/>
    <p:sldId id="307" r:id="rId26"/>
    <p:sldId id="325" r:id="rId27"/>
    <p:sldId id="326" r:id="rId28"/>
    <p:sldId id="273" r:id="rId29"/>
    <p:sldId id="286" r:id="rId30"/>
    <p:sldId id="261" r:id="rId31"/>
    <p:sldId id="272" r:id="rId32"/>
    <p:sldId id="275" r:id="rId33"/>
    <p:sldId id="311" r:id="rId34"/>
    <p:sldId id="281" r:id="rId35"/>
    <p:sldId id="327" r:id="rId36"/>
    <p:sldId id="310" r:id="rId37"/>
    <p:sldId id="285" r:id="rId38"/>
    <p:sldId id="309" r:id="rId39"/>
    <p:sldId id="299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DDE"/>
    <a:srgbClr val="CC0000"/>
    <a:srgbClr val="000000"/>
    <a:srgbClr val="DDDDDD"/>
    <a:srgbClr val="B2B2B2"/>
    <a:srgbClr val="FF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29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17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E09F81F-2088-4352-9403-D55F590B1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86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5053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5053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3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053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53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505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054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054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054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ED6C43-77C1-4305-9819-C556B3B5C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5224D-8ED8-4DF6-A574-64667F8FD73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59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22FA80-2C42-45EE-9864-0D0DD5B89E9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9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6730E4-5328-42E0-AA46-0751991987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0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79CDE7-6A1E-40AC-923E-053633AA96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099A24-3FEB-4C9B-8F56-FB6338363E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59F888-EFD8-42E5-86E4-F098FBC39D8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5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270D43-09C2-4FB3-9F54-7117FB2309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6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17DAF4-2396-4D2E-BB32-5DC5A38C1DB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6DDB49-D6B5-4B21-BBDE-1C73340DAC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9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84EA8C-68BA-447B-8ABE-5481E5D2DEF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32E400-BBC5-429F-8514-D275ADDBE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4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C0EE8-719B-4DBB-826E-51E4CBCA729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A990206F-4F15-4D22-85F0-D794135962C6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4950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4950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495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5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5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495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 descr="HorisontalBed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46038"/>
            <a:ext cx="8229600" cy="715962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Horizontal and continuous beds</a:t>
            </a:r>
            <a:r>
              <a:rPr lang="en-US" sz="4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00600" y="274638"/>
            <a:ext cx="3886200" cy="792162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Graded bedding</a:t>
            </a:r>
            <a:r>
              <a:rPr lang="ru-RU" sz="4000"/>
              <a:t> </a:t>
            </a:r>
            <a:r>
              <a:rPr lang="en-US" sz="4000"/>
              <a:t> </a:t>
            </a:r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066800"/>
            <a:ext cx="3962400" cy="5486400"/>
          </a:xfrm>
        </p:spPr>
        <p:txBody>
          <a:bodyPr/>
          <a:lstStyle/>
          <a:p>
            <a:pPr marL="0" indent="0"/>
            <a:r>
              <a:rPr lang="en-US">
                <a:solidFill>
                  <a:schemeClr val="hlink"/>
                </a:solidFill>
              </a:rPr>
              <a:t> Gradual change of grain size within a bed</a:t>
            </a:r>
          </a:p>
          <a:p>
            <a:pPr marL="0" indent="0"/>
            <a:r>
              <a:rPr lang="en-US">
                <a:solidFill>
                  <a:schemeClr val="hlink"/>
                </a:solidFill>
              </a:rPr>
              <a:t> Commonly produced by turbidity currents</a:t>
            </a:r>
          </a:p>
          <a:p>
            <a:pPr marL="0" indent="0"/>
            <a:r>
              <a:rPr lang="en-US">
                <a:solidFill>
                  <a:schemeClr val="hlink"/>
                </a:solidFill>
              </a:rPr>
              <a:t> Helps to determine the base (lower surface) and the top (upper surface) of a bed</a:t>
            </a:r>
          </a:p>
        </p:txBody>
      </p:sp>
      <p:pic>
        <p:nvPicPr>
          <p:cNvPr id="165896" name="Picture 8" descr="GradedBedding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9600"/>
            <a:ext cx="4665663" cy="5821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1026" descr="derecelitaba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2975"/>
            <a:ext cx="8458200" cy="555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07" name="Text Box 1027"/>
          <p:cNvSpPr txBox="1">
            <a:spLocks noChangeArrowheads="1"/>
          </p:cNvSpPr>
          <p:nvPr/>
        </p:nvSpPr>
        <p:spPr bwMode="auto">
          <a:xfrm>
            <a:off x="3352800" y="457200"/>
            <a:ext cx="236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>
                <a:solidFill>
                  <a:srgbClr val="000000"/>
                </a:solidFill>
              </a:rPr>
              <a:t>GRADED BEDDING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3914" name="Group 1034"/>
          <p:cNvGrpSpPr>
            <a:grpSpLocks/>
          </p:cNvGrpSpPr>
          <p:nvPr/>
        </p:nvGrpSpPr>
        <p:grpSpPr bwMode="auto">
          <a:xfrm>
            <a:off x="2667000" y="2286000"/>
            <a:ext cx="5105400" cy="2057400"/>
            <a:chOff x="1680" y="1440"/>
            <a:chExt cx="3216" cy="1296"/>
          </a:xfrm>
        </p:grpSpPr>
        <p:sp>
          <p:nvSpPr>
            <p:cNvPr id="123908" name="Line 1028"/>
            <p:cNvSpPr>
              <a:spLocks noChangeShapeType="1"/>
            </p:cNvSpPr>
            <p:nvPr/>
          </p:nvSpPr>
          <p:spPr bwMode="auto">
            <a:xfrm flipH="1">
              <a:off x="4128" y="2016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09" name="Text Box 1029"/>
            <p:cNvSpPr txBox="1">
              <a:spLocks noChangeArrowheads="1"/>
            </p:cNvSpPr>
            <p:nvPr/>
          </p:nvSpPr>
          <p:spPr bwMode="auto">
            <a:xfrm>
              <a:off x="3360" y="2544"/>
              <a:ext cx="91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>
                  <a:solidFill>
                    <a:schemeClr val="folHlink"/>
                  </a:solidFill>
                </a:rPr>
                <a:t>Conglomerates</a:t>
              </a:r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123910" name="Line 1030"/>
            <p:cNvSpPr>
              <a:spLocks noChangeShapeType="1"/>
            </p:cNvSpPr>
            <p:nvPr/>
          </p:nvSpPr>
          <p:spPr bwMode="auto">
            <a:xfrm flipH="1">
              <a:off x="2208" y="1440"/>
              <a:ext cx="76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1" name="Text Box 1031"/>
            <p:cNvSpPr txBox="1">
              <a:spLocks noChangeArrowheads="1"/>
            </p:cNvSpPr>
            <p:nvPr/>
          </p:nvSpPr>
          <p:spPr bwMode="auto">
            <a:xfrm>
              <a:off x="1680" y="1920"/>
              <a:ext cx="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>
                  <a:solidFill>
                    <a:schemeClr val="folHlink"/>
                  </a:solidFill>
                </a:rPr>
                <a:t>Sandstones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3915" name="Group 1035"/>
          <p:cNvGrpSpPr>
            <a:grpSpLocks/>
          </p:cNvGrpSpPr>
          <p:nvPr/>
        </p:nvGrpSpPr>
        <p:grpSpPr bwMode="auto">
          <a:xfrm>
            <a:off x="1447800" y="4267200"/>
            <a:ext cx="2209800" cy="1828800"/>
            <a:chOff x="912" y="2688"/>
            <a:chExt cx="1392" cy="1152"/>
          </a:xfrm>
        </p:grpSpPr>
        <p:sp>
          <p:nvSpPr>
            <p:cNvPr id="123912" name="Line 1032"/>
            <p:cNvSpPr>
              <a:spLocks noChangeShapeType="1"/>
            </p:cNvSpPr>
            <p:nvPr/>
          </p:nvSpPr>
          <p:spPr bwMode="auto">
            <a:xfrm flipH="1" flipV="1">
              <a:off x="1536" y="2928"/>
              <a:ext cx="768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3" name="Text Box 1033"/>
            <p:cNvSpPr txBox="1">
              <a:spLocks noChangeArrowheads="1"/>
            </p:cNvSpPr>
            <p:nvPr/>
          </p:nvSpPr>
          <p:spPr bwMode="auto">
            <a:xfrm>
              <a:off x="912" y="2688"/>
              <a:ext cx="11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>
                  <a:solidFill>
                    <a:schemeClr val="folHlink"/>
                  </a:solidFill>
                </a:rPr>
                <a:t>Up The Section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123920" name="Group 1040"/>
          <p:cNvGrpSpPr>
            <a:grpSpLocks/>
          </p:cNvGrpSpPr>
          <p:nvPr/>
        </p:nvGrpSpPr>
        <p:grpSpPr bwMode="auto">
          <a:xfrm>
            <a:off x="1295400" y="1676400"/>
            <a:ext cx="5943600" cy="4495800"/>
            <a:chOff x="816" y="1056"/>
            <a:chExt cx="3744" cy="2832"/>
          </a:xfrm>
        </p:grpSpPr>
        <p:sp>
          <p:nvSpPr>
            <p:cNvPr id="123916" name="Line 1036"/>
            <p:cNvSpPr>
              <a:spLocks noChangeShapeType="1"/>
            </p:cNvSpPr>
            <p:nvPr/>
          </p:nvSpPr>
          <p:spPr bwMode="auto">
            <a:xfrm flipH="1">
              <a:off x="1056" y="1056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7" name="Text Box 1037"/>
            <p:cNvSpPr txBox="1">
              <a:spLocks noChangeArrowheads="1"/>
            </p:cNvSpPr>
            <p:nvPr/>
          </p:nvSpPr>
          <p:spPr bwMode="auto">
            <a:xfrm>
              <a:off x="816" y="1632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>
                  <a:solidFill>
                    <a:schemeClr val="folHlink"/>
                  </a:solidFill>
                </a:rPr>
                <a:t>TOP</a:t>
              </a:r>
              <a:endParaRPr lang="en-US" b="1">
                <a:solidFill>
                  <a:schemeClr val="folHlink"/>
                </a:solidFill>
              </a:endParaRPr>
            </a:p>
          </p:txBody>
        </p:sp>
        <p:sp>
          <p:nvSpPr>
            <p:cNvPr id="123918" name="Line 1038"/>
            <p:cNvSpPr>
              <a:spLocks noChangeShapeType="1"/>
            </p:cNvSpPr>
            <p:nvPr/>
          </p:nvSpPr>
          <p:spPr bwMode="auto">
            <a:xfrm flipH="1" flipV="1">
              <a:off x="3984" y="3408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19" name="Text Box 1039"/>
            <p:cNvSpPr txBox="1">
              <a:spLocks noChangeArrowheads="1"/>
            </p:cNvSpPr>
            <p:nvPr/>
          </p:nvSpPr>
          <p:spPr bwMode="auto">
            <a:xfrm>
              <a:off x="3552" y="3168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b="1">
                  <a:solidFill>
                    <a:schemeClr val="folHlink"/>
                  </a:solidFill>
                </a:rPr>
                <a:t>BOTTOM</a:t>
              </a:r>
              <a:endParaRPr lang="en-US" b="1">
                <a:solidFill>
                  <a:schemeClr val="fol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76200"/>
            <a:ext cx="9144000" cy="9144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Bedforms – </a:t>
            </a:r>
            <a:r>
              <a:rPr lang="en-US" sz="3200">
                <a:solidFill>
                  <a:schemeClr val="hlink"/>
                </a:solidFill>
              </a:rPr>
              <a:t>structures of the surface of a bed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90600"/>
            <a:ext cx="8229600" cy="2185988"/>
          </a:xfrm>
        </p:spPr>
        <p:txBody>
          <a:bodyPr/>
          <a:lstStyle/>
          <a:p>
            <a:r>
              <a:rPr lang="en-US" sz="3600">
                <a:solidFill>
                  <a:schemeClr val="hlink"/>
                </a:solidFill>
              </a:rPr>
              <a:t>Cross-bedding</a:t>
            </a:r>
          </a:p>
          <a:p>
            <a:r>
              <a:rPr lang="en-US" sz="3600">
                <a:solidFill>
                  <a:schemeClr val="hlink"/>
                </a:solidFill>
              </a:rPr>
              <a:t>Ripple cross-lamination</a:t>
            </a:r>
          </a:p>
          <a:p>
            <a:r>
              <a:rPr lang="en-US" sz="3600">
                <a:solidFill>
                  <a:schemeClr val="hlink"/>
                </a:solidFill>
              </a:rPr>
              <a:t>Flaser and lenticular bedding</a:t>
            </a:r>
          </a:p>
        </p:txBody>
      </p:sp>
      <p:pic>
        <p:nvPicPr>
          <p:cNvPr id="167943" name="Picture 7" descr="F6_20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895600"/>
            <a:ext cx="3962400" cy="3852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7944" name="Picture 8" descr="Rippl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40386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562600" y="274638"/>
            <a:ext cx="3352800" cy="1143000"/>
          </a:xfrm>
        </p:spPr>
        <p:txBody>
          <a:bodyPr/>
          <a:lstStyle/>
          <a:p>
            <a:r>
              <a:rPr lang="en-US" sz="4800">
                <a:solidFill>
                  <a:schemeClr val="hlink"/>
                </a:solidFill>
              </a:rPr>
              <a:t>Ripple mark</a:t>
            </a:r>
          </a:p>
        </p:txBody>
      </p:sp>
      <p:pic>
        <p:nvPicPr>
          <p:cNvPr id="169990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28600"/>
            <a:ext cx="5413375" cy="6507163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late1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610600" cy="561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8686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Assymetric flow ripples from Vermillon River</a:t>
            </a:r>
          </a:p>
          <a:p>
            <a:pPr algn="ctr">
              <a:spcBef>
                <a:spcPct val="50000"/>
              </a:spcBef>
            </a:pPr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(Asimetrik akıntı ripple’ları. Vermillon Nehri.)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5350" name="Picture 6" descr="Untitled-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73063"/>
            <a:ext cx="8458200" cy="636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6" name="Picture 4" descr="Prothero2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985838"/>
            <a:ext cx="8639175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Prothero2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28600"/>
            <a:ext cx="8639175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p101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4582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plate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543800" cy="57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2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tr-TR" b="0">
                <a:solidFill>
                  <a:schemeClr val="hlink"/>
                </a:solidFill>
                <a:effectLst/>
              </a:rPr>
              <a:t>Appearence of antidunes from air</a:t>
            </a:r>
            <a:endParaRPr lang="en-US" b="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 descr="F8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4013"/>
            <a:ext cx="8640763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2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Folded 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late2"/>
          <p:cNvPicPr>
            <a:picLocks noChangeAspect="1" noChangeArrowheads="1"/>
          </p:cNvPicPr>
          <p:nvPr/>
        </p:nvPicPr>
        <p:blipFill>
          <a:blip r:embed="rId2">
            <a:lum bright="-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472757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953000" y="274638"/>
            <a:ext cx="3733800" cy="1143000"/>
          </a:xfrm>
        </p:spPr>
        <p:txBody>
          <a:bodyPr/>
          <a:lstStyle/>
          <a:p>
            <a:r>
              <a:rPr lang="tr-TR" sz="4000">
                <a:solidFill>
                  <a:schemeClr val="hlink"/>
                </a:solidFill>
              </a:rPr>
              <a:t>Cross stratification</a:t>
            </a:r>
            <a:endParaRPr lang="en-US" sz="4000">
              <a:solidFill>
                <a:schemeClr val="hlink"/>
              </a:solidFill>
            </a:endParaRP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752600"/>
            <a:ext cx="4038600" cy="4525963"/>
          </a:xfrm>
        </p:spPr>
        <p:txBody>
          <a:bodyPr/>
          <a:lstStyle/>
          <a:p>
            <a:r>
              <a:rPr lang="tr-TR" sz="2800">
                <a:solidFill>
                  <a:schemeClr val="hlink"/>
                </a:solidFill>
              </a:rPr>
              <a:t>Cross stratification from Jurassic age Navajo sandstones. Flow direction is from left to right</a:t>
            </a:r>
            <a:endParaRPr lang="en-US" sz="2800">
              <a:solidFill>
                <a:schemeClr val="hlink"/>
              </a:solidFill>
            </a:endParaRPr>
          </a:p>
          <a:p>
            <a:r>
              <a:rPr lang="tr-TR" sz="2800">
                <a:solidFill>
                  <a:schemeClr val="hlink"/>
                </a:solidFill>
                <a:effectLst/>
              </a:rPr>
              <a:t>Cross str. occurs because of overlaping of ripplemarks.</a:t>
            </a:r>
            <a:endParaRPr lang="en-US" sz="2800">
              <a:solidFill>
                <a:schemeClr val="hlink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 descr="crossbedding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572000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hummock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5257800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9" name="Picture 5" descr="wedgecr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8425"/>
            <a:ext cx="4495800" cy="29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6096000" y="44196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Hummocky crs bed.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7543800" y="32004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4724400" y="3200400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Convulute crs. Bed.(Kama şeklinde)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152400" y="32004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Tabular cross bed</a:t>
            </a:r>
            <a:r>
              <a:rPr lang="en-US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2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(düzlemsel)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2" name="Picture 4" descr="ConolCrosBedKarabur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47688"/>
            <a:ext cx="86391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Irregular stratification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Convolute bedding and lamination</a:t>
            </a:r>
          </a:p>
          <a:p>
            <a:r>
              <a:rPr lang="en-US">
                <a:solidFill>
                  <a:schemeClr val="hlink"/>
                </a:solidFill>
              </a:rPr>
              <a:t>Flame structures</a:t>
            </a:r>
          </a:p>
          <a:p>
            <a:r>
              <a:rPr lang="en-US">
                <a:solidFill>
                  <a:schemeClr val="hlink"/>
                </a:solidFill>
              </a:rPr>
              <a:t>Channels</a:t>
            </a:r>
          </a:p>
          <a:p>
            <a:r>
              <a:rPr lang="en-US">
                <a:solidFill>
                  <a:schemeClr val="hlink"/>
                </a:solidFill>
              </a:rPr>
              <a:t>Scour-and-fill structures</a:t>
            </a:r>
            <a:r>
              <a:rPr lang="ru-RU"/>
              <a:t> 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tr-TR">
                <a:solidFill>
                  <a:schemeClr val="hlink"/>
                </a:solidFill>
              </a:rPr>
              <a:t>Convulute</a:t>
            </a:r>
            <a:r>
              <a:rPr lang="en-US">
                <a:solidFill>
                  <a:schemeClr val="hlink"/>
                </a:solidFill>
              </a:rPr>
              <a:t> lamination</a:t>
            </a:r>
          </a:p>
        </p:txBody>
      </p:sp>
      <p:pic>
        <p:nvPicPr>
          <p:cNvPr id="85002" name="Picture 10" descr="ConvoluteLamination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984250"/>
            <a:ext cx="8839200" cy="5721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faul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057400" y="6096000"/>
            <a:ext cx="502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chemeClr val="hlink"/>
                </a:solidFill>
              </a:rPr>
              <a:t>Synsedimentary Faults</a:t>
            </a:r>
            <a:endParaRPr lang="en-US" sz="3200">
              <a:solidFill>
                <a:schemeClr val="hlink"/>
              </a:solidFill>
            </a:endParaRPr>
          </a:p>
        </p:txBody>
      </p:sp>
      <p:sp>
        <p:nvSpPr>
          <p:cNvPr id="133124" name="Line 4"/>
          <p:cNvSpPr>
            <a:spLocks noChangeShapeType="1"/>
          </p:cNvSpPr>
          <p:nvPr/>
        </p:nvSpPr>
        <p:spPr bwMode="auto">
          <a:xfrm flipH="1" flipV="1">
            <a:off x="3276600" y="3886200"/>
            <a:ext cx="1524000" cy="23622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5" name="Line 5"/>
          <p:cNvSpPr>
            <a:spLocks noChangeShapeType="1"/>
          </p:cNvSpPr>
          <p:nvPr/>
        </p:nvSpPr>
        <p:spPr bwMode="auto">
          <a:xfrm flipV="1">
            <a:off x="4800600" y="3429000"/>
            <a:ext cx="0" cy="28194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26" name="Line 6"/>
          <p:cNvSpPr>
            <a:spLocks noChangeShapeType="1"/>
          </p:cNvSpPr>
          <p:nvPr/>
        </p:nvSpPr>
        <p:spPr bwMode="auto">
          <a:xfrm flipV="1">
            <a:off x="4800600" y="4267200"/>
            <a:ext cx="1066800" cy="19812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76200"/>
            <a:ext cx="8534400" cy="106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>
                <a:solidFill>
                  <a:schemeClr val="hlink"/>
                </a:solidFill>
              </a:rPr>
              <a:t>Penecontemporaneous folds in the Maranosa Arenaci (Italian Apennines)</a:t>
            </a:r>
          </a:p>
        </p:txBody>
      </p:sp>
      <p:pic>
        <p:nvPicPr>
          <p:cNvPr id="175113" name="Picture 9" descr="SunsedimentaryFold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41400"/>
            <a:ext cx="8534400" cy="5702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Bedding-plane markings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Groove cast; striations, bounce, brush, prod, and roll mark</a:t>
            </a:r>
          </a:p>
          <a:p>
            <a:r>
              <a:rPr lang="en-US">
                <a:solidFill>
                  <a:schemeClr val="hlink"/>
                </a:solidFill>
              </a:rPr>
              <a:t>Flute cast</a:t>
            </a:r>
          </a:p>
          <a:p>
            <a:r>
              <a:rPr lang="en-US">
                <a:solidFill>
                  <a:schemeClr val="hlink"/>
                </a:solidFill>
              </a:rPr>
              <a:t>Load cast</a:t>
            </a:r>
          </a:p>
          <a:p>
            <a:r>
              <a:rPr lang="en-US">
                <a:solidFill>
                  <a:schemeClr val="hlink"/>
                </a:solidFill>
              </a:rPr>
              <a:t>Mudcracks and syneresis cracks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oove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plate23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71825"/>
            <a:ext cx="46482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04800" y="5029200"/>
            <a:ext cx="3962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Striations </a:t>
            </a:r>
          </a:p>
          <a:p>
            <a:pPr>
              <a:spcBef>
                <a:spcPct val="50000"/>
              </a:spcBef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(Buzul kertikleri)</a:t>
            </a:r>
            <a:endParaRPr 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876800" y="1447800"/>
            <a:ext cx="4114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Grooves</a:t>
            </a: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(Oluk yapıları)</a:t>
            </a:r>
            <a:endParaRPr lang="en-US" sz="32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plate1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565900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876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Kaval yapıları (flute casts). Akıntı yönü yukardan aşağıya.</a:t>
            </a:r>
            <a:endParaRPr 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pic>
        <p:nvPicPr>
          <p:cNvPr id="95241" name="Picture 9" descr="flute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2773">
            <a:off x="3819525" y="1971675"/>
            <a:ext cx="343852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4" name="Picture 4" descr="InclusionKar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7325"/>
            <a:ext cx="8640763" cy="648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502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Tilted beds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plate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620000" cy="604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500" name="Group 12"/>
          <p:cNvGrpSpPr>
            <a:grpSpLocks/>
          </p:cNvGrpSpPr>
          <p:nvPr/>
        </p:nvGrpSpPr>
        <p:grpSpPr bwMode="auto">
          <a:xfrm>
            <a:off x="2209800" y="2667000"/>
            <a:ext cx="4191000" cy="2286000"/>
            <a:chOff x="1584" y="1680"/>
            <a:chExt cx="2640" cy="1440"/>
          </a:xfrm>
        </p:grpSpPr>
        <p:sp>
          <p:nvSpPr>
            <p:cNvPr id="63493" name="Line 5"/>
            <p:cNvSpPr>
              <a:spLocks noChangeShapeType="1"/>
            </p:cNvSpPr>
            <p:nvPr/>
          </p:nvSpPr>
          <p:spPr bwMode="auto">
            <a:xfrm>
              <a:off x="2112" y="1680"/>
              <a:ext cx="432" cy="624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5" name="Line 7"/>
            <p:cNvSpPr>
              <a:spLocks noChangeShapeType="1"/>
            </p:cNvSpPr>
            <p:nvPr/>
          </p:nvSpPr>
          <p:spPr bwMode="auto">
            <a:xfrm flipH="1" flipV="1">
              <a:off x="1584" y="2640"/>
              <a:ext cx="384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 flipV="1">
              <a:off x="3840" y="2352"/>
              <a:ext cx="384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3501" name="Group 13"/>
          <p:cNvGrpSpPr>
            <a:grpSpLocks/>
          </p:cNvGrpSpPr>
          <p:nvPr/>
        </p:nvGrpSpPr>
        <p:grpSpPr bwMode="auto">
          <a:xfrm>
            <a:off x="2362200" y="2241550"/>
            <a:ext cx="6019800" cy="3140075"/>
            <a:chOff x="1488" y="1412"/>
            <a:chExt cx="3792" cy="1978"/>
          </a:xfrm>
        </p:grpSpPr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1488" y="3140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>
                  <a:solidFill>
                    <a:schemeClr val="hlink"/>
                  </a:solidFill>
                </a:rPr>
                <a:t>Groove casts</a:t>
              </a:r>
              <a:endParaRPr lang="en-US" sz="2000">
                <a:solidFill>
                  <a:schemeClr val="hlink"/>
                </a:solidFill>
              </a:endParaRPr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1776" y="1412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>
                  <a:solidFill>
                    <a:schemeClr val="hlink"/>
                  </a:solidFill>
                </a:rPr>
                <a:t>Flute marks</a:t>
              </a:r>
              <a:endParaRPr lang="en-US" sz="2000">
                <a:solidFill>
                  <a:schemeClr val="hlink"/>
                </a:solidFill>
              </a:endParaRP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3888" y="2832"/>
              <a:ext cx="13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>
                  <a:solidFill>
                    <a:schemeClr val="hlink"/>
                  </a:solidFill>
                </a:rPr>
                <a:t>Load casts</a:t>
              </a:r>
              <a:endParaRPr lang="en-US" sz="2000">
                <a:solidFill>
                  <a:schemeClr val="hlin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loadc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5029200" y="152400"/>
            <a:ext cx="40386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Load structures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form prior to lithification where a denser sand lies on top of less dense mud and a disturbance by a storm or an earthquake causes blobs of sand to sink into the underlying mud.</a:t>
            </a:r>
            <a:endParaRPr lang="tr-TR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0902" name="Picture 6" descr="loadcast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5124450" cy="29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plate2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"/>
          <a:stretch>
            <a:fillRect/>
          </a:stretch>
        </p:blipFill>
        <p:spPr bwMode="auto">
          <a:xfrm>
            <a:off x="0" y="-76200"/>
            <a:ext cx="52578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1" name="Picture 3" descr="plate28b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2077"/>
          <a:stretch>
            <a:fillRect/>
          </a:stretch>
        </p:blipFill>
        <p:spPr bwMode="auto">
          <a:xfrm>
            <a:off x="3429000" y="3810000"/>
            <a:ext cx="5029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334000" y="304800"/>
            <a:ext cx="33528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Ball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tr-TR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pillow str</a:t>
            </a: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uctures</a:t>
            </a:r>
            <a:endParaRPr lang="tr-TR" sz="2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protrusions extending downward from a sand layer into an underlying mud or very fine sand layer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kurumaç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686800" cy="52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Mudcracks and syneresis cracks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nodu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84860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2209800" y="525780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>
                <a:solidFill>
                  <a:schemeClr val="hlink"/>
                </a:solidFill>
              </a:rPr>
              <a:t>Carbonate nodule within shales</a:t>
            </a:r>
            <a:endParaRPr lang="en-US" sz="2000">
              <a:solidFill>
                <a:schemeClr val="hlink"/>
              </a:solidFill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79425" y="5943600"/>
            <a:ext cx="8034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2000">
                <a:solidFill>
                  <a:schemeClr val="hlink"/>
                </a:solidFill>
              </a:rPr>
              <a:t>Nodule : A small rounded mass in a contrasting rock matrix.</a:t>
            </a:r>
            <a:endParaRPr lang="en-US" sz="200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chemeClr val="hlink"/>
                </a:solidFill>
              </a:rPr>
              <a:t>Sedimentary sills and dykes</a:t>
            </a:r>
          </a:p>
        </p:txBody>
      </p:sp>
      <p:pic>
        <p:nvPicPr>
          <p:cNvPr id="180230" name="Picture 6" descr="ClasticDyk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23988"/>
            <a:ext cx="6248400" cy="5311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bioturbasy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0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Biogenic sedimentary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stramotoli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"/>
          <a:stretch>
            <a:fillRect/>
          </a:stretch>
        </p:blipFill>
        <p:spPr bwMode="auto">
          <a:xfrm>
            <a:off x="457200" y="1066800"/>
            <a:ext cx="807720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1219200" y="381000"/>
            <a:ext cx="441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3276600" y="381000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b="1">
                <a:solidFill>
                  <a:srgbClr val="000000"/>
                </a:solidFill>
              </a:rPr>
              <a:t>Biogenic structures</a:t>
            </a:r>
            <a:endParaRPr 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stramat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66675" y="6324600"/>
            <a:ext cx="9077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Bioturbation – horizontal bedding is disturbed by burrow and boring channels  of fossils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026" descr="çapraz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3" name="Text Box 1027"/>
          <p:cNvSpPr txBox="1">
            <a:spLocks noChangeArrowheads="1"/>
          </p:cNvSpPr>
          <p:nvPr/>
        </p:nvSpPr>
        <p:spPr bwMode="auto">
          <a:xfrm>
            <a:off x="2895600" y="2286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>
                <a:solidFill>
                  <a:srgbClr val="000000"/>
                </a:solidFill>
              </a:rPr>
              <a:t>CROSSBEDDINGS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7780" name="Group 1044"/>
          <p:cNvGrpSpPr>
            <a:grpSpLocks/>
          </p:cNvGrpSpPr>
          <p:nvPr/>
        </p:nvGrpSpPr>
        <p:grpSpPr bwMode="auto">
          <a:xfrm>
            <a:off x="1447800" y="2590800"/>
            <a:ext cx="6705600" cy="1981200"/>
            <a:chOff x="912" y="1632"/>
            <a:chExt cx="4224" cy="1248"/>
          </a:xfrm>
        </p:grpSpPr>
        <p:grpSp>
          <p:nvGrpSpPr>
            <p:cNvPr id="117776" name="Group 1040"/>
            <p:cNvGrpSpPr>
              <a:grpSpLocks/>
            </p:cNvGrpSpPr>
            <p:nvPr/>
          </p:nvGrpSpPr>
          <p:grpSpPr bwMode="auto">
            <a:xfrm>
              <a:off x="912" y="2112"/>
              <a:ext cx="2304" cy="768"/>
              <a:chOff x="912" y="2112"/>
              <a:chExt cx="2304" cy="768"/>
            </a:xfrm>
          </p:grpSpPr>
          <p:sp>
            <p:nvSpPr>
              <p:cNvPr id="117774" name="Line 1038"/>
              <p:cNvSpPr>
                <a:spLocks noChangeShapeType="1"/>
              </p:cNvSpPr>
              <p:nvPr/>
            </p:nvSpPr>
            <p:spPr bwMode="auto">
              <a:xfrm flipH="1" flipV="1">
                <a:off x="912" y="2208"/>
                <a:ext cx="2016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75" name="Line 1039"/>
              <p:cNvSpPr>
                <a:spLocks noChangeShapeType="1"/>
              </p:cNvSpPr>
              <p:nvPr/>
            </p:nvSpPr>
            <p:spPr bwMode="auto">
              <a:xfrm flipH="1" flipV="1">
                <a:off x="1200" y="2112"/>
                <a:ext cx="2016" cy="67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778" name="Line 1042"/>
            <p:cNvSpPr>
              <a:spLocks noChangeShapeType="1"/>
            </p:cNvSpPr>
            <p:nvPr/>
          </p:nvSpPr>
          <p:spPr bwMode="auto">
            <a:xfrm>
              <a:off x="1248" y="1728"/>
              <a:ext cx="20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79" name="Text Box 1043"/>
            <p:cNvSpPr txBox="1">
              <a:spLocks noChangeArrowheads="1"/>
            </p:cNvSpPr>
            <p:nvPr/>
          </p:nvSpPr>
          <p:spPr bwMode="auto">
            <a:xfrm>
              <a:off x="3360" y="1632"/>
              <a:ext cx="17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2000">
                  <a:solidFill>
                    <a:schemeClr val="hlink"/>
                  </a:solidFill>
                </a:rPr>
                <a:t>CURRENT DIRECTION</a:t>
              </a:r>
              <a:endParaRPr lang="en-US" sz="2000">
                <a:solidFill>
                  <a:schemeClr val="hlink"/>
                </a:solidFill>
              </a:endParaRPr>
            </a:p>
          </p:txBody>
        </p:sp>
      </p:grpSp>
      <p:sp>
        <p:nvSpPr>
          <p:cNvPr id="117781" name="Text Box 1045"/>
          <p:cNvSpPr txBox="1">
            <a:spLocks noChangeArrowheads="1"/>
          </p:cNvSpPr>
          <p:nvPr/>
        </p:nvSpPr>
        <p:spPr bwMode="auto">
          <a:xfrm>
            <a:off x="609600" y="6096000"/>
            <a:ext cx="242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Cross-bedding</a:t>
            </a:r>
          </a:p>
        </p:txBody>
      </p:sp>
      <p:sp>
        <p:nvSpPr>
          <p:cNvPr id="117782" name="Line 1046"/>
          <p:cNvSpPr>
            <a:spLocks noChangeShapeType="1"/>
          </p:cNvSpPr>
          <p:nvPr/>
        </p:nvSpPr>
        <p:spPr bwMode="auto">
          <a:xfrm flipV="1">
            <a:off x="1371600" y="3962400"/>
            <a:ext cx="1295400" cy="22098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3" name="Text Box 1047"/>
          <p:cNvSpPr txBox="1">
            <a:spLocks noChangeArrowheads="1"/>
          </p:cNvSpPr>
          <p:nvPr/>
        </p:nvSpPr>
        <p:spPr bwMode="auto">
          <a:xfrm>
            <a:off x="4724400" y="6172200"/>
            <a:ext cx="15621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hlink"/>
                </a:solidFill>
              </a:rPr>
              <a:t>Bedding </a:t>
            </a:r>
          </a:p>
        </p:txBody>
      </p:sp>
      <p:sp>
        <p:nvSpPr>
          <p:cNvPr id="117784" name="Line 1048"/>
          <p:cNvSpPr>
            <a:spLocks noChangeShapeType="1"/>
          </p:cNvSpPr>
          <p:nvPr/>
        </p:nvSpPr>
        <p:spPr bwMode="auto">
          <a:xfrm flipH="1" flipV="1">
            <a:off x="3810000" y="4876800"/>
            <a:ext cx="1295400" cy="12954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5" name="Line 1049"/>
          <p:cNvSpPr>
            <a:spLocks noChangeShapeType="1"/>
          </p:cNvSpPr>
          <p:nvPr/>
        </p:nvSpPr>
        <p:spPr bwMode="auto">
          <a:xfrm flipV="1">
            <a:off x="5181600" y="4724400"/>
            <a:ext cx="533400" cy="14478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786" name="Line 1050"/>
          <p:cNvSpPr>
            <a:spLocks noChangeShapeType="1"/>
          </p:cNvSpPr>
          <p:nvPr/>
        </p:nvSpPr>
        <p:spPr bwMode="auto">
          <a:xfrm flipV="1">
            <a:off x="5334000" y="4572000"/>
            <a:ext cx="2362200" cy="1600200"/>
          </a:xfrm>
          <a:prstGeom prst="line">
            <a:avLst/>
          </a:prstGeom>
          <a:noFill/>
          <a:ln w="38100" cmpd="dbl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8" name="Picture 4" descr="Nonconform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5038"/>
            <a:ext cx="8636000" cy="592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57200" y="1524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Discordant relationships</a:t>
            </a:r>
          </a:p>
        </p:txBody>
      </p:sp>
      <p:sp>
        <p:nvSpPr>
          <p:cNvPr id="144390" name="Freeform 6"/>
          <p:cNvSpPr>
            <a:spLocks/>
          </p:cNvSpPr>
          <p:nvPr/>
        </p:nvSpPr>
        <p:spPr bwMode="auto">
          <a:xfrm>
            <a:off x="3048000" y="3048000"/>
            <a:ext cx="5867400" cy="1295400"/>
          </a:xfrm>
          <a:custGeom>
            <a:avLst/>
            <a:gdLst>
              <a:gd name="T0" fmla="*/ 0 w 3696"/>
              <a:gd name="T1" fmla="*/ 768 h 816"/>
              <a:gd name="T2" fmla="*/ 576 w 3696"/>
              <a:gd name="T3" fmla="*/ 816 h 816"/>
              <a:gd name="T4" fmla="*/ 960 w 3696"/>
              <a:gd name="T5" fmla="*/ 768 h 816"/>
              <a:gd name="T6" fmla="*/ 1584 w 3696"/>
              <a:gd name="T7" fmla="*/ 720 h 816"/>
              <a:gd name="T8" fmla="*/ 2016 w 3696"/>
              <a:gd name="T9" fmla="*/ 576 h 816"/>
              <a:gd name="T10" fmla="*/ 2400 w 3696"/>
              <a:gd name="T11" fmla="*/ 432 h 816"/>
              <a:gd name="T12" fmla="*/ 3072 w 3696"/>
              <a:gd name="T13" fmla="*/ 192 h 816"/>
              <a:gd name="T14" fmla="*/ 3552 w 3696"/>
              <a:gd name="T15" fmla="*/ 48 h 816"/>
              <a:gd name="T16" fmla="*/ 3696 w 3696"/>
              <a:gd name="T1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696" h="816">
                <a:moveTo>
                  <a:pt x="0" y="768"/>
                </a:moveTo>
                <a:cubicBezTo>
                  <a:pt x="208" y="792"/>
                  <a:pt x="416" y="816"/>
                  <a:pt x="576" y="816"/>
                </a:cubicBezTo>
                <a:cubicBezTo>
                  <a:pt x="736" y="816"/>
                  <a:pt x="792" y="784"/>
                  <a:pt x="960" y="768"/>
                </a:cubicBezTo>
                <a:cubicBezTo>
                  <a:pt x="1128" y="752"/>
                  <a:pt x="1408" y="752"/>
                  <a:pt x="1584" y="720"/>
                </a:cubicBezTo>
                <a:cubicBezTo>
                  <a:pt x="1760" y="688"/>
                  <a:pt x="1880" y="624"/>
                  <a:pt x="2016" y="576"/>
                </a:cubicBezTo>
                <a:cubicBezTo>
                  <a:pt x="2152" y="528"/>
                  <a:pt x="2224" y="496"/>
                  <a:pt x="2400" y="432"/>
                </a:cubicBezTo>
                <a:cubicBezTo>
                  <a:pt x="2576" y="368"/>
                  <a:pt x="2880" y="256"/>
                  <a:pt x="3072" y="192"/>
                </a:cubicBezTo>
                <a:cubicBezTo>
                  <a:pt x="3264" y="128"/>
                  <a:pt x="3448" y="80"/>
                  <a:pt x="3552" y="48"/>
                </a:cubicBezTo>
                <a:cubicBezTo>
                  <a:pt x="3656" y="16"/>
                  <a:pt x="3676" y="8"/>
                  <a:pt x="369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1" name="Freeform 7"/>
          <p:cNvSpPr>
            <a:spLocks/>
          </p:cNvSpPr>
          <p:nvPr/>
        </p:nvSpPr>
        <p:spPr bwMode="auto">
          <a:xfrm>
            <a:off x="6705600" y="3810000"/>
            <a:ext cx="1143000" cy="1981200"/>
          </a:xfrm>
          <a:custGeom>
            <a:avLst/>
            <a:gdLst>
              <a:gd name="T0" fmla="*/ 720 w 720"/>
              <a:gd name="T1" fmla="*/ 1248 h 1248"/>
              <a:gd name="T2" fmla="*/ 528 w 720"/>
              <a:gd name="T3" fmla="*/ 1008 h 1248"/>
              <a:gd name="T4" fmla="*/ 384 w 720"/>
              <a:gd name="T5" fmla="*/ 672 h 1248"/>
              <a:gd name="T6" fmla="*/ 240 w 720"/>
              <a:gd name="T7" fmla="*/ 432 h 1248"/>
              <a:gd name="T8" fmla="*/ 48 w 720"/>
              <a:gd name="T9" fmla="*/ 96 h 1248"/>
              <a:gd name="T10" fmla="*/ 0 w 720"/>
              <a:gd name="T11" fmla="*/ 0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0" h="1248">
                <a:moveTo>
                  <a:pt x="720" y="1248"/>
                </a:moveTo>
                <a:cubicBezTo>
                  <a:pt x="652" y="1176"/>
                  <a:pt x="584" y="1104"/>
                  <a:pt x="528" y="1008"/>
                </a:cubicBezTo>
                <a:cubicBezTo>
                  <a:pt x="472" y="912"/>
                  <a:pt x="432" y="768"/>
                  <a:pt x="384" y="672"/>
                </a:cubicBezTo>
                <a:cubicBezTo>
                  <a:pt x="336" y="576"/>
                  <a:pt x="296" y="528"/>
                  <a:pt x="240" y="432"/>
                </a:cubicBezTo>
                <a:cubicBezTo>
                  <a:pt x="184" y="336"/>
                  <a:pt x="88" y="168"/>
                  <a:pt x="48" y="96"/>
                </a:cubicBezTo>
                <a:cubicBezTo>
                  <a:pt x="8" y="24"/>
                  <a:pt x="4" y="12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2" name="Freeform 8"/>
          <p:cNvSpPr>
            <a:spLocks/>
          </p:cNvSpPr>
          <p:nvPr/>
        </p:nvSpPr>
        <p:spPr bwMode="auto">
          <a:xfrm>
            <a:off x="7239000" y="3733800"/>
            <a:ext cx="1295400" cy="2133600"/>
          </a:xfrm>
          <a:custGeom>
            <a:avLst/>
            <a:gdLst>
              <a:gd name="T0" fmla="*/ 816 w 816"/>
              <a:gd name="T1" fmla="*/ 1344 h 1344"/>
              <a:gd name="T2" fmla="*/ 624 w 816"/>
              <a:gd name="T3" fmla="*/ 1008 h 1344"/>
              <a:gd name="T4" fmla="*/ 432 w 816"/>
              <a:gd name="T5" fmla="*/ 720 h 1344"/>
              <a:gd name="T6" fmla="*/ 192 w 816"/>
              <a:gd name="T7" fmla="*/ 384 h 1344"/>
              <a:gd name="T8" fmla="*/ 0 w 816"/>
              <a:gd name="T9" fmla="*/ 0 h 1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6" h="1344">
                <a:moveTo>
                  <a:pt x="816" y="1344"/>
                </a:moveTo>
                <a:cubicBezTo>
                  <a:pt x="752" y="1228"/>
                  <a:pt x="688" y="1112"/>
                  <a:pt x="624" y="1008"/>
                </a:cubicBezTo>
                <a:cubicBezTo>
                  <a:pt x="560" y="904"/>
                  <a:pt x="504" y="824"/>
                  <a:pt x="432" y="720"/>
                </a:cubicBezTo>
                <a:cubicBezTo>
                  <a:pt x="360" y="616"/>
                  <a:pt x="264" y="504"/>
                  <a:pt x="192" y="384"/>
                </a:cubicBezTo>
                <a:cubicBezTo>
                  <a:pt x="120" y="264"/>
                  <a:pt x="60" y="132"/>
                  <a:pt x="0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3" name="Freeform 9"/>
          <p:cNvSpPr>
            <a:spLocks/>
          </p:cNvSpPr>
          <p:nvPr/>
        </p:nvSpPr>
        <p:spPr bwMode="auto">
          <a:xfrm>
            <a:off x="1828800" y="3035300"/>
            <a:ext cx="3505200" cy="317500"/>
          </a:xfrm>
          <a:custGeom>
            <a:avLst/>
            <a:gdLst>
              <a:gd name="T0" fmla="*/ 0 w 2208"/>
              <a:gd name="T1" fmla="*/ 200 h 200"/>
              <a:gd name="T2" fmla="*/ 528 w 2208"/>
              <a:gd name="T3" fmla="*/ 152 h 200"/>
              <a:gd name="T4" fmla="*/ 912 w 2208"/>
              <a:gd name="T5" fmla="*/ 104 h 200"/>
              <a:gd name="T6" fmla="*/ 1296 w 2208"/>
              <a:gd name="T7" fmla="*/ 56 h 200"/>
              <a:gd name="T8" fmla="*/ 1728 w 2208"/>
              <a:gd name="T9" fmla="*/ 8 h 200"/>
              <a:gd name="T10" fmla="*/ 2208 w 2208"/>
              <a:gd name="T11" fmla="*/ 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8" h="200">
                <a:moveTo>
                  <a:pt x="0" y="200"/>
                </a:moveTo>
                <a:cubicBezTo>
                  <a:pt x="188" y="184"/>
                  <a:pt x="376" y="168"/>
                  <a:pt x="528" y="152"/>
                </a:cubicBezTo>
                <a:cubicBezTo>
                  <a:pt x="680" y="136"/>
                  <a:pt x="784" y="120"/>
                  <a:pt x="912" y="104"/>
                </a:cubicBezTo>
                <a:cubicBezTo>
                  <a:pt x="1040" y="88"/>
                  <a:pt x="1160" y="72"/>
                  <a:pt x="1296" y="56"/>
                </a:cubicBezTo>
                <a:cubicBezTo>
                  <a:pt x="1432" y="40"/>
                  <a:pt x="1576" y="16"/>
                  <a:pt x="1728" y="8"/>
                </a:cubicBezTo>
                <a:cubicBezTo>
                  <a:pt x="1880" y="0"/>
                  <a:pt x="2044" y="4"/>
                  <a:pt x="2208" y="8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6934200" y="5715000"/>
            <a:ext cx="20415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hlink"/>
                </a:solidFill>
              </a:rPr>
              <a:t>Tilted bedding </a:t>
            </a:r>
            <a:br>
              <a:rPr lang="en-US" sz="1800">
                <a:solidFill>
                  <a:schemeClr val="hlink"/>
                </a:solidFill>
              </a:rPr>
            </a:br>
            <a:r>
              <a:rPr lang="en-US" sz="1800">
                <a:solidFill>
                  <a:schemeClr val="hlink"/>
                </a:solidFill>
              </a:rPr>
              <a:t>below discordance</a:t>
            </a:r>
            <a:br>
              <a:rPr lang="en-US" sz="1800">
                <a:solidFill>
                  <a:schemeClr val="hlink"/>
                </a:solidFill>
              </a:rPr>
            </a:br>
            <a:r>
              <a:rPr lang="en-US" sz="1800">
                <a:solidFill>
                  <a:schemeClr val="hlink"/>
                </a:solidFill>
              </a:rPr>
              <a:t>(nonconformity)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 rot="342635">
            <a:off x="1524000" y="3962400"/>
            <a:ext cx="199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hlink"/>
                </a:solidFill>
              </a:rPr>
              <a:t>Discordance</a:t>
            </a:r>
            <a:br>
              <a:rPr lang="en-US" sz="2000">
                <a:solidFill>
                  <a:schemeClr val="hlink"/>
                </a:solidFill>
              </a:rPr>
            </a:br>
            <a:r>
              <a:rPr lang="en-US" sz="2000">
                <a:solidFill>
                  <a:schemeClr val="hlink"/>
                </a:solidFill>
              </a:rPr>
              <a:t>(nonconformity)</a:t>
            </a:r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 rot="-358613">
            <a:off x="1143000" y="2590800"/>
            <a:ext cx="438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Bedding above the discordance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1" grpId="0" animBg="1"/>
      <p:bldP spid="144392" grpId="0" animBg="1"/>
      <p:bldP spid="1443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Sedimentary structures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429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Bedding and lamination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Laminated bedding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Graded bedding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Massive (structureless) bedding</a:t>
            </a:r>
          </a:p>
          <a:p>
            <a:r>
              <a:rPr lang="en-US">
                <a:solidFill>
                  <a:schemeClr val="hlink"/>
                </a:solidFill>
              </a:rPr>
              <a:t>Bedforms</a:t>
            </a:r>
          </a:p>
          <a:p>
            <a:r>
              <a:rPr lang="en-US">
                <a:solidFill>
                  <a:schemeClr val="hlink"/>
                </a:solidFill>
              </a:rPr>
              <a:t>Irregular stratification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3429000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Groove cast; striations, bounce, brush, prod, and roll mark</a:t>
            </a:r>
          </a:p>
          <a:p>
            <a:r>
              <a:rPr lang="en-US">
                <a:solidFill>
                  <a:schemeClr val="hlink"/>
                </a:solidFill>
              </a:rPr>
              <a:t>Flute cast</a:t>
            </a:r>
          </a:p>
          <a:p>
            <a:r>
              <a:rPr lang="en-US">
                <a:solidFill>
                  <a:schemeClr val="hlink"/>
                </a:solidFill>
              </a:rPr>
              <a:t>Load cast</a:t>
            </a:r>
          </a:p>
          <a:p>
            <a:r>
              <a:rPr lang="en-US">
                <a:solidFill>
                  <a:schemeClr val="hlink"/>
                </a:solidFill>
              </a:rPr>
              <a:t>Mudcracks and syneresis cracks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52400" y="10668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Stratification and bedforms: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876800" y="1081088"/>
            <a:ext cx="419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Bedding-plane markings: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3048000" y="838200"/>
            <a:ext cx="457200" cy="2286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5486400" y="838200"/>
            <a:ext cx="381000" cy="304800"/>
          </a:xfrm>
          <a:prstGeom prst="line">
            <a:avLst/>
          </a:prstGeom>
          <a:noFill/>
          <a:ln w="76200" cmpd="tri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438400" y="5029200"/>
            <a:ext cx="434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Other structures:</a:t>
            </a:r>
            <a:b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</a:br>
            <a:r>
              <a:rPr lang="en-US" sz="2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- </a:t>
            </a:r>
            <a:r>
              <a:rPr 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Sedimentary sills and dykes</a:t>
            </a:r>
          </a:p>
        </p:txBody>
      </p:sp>
      <p:sp>
        <p:nvSpPr>
          <p:cNvPr id="2066" name="Freeform 18"/>
          <p:cNvSpPr>
            <a:spLocks/>
          </p:cNvSpPr>
          <p:nvPr/>
        </p:nvSpPr>
        <p:spPr bwMode="auto">
          <a:xfrm>
            <a:off x="4343400" y="914400"/>
            <a:ext cx="304800" cy="4191000"/>
          </a:xfrm>
          <a:custGeom>
            <a:avLst/>
            <a:gdLst>
              <a:gd name="T0" fmla="*/ 192 w 192"/>
              <a:gd name="T1" fmla="*/ 0 h 2640"/>
              <a:gd name="T2" fmla="*/ 96 w 192"/>
              <a:gd name="T3" fmla="*/ 1008 h 2640"/>
              <a:gd name="T4" fmla="*/ 96 w 192"/>
              <a:gd name="T5" fmla="*/ 2064 h 2640"/>
              <a:gd name="T6" fmla="*/ 0 w 192"/>
              <a:gd name="T7" fmla="*/ 264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2640">
                <a:moveTo>
                  <a:pt x="192" y="0"/>
                </a:moveTo>
                <a:cubicBezTo>
                  <a:pt x="152" y="332"/>
                  <a:pt x="112" y="664"/>
                  <a:pt x="96" y="1008"/>
                </a:cubicBezTo>
                <a:cubicBezTo>
                  <a:pt x="80" y="1352"/>
                  <a:pt x="112" y="1792"/>
                  <a:pt x="96" y="2064"/>
                </a:cubicBezTo>
                <a:cubicBezTo>
                  <a:pt x="80" y="2336"/>
                  <a:pt x="40" y="2488"/>
                  <a:pt x="0" y="2640"/>
                </a:cubicBezTo>
              </a:path>
            </a:pathLst>
          </a:custGeom>
          <a:noFill/>
          <a:ln w="76200" cmpd="sng">
            <a:solidFill>
              <a:schemeClr val="hlink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24400" y="274638"/>
            <a:ext cx="3962400" cy="792162"/>
          </a:xfrm>
        </p:spPr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Bedding </a:t>
            </a: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43000"/>
            <a:ext cx="4038600" cy="5410200"/>
          </a:xfrm>
        </p:spPr>
        <p:txBody>
          <a:bodyPr/>
          <a:lstStyle/>
          <a:p>
            <a:pPr marL="0" indent="0"/>
            <a:r>
              <a:rPr lang="en-US" sz="3000">
                <a:solidFill>
                  <a:schemeClr val="hlink"/>
                </a:solidFill>
              </a:rPr>
              <a:t> Beds, or strata are tabular or lenticular layers of sedimentary rock that have lithologic, textural, or structural unity that clear distinguishes them from layers above and bellow.</a:t>
            </a:r>
            <a:r>
              <a:rPr lang="ru-RU" sz="3000">
                <a:solidFill>
                  <a:schemeClr val="hlink"/>
                </a:solidFill>
              </a:rPr>
              <a:t> </a:t>
            </a:r>
            <a:endParaRPr lang="en-US" sz="3000">
              <a:solidFill>
                <a:schemeClr val="hlink"/>
              </a:solidFill>
            </a:endParaRPr>
          </a:p>
          <a:p>
            <a:pPr marL="0" indent="0"/>
            <a:r>
              <a:rPr lang="en-US" sz="3000">
                <a:solidFill>
                  <a:schemeClr val="hlink"/>
                </a:solidFill>
              </a:rPr>
              <a:t> Groups of similar beds or cross beds are called bedsets.</a:t>
            </a:r>
            <a:r>
              <a:rPr lang="ru-RU" sz="2400">
                <a:solidFill>
                  <a:schemeClr val="hlink"/>
                </a:solidFill>
              </a:rPr>
              <a:t> </a:t>
            </a:r>
            <a:endParaRPr lang="en-US" sz="2400">
              <a:solidFill>
                <a:schemeClr val="hlink"/>
              </a:solidFill>
            </a:endParaRPr>
          </a:p>
        </p:txBody>
      </p:sp>
      <p:pic>
        <p:nvPicPr>
          <p:cNvPr id="155658" name="Picture 10" descr="Snj0001_rev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22238"/>
            <a:ext cx="4419600" cy="6659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Description of bedding</a:t>
            </a:r>
          </a:p>
        </p:txBody>
      </p:sp>
      <p:graphicFrame>
        <p:nvGraphicFramePr>
          <p:cNvPr id="161857" name="Group 65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236464"/>
        </p:xfrm>
        <a:graphic>
          <a:graphicData uri="http://schemas.openxmlformats.org/drawingml/2006/table">
            <a:tbl>
              <a:tblPr/>
              <a:tblGrid>
                <a:gridCol w="2971800"/>
                <a:gridCol w="5257800"/>
              </a:tblGrid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itchFamily="18" charset="0"/>
                        </a:rPr>
                        <a:t>Thick beds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Beds that are 30–100 cm thick. Very thick beds are tens of m thick.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Medium beds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Beds that are 10–30 cm thick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Thin beds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Beds that are less than 3 cm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Thinly laminated beds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Beds that are less than 0.3 cm thick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9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Rhythmic beds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Garamond" pitchFamily="18" charset="0"/>
                        </a:rPr>
                        <a:t>A sequence of beds in which the contrast between adjacent beds is repeated periodically for a substantial thickness of strata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marR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Description of bedding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Lateral continuity</a:t>
            </a:r>
          </a:p>
          <a:p>
            <a:r>
              <a:rPr lang="en-US">
                <a:solidFill>
                  <a:schemeClr val="hlink"/>
                </a:solidFill>
              </a:rPr>
              <a:t>Termination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merging of bedding planes (pinch-out)</a:t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lateral gradation of composition (die out)</a:t>
            </a:r>
            <a:r>
              <a:rPr lang="ru-RU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/>
            </a:r>
            <a:br>
              <a:rPr lang="en-US">
                <a:solidFill>
                  <a:schemeClr val="hlink"/>
                </a:solidFill>
              </a:rPr>
            </a:br>
            <a:r>
              <a:rPr lang="en-US">
                <a:solidFill>
                  <a:schemeClr val="hlink"/>
                </a:solidFill>
              </a:rPr>
              <a:t>- meeting of crosscutting features such as channel or unconformity</a:t>
            </a:r>
            <a:r>
              <a:rPr lang="ru-RU">
                <a:solidFill>
                  <a:schemeClr val="hlink"/>
                </a:solidFill>
              </a:rPr>
              <a:t> </a:t>
            </a:r>
            <a:endParaRPr lang="en-US">
              <a:solidFill>
                <a:schemeClr val="hlink"/>
              </a:solidFill>
            </a:endParaRPr>
          </a:p>
          <a:p>
            <a:r>
              <a:rPr lang="en-US">
                <a:solidFill>
                  <a:schemeClr val="hlink"/>
                </a:solidFill>
              </a:rPr>
              <a:t>Parallel bedding</a:t>
            </a:r>
          </a:p>
          <a:p>
            <a:r>
              <a:rPr lang="en-US">
                <a:solidFill>
                  <a:schemeClr val="hlink"/>
                </a:solidFill>
              </a:rPr>
              <a:t>Wavy bedding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en-US" sz="4000">
                <a:solidFill>
                  <a:schemeClr val="hlink"/>
                </a:solidFill>
              </a:rPr>
              <a:t>Mechanisms of bedding formation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2871788"/>
          </a:xfrm>
        </p:spPr>
        <p:txBody>
          <a:bodyPr/>
          <a:lstStyle/>
          <a:p>
            <a:r>
              <a:rPr lang="en-US" sz="2800">
                <a:solidFill>
                  <a:schemeClr val="hlink"/>
                </a:solidFill>
              </a:rPr>
              <a:t>sedimentation from suspension</a:t>
            </a:r>
          </a:p>
          <a:p>
            <a:r>
              <a:rPr lang="en-US" sz="2800">
                <a:solidFill>
                  <a:schemeClr val="hlink"/>
                </a:solidFill>
              </a:rPr>
              <a:t>horizontal accretion from a moving bed load (bed load is a part of the stream load that moves on or immediately above the stream bed; stream load is all material that is transported by a stream)</a:t>
            </a:r>
          </a:p>
          <a:p>
            <a:r>
              <a:rPr lang="en-US" sz="2800">
                <a:solidFill>
                  <a:schemeClr val="hlink"/>
                </a:solidFill>
              </a:rPr>
              <a:t>encroachment into the lee of an obstacle.</a:t>
            </a:r>
            <a:r>
              <a:rPr lang="ru-RU" sz="2800"/>
              <a:t> </a:t>
            </a:r>
            <a:endParaRPr lang="en-US" sz="2800"/>
          </a:p>
        </p:txBody>
      </p:sp>
      <p:pic>
        <p:nvPicPr>
          <p:cNvPr id="163845" name="Picture 5" descr="F6_18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3763963"/>
            <a:ext cx="8839200" cy="3017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1501</TotalTime>
  <Words>543</Words>
  <Application>Microsoft Office PowerPoint</Application>
  <PresentationFormat>On-screen Show (4:3)</PresentationFormat>
  <Paragraphs>101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Garamond</vt:lpstr>
      <vt:lpstr>Times New Roman</vt:lpstr>
      <vt:lpstr>Wingdings</vt:lpstr>
      <vt:lpstr>Tahoma</vt:lpstr>
      <vt:lpstr>Stream</vt:lpstr>
      <vt:lpstr>Horizontal and continuous beds </vt:lpstr>
      <vt:lpstr>Folded beds</vt:lpstr>
      <vt:lpstr>PowerPoint Presentation</vt:lpstr>
      <vt:lpstr>PowerPoint Presentation</vt:lpstr>
      <vt:lpstr>Sedimentary structures</vt:lpstr>
      <vt:lpstr>Bedding </vt:lpstr>
      <vt:lpstr>Description of bedding</vt:lpstr>
      <vt:lpstr>Description of bedding</vt:lpstr>
      <vt:lpstr>Mechanisms of bedding formation</vt:lpstr>
      <vt:lpstr>Graded bedding  </vt:lpstr>
      <vt:lpstr>PowerPoint Presentation</vt:lpstr>
      <vt:lpstr>Bedforms – structures of the surface of a bed</vt:lpstr>
      <vt:lpstr>Ripple 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Appearence of antidunes from air</vt:lpstr>
      <vt:lpstr>Cross stratification</vt:lpstr>
      <vt:lpstr>PowerPoint Presentation</vt:lpstr>
      <vt:lpstr>PowerPoint Presentation</vt:lpstr>
      <vt:lpstr>Irregular stratification</vt:lpstr>
      <vt:lpstr>Convulute lamination</vt:lpstr>
      <vt:lpstr>PowerPoint Presentation</vt:lpstr>
      <vt:lpstr>PowerPoint Presentation</vt:lpstr>
      <vt:lpstr>Bedding-plane markings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Mudcracks and syneresis cracks</vt:lpstr>
      <vt:lpstr>PowerPoint Presentation</vt:lpstr>
      <vt:lpstr>Sedimentary sills and dykes</vt:lpstr>
      <vt:lpstr>Biogenic sedimentary structures</vt:lpstr>
      <vt:lpstr>PowerPoint Presentation</vt:lpstr>
      <vt:lpstr>PowerPoint Presentation</vt:lpstr>
      <vt:lpstr>PowerPoint Presentation</vt:lpstr>
    </vt:vector>
  </TitlesOfParts>
  <Company>eies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SEDİMANTER YAPILAR</dc:title>
  <dc:creator>lexy</dc:creator>
  <cp:lastModifiedBy>Boris Natalin</cp:lastModifiedBy>
  <cp:revision>31</cp:revision>
  <dcterms:created xsi:type="dcterms:W3CDTF">2002-11-24T10:54:12Z</dcterms:created>
  <dcterms:modified xsi:type="dcterms:W3CDTF">2012-05-11T10:12:06Z</dcterms:modified>
</cp:coreProperties>
</file>