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81" r:id="rId3"/>
    <p:sldId id="398" r:id="rId4"/>
    <p:sldId id="293" r:id="rId5"/>
    <p:sldId id="294" r:id="rId6"/>
    <p:sldId id="296" r:id="rId7"/>
    <p:sldId id="282" r:id="rId8"/>
    <p:sldId id="257" r:id="rId9"/>
    <p:sldId id="284" r:id="rId10"/>
    <p:sldId id="304" r:id="rId11"/>
    <p:sldId id="390" r:id="rId12"/>
    <p:sldId id="399" r:id="rId13"/>
    <p:sldId id="400" r:id="rId14"/>
    <p:sldId id="389" r:id="rId15"/>
    <p:sldId id="391" r:id="rId16"/>
    <p:sldId id="305" r:id="rId17"/>
    <p:sldId id="314" r:id="rId18"/>
    <p:sldId id="312" r:id="rId19"/>
    <p:sldId id="392" r:id="rId20"/>
    <p:sldId id="318" r:id="rId21"/>
    <p:sldId id="320" r:id="rId22"/>
    <p:sldId id="321" r:id="rId23"/>
    <p:sldId id="401" r:id="rId24"/>
    <p:sldId id="332" r:id="rId25"/>
    <p:sldId id="329" r:id="rId26"/>
    <p:sldId id="331" r:id="rId27"/>
    <p:sldId id="341" r:id="rId28"/>
    <p:sldId id="415" r:id="rId29"/>
    <p:sldId id="402" r:id="rId30"/>
    <p:sldId id="394" r:id="rId31"/>
    <p:sldId id="343" r:id="rId32"/>
    <p:sldId id="383" r:id="rId33"/>
    <p:sldId id="403" r:id="rId34"/>
    <p:sldId id="286" r:id="rId35"/>
    <p:sldId id="287" r:id="rId36"/>
    <p:sldId id="288" r:id="rId37"/>
    <p:sldId id="387" r:id="rId38"/>
    <p:sldId id="404" r:id="rId39"/>
    <p:sldId id="405" r:id="rId40"/>
    <p:sldId id="406" r:id="rId41"/>
    <p:sldId id="388" r:id="rId42"/>
    <p:sldId id="386" r:id="rId43"/>
    <p:sldId id="395" r:id="rId44"/>
    <p:sldId id="397" r:id="rId45"/>
    <p:sldId id="396" r:id="rId46"/>
    <p:sldId id="407" r:id="rId47"/>
    <p:sldId id="408" r:id="rId48"/>
    <p:sldId id="409" r:id="rId49"/>
    <p:sldId id="410" r:id="rId5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FF00"/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37" autoAdjust="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8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69A1F-BC37-4779-86BE-CC1E223CC722}" type="datetimeFigureOut">
              <a:rPr lang="tr-TR" smtClean="0"/>
              <a:pPr/>
              <a:t>14.12.2016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2C5C8-4799-4F04-A4E7-7F63CC8A954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94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C5C8-4799-4F04-A4E7-7F63CC8A954A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409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C5C8-4799-4F04-A4E7-7F63CC8A954A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7366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C5C8-4799-4F04-A4E7-7F63CC8A954A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668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C5C8-4799-4F04-A4E7-7F63CC8A954A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68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C5C8-4799-4F04-A4E7-7F63CC8A954A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4136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C5C8-4799-4F04-A4E7-7F63CC8A954A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1697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C5C8-4799-4F04-A4E7-7F63CC8A954A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7526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C5C8-4799-4F04-A4E7-7F63CC8A954A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02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C5C8-4799-4F04-A4E7-7F63CC8A954A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32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C5C8-4799-4F04-A4E7-7F63CC8A954A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670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C5C8-4799-4F04-A4E7-7F63CC8A954A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1461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C5C8-4799-4F04-A4E7-7F63CC8A954A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1461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C5C8-4799-4F04-A4E7-7F63CC8A954A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7418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C5C8-4799-4F04-A4E7-7F63CC8A954A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4280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C5C8-4799-4F04-A4E7-7F63CC8A954A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1461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C5C8-4799-4F04-A4E7-7F63CC8A954A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617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F4D9-2293-44A2-A8DB-73E0E9A7EC44}" type="datetime1">
              <a:rPr lang="tr-TR" smtClean="0"/>
              <a:pPr/>
              <a:t>14.12.2016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007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995A-11D6-49F0-914F-4F49969259EA}" type="datetime1">
              <a:rPr lang="tr-TR" smtClean="0"/>
              <a:pPr/>
              <a:t>14.12.2016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06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03D1-6EF9-4381-9179-9C0BB06617F5}" type="datetime1">
              <a:rPr lang="tr-TR" smtClean="0"/>
              <a:pPr/>
              <a:t>14.12.2016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09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CEDC-7CAA-443A-B61C-809BEEE585A1}" type="datetime1">
              <a:rPr lang="tr-TR" smtClean="0"/>
              <a:pPr/>
              <a:t>14.12.2016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912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71A1-F875-4495-AF24-13EB074368FE}" type="datetime1">
              <a:rPr lang="tr-TR" smtClean="0"/>
              <a:pPr/>
              <a:t>14.12.2016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912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838C-D640-494C-AF43-07A5B3104D2F}" type="datetime1">
              <a:rPr lang="tr-TR" smtClean="0"/>
              <a:pPr/>
              <a:t>14.12.2016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537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E3FB-FDF5-4745-9ECE-02B6DB4A85BC}" type="datetime1">
              <a:rPr lang="tr-TR" smtClean="0"/>
              <a:pPr/>
              <a:t>14.12.2016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74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ED21-8B00-47D6-93AB-EAC8EA7108A3}" type="datetime1">
              <a:rPr lang="tr-TR" smtClean="0"/>
              <a:pPr/>
              <a:t>14.12.2016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9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327E-51B0-4E60-BAB4-1EC74405B8DB}" type="datetime1">
              <a:rPr lang="tr-TR" smtClean="0"/>
              <a:pPr/>
              <a:t>14.12.2016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40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3629-F886-47B2-ACA4-5814E58677A9}" type="datetime1">
              <a:rPr lang="tr-TR" smtClean="0"/>
              <a:pPr/>
              <a:t>14.12.2016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22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F536-9133-4BD0-B093-73952512EA7C}" type="datetime1">
              <a:rPr lang="tr-TR" smtClean="0"/>
              <a:pPr/>
              <a:t>14.12.2016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224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76E80-363A-4418-856A-6F62FCD4EA6D}" type="datetime1">
              <a:rPr lang="tr-TR" smtClean="0"/>
              <a:pPr/>
              <a:t>14.12.2016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752E5-62F7-4FE2-BDD9-0B7C9B4BA9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944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tcenter.org/wrf-nmm/users/OnLineTutorial/NMM/Nest/domain_wizard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mm.ucar.edu/wrf/OnLineTutorial/Basics/GEOGRID/geogrid_namelist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resupcin.com/acik-kaynak-isletim-sistemi-editorleri-ve-kullanimlari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gentoo.org/wiki/Nano/Basics_Guid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mm.ucar.edu/wrf/users/docs/user_guide_V3/users_guide_chap3.htm#_Description_of_the_1" TargetMode="External"/><Relationship Id="rId2" Type="http://schemas.openxmlformats.org/officeDocument/2006/relationships/hyperlink" Target="http://www2.mmm.ucar.edu/wrf/OnLineTutorial/Basics/GEOGRID/geogrid_namelis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2.mmm.ucar.edu/wrf/users/docs/user_guide_V3/users_guide_chap3.htm#_How_to_Run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mm.ucar.edu/wrf/users/docs/user_guide_V3/users_guide_chap3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tcenter.org/wrf-nmm/users/OnLineTutorial/NMM/WPS/geogrid.php" TargetMode="External"/><Relationship Id="rId4" Type="http://schemas.openxmlformats.org/officeDocument/2006/relationships/hyperlink" Target="http://www2.mmm.ucar.edu/wrf/OnLineTutorial/CASES/SingleDomain/geogrid.ht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tcenter.org/wrf-nmm/users/OnLineTutorial/NMM/WPS/geogrid_ncdump.ph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nomads.ncep.noaa.gov/pub/data/nccf/com/gfs/prod/" TargetMode="External"/><Relationship Id="rId7" Type="http://schemas.openxmlformats.org/officeDocument/2006/relationships/hyperlink" Target="http://nomads.ncdc.noaa.gov/data/gfs-avn-hi" TargetMode="External"/><Relationship Id="rId2" Type="http://schemas.openxmlformats.org/officeDocument/2006/relationships/hyperlink" Target="http://www.dtcenter.org/wrf-nmm/users/OnLineTutorial/NMM/WPS/geogrid_ncdump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mads.ncdc.noaa.gov/data/" TargetMode="External"/><Relationship Id="rId5" Type="http://schemas.openxmlformats.org/officeDocument/2006/relationships/hyperlink" Target="http://rda.ucar.edu/data" TargetMode="External"/><Relationship Id="rId4" Type="http://schemas.openxmlformats.org/officeDocument/2006/relationships/hyperlink" Target="http://rda.ucar.edu/datasets/ds083.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opengrads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nscp.net/eng/download.php" TargetMode="Externa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160.75.17.121/~hava8/takim01/tahmin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nomads.ncdc.noaa.gov/data/gfsanl/" TargetMode="External"/><Relationship Id="rId2" Type="http://schemas.openxmlformats.org/officeDocument/2006/relationships/hyperlink" Target="http://www.mmm.ucar.edu/wrf/users/download/free_data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ruc.noaa.gov/wrf/WG11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l.gov/atmospheric/research/aci/amt/" TargetMode="External"/><Relationship Id="rId5" Type="http://schemas.openxmlformats.org/officeDocument/2006/relationships/hyperlink" Target="http://www.acd.ucar.edu/wrf-chem/" TargetMode="External"/><Relationship Id="rId4" Type="http://schemas.openxmlformats.org/officeDocument/2006/relationships/hyperlink" Target="http://www.pnl.gov/atmospheric/research/wrf-chem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.uni-hamburg.de/index.php?id=539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pa.gov/epahome/models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eneral_Circulation_Model" TargetMode="External"/><Relationship Id="rId2" Type="http://schemas.openxmlformats.org/officeDocument/2006/relationships/hyperlink" Target="http://en.wikipedia.org/wiki/Atmospheric_mode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d.ucar.edu/Staff/" TargetMode="External"/><Relationship Id="rId2" Type="http://schemas.openxmlformats.org/officeDocument/2006/relationships/hyperlink" Target="http://www.wrf-model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mm.ucar.edu/wrf/users/download/get_source2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m.ucar.edu/wrf/users/model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meteora.ucsd.edu/~pierce/ncview_home_pag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160.75.17.121/~hava12/T2/sicaklik_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82" y="216083"/>
            <a:ext cx="7566093" cy="642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04178" y="2162088"/>
            <a:ext cx="7096897" cy="1082246"/>
          </a:xfrm>
        </p:spPr>
        <p:txBody>
          <a:bodyPr>
            <a:noAutofit/>
          </a:bodyPr>
          <a:lstStyle/>
          <a:p>
            <a:r>
              <a:rPr lang="tr-TR" sz="7200" b="1" dirty="0" smtClean="0">
                <a:solidFill>
                  <a:srgbClr val="FF0000"/>
                </a:solidFill>
              </a:rPr>
              <a:t>WRF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51777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9953625" y="1990724"/>
            <a:ext cx="1809750" cy="2714625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tr-TR" sz="2000" dirty="0" smtClean="0"/>
              <a:t>İTÜ </a:t>
            </a:r>
          </a:p>
          <a:p>
            <a:r>
              <a:rPr lang="tr-TR" sz="2000" dirty="0" smtClean="0"/>
              <a:t>Uçak </a:t>
            </a:r>
            <a:r>
              <a:rPr lang="tr-TR" sz="2000" dirty="0"/>
              <a:t>ve Uzay Bilimleri Fakültesi </a:t>
            </a:r>
            <a:endParaRPr lang="tr-TR" sz="2000" dirty="0" smtClean="0"/>
          </a:p>
          <a:p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Meteoroloji </a:t>
            </a:r>
            <a:r>
              <a:rPr lang="tr-TR" sz="2000" dirty="0" smtClean="0"/>
              <a:t>Mühendisliği Bölümü</a:t>
            </a:r>
          </a:p>
          <a:p>
            <a:r>
              <a:rPr lang="tr-TR" sz="2000" dirty="0" smtClean="0"/>
              <a:t> uubf.itu.edu.tr </a:t>
            </a:r>
          </a:p>
          <a:p>
            <a:r>
              <a:rPr lang="es-ES" sz="2000" b="1" dirty="0" smtClean="0"/>
              <a:t>TÜBİTAK (111Y319)</a:t>
            </a:r>
            <a:endParaRPr lang="tr-TR" sz="2000" b="1" dirty="0" smtClean="0"/>
          </a:p>
          <a:p>
            <a:r>
              <a:rPr lang="es-ES" sz="1500" b="1" dirty="0" smtClean="0"/>
              <a:t>COST (ES1004)</a:t>
            </a:r>
            <a:endParaRPr lang="tr-TR" sz="2000" dirty="0" smtClean="0"/>
          </a:p>
        </p:txBody>
      </p:sp>
      <p:pic>
        <p:nvPicPr>
          <p:cNvPr id="1031" name="Picture 7" descr="http://160.75.24.120/~wrfchem/logolar/itu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5600" y="467583"/>
            <a:ext cx="933450" cy="1276719"/>
          </a:xfrm>
          <a:prstGeom prst="rect">
            <a:avLst/>
          </a:prstGeom>
          <a:noFill/>
        </p:spPr>
      </p:pic>
      <p:sp>
        <p:nvSpPr>
          <p:cNvPr id="11" name="13 Altbilgi Yer Tutucusu"/>
          <p:cNvSpPr>
            <a:spLocks noGrp="1"/>
          </p:cNvSpPr>
          <p:nvPr>
            <p:ph type="ftr" sz="quarter" idx="11"/>
          </p:nvPr>
        </p:nvSpPr>
        <p:spPr>
          <a:xfrm>
            <a:off x="8763000" y="4951771"/>
            <a:ext cx="3248025" cy="365125"/>
          </a:xfrm>
        </p:spPr>
        <p:txBody>
          <a:bodyPr/>
          <a:lstStyle/>
          <a:p>
            <a:r>
              <a:rPr lang="tr-TR" sz="2000" b="1" dirty="0" smtClean="0"/>
              <a:t>www.havakalitesi.itu.edu.tr</a:t>
            </a:r>
            <a:endParaRPr lang="tr-TR" sz="1600" dirty="0" smtClean="0"/>
          </a:p>
          <a:p>
            <a:r>
              <a:rPr lang="tr-TR" sz="1600" dirty="0" err="1" smtClean="0"/>
              <a:t>toros</a:t>
            </a:r>
            <a:r>
              <a:rPr lang="tr-TR" sz="1600" dirty="0" smtClean="0"/>
              <a:t> at itu.edu.tr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6227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24175" y="371991"/>
            <a:ext cx="6343650" cy="8445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WPS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dirty="0">
                <a:solidFill>
                  <a:srgbClr val="FF0000"/>
                </a:solidFill>
              </a:rPr>
              <a:t>(</a:t>
            </a:r>
            <a:r>
              <a:rPr lang="en-US" sz="3200" b="1" dirty="0">
                <a:solidFill>
                  <a:srgbClr val="FF0000"/>
                </a:solidFill>
              </a:rPr>
              <a:t>W</a:t>
            </a:r>
            <a:r>
              <a:rPr lang="en-US" sz="3200" dirty="0">
                <a:solidFill>
                  <a:srgbClr val="FF0000"/>
                </a:solidFill>
              </a:rPr>
              <a:t>RF </a:t>
            </a:r>
            <a:r>
              <a:rPr lang="en-US" sz="3200" b="1" dirty="0">
                <a:solidFill>
                  <a:srgbClr val="FF0000"/>
                </a:solidFill>
              </a:rPr>
              <a:t>P</a:t>
            </a:r>
            <a:r>
              <a:rPr lang="en-US" sz="3200" dirty="0">
                <a:solidFill>
                  <a:srgbClr val="FF0000"/>
                </a:solidFill>
              </a:rPr>
              <a:t>reprocessing </a:t>
            </a:r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3200" dirty="0">
                <a:solidFill>
                  <a:srgbClr val="FF0000"/>
                </a:solidFill>
              </a:rPr>
              <a:t>ystem</a:t>
            </a:r>
            <a:r>
              <a:rPr lang="tr-TR" sz="3200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7653" name="Picture 5" descr="WPS_flowch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371600"/>
            <a:ext cx="85344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1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14349" y="6108517"/>
            <a:ext cx="493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http://www.mmm.ucar.edu/wrf/users/model.html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514349" y="856189"/>
            <a:ext cx="1157287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tr-TR" sz="2800" dirty="0" smtClean="0"/>
              <a:t>WRF modeli her sunucuda farklı klasörde olabilir. </a:t>
            </a:r>
          </a:p>
          <a:p>
            <a:pPr marL="457200" indent="-457200"/>
            <a:r>
              <a:rPr lang="tr-TR" sz="2800" dirty="0" smtClean="0"/>
              <a:t>Sunucumuzda </a:t>
            </a:r>
            <a:r>
              <a:rPr lang="tr-TR" sz="2800" b="1" dirty="0" smtClean="0"/>
              <a:t>WRF </a:t>
            </a:r>
            <a:r>
              <a:rPr lang="tr-TR" sz="2800" dirty="0" smtClean="0"/>
              <a:t>klasöründedir. Yeni takımlar BENIOKU dosyasını okuyunuz.</a:t>
            </a:r>
          </a:p>
          <a:p>
            <a:pPr marL="457200" indent="-457200"/>
            <a:r>
              <a:rPr lang="tr-TR" sz="2800" dirty="0" smtClean="0"/>
              <a:t>WRF içerisinde her bir takım için ayrı klasörler mevcuttur. Takımlar içinde ise </a:t>
            </a:r>
            <a:r>
              <a:rPr lang="tr-TR" sz="2800" b="1" dirty="0" smtClean="0"/>
              <a:t>WPS</a:t>
            </a:r>
            <a:r>
              <a:rPr lang="tr-TR" sz="2800" dirty="0" smtClean="0"/>
              <a:t> ve </a:t>
            </a:r>
            <a:r>
              <a:rPr lang="tr-TR" sz="2800" b="1" dirty="0" smtClean="0"/>
              <a:t>WRFV3</a:t>
            </a:r>
            <a:r>
              <a:rPr lang="tr-TR" sz="2800" dirty="0" smtClean="0"/>
              <a:t> (sürüm 3.6.1)  klasörleri bulunur.</a:t>
            </a:r>
          </a:p>
          <a:p>
            <a:pPr marL="457200" indent="-457200"/>
            <a:r>
              <a:rPr lang="tr-TR" sz="2800" b="1" dirty="0" err="1" smtClean="0"/>
              <a:t>cd</a:t>
            </a:r>
            <a:r>
              <a:rPr lang="tr-TR" sz="2800" b="1" dirty="0" smtClean="0"/>
              <a:t> WRF</a:t>
            </a:r>
          </a:p>
          <a:p>
            <a:pPr marL="457200" indent="-457200"/>
            <a:r>
              <a:rPr lang="tr-TR" sz="2800" b="1" dirty="0" err="1" smtClean="0"/>
              <a:t>cd</a:t>
            </a:r>
            <a:r>
              <a:rPr lang="tr-TR" sz="2800" b="1" dirty="0" smtClean="0"/>
              <a:t> takim01</a:t>
            </a:r>
            <a:r>
              <a:rPr lang="tr-TR" sz="2800" dirty="0" smtClean="0"/>
              <a:t> </a:t>
            </a:r>
          </a:p>
          <a:p>
            <a:pPr marL="457200" indent="-457200"/>
            <a:r>
              <a:rPr lang="tr-TR" sz="2800" b="1" dirty="0" err="1" smtClean="0"/>
              <a:t>cd</a:t>
            </a:r>
            <a:r>
              <a:rPr lang="tr-TR" sz="2800" b="1" dirty="0" smtClean="0"/>
              <a:t> WPS</a:t>
            </a:r>
            <a:endParaRPr lang="tr-TR" sz="2000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tr-TR" sz="2800" b="1" dirty="0" err="1" smtClean="0"/>
              <a:t>ls</a:t>
            </a:r>
            <a:r>
              <a:rPr lang="tr-TR" sz="2800" b="1" dirty="0" smtClean="0"/>
              <a:t> –</a:t>
            </a:r>
            <a:r>
              <a:rPr lang="tr-TR" sz="2800" b="1" dirty="0" err="1" smtClean="0"/>
              <a:t>altr</a:t>
            </a:r>
            <a:r>
              <a:rPr lang="tr-TR" sz="2800" b="1" dirty="0" smtClean="0"/>
              <a:t> </a:t>
            </a:r>
            <a:r>
              <a:rPr lang="tr-TR" sz="2800" dirty="0" smtClean="0"/>
              <a:t>klasördeki dosyalar, özellikleri, tarih sırasında listelenir</a:t>
            </a:r>
            <a:endParaRPr lang="tr-TR" sz="2800" b="1" dirty="0" smtClean="0"/>
          </a:p>
          <a:p>
            <a:pPr marL="457200" indent="-457200"/>
            <a:r>
              <a:rPr lang="tr-TR" sz="2800" b="1" dirty="0" err="1" smtClean="0"/>
              <a:t>pwd</a:t>
            </a:r>
            <a:r>
              <a:rPr lang="tr-TR" sz="2800" dirty="0" smtClean="0"/>
              <a:t> (</a:t>
            </a:r>
            <a:r>
              <a:rPr lang="tr-TR" sz="2800" dirty="0" err="1" smtClean="0"/>
              <a:t>enter</a:t>
            </a:r>
            <a:r>
              <a:rPr lang="tr-TR" sz="2800" dirty="0" smtClean="0"/>
              <a:t>) çalışılan klasörün yolunu gösterir. (</a:t>
            </a:r>
            <a:r>
              <a:rPr lang="tr-TR" sz="2400" dirty="0" smtClean="0"/>
              <a:t>/</a:t>
            </a:r>
            <a:r>
              <a:rPr lang="tr-TR" sz="2400" dirty="0" err="1" smtClean="0"/>
              <a:t>home</a:t>
            </a:r>
            <a:r>
              <a:rPr lang="tr-TR" sz="2400" dirty="0" smtClean="0"/>
              <a:t>/hava8/WRF/takim01/WPS gibi)</a:t>
            </a:r>
          </a:p>
          <a:p>
            <a:pPr marL="457200" indent="-457200"/>
            <a:r>
              <a:rPr lang="tr-TR" sz="3200" b="1" dirty="0" err="1" smtClean="0"/>
              <a:t>df</a:t>
            </a:r>
            <a:r>
              <a:rPr lang="tr-TR" sz="3200" dirty="0" smtClean="0"/>
              <a:t> disk doluluk miktarı</a:t>
            </a:r>
          </a:p>
          <a:p>
            <a:pPr marL="457200" indent="-457200"/>
            <a:r>
              <a:rPr lang="tr-TR" sz="3200" b="1" dirty="0" err="1" smtClean="0"/>
              <a:t>du</a:t>
            </a:r>
            <a:r>
              <a:rPr lang="tr-TR" sz="3200" b="1" dirty="0" smtClean="0"/>
              <a:t> –h</a:t>
            </a:r>
            <a:r>
              <a:rPr lang="tr-TR" sz="3200" dirty="0" smtClean="0"/>
              <a:t> klasör ve alt klasörlerin boyutu</a:t>
            </a:r>
            <a:endParaRPr lang="tr-TR" sz="3200" dirty="0" smtClean="0">
              <a:solidFill>
                <a:srgbClr val="FF0000"/>
              </a:solidFill>
            </a:endParaRPr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www.havakalitesi.itu.edu.tr, </a:t>
            </a:r>
            <a:r>
              <a:rPr lang="tr-TR" dirty="0" err="1" smtClean="0"/>
              <a:t>toros</a:t>
            </a:r>
            <a:r>
              <a:rPr lang="tr-TR" dirty="0" smtClean="0"/>
              <a:t> at itu.edu.tr</a:t>
            </a:r>
            <a:endParaRPr lang="tr-TR" dirty="0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514349" y="261701"/>
            <a:ext cx="7915275" cy="511175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WRF modeli çalıştırma klasörü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71475" y="1153314"/>
            <a:ext cx="11551941" cy="2685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1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46494" y="6488668"/>
            <a:ext cx="493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http://www.mmm.ucar.edu/wrf/users/model.html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71450" y="653814"/>
            <a:ext cx="1178242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tr-TR" sz="2800" dirty="0" smtClean="0"/>
              <a:t>./temizle.x </a:t>
            </a:r>
          </a:p>
          <a:p>
            <a:pPr marL="457200" indent="-457200"/>
            <a:r>
              <a:rPr lang="tr-TR" sz="2800" dirty="0" smtClean="0"/>
              <a:t>WPS programları çalıştırılmadan eski dosyalar silinir. </a:t>
            </a:r>
            <a:r>
              <a:rPr lang="tr-TR" sz="2800" dirty="0" err="1" smtClean="0"/>
              <a:t>Temizle.x</a:t>
            </a:r>
            <a:r>
              <a:rPr lang="tr-TR" sz="2800" dirty="0" smtClean="0"/>
              <a:t> dosyası içerisinde aşağıdaki komutlar vardır. </a:t>
            </a:r>
          </a:p>
          <a:p>
            <a:pPr marL="457200" indent="-457200"/>
            <a:r>
              <a:rPr lang="tr-TR" sz="2800" b="1" dirty="0" err="1" smtClean="0"/>
              <a:t>rm</a:t>
            </a:r>
            <a:r>
              <a:rPr lang="tr-TR" sz="2800" b="1" dirty="0" smtClean="0"/>
              <a:t> </a:t>
            </a:r>
            <a:r>
              <a:rPr lang="tr-TR" sz="2800" b="1" dirty="0" err="1"/>
              <a:t>met_em</a:t>
            </a:r>
            <a:r>
              <a:rPr lang="tr-TR" sz="2800" b="1" dirty="0" smtClean="0"/>
              <a:t>*                  </a:t>
            </a:r>
            <a:r>
              <a:rPr lang="tr-TR" sz="2800" i="1" dirty="0" smtClean="0"/>
              <a:t>(</a:t>
            </a:r>
            <a:r>
              <a:rPr lang="tr-TR" sz="2800" i="1" dirty="0" err="1" smtClean="0"/>
              <a:t>met_em</a:t>
            </a:r>
            <a:r>
              <a:rPr lang="tr-TR" sz="2800" i="1" dirty="0" smtClean="0"/>
              <a:t> ile başlayan dosyaları sil)</a:t>
            </a:r>
            <a:endParaRPr lang="tr-TR" sz="2800" i="1" dirty="0"/>
          </a:p>
          <a:p>
            <a:r>
              <a:rPr lang="tr-TR" sz="2800" b="1" dirty="0" err="1"/>
              <a:t>rm</a:t>
            </a:r>
            <a:r>
              <a:rPr lang="tr-TR" sz="2800" b="1" dirty="0"/>
              <a:t> GRIB*</a:t>
            </a:r>
          </a:p>
          <a:p>
            <a:r>
              <a:rPr lang="tr-TR" sz="2800" b="1" dirty="0" err="1"/>
              <a:t>rm</a:t>
            </a:r>
            <a:r>
              <a:rPr lang="tr-TR" sz="2800" b="1" dirty="0"/>
              <a:t> FILE:*</a:t>
            </a:r>
          </a:p>
          <a:p>
            <a:r>
              <a:rPr lang="tr-TR" sz="2800" b="1" dirty="0" err="1"/>
              <a:t>rm</a:t>
            </a:r>
            <a:r>
              <a:rPr lang="tr-TR" sz="2800" b="1" dirty="0"/>
              <a:t> met_em.d01.*</a:t>
            </a:r>
          </a:p>
          <a:p>
            <a:r>
              <a:rPr lang="tr-TR" sz="2800" b="1" dirty="0" err="1"/>
              <a:t>rm</a:t>
            </a:r>
            <a:r>
              <a:rPr lang="tr-TR" sz="2800" b="1" dirty="0"/>
              <a:t> geogrid.log ungrib.log metgrid.log</a:t>
            </a:r>
          </a:p>
          <a:p>
            <a:r>
              <a:rPr lang="tr-TR" sz="2800" dirty="0"/>
              <a:t>Komutları kullanılabilir. </a:t>
            </a:r>
            <a:endParaRPr lang="tr-TR" sz="2800" dirty="0" smtClean="0"/>
          </a:p>
          <a:p>
            <a:r>
              <a:rPr lang="tr-TR" sz="2800" dirty="0" smtClean="0"/>
              <a:t>* anlamı </a:t>
            </a:r>
            <a:r>
              <a:rPr lang="tr-TR" sz="2800" dirty="0"/>
              <a:t>bundan sonrası ne olursa </a:t>
            </a:r>
            <a:r>
              <a:rPr lang="tr-TR" sz="2800" dirty="0" err="1"/>
              <a:t>olsundur</a:t>
            </a:r>
            <a:r>
              <a:rPr lang="tr-TR" sz="2800" dirty="0"/>
              <a:t>. </a:t>
            </a:r>
            <a:endParaRPr lang="tr-TR" sz="2800" dirty="0" smtClean="0"/>
          </a:p>
          <a:p>
            <a:r>
              <a:rPr lang="tr-TR" sz="2800" dirty="0" smtClean="0"/>
              <a:t>Dosyaları silerken sil (</a:t>
            </a:r>
            <a:r>
              <a:rPr lang="tr-TR" sz="2800" dirty="0" err="1" smtClean="0"/>
              <a:t>rm</a:t>
            </a:r>
            <a:r>
              <a:rPr lang="tr-TR" sz="2800" dirty="0" smtClean="0"/>
              <a:t>) komutundan sonra birden fazla dosya </a:t>
            </a:r>
            <a:r>
              <a:rPr lang="tr-TR" sz="2800" dirty="0" err="1" smtClean="0"/>
              <a:t>ismide</a:t>
            </a:r>
            <a:r>
              <a:rPr lang="tr-TR" sz="2800" dirty="0" smtClean="0"/>
              <a:t> yazılabilir</a:t>
            </a:r>
          </a:p>
          <a:p>
            <a:r>
              <a:rPr lang="tr-TR" sz="2800" i="1" dirty="0" err="1"/>
              <a:t>rm</a:t>
            </a:r>
            <a:r>
              <a:rPr lang="tr-TR" sz="2800" i="1" dirty="0"/>
              <a:t> geogrid.log ungrib.log </a:t>
            </a:r>
            <a:r>
              <a:rPr lang="tr-TR" sz="2800" i="1" dirty="0" smtClean="0"/>
              <a:t>metgrid.log gibi</a:t>
            </a:r>
            <a:endParaRPr lang="tr-TR" sz="2800" i="1" dirty="0"/>
          </a:p>
          <a:p>
            <a:pPr marL="457200" indent="-457200"/>
            <a:endParaRPr lang="tr-TR" sz="2800" dirty="0" smtClean="0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371475" y="136802"/>
            <a:ext cx="7915275" cy="511175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Önceki </a:t>
            </a:r>
            <a:r>
              <a:rPr lang="tr-TR" sz="2800" dirty="0">
                <a:solidFill>
                  <a:srgbClr val="FF0000"/>
                </a:solidFill>
              </a:rPr>
              <a:t>gereksiz dosyaları temizlemek </a:t>
            </a:r>
            <a:r>
              <a:rPr lang="tr-TR" sz="2800" dirty="0" smtClean="0">
                <a:solidFill>
                  <a:srgbClr val="FF0000"/>
                </a:solidFill>
              </a:rPr>
              <a:t>için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71475" y="1153314"/>
            <a:ext cx="11551941" cy="2685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3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46494" y="6488668"/>
            <a:ext cx="493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http://www.mmm.ucar.edu/wrf/users/model.html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71450" y="653814"/>
            <a:ext cx="11782425" cy="366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tr-TR" sz="2800" dirty="0"/>
              <a:t>WRF için ihtiyaç duyulan ön işlemler </a:t>
            </a:r>
            <a:endParaRPr lang="tr-TR" sz="2800" dirty="0" smtClean="0"/>
          </a:p>
          <a:p>
            <a:pPr marL="457200" lvl="0" indent="-457200"/>
            <a:r>
              <a:rPr lang="tr-TR" sz="2800" dirty="0" smtClean="0"/>
              <a:t>(</a:t>
            </a:r>
            <a:r>
              <a:rPr lang="tr-TR" sz="2800" dirty="0"/>
              <a:t>Çalışma alanı, modelin çalıştırılacağı tarih aralığı vs.)</a:t>
            </a:r>
            <a:endParaRPr lang="en-US" sz="28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 err="1" smtClean="0"/>
              <a:t>namelist.wps</a:t>
            </a:r>
            <a:r>
              <a:rPr lang="tr-TR" sz="2800" b="1" dirty="0" smtClean="0"/>
              <a:t> </a:t>
            </a:r>
            <a:r>
              <a:rPr lang="tr-TR" sz="2800" dirty="0" smtClean="0"/>
              <a:t>dosyasında tanımlıdır.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tr-TR" sz="2800" dirty="0" smtClean="0"/>
              <a:t>Alan belirlemek için </a:t>
            </a:r>
            <a:r>
              <a:rPr lang="tr-TR" sz="2800" dirty="0" smtClean="0">
                <a:hlinkClick r:id="rId3"/>
              </a:rPr>
              <a:t>http://www.</a:t>
            </a:r>
            <a:r>
              <a:rPr lang="tr-TR" sz="2800" dirty="0" err="1" smtClean="0">
                <a:hlinkClick r:id="rId3"/>
              </a:rPr>
              <a:t>dtcenter</a:t>
            </a:r>
            <a:r>
              <a:rPr lang="tr-TR" sz="2800" dirty="0" smtClean="0">
                <a:hlinkClick r:id="rId3"/>
              </a:rPr>
              <a:t>.org/</a:t>
            </a:r>
            <a:r>
              <a:rPr lang="tr-TR" sz="2800" dirty="0" err="1" smtClean="0">
                <a:hlinkClick r:id="rId3"/>
              </a:rPr>
              <a:t>wrf</a:t>
            </a:r>
            <a:r>
              <a:rPr lang="tr-TR" sz="2800" dirty="0" smtClean="0">
                <a:hlinkClick r:id="rId3"/>
              </a:rPr>
              <a:t>-</a:t>
            </a:r>
            <a:r>
              <a:rPr lang="tr-TR" sz="2800" dirty="0" err="1" smtClean="0">
                <a:hlinkClick r:id="rId3"/>
              </a:rPr>
              <a:t>nmm</a:t>
            </a:r>
            <a:r>
              <a:rPr lang="tr-TR" sz="2800" dirty="0" smtClean="0">
                <a:hlinkClick r:id="rId3"/>
              </a:rPr>
              <a:t>/</a:t>
            </a:r>
            <a:r>
              <a:rPr lang="tr-TR" sz="2800" dirty="0" err="1" smtClean="0">
                <a:hlinkClick r:id="rId3"/>
              </a:rPr>
              <a:t>users</a:t>
            </a:r>
            <a:r>
              <a:rPr lang="tr-TR" sz="2800" dirty="0" smtClean="0">
                <a:hlinkClick r:id="rId3"/>
              </a:rPr>
              <a:t>/</a:t>
            </a:r>
            <a:r>
              <a:rPr lang="tr-TR" sz="2800" dirty="0" err="1" smtClean="0">
                <a:hlinkClick r:id="rId3"/>
              </a:rPr>
              <a:t>OnLineTutorial</a:t>
            </a:r>
            <a:r>
              <a:rPr lang="tr-TR" sz="2800" dirty="0" smtClean="0">
                <a:hlinkClick r:id="rId3"/>
              </a:rPr>
              <a:t>/NMM/</a:t>
            </a:r>
            <a:r>
              <a:rPr lang="tr-TR" sz="2800" dirty="0" err="1" smtClean="0">
                <a:hlinkClick r:id="rId3"/>
              </a:rPr>
              <a:t>Nest</a:t>
            </a:r>
            <a:r>
              <a:rPr lang="tr-TR" sz="2800" dirty="0" smtClean="0">
                <a:hlinkClick r:id="rId3"/>
              </a:rPr>
              <a:t>/domain_</a:t>
            </a:r>
            <a:r>
              <a:rPr lang="tr-TR" sz="2800" dirty="0" err="1" smtClean="0">
                <a:hlinkClick r:id="rId3"/>
              </a:rPr>
              <a:t>wizard</a:t>
            </a:r>
            <a:r>
              <a:rPr lang="tr-TR" sz="2800" dirty="0" smtClean="0">
                <a:hlinkClick r:id="rId3"/>
              </a:rPr>
              <a:t>.</a:t>
            </a:r>
            <a:r>
              <a:rPr lang="tr-TR" sz="2800" dirty="0" err="1" smtClean="0">
                <a:hlinkClick r:id="rId3"/>
              </a:rPr>
              <a:t>php</a:t>
            </a:r>
            <a:r>
              <a:rPr lang="tr-TR" sz="2800" dirty="0" smtClean="0"/>
              <a:t> </a:t>
            </a:r>
            <a:endParaRPr lang="en-US" sz="2800" dirty="0" smtClean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tr-TR" sz="2800" dirty="0" err="1" smtClean="0"/>
              <a:t>Namelist.wps</a:t>
            </a:r>
            <a:r>
              <a:rPr lang="tr-TR" sz="2800" dirty="0" smtClean="0"/>
              <a:t> dosya içeriği hakkında </a:t>
            </a:r>
            <a:r>
              <a:rPr lang="tr-TR" sz="2800" dirty="0" smtClean="0">
                <a:hlinkClick r:id="rId4"/>
              </a:rPr>
              <a:t>http://www.mmm.ucar.edu/wrf/OnLineTutorial/Basics/GEOGRID/geogrid_namelist.htm</a:t>
            </a:r>
            <a:r>
              <a:rPr lang="tr-TR" sz="2800" dirty="0" smtClean="0"/>
              <a:t> adresinden bilgi alabilirsiniz</a:t>
            </a:r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790574" y="222250"/>
            <a:ext cx="7915275" cy="511175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WPS (</a:t>
            </a:r>
            <a:r>
              <a:rPr lang="en-US" sz="2800" b="1" dirty="0" smtClean="0">
                <a:solidFill>
                  <a:srgbClr val="FF0000"/>
                </a:solidFill>
              </a:rPr>
              <a:t>WRF </a:t>
            </a:r>
            <a:r>
              <a:rPr lang="en-US" sz="2800" b="1" dirty="0">
                <a:solidFill>
                  <a:srgbClr val="FF0000"/>
                </a:solidFill>
              </a:rPr>
              <a:t>Preprocessing </a:t>
            </a:r>
            <a:r>
              <a:rPr lang="en-US" sz="2800" b="1" dirty="0" smtClean="0">
                <a:solidFill>
                  <a:srgbClr val="FF0000"/>
                </a:solidFill>
              </a:rPr>
              <a:t>System</a:t>
            </a:r>
            <a:r>
              <a:rPr lang="tr-TR" sz="2800" b="1" dirty="0" smtClean="0">
                <a:solidFill>
                  <a:srgbClr val="FF0000"/>
                </a:solidFill>
              </a:rPr>
              <a:t>)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71475" y="1153314"/>
            <a:ext cx="11551941" cy="2685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1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71476" y="225189"/>
            <a:ext cx="10934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EDİTÖRLER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namelist.wps</a:t>
            </a:r>
            <a:r>
              <a:rPr lang="tr-TR" sz="2400" i="1" dirty="0" smtClean="0"/>
              <a:t> dosyasının içeriğini değiştirmek için</a:t>
            </a:r>
          </a:p>
          <a:p>
            <a:r>
              <a:rPr lang="tr-TR" sz="2400" dirty="0" smtClean="0"/>
              <a:t>Sunucuda Linux işletim sistemi yüklüdür. </a:t>
            </a:r>
          </a:p>
          <a:p>
            <a:r>
              <a:rPr lang="tr-TR" sz="2400" dirty="0" smtClean="0"/>
              <a:t>Linux ortamda dosyaları düzenlemeye yardımcı olacak bir program kullanılmalıdır. </a:t>
            </a:r>
          </a:p>
          <a:p>
            <a:r>
              <a:rPr lang="tr-TR" sz="2400" dirty="0" smtClean="0">
                <a:hlinkClick r:id="rId3"/>
              </a:rPr>
              <a:t>http://www.</a:t>
            </a:r>
            <a:r>
              <a:rPr lang="tr-TR" sz="2400" dirty="0" err="1" smtClean="0">
                <a:hlinkClick r:id="rId3"/>
              </a:rPr>
              <a:t>emresupcin</a:t>
            </a:r>
            <a:r>
              <a:rPr lang="tr-TR" sz="2400" dirty="0" smtClean="0">
                <a:hlinkClick r:id="rId3"/>
              </a:rPr>
              <a:t>.com/</a:t>
            </a:r>
            <a:r>
              <a:rPr lang="tr-TR" sz="2400" dirty="0" err="1" smtClean="0">
                <a:hlinkClick r:id="rId3"/>
              </a:rPr>
              <a:t>acik</a:t>
            </a:r>
            <a:r>
              <a:rPr lang="tr-TR" sz="2400" dirty="0" smtClean="0">
                <a:hlinkClick r:id="rId3"/>
              </a:rPr>
              <a:t>-kaynak-</a:t>
            </a:r>
            <a:r>
              <a:rPr lang="tr-TR" sz="2400" dirty="0" err="1" smtClean="0">
                <a:hlinkClick r:id="rId3"/>
              </a:rPr>
              <a:t>isletim</a:t>
            </a:r>
            <a:r>
              <a:rPr lang="tr-TR" sz="2400" dirty="0" smtClean="0">
                <a:hlinkClick r:id="rId3"/>
              </a:rPr>
              <a:t>-sistemi-</a:t>
            </a:r>
            <a:r>
              <a:rPr lang="tr-TR" sz="2400" dirty="0" err="1" smtClean="0">
                <a:hlinkClick r:id="rId3"/>
              </a:rPr>
              <a:t>editorleri</a:t>
            </a:r>
            <a:r>
              <a:rPr lang="tr-TR" sz="2400" dirty="0" smtClean="0">
                <a:hlinkClick r:id="rId3"/>
              </a:rPr>
              <a:t>-ve-</a:t>
            </a:r>
            <a:r>
              <a:rPr lang="tr-TR" sz="2400" dirty="0" err="1" smtClean="0">
                <a:hlinkClick r:id="rId3"/>
              </a:rPr>
              <a:t>kullanimlari</a:t>
            </a:r>
            <a:r>
              <a:rPr lang="tr-TR" sz="2400" dirty="0" smtClean="0">
                <a:hlinkClick r:id="rId3"/>
              </a:rPr>
              <a:t>/</a:t>
            </a:r>
            <a:endParaRPr lang="tr-TR" sz="2400" dirty="0" smtClean="0"/>
          </a:p>
          <a:p>
            <a:r>
              <a:rPr lang="tr-TR" sz="2400" dirty="0" smtClean="0"/>
              <a:t>Bu programlardan birisi </a:t>
            </a:r>
            <a:r>
              <a:rPr lang="tr-TR" sz="2400" b="1" dirty="0" err="1" smtClean="0"/>
              <a:t>nano</a:t>
            </a:r>
            <a:r>
              <a:rPr lang="tr-TR" sz="2400" dirty="0" err="1" smtClean="0"/>
              <a:t>’dur</a:t>
            </a:r>
            <a:r>
              <a:rPr lang="tr-TR" sz="2400" dirty="0" smtClean="0"/>
              <a:t>. </a:t>
            </a:r>
            <a:r>
              <a:rPr lang="tr-TR" sz="2400" dirty="0" smtClean="0">
                <a:hlinkClick r:id="rId4"/>
              </a:rPr>
              <a:t>https://wiki.gentoo.org/wiki/Nano/Basics_Guide</a:t>
            </a:r>
            <a:r>
              <a:rPr lang="tr-TR" sz="2400" dirty="0" smtClean="0"/>
              <a:t> </a:t>
            </a:r>
          </a:p>
          <a:p>
            <a:r>
              <a:rPr lang="tr-TR" sz="2400" dirty="0" err="1" smtClean="0"/>
              <a:t>nano</a:t>
            </a:r>
            <a:r>
              <a:rPr lang="tr-TR" sz="2400" dirty="0" smtClean="0"/>
              <a:t> deneme.txt  (yeni satır için </a:t>
            </a:r>
            <a:r>
              <a:rPr lang="tr-TR" sz="2400" dirty="0" err="1" smtClean="0"/>
              <a:t>entır</a:t>
            </a:r>
            <a:r>
              <a:rPr lang="tr-TR" sz="2400" dirty="0"/>
              <a:t>, hareket için yön </a:t>
            </a:r>
            <a:r>
              <a:rPr lang="tr-TR" sz="2400" dirty="0" smtClean="0"/>
              <a:t>tuşları kullanılabilir)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Ctrl +</a:t>
            </a:r>
            <a:r>
              <a:rPr lang="tr-TR" sz="2400" dirty="0" smtClean="0">
                <a:solidFill>
                  <a:srgbClr val="FF0000"/>
                </a:solidFill>
              </a:rPr>
              <a:t> =^ şeklindedir </a:t>
            </a:r>
            <a:r>
              <a:rPr lang="en-US" sz="2400" dirty="0" smtClean="0">
                <a:solidFill>
                  <a:srgbClr val="FF0000"/>
                </a:solidFill>
              </a:rPr>
              <a:t>Ctrl +</a:t>
            </a:r>
            <a:r>
              <a:rPr lang="tr-TR" sz="2400" dirty="0" smtClean="0">
                <a:solidFill>
                  <a:srgbClr val="FF0000"/>
                </a:solidFill>
              </a:rPr>
              <a:t>O=^O</a:t>
            </a:r>
          </a:p>
          <a:p>
            <a:r>
              <a:rPr lang="en-US" sz="2400" dirty="0" smtClean="0"/>
              <a:t>^G</a:t>
            </a:r>
            <a:r>
              <a:rPr lang="tr-TR" sz="2400" dirty="0" smtClean="0"/>
              <a:t> yardım verir</a:t>
            </a:r>
          </a:p>
          <a:p>
            <a:r>
              <a:rPr lang="tr-TR" sz="2400" dirty="0" smtClean="0"/>
              <a:t>^</a:t>
            </a:r>
            <a:r>
              <a:rPr lang="en-US" sz="2400" dirty="0" smtClean="0"/>
              <a:t>O</a:t>
            </a:r>
            <a:r>
              <a:rPr lang="tr-TR" sz="2400" dirty="0" smtClean="0"/>
              <a:t> kaydeder, </a:t>
            </a:r>
          </a:p>
          <a:p>
            <a:r>
              <a:rPr lang="tr-TR" sz="2400" dirty="0" smtClean="0"/>
              <a:t>^</a:t>
            </a:r>
            <a:r>
              <a:rPr lang="en-US" sz="2400" dirty="0" smtClean="0"/>
              <a:t>X</a:t>
            </a:r>
            <a:r>
              <a:rPr lang="tr-TR" sz="2400" dirty="0" smtClean="0"/>
              <a:t> çıkar, </a:t>
            </a:r>
          </a:p>
          <a:p>
            <a:r>
              <a:rPr lang="tr-TR" sz="2400" dirty="0" smtClean="0"/>
              <a:t>^C vazgeçer, </a:t>
            </a:r>
          </a:p>
          <a:p>
            <a:r>
              <a:rPr lang="tr-TR" sz="2400" dirty="0" smtClean="0"/>
              <a:t>^K satır siler, </a:t>
            </a:r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4038600" y="3196721"/>
            <a:ext cx="77152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^U,  (^K ile) silinenler istenilen yere yapıştırılır. </a:t>
            </a:r>
          </a:p>
          <a:p>
            <a:r>
              <a:rPr lang="en-US" sz="2400" dirty="0"/>
              <a:t>^R</a:t>
            </a:r>
            <a:r>
              <a:rPr lang="tr-TR" sz="2400" dirty="0"/>
              <a:t> başka dosya </a:t>
            </a:r>
            <a:r>
              <a:rPr lang="tr-TR" sz="2400" dirty="0" smtClean="0"/>
              <a:t>ekler, </a:t>
            </a:r>
            <a:r>
              <a:rPr lang="en-US" sz="2400" dirty="0"/>
              <a:t>^T</a:t>
            </a:r>
            <a:r>
              <a:rPr lang="tr-TR" sz="2400" dirty="0"/>
              <a:t> dosyaları </a:t>
            </a:r>
            <a:r>
              <a:rPr lang="tr-TR" sz="2400" dirty="0" smtClean="0"/>
              <a:t>görüntüler</a:t>
            </a:r>
            <a:endParaRPr lang="en-US" sz="2400" dirty="0"/>
          </a:p>
          <a:p>
            <a:r>
              <a:rPr lang="en-US" sz="2400" dirty="0"/>
              <a:t>^A</a:t>
            </a:r>
            <a:r>
              <a:rPr lang="tr-TR" sz="2400" dirty="0"/>
              <a:t> satır başı, </a:t>
            </a:r>
          </a:p>
          <a:p>
            <a:r>
              <a:rPr lang="en-US" sz="2400" dirty="0"/>
              <a:t>^E</a:t>
            </a:r>
            <a:r>
              <a:rPr lang="tr-TR" sz="2400" dirty="0"/>
              <a:t> satır sonu, </a:t>
            </a:r>
          </a:p>
          <a:p>
            <a:r>
              <a:rPr lang="en-US" sz="2400" dirty="0"/>
              <a:t>^Y</a:t>
            </a:r>
            <a:r>
              <a:rPr lang="tr-TR" sz="2400" dirty="0"/>
              <a:t> bir sayfa yukarı, </a:t>
            </a:r>
            <a:r>
              <a:rPr lang="en-US" sz="2400" dirty="0"/>
              <a:t>^V</a:t>
            </a:r>
            <a:r>
              <a:rPr lang="tr-TR" sz="2400" dirty="0"/>
              <a:t> bir sayfa </a:t>
            </a:r>
            <a:r>
              <a:rPr lang="tr-TR" sz="2400" dirty="0" smtClean="0"/>
              <a:t>aşağı hareket eder</a:t>
            </a:r>
            <a:endParaRPr lang="tr-TR" sz="2400" dirty="0"/>
          </a:p>
          <a:p>
            <a:r>
              <a:rPr lang="en-US" sz="2400" dirty="0"/>
              <a:t>^_</a:t>
            </a:r>
            <a:r>
              <a:rPr lang="tr-TR" sz="2400" dirty="0"/>
              <a:t> istenilen satıra gitme, </a:t>
            </a:r>
            <a:r>
              <a:rPr lang="en-US" sz="2400" dirty="0"/>
              <a:t>^_^V </a:t>
            </a:r>
            <a:r>
              <a:rPr lang="tr-TR" sz="2400" dirty="0"/>
              <a:t>dosya sonu, </a:t>
            </a:r>
            <a:r>
              <a:rPr lang="en-US" sz="2400" dirty="0"/>
              <a:t>^_^Y </a:t>
            </a:r>
            <a:r>
              <a:rPr lang="tr-TR" sz="2400" dirty="0"/>
              <a:t>dosya başı</a:t>
            </a:r>
          </a:p>
          <a:p>
            <a:r>
              <a:rPr lang="en-US" sz="2400" dirty="0"/>
              <a:t>^C</a:t>
            </a:r>
            <a:r>
              <a:rPr lang="tr-TR" sz="2400" dirty="0"/>
              <a:t> </a:t>
            </a:r>
            <a:r>
              <a:rPr lang="tr-TR" sz="2400" dirty="0" err="1"/>
              <a:t>körzırın</a:t>
            </a:r>
            <a:r>
              <a:rPr lang="tr-TR" sz="2400" dirty="0"/>
              <a:t> hangi satırda olduğunu </a:t>
            </a:r>
            <a:r>
              <a:rPr lang="tr-TR" sz="2400" dirty="0" smtClean="0"/>
              <a:t>gösterir</a:t>
            </a:r>
            <a:endParaRPr lang="tr-TR" sz="2400" dirty="0"/>
          </a:p>
          <a:p>
            <a:r>
              <a:rPr lang="en-US" sz="2400" dirty="0"/>
              <a:t>^W</a:t>
            </a:r>
            <a:r>
              <a:rPr lang="tr-TR" sz="2400" dirty="0"/>
              <a:t> arama </a:t>
            </a:r>
            <a:r>
              <a:rPr lang="tr-TR" sz="2400" dirty="0" smtClean="0"/>
              <a:t>yapar,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281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38175" y="212725"/>
            <a:ext cx="2962275" cy="720725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WPS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892175"/>
            <a:ext cx="10725150" cy="1908175"/>
          </a:xfrm>
        </p:spPr>
        <p:txBody>
          <a:bodyPr>
            <a:normAutofit/>
          </a:bodyPr>
          <a:lstStyle/>
          <a:p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wps</a:t>
            </a:r>
            <a:r>
              <a:rPr lang="tr-TR" dirty="0" smtClean="0"/>
              <a:t> içerisindeki </a:t>
            </a:r>
            <a:r>
              <a:rPr lang="en-US" dirty="0" smtClean="0"/>
              <a:t>"share" </a:t>
            </a:r>
            <a:r>
              <a:rPr lang="tr-TR" dirty="0" smtClean="0"/>
              <a:t>ve</a:t>
            </a:r>
            <a:r>
              <a:rPr lang="en-US" dirty="0" smtClean="0"/>
              <a:t> "</a:t>
            </a:r>
            <a:r>
              <a:rPr lang="en-US" dirty="0" err="1" smtClean="0"/>
              <a:t>geogrid</a:t>
            </a:r>
            <a:r>
              <a:rPr lang="en-US" dirty="0" smtClean="0"/>
              <a:t>" </a:t>
            </a:r>
            <a:r>
              <a:rPr lang="tr-TR" dirty="0" smtClean="0"/>
              <a:t>bölümündeki bilgilere bağlı olarak;</a:t>
            </a:r>
          </a:p>
          <a:p>
            <a:r>
              <a:rPr lang="tr-TR" dirty="0" smtClean="0"/>
              <a:t>Çalışma alanını belirlemek,</a:t>
            </a:r>
          </a:p>
          <a:p>
            <a:r>
              <a:rPr lang="tr-TR" dirty="0" smtClean="0"/>
              <a:t>Arazi verilerini çalışma alanına dağıtmak,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9" name="Dikdörtgen 1"/>
          <p:cNvSpPr/>
          <p:nvPr/>
        </p:nvSpPr>
        <p:spPr>
          <a:xfrm>
            <a:off x="684196" y="2778318"/>
            <a:ext cx="11184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&amp;</a:t>
            </a:r>
            <a:r>
              <a:rPr lang="tr-TR" dirty="0" err="1">
                <a:solidFill>
                  <a:srgbClr val="FF0000"/>
                </a:solidFill>
              </a:rPr>
              <a:t>share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/>
              <a:t> </a:t>
            </a:r>
            <a:r>
              <a:rPr lang="tr-TR" dirty="0" err="1"/>
              <a:t>wrf_core</a:t>
            </a:r>
            <a:r>
              <a:rPr lang="tr-TR" dirty="0"/>
              <a:t> = 'ARW',</a:t>
            </a:r>
          </a:p>
          <a:p>
            <a:r>
              <a:rPr lang="tr-TR" dirty="0"/>
              <a:t> </a:t>
            </a:r>
            <a:r>
              <a:rPr lang="tr-TR" dirty="0" err="1"/>
              <a:t>max_dom</a:t>
            </a:r>
            <a:r>
              <a:rPr lang="tr-TR" dirty="0"/>
              <a:t> = 2,</a:t>
            </a:r>
          </a:p>
          <a:p>
            <a:r>
              <a:rPr lang="tr-TR" dirty="0"/>
              <a:t> </a:t>
            </a:r>
            <a:r>
              <a:rPr lang="tr-TR" dirty="0" err="1"/>
              <a:t>start_date</a:t>
            </a:r>
            <a:r>
              <a:rPr lang="tr-TR" dirty="0"/>
              <a:t> = '2013-12-17_00:00:00','2013-12-17_00:00:00','2013-12-17_00:00:00',</a:t>
            </a:r>
          </a:p>
          <a:p>
            <a:r>
              <a:rPr lang="tr-TR" dirty="0"/>
              <a:t> </a:t>
            </a:r>
            <a:r>
              <a:rPr lang="tr-TR" dirty="0" err="1"/>
              <a:t>end_date</a:t>
            </a:r>
            <a:r>
              <a:rPr lang="tr-TR" dirty="0"/>
              <a:t>   = '2013-12-19_00:00:00','2013-12-19_00:00:00','2013-12-19_00:00:00',</a:t>
            </a:r>
          </a:p>
          <a:p>
            <a:r>
              <a:rPr lang="tr-TR" dirty="0"/>
              <a:t> </a:t>
            </a:r>
            <a:r>
              <a:rPr lang="tr-TR" dirty="0" err="1"/>
              <a:t>interval_seconds</a:t>
            </a:r>
            <a:r>
              <a:rPr lang="tr-TR" dirty="0"/>
              <a:t> = 10800</a:t>
            </a:r>
          </a:p>
          <a:p>
            <a:r>
              <a:rPr lang="tr-TR" dirty="0"/>
              <a:t> </a:t>
            </a:r>
            <a:r>
              <a:rPr lang="tr-TR" dirty="0" err="1"/>
              <a:t>io_form_geogrid</a:t>
            </a:r>
            <a:r>
              <a:rPr lang="tr-TR" dirty="0"/>
              <a:t> = 2,</a:t>
            </a:r>
          </a:p>
          <a:p>
            <a:r>
              <a:rPr lang="tr-TR" dirty="0"/>
              <a:t>/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38326" y="5376571"/>
            <a:ext cx="65348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Veri biçimi 2=</a:t>
            </a:r>
            <a:r>
              <a:rPr lang="tr-TR" b="1" dirty="0" err="1" smtClean="0">
                <a:solidFill>
                  <a:srgbClr val="FF0000"/>
                </a:solidFill>
              </a:rPr>
              <a:t>netCDF</a:t>
            </a:r>
            <a:r>
              <a:rPr lang="tr-TR" b="1" dirty="0" smtClean="0">
                <a:solidFill>
                  <a:srgbClr val="FF0000"/>
                </a:solidFill>
              </a:rPr>
              <a:t>    çalışma alanı    1             2                  3</a:t>
            </a:r>
            <a:endParaRPr lang="en-US" dirty="0">
              <a:solidFill>
                <a:srgbClr val="FF9B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Eğri Bağlayıcı 3"/>
          <p:cNvCxnSpPr/>
          <p:nvPr/>
        </p:nvCxnSpPr>
        <p:spPr>
          <a:xfrm rot="16200000" flipH="1">
            <a:off x="5294727" y="4389352"/>
            <a:ext cx="1125541" cy="83744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ğri Bağlayıcı 7"/>
          <p:cNvCxnSpPr/>
          <p:nvPr/>
        </p:nvCxnSpPr>
        <p:spPr>
          <a:xfrm>
            <a:off x="2425847" y="4245305"/>
            <a:ext cx="2260453" cy="1241095"/>
          </a:xfrm>
          <a:prstGeom prst="curvedConnector3">
            <a:avLst>
              <a:gd name="adj1" fmla="val 8076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7"/>
          <p:cNvSpPr/>
          <p:nvPr/>
        </p:nvSpPr>
        <p:spPr>
          <a:xfrm>
            <a:off x="1838326" y="3495675"/>
            <a:ext cx="2295524" cy="828675"/>
          </a:xfrm>
          <a:prstGeom prst="ellipse">
            <a:avLst/>
          </a:prstGeom>
          <a:solidFill>
            <a:srgbClr val="5B9BD5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Eğri Bağlayıcı 3"/>
          <p:cNvCxnSpPr/>
          <p:nvPr/>
        </p:nvCxnSpPr>
        <p:spPr>
          <a:xfrm rot="16200000" flipH="1">
            <a:off x="6744257" y="4704791"/>
            <a:ext cx="1151413" cy="27622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ğri Bağlayıcı 3"/>
          <p:cNvCxnSpPr/>
          <p:nvPr/>
        </p:nvCxnSpPr>
        <p:spPr>
          <a:xfrm rot="16200000" flipH="1">
            <a:off x="2374532" y="5003097"/>
            <a:ext cx="625288" cy="12607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433804" y="5706889"/>
            <a:ext cx="116575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www2.mmm.ucar.edu/wrf/OnLineTutorial/Basics/GEOGRID/geogrid_namelist.htm</a:t>
            </a:r>
            <a:r>
              <a:rPr lang="tr-TR" dirty="0" smtClean="0"/>
              <a:t> </a:t>
            </a:r>
          </a:p>
          <a:p>
            <a:r>
              <a:rPr lang="en-US" dirty="0">
                <a:hlinkClick r:id="rId3"/>
              </a:rPr>
              <a:t>http://www2.mmm.ucar.edu/wrf/users/docs/user_guide_V3/users_guide_chap3.htm#_</a:t>
            </a:r>
            <a:r>
              <a:rPr lang="en-US" dirty="0" smtClean="0">
                <a:hlinkClick r:id="rId3"/>
              </a:rPr>
              <a:t>Description_of_the_1</a:t>
            </a:r>
            <a:r>
              <a:rPr lang="tr-TR" dirty="0" smtClean="0"/>
              <a:t> </a:t>
            </a:r>
          </a:p>
          <a:p>
            <a:r>
              <a:rPr lang="en-US" dirty="0">
                <a:hlinkClick r:id="rId4"/>
              </a:rPr>
              <a:t>http://www2.mmm.ucar.edu/wrf/users/docs/user_guide_V3/users_guide_chap3.htm#_</a:t>
            </a:r>
            <a:r>
              <a:rPr lang="en-US" dirty="0" smtClean="0">
                <a:hlinkClick r:id="rId4"/>
              </a:rPr>
              <a:t>How_to_Run</a:t>
            </a:r>
            <a:r>
              <a:rPr lang="tr-T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39824"/>
            <a:ext cx="6943725" cy="4837927"/>
          </a:xfrm>
        </p:spPr>
        <p:txBody>
          <a:bodyPr>
            <a:noAutofit/>
          </a:bodyPr>
          <a:lstStyle/>
          <a:p>
            <a:r>
              <a:rPr lang="tr-TR" sz="2400" dirty="0" smtClean="0"/>
              <a:t>Çalışma yapılacak alanın büyüklüğü, yeri, çözünürlüğü ayarlanır</a:t>
            </a:r>
          </a:p>
          <a:p>
            <a:r>
              <a:rPr lang="tr-TR" sz="2400" dirty="0" smtClean="0"/>
              <a:t>Kullanılacak coğrafi data çözünürlüğü (10m,5m,2m,30s vs)</a:t>
            </a:r>
          </a:p>
          <a:p>
            <a:r>
              <a:rPr lang="tr-TR" sz="2400" dirty="0" smtClean="0"/>
              <a:t>Haritaya bakış (Lambert)</a:t>
            </a:r>
          </a:p>
          <a:p>
            <a:r>
              <a:rPr lang="tr-TR" sz="2400" dirty="0" smtClean="0"/>
              <a:t>Coğrafya verisi (/depo/</a:t>
            </a:r>
            <a:r>
              <a:rPr lang="tr-TR" sz="2400" dirty="0" err="1" smtClean="0"/>
              <a:t>geog</a:t>
            </a:r>
            <a:r>
              <a:rPr lang="tr-TR" sz="2400" dirty="0" smtClean="0"/>
              <a:t> klasöründedir)</a:t>
            </a:r>
          </a:p>
          <a:p>
            <a:pPr marL="0" indent="0">
              <a:buNone/>
            </a:pPr>
            <a:r>
              <a:rPr lang="tr-TR" sz="2400" dirty="0" smtClean="0"/>
              <a:t>Bir derece 60 dakika olduğu için </a:t>
            </a:r>
          </a:p>
          <a:p>
            <a:pPr marL="0" indent="0">
              <a:buNone/>
            </a:pPr>
            <a:r>
              <a:rPr lang="tr-TR" sz="2400" dirty="0" smtClean="0"/>
              <a:t>10m</a:t>
            </a:r>
            <a:r>
              <a:rPr lang="tr-TR" sz="1200" dirty="0" smtClean="0"/>
              <a:t>inute</a:t>
            </a:r>
            <a:r>
              <a:rPr lang="tr-TR" sz="2400" dirty="0" smtClean="0"/>
              <a:t>=~19 km, </a:t>
            </a:r>
          </a:p>
          <a:p>
            <a:pPr marL="0" indent="0">
              <a:buNone/>
            </a:pPr>
            <a:r>
              <a:rPr lang="tr-TR" sz="2400" dirty="0" smtClean="0"/>
              <a:t>5m=~9km, </a:t>
            </a:r>
          </a:p>
          <a:p>
            <a:pPr marL="0" indent="0">
              <a:buNone/>
            </a:pPr>
            <a:r>
              <a:rPr lang="tr-TR" sz="2400" dirty="0" smtClean="0"/>
              <a:t>2m=~4km  </a:t>
            </a:r>
          </a:p>
          <a:p>
            <a:pPr marL="0" indent="0">
              <a:buNone/>
            </a:pPr>
            <a:r>
              <a:rPr lang="tr-TR" sz="2400" dirty="0" smtClean="0"/>
              <a:t>30s=~900 metredir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629525" y="230327"/>
            <a:ext cx="439102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&amp;</a:t>
            </a:r>
            <a:r>
              <a:rPr lang="tr-TR" sz="2000" dirty="0" err="1" smtClean="0">
                <a:solidFill>
                  <a:srgbClr val="FF0000"/>
                </a:solidFill>
              </a:rPr>
              <a:t>geogrid</a:t>
            </a:r>
            <a:endParaRPr lang="tr-TR" sz="2000" dirty="0" smtClean="0">
              <a:solidFill>
                <a:srgbClr val="FF0000"/>
              </a:solidFill>
            </a:endParaRPr>
          </a:p>
          <a:p>
            <a:r>
              <a:rPr lang="tr-TR" sz="2000" dirty="0" smtClean="0"/>
              <a:t> </a:t>
            </a:r>
            <a:r>
              <a:rPr lang="tr-TR" sz="2000" dirty="0" err="1" smtClean="0"/>
              <a:t>parent</a:t>
            </a:r>
            <a:r>
              <a:rPr lang="tr-TR" sz="2000" dirty="0" smtClean="0"/>
              <a:t>_</a:t>
            </a:r>
            <a:r>
              <a:rPr lang="tr-TR" sz="2000" dirty="0" err="1" smtClean="0"/>
              <a:t>id</a:t>
            </a:r>
            <a:r>
              <a:rPr lang="tr-TR" sz="2000" dirty="0" smtClean="0"/>
              <a:t>         =   1,   1,</a:t>
            </a:r>
          </a:p>
          <a:p>
            <a:r>
              <a:rPr lang="tr-TR" sz="2000" dirty="0" smtClean="0"/>
              <a:t> </a:t>
            </a:r>
            <a:r>
              <a:rPr lang="tr-TR" sz="2000" dirty="0" err="1" smtClean="0"/>
              <a:t>parent</a:t>
            </a:r>
            <a:r>
              <a:rPr lang="tr-TR" sz="2000" dirty="0" smtClean="0"/>
              <a:t>_</a:t>
            </a:r>
            <a:r>
              <a:rPr lang="tr-TR" sz="2000" dirty="0" err="1" smtClean="0"/>
              <a:t>grid</a:t>
            </a:r>
            <a:r>
              <a:rPr lang="tr-TR" sz="2000" dirty="0" smtClean="0"/>
              <a:t>_</a:t>
            </a:r>
            <a:r>
              <a:rPr lang="tr-TR" sz="2000" dirty="0" err="1" smtClean="0"/>
              <a:t>ratio</a:t>
            </a:r>
            <a:r>
              <a:rPr lang="tr-TR" sz="2000" dirty="0" smtClean="0"/>
              <a:t> =   1,   3,</a:t>
            </a:r>
          </a:p>
          <a:p>
            <a:r>
              <a:rPr lang="tr-TR" sz="2000" dirty="0" smtClean="0"/>
              <a:t> i_</a:t>
            </a:r>
            <a:r>
              <a:rPr lang="tr-TR" sz="2000" dirty="0" err="1" smtClean="0"/>
              <a:t>parent</a:t>
            </a:r>
            <a:r>
              <a:rPr lang="tr-TR" sz="2000" dirty="0" smtClean="0"/>
              <a:t>_start    =   1,  31,</a:t>
            </a:r>
          </a:p>
          <a:p>
            <a:r>
              <a:rPr lang="tr-TR" sz="2000" dirty="0" smtClean="0"/>
              <a:t> j_</a:t>
            </a:r>
            <a:r>
              <a:rPr lang="tr-TR" sz="2000" dirty="0" err="1" smtClean="0"/>
              <a:t>parent</a:t>
            </a:r>
            <a:r>
              <a:rPr lang="tr-TR" sz="2000" dirty="0" smtClean="0"/>
              <a:t>_start    =   1,  17,</a:t>
            </a:r>
          </a:p>
          <a:p>
            <a:r>
              <a:rPr lang="tr-TR" sz="2000" dirty="0" smtClean="0"/>
              <a:t> e_</a:t>
            </a:r>
            <a:r>
              <a:rPr lang="tr-TR" sz="2000" dirty="0" err="1" smtClean="0"/>
              <a:t>we</a:t>
            </a:r>
            <a:r>
              <a:rPr lang="tr-TR" sz="2000" dirty="0" smtClean="0"/>
              <a:t>              =  80, 112,</a:t>
            </a:r>
          </a:p>
          <a:p>
            <a:r>
              <a:rPr lang="tr-TR" sz="2000" dirty="0" smtClean="0"/>
              <a:t> e_sn              =  80,  97,</a:t>
            </a:r>
          </a:p>
          <a:p>
            <a:r>
              <a:rPr lang="tr-TR" sz="2000" dirty="0" smtClean="0"/>
              <a:t> </a:t>
            </a:r>
            <a:r>
              <a:rPr lang="tr-TR" sz="2000" dirty="0" err="1" smtClean="0"/>
              <a:t>geog_data_res</a:t>
            </a:r>
            <a:r>
              <a:rPr lang="tr-TR" sz="2000" dirty="0" smtClean="0"/>
              <a:t>     = '10m',‘5m',</a:t>
            </a:r>
          </a:p>
          <a:p>
            <a:r>
              <a:rPr lang="tr-TR" sz="2000" dirty="0" smtClean="0"/>
              <a:t> dx = 20000,</a:t>
            </a:r>
          </a:p>
          <a:p>
            <a:r>
              <a:rPr lang="tr-TR" sz="2000" dirty="0" smtClean="0"/>
              <a:t> </a:t>
            </a:r>
            <a:r>
              <a:rPr lang="tr-TR" sz="2000" dirty="0" err="1" smtClean="0"/>
              <a:t>dy</a:t>
            </a:r>
            <a:r>
              <a:rPr lang="tr-TR" sz="2000" dirty="0" smtClean="0"/>
              <a:t> = 20000,</a:t>
            </a:r>
          </a:p>
          <a:p>
            <a:r>
              <a:rPr lang="tr-TR" sz="2000" dirty="0" smtClean="0"/>
              <a:t> </a:t>
            </a:r>
            <a:r>
              <a:rPr lang="tr-TR" sz="2000" dirty="0" err="1" smtClean="0"/>
              <a:t>map</a:t>
            </a:r>
            <a:r>
              <a:rPr lang="tr-TR" sz="2000" dirty="0" smtClean="0"/>
              <a:t>_</a:t>
            </a:r>
            <a:r>
              <a:rPr lang="tr-TR" sz="2000" dirty="0" err="1" smtClean="0"/>
              <a:t>proj</a:t>
            </a:r>
            <a:r>
              <a:rPr lang="tr-TR" sz="2000" dirty="0" smtClean="0"/>
              <a:t> = '</a:t>
            </a:r>
            <a:r>
              <a:rPr lang="tr-TR" sz="2000" dirty="0" err="1" smtClean="0"/>
              <a:t>lambert</a:t>
            </a:r>
            <a:r>
              <a:rPr lang="tr-TR" sz="2000" dirty="0" smtClean="0"/>
              <a:t>',</a:t>
            </a:r>
          </a:p>
          <a:p>
            <a:r>
              <a:rPr lang="tr-TR" sz="2000" dirty="0" smtClean="0"/>
              <a:t> </a:t>
            </a:r>
            <a:r>
              <a:rPr lang="tr-TR" sz="2000" dirty="0" err="1" smtClean="0"/>
              <a:t>ref</a:t>
            </a:r>
            <a:r>
              <a:rPr lang="tr-TR" sz="2000" dirty="0" smtClean="0"/>
              <a:t>_</a:t>
            </a:r>
            <a:r>
              <a:rPr lang="tr-TR" sz="2000" dirty="0" err="1" smtClean="0"/>
              <a:t>lat</a:t>
            </a:r>
            <a:r>
              <a:rPr lang="tr-TR" sz="2000" dirty="0" smtClean="0"/>
              <a:t>   =  39.0,</a:t>
            </a:r>
          </a:p>
          <a:p>
            <a:r>
              <a:rPr lang="tr-TR" sz="2000" dirty="0" smtClean="0"/>
              <a:t> </a:t>
            </a:r>
            <a:r>
              <a:rPr lang="tr-TR" sz="2000" dirty="0" err="1" smtClean="0"/>
              <a:t>ref</a:t>
            </a:r>
            <a:r>
              <a:rPr lang="tr-TR" sz="2000" dirty="0" smtClean="0"/>
              <a:t>_</a:t>
            </a:r>
            <a:r>
              <a:rPr lang="tr-TR" sz="2000" dirty="0" err="1" smtClean="0"/>
              <a:t>lon</a:t>
            </a:r>
            <a:r>
              <a:rPr lang="tr-TR" sz="2000" dirty="0" smtClean="0"/>
              <a:t>   =  33.0,</a:t>
            </a:r>
          </a:p>
          <a:p>
            <a:r>
              <a:rPr lang="tr-TR" sz="2000" dirty="0" smtClean="0"/>
              <a:t> truelat1  =  29.0,</a:t>
            </a:r>
          </a:p>
          <a:p>
            <a:r>
              <a:rPr lang="tr-TR" sz="2000" dirty="0" smtClean="0"/>
              <a:t> truelat2  =  49.0,</a:t>
            </a:r>
          </a:p>
          <a:p>
            <a:r>
              <a:rPr lang="tr-TR" sz="2000" dirty="0" smtClean="0"/>
              <a:t> </a:t>
            </a:r>
            <a:r>
              <a:rPr lang="tr-TR" sz="2000" dirty="0" err="1" smtClean="0"/>
              <a:t>stand</a:t>
            </a:r>
            <a:r>
              <a:rPr lang="tr-TR" sz="2000" dirty="0" smtClean="0"/>
              <a:t>_</a:t>
            </a:r>
            <a:r>
              <a:rPr lang="tr-TR" sz="2000" dirty="0" err="1" smtClean="0"/>
              <a:t>lon</a:t>
            </a:r>
            <a:r>
              <a:rPr lang="tr-TR" sz="2000" dirty="0" smtClean="0"/>
              <a:t> =  33.0,</a:t>
            </a:r>
          </a:p>
          <a:p>
            <a:r>
              <a:rPr lang="tr-TR" sz="2000" dirty="0" smtClean="0"/>
              <a:t> </a:t>
            </a:r>
            <a:r>
              <a:rPr lang="tr-TR" sz="2000" dirty="0" err="1" smtClean="0"/>
              <a:t>geog</a:t>
            </a:r>
            <a:r>
              <a:rPr lang="tr-TR" sz="2000" dirty="0" smtClean="0"/>
              <a:t>_data_</a:t>
            </a:r>
            <a:r>
              <a:rPr lang="tr-TR" sz="2000" dirty="0" err="1" smtClean="0"/>
              <a:t>path</a:t>
            </a:r>
            <a:r>
              <a:rPr lang="tr-TR" sz="2000" dirty="0" smtClean="0"/>
              <a:t> = '/depo/</a:t>
            </a:r>
            <a:r>
              <a:rPr lang="tr-TR" sz="2000" dirty="0" err="1" smtClean="0"/>
              <a:t>geog</a:t>
            </a:r>
            <a:r>
              <a:rPr lang="tr-TR" sz="2000" dirty="0" smtClean="0"/>
              <a:t>'</a:t>
            </a:r>
          </a:p>
          <a:p>
            <a:r>
              <a:rPr lang="tr-TR" sz="2000" dirty="0" smtClean="0"/>
              <a:t>/</a:t>
            </a:r>
          </a:p>
          <a:p>
            <a:endParaRPr lang="tr-TR" sz="2000" dirty="0" smtClean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304800" y="5982385"/>
            <a:ext cx="9639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2"/>
              </a:rPr>
              <a:t>http://www2.</a:t>
            </a:r>
            <a:r>
              <a:rPr lang="tr-TR" dirty="0" err="1" smtClean="0">
                <a:hlinkClick r:id="rId2"/>
              </a:rPr>
              <a:t>mmm</a:t>
            </a:r>
            <a:r>
              <a:rPr lang="tr-TR" dirty="0" smtClean="0">
                <a:hlinkClick r:id="rId2"/>
              </a:rPr>
              <a:t>.</a:t>
            </a:r>
            <a:r>
              <a:rPr lang="tr-TR" dirty="0" err="1" smtClean="0">
                <a:hlinkClick r:id="rId2"/>
              </a:rPr>
              <a:t>ucar</a:t>
            </a:r>
            <a:r>
              <a:rPr lang="tr-TR" dirty="0" smtClean="0">
                <a:hlinkClick r:id="rId2"/>
              </a:rPr>
              <a:t>.edu/</a:t>
            </a:r>
            <a:r>
              <a:rPr lang="tr-TR" dirty="0" err="1" smtClean="0">
                <a:hlinkClick r:id="rId2"/>
              </a:rPr>
              <a:t>wrf</a:t>
            </a:r>
            <a:r>
              <a:rPr lang="tr-TR" dirty="0" smtClean="0">
                <a:hlinkClick r:id="rId2"/>
              </a:rPr>
              <a:t>/</a:t>
            </a:r>
            <a:r>
              <a:rPr lang="tr-TR" dirty="0" err="1" smtClean="0">
                <a:hlinkClick r:id="rId2"/>
              </a:rPr>
              <a:t>users</a:t>
            </a:r>
            <a:r>
              <a:rPr lang="tr-TR" dirty="0" smtClean="0">
                <a:hlinkClick r:id="rId2"/>
              </a:rPr>
              <a:t>/</a:t>
            </a:r>
            <a:r>
              <a:rPr lang="tr-TR" dirty="0" err="1" smtClean="0">
                <a:hlinkClick r:id="rId2"/>
              </a:rPr>
              <a:t>docs</a:t>
            </a:r>
            <a:r>
              <a:rPr lang="tr-TR" dirty="0" smtClean="0">
                <a:hlinkClick r:id="rId2"/>
              </a:rPr>
              <a:t>/</a:t>
            </a:r>
            <a:r>
              <a:rPr lang="tr-TR" dirty="0" err="1" smtClean="0">
                <a:hlinkClick r:id="rId2"/>
              </a:rPr>
              <a:t>user</a:t>
            </a:r>
            <a:r>
              <a:rPr lang="tr-TR" dirty="0" smtClean="0">
                <a:hlinkClick r:id="rId2"/>
              </a:rPr>
              <a:t>_</a:t>
            </a:r>
            <a:r>
              <a:rPr lang="tr-TR" dirty="0" err="1" smtClean="0">
                <a:hlinkClick r:id="rId2"/>
              </a:rPr>
              <a:t>guide</a:t>
            </a:r>
            <a:r>
              <a:rPr lang="tr-TR" dirty="0" smtClean="0">
                <a:hlinkClick r:id="rId2"/>
              </a:rPr>
              <a:t>_V3/</a:t>
            </a:r>
            <a:r>
              <a:rPr lang="tr-TR" dirty="0" err="1" smtClean="0">
                <a:hlinkClick r:id="rId2"/>
              </a:rPr>
              <a:t>users</a:t>
            </a:r>
            <a:r>
              <a:rPr lang="tr-TR" dirty="0" smtClean="0">
                <a:hlinkClick r:id="rId2"/>
              </a:rPr>
              <a:t>_</a:t>
            </a:r>
            <a:r>
              <a:rPr lang="tr-TR" dirty="0" err="1" smtClean="0">
                <a:hlinkClick r:id="rId2"/>
              </a:rPr>
              <a:t>guide</a:t>
            </a:r>
            <a:r>
              <a:rPr lang="tr-TR" dirty="0" smtClean="0">
                <a:hlinkClick r:id="rId2"/>
              </a:rPr>
              <a:t>_chap3.</a:t>
            </a:r>
            <a:r>
              <a:rPr lang="tr-TR" dirty="0" err="1" smtClean="0">
                <a:hlinkClick r:id="rId2"/>
              </a:rPr>
              <a:t>htm</a:t>
            </a:r>
            <a:r>
              <a:rPr lang="tr-TR" dirty="0" smtClean="0">
                <a:hlinkClick r:id="rId2"/>
              </a:rPr>
              <a:t>#_</a:t>
            </a:r>
            <a:r>
              <a:rPr lang="tr-TR" dirty="0" err="1" smtClean="0">
                <a:hlinkClick r:id="rId2"/>
              </a:rPr>
              <a:t>How</a:t>
            </a:r>
            <a:r>
              <a:rPr lang="tr-TR" dirty="0" smtClean="0">
                <a:hlinkClick r:id="rId2"/>
              </a:rPr>
              <a:t>_</a:t>
            </a:r>
            <a:r>
              <a:rPr lang="tr-TR" dirty="0" err="1" smtClean="0">
                <a:hlinkClick r:id="rId2"/>
              </a:rPr>
              <a:t>to</a:t>
            </a:r>
            <a:r>
              <a:rPr lang="tr-TR" dirty="0" smtClean="0">
                <a:hlinkClick r:id="rId2"/>
              </a:rPr>
              <a:t>_</a:t>
            </a:r>
            <a:r>
              <a:rPr lang="tr-TR" dirty="0" err="1" smtClean="0">
                <a:hlinkClick r:id="rId2"/>
              </a:rPr>
              <a:t>Run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7" name="Rectangle 2"/>
          <p:cNvSpPr txBox="1">
            <a:spLocks noRot="1" noChangeArrowheads="1"/>
          </p:cNvSpPr>
          <p:nvPr/>
        </p:nvSpPr>
        <p:spPr>
          <a:xfrm>
            <a:off x="638175" y="212725"/>
            <a:ext cx="2962275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WPS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13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3609975"/>
            <a:ext cx="3836670" cy="31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93" name="Picture 5" descr="nes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" y="49898"/>
            <a:ext cx="7696200" cy="536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8334375" y="212725"/>
            <a:ext cx="36861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err="1" smtClean="0"/>
              <a:t>parent_id</a:t>
            </a:r>
            <a:r>
              <a:rPr lang="tr-TR" sz="2000" dirty="0" smtClean="0"/>
              <a:t>     	=   </a:t>
            </a:r>
            <a:r>
              <a:rPr lang="tr-TR" sz="2000" dirty="0"/>
              <a:t>1,   1,   2,</a:t>
            </a:r>
          </a:p>
          <a:p>
            <a:r>
              <a:rPr lang="tr-TR" sz="2000" dirty="0" err="1" smtClean="0"/>
              <a:t>parent_grid_ratio</a:t>
            </a:r>
            <a:r>
              <a:rPr lang="tr-TR" sz="2000" dirty="0" smtClean="0"/>
              <a:t>=   </a:t>
            </a:r>
            <a:r>
              <a:rPr lang="tr-TR" sz="2000" dirty="0"/>
              <a:t>1,   3,   3,</a:t>
            </a:r>
          </a:p>
          <a:p>
            <a:r>
              <a:rPr lang="tr-TR" sz="2000" dirty="0" err="1" smtClean="0"/>
              <a:t>i_parent_start</a:t>
            </a:r>
            <a:r>
              <a:rPr lang="tr-TR" sz="2000" dirty="0" smtClean="0"/>
              <a:t>    =   </a:t>
            </a:r>
            <a:r>
              <a:rPr lang="tr-TR" sz="2000" dirty="0"/>
              <a:t>1,  47,  35,</a:t>
            </a:r>
          </a:p>
          <a:p>
            <a:r>
              <a:rPr lang="tr-TR" sz="2000" dirty="0" err="1" smtClean="0"/>
              <a:t>j_parent_start</a:t>
            </a:r>
            <a:r>
              <a:rPr lang="tr-TR" sz="2000" dirty="0" smtClean="0"/>
              <a:t>  =   </a:t>
            </a:r>
            <a:r>
              <a:rPr lang="tr-TR" sz="2000" dirty="0"/>
              <a:t>1,  42,  35,</a:t>
            </a:r>
          </a:p>
          <a:p>
            <a:r>
              <a:rPr lang="tr-TR" sz="2000" dirty="0" err="1" smtClean="0"/>
              <a:t>e_we</a:t>
            </a:r>
            <a:r>
              <a:rPr lang="tr-TR" sz="2000" dirty="0" smtClean="0"/>
              <a:t>              =  </a:t>
            </a:r>
            <a:r>
              <a:rPr lang="tr-TR" sz="2000" dirty="0"/>
              <a:t>100, 88, 130,</a:t>
            </a:r>
          </a:p>
          <a:p>
            <a:r>
              <a:rPr lang="tr-TR" sz="2000" dirty="0" smtClean="0"/>
              <a:t>e_sn              </a:t>
            </a:r>
            <a:r>
              <a:rPr lang="tr-TR" sz="2000" dirty="0"/>
              <a:t>=  133, 121, 130</a:t>
            </a:r>
            <a:r>
              <a:rPr lang="tr-TR" sz="2000" dirty="0" smtClean="0"/>
              <a:t>,</a:t>
            </a:r>
          </a:p>
          <a:p>
            <a:endParaRPr lang="tr-TR" sz="2000" dirty="0" smtClean="0"/>
          </a:p>
          <a:p>
            <a:endParaRPr lang="en-US" sz="2000" dirty="0" smtClean="0"/>
          </a:p>
          <a:p>
            <a:endParaRPr lang="tr-TR" sz="2000" dirty="0"/>
          </a:p>
          <a:p>
            <a:r>
              <a:rPr lang="tr-TR" sz="2000" dirty="0"/>
              <a:t> 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190500" y="5534025"/>
            <a:ext cx="8181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Daha fazla bilgi için</a:t>
            </a:r>
          </a:p>
          <a:p>
            <a:r>
              <a:rPr lang="tr-TR" dirty="0" smtClean="0">
                <a:hlinkClick r:id="rId4"/>
              </a:rPr>
              <a:t>http://www2.</a:t>
            </a:r>
            <a:r>
              <a:rPr lang="tr-TR" dirty="0" err="1" smtClean="0">
                <a:hlinkClick r:id="rId4"/>
              </a:rPr>
              <a:t>mmm</a:t>
            </a:r>
            <a:r>
              <a:rPr lang="tr-TR" dirty="0" smtClean="0">
                <a:hlinkClick r:id="rId4"/>
              </a:rPr>
              <a:t>.</a:t>
            </a:r>
            <a:r>
              <a:rPr lang="tr-TR" dirty="0" err="1" smtClean="0">
                <a:hlinkClick r:id="rId4"/>
              </a:rPr>
              <a:t>ucar</a:t>
            </a:r>
            <a:r>
              <a:rPr lang="tr-TR" dirty="0" smtClean="0">
                <a:hlinkClick r:id="rId4"/>
              </a:rPr>
              <a:t>.edu/</a:t>
            </a:r>
            <a:r>
              <a:rPr lang="tr-TR" dirty="0" err="1" smtClean="0">
                <a:hlinkClick r:id="rId4"/>
              </a:rPr>
              <a:t>wrf</a:t>
            </a:r>
            <a:r>
              <a:rPr lang="tr-TR" dirty="0" smtClean="0">
                <a:hlinkClick r:id="rId4"/>
              </a:rPr>
              <a:t>/</a:t>
            </a:r>
            <a:r>
              <a:rPr lang="tr-TR" dirty="0" err="1" smtClean="0">
                <a:hlinkClick r:id="rId4"/>
              </a:rPr>
              <a:t>OnLineTutorial</a:t>
            </a:r>
            <a:r>
              <a:rPr lang="tr-TR" dirty="0" smtClean="0">
                <a:hlinkClick r:id="rId4"/>
              </a:rPr>
              <a:t>/CASES/</a:t>
            </a:r>
            <a:r>
              <a:rPr lang="tr-TR" dirty="0" err="1" smtClean="0">
                <a:hlinkClick r:id="rId4"/>
              </a:rPr>
              <a:t>SingleDomain</a:t>
            </a:r>
            <a:r>
              <a:rPr lang="tr-TR" dirty="0" smtClean="0">
                <a:hlinkClick r:id="rId4"/>
              </a:rPr>
              <a:t>/</a:t>
            </a:r>
            <a:r>
              <a:rPr lang="tr-TR" dirty="0" err="1" smtClean="0">
                <a:hlinkClick r:id="rId4"/>
              </a:rPr>
              <a:t>geogrid</a:t>
            </a:r>
            <a:r>
              <a:rPr lang="tr-TR" dirty="0" smtClean="0">
                <a:hlinkClick r:id="rId4"/>
              </a:rPr>
              <a:t>.</a:t>
            </a:r>
            <a:r>
              <a:rPr lang="tr-TR" dirty="0" err="1" smtClean="0">
                <a:hlinkClick r:id="rId4"/>
              </a:rPr>
              <a:t>htm</a:t>
            </a:r>
            <a:r>
              <a:rPr lang="tr-TR" dirty="0" smtClean="0"/>
              <a:t> </a:t>
            </a:r>
          </a:p>
          <a:p>
            <a:r>
              <a:rPr lang="tr-TR" dirty="0" smtClean="0">
                <a:hlinkClick r:id="rId5"/>
              </a:rPr>
              <a:t>http://www.</a:t>
            </a:r>
            <a:r>
              <a:rPr lang="tr-TR" dirty="0" err="1" smtClean="0">
                <a:hlinkClick r:id="rId5"/>
              </a:rPr>
              <a:t>dtcenter</a:t>
            </a:r>
            <a:r>
              <a:rPr lang="tr-TR" dirty="0" smtClean="0">
                <a:hlinkClick r:id="rId5"/>
              </a:rPr>
              <a:t>.org/</a:t>
            </a:r>
            <a:r>
              <a:rPr lang="tr-TR" dirty="0" err="1" smtClean="0">
                <a:hlinkClick r:id="rId5"/>
              </a:rPr>
              <a:t>wrf</a:t>
            </a:r>
            <a:r>
              <a:rPr lang="tr-TR" dirty="0" smtClean="0">
                <a:hlinkClick r:id="rId5"/>
              </a:rPr>
              <a:t>-</a:t>
            </a:r>
            <a:r>
              <a:rPr lang="tr-TR" dirty="0" err="1" smtClean="0">
                <a:hlinkClick r:id="rId5"/>
              </a:rPr>
              <a:t>nmm</a:t>
            </a:r>
            <a:r>
              <a:rPr lang="tr-TR" dirty="0" smtClean="0">
                <a:hlinkClick r:id="rId5"/>
              </a:rPr>
              <a:t>/</a:t>
            </a:r>
            <a:r>
              <a:rPr lang="tr-TR" dirty="0" err="1" smtClean="0">
                <a:hlinkClick r:id="rId5"/>
              </a:rPr>
              <a:t>users</a:t>
            </a:r>
            <a:r>
              <a:rPr lang="tr-TR" dirty="0" smtClean="0">
                <a:hlinkClick r:id="rId5"/>
              </a:rPr>
              <a:t>/</a:t>
            </a:r>
            <a:r>
              <a:rPr lang="tr-TR" dirty="0" err="1" smtClean="0">
                <a:hlinkClick r:id="rId5"/>
              </a:rPr>
              <a:t>OnLineTutorial</a:t>
            </a:r>
            <a:r>
              <a:rPr lang="tr-TR" dirty="0" smtClean="0">
                <a:hlinkClick r:id="rId5"/>
              </a:rPr>
              <a:t>/NMM/WPS/</a:t>
            </a:r>
            <a:r>
              <a:rPr lang="tr-TR" dirty="0" err="1" smtClean="0">
                <a:hlinkClick r:id="rId5"/>
              </a:rPr>
              <a:t>geogrid</a:t>
            </a:r>
            <a:r>
              <a:rPr lang="tr-TR" dirty="0" smtClean="0">
                <a:hlinkClick r:id="rId5"/>
              </a:rPr>
              <a:t>.</a:t>
            </a:r>
            <a:r>
              <a:rPr lang="tr-TR" dirty="0" err="1" smtClean="0">
                <a:hlinkClick r:id="rId5"/>
              </a:rPr>
              <a:t>php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>
          <a:xfrm>
            <a:off x="638175" y="212725"/>
            <a:ext cx="2962275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WPS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GEOGR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03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87400"/>
            <a:ext cx="3607051" cy="2451100"/>
          </a:xfrm>
        </p:spPr>
        <p:txBody>
          <a:bodyPr>
            <a:normAutofit/>
          </a:bodyPr>
          <a:lstStyle/>
          <a:p>
            <a:r>
              <a:rPr lang="tr-TR" dirty="0" smtClean="0"/>
              <a:t>Girdi verisi</a:t>
            </a:r>
          </a:p>
          <a:p>
            <a:pPr>
              <a:buFont typeface="Wingdings" panose="05000000000000000000" pitchFamily="2" charset="2"/>
              <a:buNone/>
            </a:pPr>
            <a:endParaRPr lang="tr-TR" b="1" dirty="0" smtClean="0"/>
          </a:p>
          <a:p>
            <a:pPr>
              <a:buFont typeface="Wingdings" panose="05000000000000000000" pitchFamily="2" charset="2"/>
              <a:buNone/>
            </a:pPr>
            <a:endParaRPr lang="en-US" b="1" dirty="0"/>
          </a:p>
          <a:p>
            <a:r>
              <a:rPr lang="tr-TR" dirty="0" smtClean="0"/>
              <a:t>Çıktı verisi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4142745" y="657959"/>
            <a:ext cx="4117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err="1" smtClean="0"/>
              <a:t>geog_data_path</a:t>
            </a:r>
            <a:r>
              <a:rPr lang="tr-TR" sz="2400" dirty="0" smtClean="0"/>
              <a:t> </a:t>
            </a:r>
            <a:r>
              <a:rPr lang="tr-TR" sz="2400" dirty="0"/>
              <a:t>= '/depo/</a:t>
            </a:r>
            <a:r>
              <a:rPr lang="tr-TR" sz="2400" dirty="0" err="1"/>
              <a:t>geog</a:t>
            </a:r>
            <a:r>
              <a:rPr lang="tr-TR" sz="2400" dirty="0" smtClean="0"/>
              <a:t>'</a:t>
            </a:r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4199896" y="1881990"/>
            <a:ext cx="21826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/>
              <a:t>geo_em.d01.nc </a:t>
            </a:r>
            <a:endParaRPr lang="tr-TR" sz="2400" dirty="0" smtClean="0"/>
          </a:p>
          <a:p>
            <a:r>
              <a:rPr lang="tr-TR" sz="2400" dirty="0" smtClean="0"/>
              <a:t>geo_em.d02.nc</a:t>
            </a:r>
          </a:p>
          <a:p>
            <a:r>
              <a:rPr lang="tr-TR" sz="2400" dirty="0"/>
              <a:t>geogrid.log</a:t>
            </a:r>
            <a:r>
              <a:rPr lang="tr-TR" sz="2400" dirty="0" smtClean="0"/>
              <a:t> </a:t>
            </a:r>
            <a:endParaRPr lang="tr-TR" sz="2400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638175" y="212725"/>
            <a:ext cx="2962275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WPS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geogr</a:t>
            </a:r>
            <a:r>
              <a:rPr lang="tr-TR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781049" y="3511630"/>
            <a:ext cx="110204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./</a:t>
            </a:r>
            <a:r>
              <a:rPr lang="tr-TR" sz="2400" b="1" dirty="0" err="1" smtClean="0"/>
              <a:t>geogrid</a:t>
            </a:r>
            <a:r>
              <a:rPr lang="tr-TR" sz="2400" b="1" dirty="0" smtClean="0"/>
              <a:t>.</a:t>
            </a:r>
            <a:r>
              <a:rPr lang="tr-TR" sz="2400" b="1" dirty="0" err="1" smtClean="0"/>
              <a:t>exe</a:t>
            </a:r>
            <a:endParaRPr lang="tr-TR" sz="2400" b="1" dirty="0" smtClean="0"/>
          </a:p>
          <a:p>
            <a:endParaRPr lang="en-US" sz="2400" b="1" dirty="0" smtClean="0"/>
          </a:p>
          <a:p>
            <a:r>
              <a:rPr lang="tr-TR" sz="2400" dirty="0" smtClean="0"/>
              <a:t>Çalıştırıldığında </a:t>
            </a:r>
            <a:r>
              <a:rPr lang="en-US" sz="2400" dirty="0" smtClean="0"/>
              <a:t>geo_nmm.d01.nc</a:t>
            </a:r>
            <a:r>
              <a:rPr lang="tr-TR" sz="2400" dirty="0" smtClean="0"/>
              <a:t> dosyası üretilir.</a:t>
            </a:r>
          </a:p>
          <a:p>
            <a:r>
              <a:rPr lang="tr-TR" sz="2400" dirty="0" smtClean="0"/>
              <a:t>İçerdiği değişkenler</a:t>
            </a:r>
          </a:p>
          <a:p>
            <a:r>
              <a:rPr lang="tr-TR" sz="2400" b="1" dirty="0" err="1" smtClean="0"/>
              <a:t>ncdump</a:t>
            </a:r>
            <a:r>
              <a:rPr lang="tr-TR" sz="2400" b="1" dirty="0" smtClean="0"/>
              <a:t> -h </a:t>
            </a:r>
            <a:r>
              <a:rPr lang="tr-TR" sz="2400" b="1" dirty="0" err="1" smtClean="0"/>
              <a:t>geo</a:t>
            </a:r>
            <a:r>
              <a:rPr lang="tr-TR" sz="2400" b="1" dirty="0" smtClean="0"/>
              <a:t>_</a:t>
            </a:r>
            <a:r>
              <a:rPr lang="tr-TR" sz="2400" b="1" dirty="0" err="1" smtClean="0"/>
              <a:t>nmm</a:t>
            </a:r>
            <a:r>
              <a:rPr lang="tr-TR" sz="2400" b="1" dirty="0" smtClean="0"/>
              <a:t>.d01.</a:t>
            </a:r>
            <a:r>
              <a:rPr lang="tr-TR" sz="2400" b="1" dirty="0" err="1" smtClean="0"/>
              <a:t>nc</a:t>
            </a:r>
            <a:endParaRPr lang="tr-TR" sz="2400" b="1" dirty="0" smtClean="0"/>
          </a:p>
          <a:p>
            <a:r>
              <a:rPr lang="tr-TR" sz="2400" dirty="0" smtClean="0"/>
              <a:t>İle görüntülenir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5886450" y="604906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100" dirty="0" smtClean="0">
                <a:hlinkClick r:id="rId2"/>
              </a:rPr>
              <a:t>http://www.</a:t>
            </a:r>
            <a:r>
              <a:rPr lang="tr-TR" sz="1100" dirty="0" err="1" smtClean="0">
                <a:hlinkClick r:id="rId2"/>
              </a:rPr>
              <a:t>dtcenter</a:t>
            </a:r>
            <a:r>
              <a:rPr lang="tr-TR" sz="1100" dirty="0" smtClean="0">
                <a:hlinkClick r:id="rId2"/>
              </a:rPr>
              <a:t>.org/</a:t>
            </a:r>
            <a:r>
              <a:rPr lang="tr-TR" sz="1100" dirty="0" err="1" smtClean="0">
                <a:hlinkClick r:id="rId2"/>
              </a:rPr>
              <a:t>wrf</a:t>
            </a:r>
            <a:r>
              <a:rPr lang="tr-TR" sz="1100" dirty="0" smtClean="0">
                <a:hlinkClick r:id="rId2"/>
              </a:rPr>
              <a:t>-</a:t>
            </a:r>
            <a:r>
              <a:rPr lang="tr-TR" sz="1100" dirty="0" err="1" smtClean="0">
                <a:hlinkClick r:id="rId2"/>
              </a:rPr>
              <a:t>nmm</a:t>
            </a:r>
            <a:r>
              <a:rPr lang="tr-TR" sz="1100" dirty="0" smtClean="0">
                <a:hlinkClick r:id="rId2"/>
              </a:rPr>
              <a:t>/</a:t>
            </a:r>
            <a:r>
              <a:rPr lang="tr-TR" sz="1100" dirty="0" err="1" smtClean="0">
                <a:hlinkClick r:id="rId2"/>
              </a:rPr>
              <a:t>users</a:t>
            </a:r>
            <a:r>
              <a:rPr lang="tr-TR" sz="1100" dirty="0" smtClean="0">
                <a:hlinkClick r:id="rId2"/>
              </a:rPr>
              <a:t>/</a:t>
            </a:r>
            <a:r>
              <a:rPr lang="tr-TR" sz="1100" dirty="0" err="1" smtClean="0">
                <a:hlinkClick r:id="rId2"/>
              </a:rPr>
              <a:t>OnLineTutorial</a:t>
            </a:r>
            <a:r>
              <a:rPr lang="tr-TR" sz="1100" dirty="0" smtClean="0">
                <a:hlinkClick r:id="rId2"/>
              </a:rPr>
              <a:t>/NMM/WPS/</a:t>
            </a:r>
            <a:r>
              <a:rPr lang="tr-TR" sz="1100" dirty="0" err="1" smtClean="0">
                <a:hlinkClick r:id="rId2"/>
              </a:rPr>
              <a:t>geogrid</a:t>
            </a:r>
            <a:r>
              <a:rPr lang="tr-TR" sz="1100" dirty="0" smtClean="0">
                <a:hlinkClick r:id="rId2"/>
              </a:rPr>
              <a:t>_</a:t>
            </a:r>
            <a:r>
              <a:rPr lang="tr-TR" sz="1100" dirty="0" err="1" smtClean="0">
                <a:hlinkClick r:id="rId2"/>
              </a:rPr>
              <a:t>ncdump</a:t>
            </a:r>
            <a:r>
              <a:rPr lang="tr-TR" sz="1100" dirty="0" smtClean="0">
                <a:hlinkClick r:id="rId2"/>
              </a:rPr>
              <a:t>.</a:t>
            </a:r>
            <a:r>
              <a:rPr lang="tr-TR" sz="1100" dirty="0" err="1" smtClean="0">
                <a:hlinkClick r:id="rId2"/>
              </a:rPr>
              <a:t>php</a:t>
            </a:r>
            <a:r>
              <a:rPr lang="tr-TR" sz="1100" dirty="0" smtClean="0"/>
              <a:t> 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8128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638175" y="212725"/>
            <a:ext cx="2962275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WPS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ungrib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5886450" y="604906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100" dirty="0" smtClean="0">
                <a:hlinkClick r:id="rId2"/>
              </a:rPr>
              <a:t>http://www.</a:t>
            </a:r>
            <a:r>
              <a:rPr lang="tr-TR" sz="1100" dirty="0" err="1" smtClean="0">
                <a:hlinkClick r:id="rId2"/>
              </a:rPr>
              <a:t>dtcenter</a:t>
            </a:r>
            <a:r>
              <a:rPr lang="tr-TR" sz="1100" dirty="0" smtClean="0">
                <a:hlinkClick r:id="rId2"/>
              </a:rPr>
              <a:t>.org/</a:t>
            </a:r>
            <a:r>
              <a:rPr lang="tr-TR" sz="1100" dirty="0" err="1" smtClean="0">
                <a:hlinkClick r:id="rId2"/>
              </a:rPr>
              <a:t>wrf</a:t>
            </a:r>
            <a:r>
              <a:rPr lang="tr-TR" sz="1100" dirty="0" smtClean="0">
                <a:hlinkClick r:id="rId2"/>
              </a:rPr>
              <a:t>-</a:t>
            </a:r>
            <a:r>
              <a:rPr lang="tr-TR" sz="1100" dirty="0" err="1" smtClean="0">
                <a:hlinkClick r:id="rId2"/>
              </a:rPr>
              <a:t>nmm</a:t>
            </a:r>
            <a:r>
              <a:rPr lang="tr-TR" sz="1100" dirty="0" smtClean="0">
                <a:hlinkClick r:id="rId2"/>
              </a:rPr>
              <a:t>/</a:t>
            </a:r>
            <a:r>
              <a:rPr lang="tr-TR" sz="1100" dirty="0" err="1" smtClean="0">
                <a:hlinkClick r:id="rId2"/>
              </a:rPr>
              <a:t>users</a:t>
            </a:r>
            <a:r>
              <a:rPr lang="tr-TR" sz="1100" dirty="0" smtClean="0">
                <a:hlinkClick r:id="rId2"/>
              </a:rPr>
              <a:t>/</a:t>
            </a:r>
            <a:r>
              <a:rPr lang="tr-TR" sz="1100" dirty="0" err="1" smtClean="0">
                <a:hlinkClick r:id="rId2"/>
              </a:rPr>
              <a:t>OnLineTutorial</a:t>
            </a:r>
            <a:r>
              <a:rPr lang="tr-TR" sz="1100" dirty="0" smtClean="0">
                <a:hlinkClick r:id="rId2"/>
              </a:rPr>
              <a:t>/NMM/WPS/</a:t>
            </a:r>
            <a:r>
              <a:rPr lang="tr-TR" sz="1100" dirty="0" err="1" smtClean="0">
                <a:hlinkClick r:id="rId2"/>
              </a:rPr>
              <a:t>geogrid</a:t>
            </a:r>
            <a:r>
              <a:rPr lang="tr-TR" sz="1100" dirty="0" smtClean="0">
                <a:hlinkClick r:id="rId2"/>
              </a:rPr>
              <a:t>_</a:t>
            </a:r>
            <a:r>
              <a:rPr lang="tr-TR" sz="1100" dirty="0" err="1" smtClean="0">
                <a:hlinkClick r:id="rId2"/>
              </a:rPr>
              <a:t>ncdump</a:t>
            </a:r>
            <a:r>
              <a:rPr lang="tr-TR" sz="1100" dirty="0" smtClean="0">
                <a:hlinkClick r:id="rId2"/>
              </a:rPr>
              <a:t>.</a:t>
            </a:r>
            <a:r>
              <a:rPr lang="tr-TR" sz="1100" dirty="0" err="1" smtClean="0">
                <a:hlinkClick r:id="rId2"/>
              </a:rPr>
              <a:t>php</a:t>
            </a:r>
            <a:r>
              <a:rPr lang="tr-TR" sz="1100" dirty="0" smtClean="0"/>
              <a:t> </a:t>
            </a:r>
            <a:endParaRPr lang="tr-TR" sz="1100" dirty="0"/>
          </a:p>
        </p:txBody>
      </p:sp>
      <p:sp>
        <p:nvSpPr>
          <p:cNvPr id="13" name="12 İçerik Yer Tutucusu"/>
          <p:cNvSpPr>
            <a:spLocks noGrp="1"/>
          </p:cNvSpPr>
          <p:nvPr>
            <p:ph idx="1"/>
          </p:nvPr>
        </p:nvSpPr>
        <p:spPr>
          <a:xfrm>
            <a:off x="638175" y="678464"/>
            <a:ext cx="10515600" cy="52514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400" dirty="0" err="1" smtClean="0"/>
              <a:t>namelist</a:t>
            </a:r>
            <a:r>
              <a:rPr lang="tr-TR" sz="2400" dirty="0" smtClean="0"/>
              <a:t>.</a:t>
            </a:r>
            <a:r>
              <a:rPr lang="tr-TR" sz="2400" dirty="0" err="1" smtClean="0"/>
              <a:t>wps</a:t>
            </a:r>
            <a:r>
              <a:rPr lang="tr-TR" sz="2400" dirty="0" smtClean="0"/>
              <a:t> dosyasındaki </a:t>
            </a:r>
            <a:r>
              <a:rPr lang="en-US" sz="2400" dirty="0" smtClean="0"/>
              <a:t>"share" </a:t>
            </a:r>
            <a:r>
              <a:rPr lang="tr-TR" sz="2400" dirty="0" smtClean="0"/>
              <a:t>ve</a:t>
            </a:r>
            <a:r>
              <a:rPr lang="en-US" sz="2400" dirty="0" smtClean="0"/>
              <a:t>"</a:t>
            </a:r>
            <a:r>
              <a:rPr lang="en-US" sz="2400" dirty="0" err="1" smtClean="0"/>
              <a:t>ungrib</a:t>
            </a:r>
            <a:r>
              <a:rPr lang="en-US" sz="2400" dirty="0" smtClean="0"/>
              <a:t>“</a:t>
            </a:r>
            <a:r>
              <a:rPr lang="tr-TR" sz="2400" dirty="0" smtClean="0"/>
              <a:t> bölümündeki bilgilere bağlı olarak GRIB (GRIB1 ve GRUB2) biçimindeki meteorolojik veriyi </a:t>
            </a:r>
            <a:r>
              <a:rPr lang="tr-TR" sz="2400" dirty="0" err="1" smtClean="0"/>
              <a:t>metgrid</a:t>
            </a:r>
            <a:r>
              <a:rPr lang="tr-TR" sz="2400" dirty="0" smtClean="0"/>
              <a:t>.</a:t>
            </a:r>
            <a:r>
              <a:rPr lang="tr-TR" sz="2400" dirty="0" err="1" smtClean="0"/>
              <a:t>exe</a:t>
            </a:r>
            <a:r>
              <a:rPr lang="tr-TR" sz="2400" dirty="0" smtClean="0"/>
              <a:t> programının okuyacağı biçime dönüştürür.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UNGRIB</a:t>
            </a:r>
            <a:r>
              <a:rPr lang="tr-TR" sz="2400" dirty="0" smtClean="0"/>
              <a:t>,</a:t>
            </a:r>
            <a:r>
              <a:rPr lang="en-US" sz="2400" dirty="0" smtClean="0"/>
              <a:t> </a:t>
            </a:r>
            <a:r>
              <a:rPr lang="tr-TR" sz="2400" dirty="0" smtClean="0"/>
              <a:t> WRF model çalışma alanından ve </a:t>
            </a:r>
            <a:r>
              <a:rPr lang="tr-TR" sz="2400" dirty="0" err="1" smtClean="0"/>
              <a:t>GEOGRID’ten</a:t>
            </a:r>
            <a:r>
              <a:rPr lang="tr-TR" sz="2400" dirty="0" smtClean="0"/>
              <a:t> bağımsız çalışır.</a:t>
            </a:r>
          </a:p>
          <a:p>
            <a:pPr>
              <a:buNone/>
            </a:pPr>
            <a:r>
              <a:rPr lang="en-US" sz="2400" dirty="0" smtClean="0"/>
              <a:t>-</a:t>
            </a:r>
            <a:r>
              <a:rPr lang="en-US" sz="2400" dirty="0" err="1" smtClean="0"/>
              <a:t>Vtables</a:t>
            </a:r>
            <a:r>
              <a:rPr lang="en-US" sz="2400" dirty="0" smtClean="0"/>
              <a:t> </a:t>
            </a:r>
            <a:r>
              <a:rPr lang="tr-TR" sz="2400" dirty="0" smtClean="0"/>
              <a:t>GRIB dosyasından hangi meteorolojik verilerin </a:t>
            </a:r>
            <a:r>
              <a:rPr lang="tr-TR" sz="2400" dirty="0" err="1" smtClean="0"/>
              <a:t>düzenleceği</a:t>
            </a:r>
            <a:r>
              <a:rPr lang="tr-TR" sz="2400" dirty="0" smtClean="0"/>
              <a:t> bilgisini içerir. </a:t>
            </a:r>
            <a:r>
              <a:rPr lang="en-US" sz="2400" dirty="0" smtClean="0"/>
              <a:t>(WPS/</a:t>
            </a:r>
            <a:r>
              <a:rPr lang="en-US" sz="2400" dirty="0" err="1" smtClean="0"/>
              <a:t>ungrib</a:t>
            </a:r>
            <a:r>
              <a:rPr lang="en-US" sz="2400" dirty="0" smtClean="0"/>
              <a:t>/</a:t>
            </a:r>
            <a:r>
              <a:rPr lang="en-US" sz="2400" dirty="0" err="1" smtClean="0"/>
              <a:t>Variable_Tables</a:t>
            </a:r>
            <a:r>
              <a:rPr lang="en-US" sz="2400" dirty="0" smtClean="0"/>
              <a:t>/ )</a:t>
            </a:r>
            <a:endParaRPr lang="tr-TR" sz="2400" dirty="0" smtClean="0"/>
          </a:p>
          <a:p>
            <a:pPr>
              <a:buNone/>
            </a:pPr>
            <a:r>
              <a:rPr lang="tr-TR" sz="2400" dirty="0" err="1" smtClean="0"/>
              <a:t>Ungrib</a:t>
            </a:r>
            <a:r>
              <a:rPr lang="tr-TR" sz="2400" dirty="0" smtClean="0"/>
              <a:t>.</a:t>
            </a:r>
            <a:r>
              <a:rPr lang="tr-TR" sz="2400" dirty="0" err="1" smtClean="0"/>
              <a:t>exe</a:t>
            </a:r>
            <a:r>
              <a:rPr lang="tr-TR" sz="2400" dirty="0" smtClean="0"/>
              <a:t> çalıştırılmadan önce model için ön verilerin (Küresel model sonuçlarının hazır olması gerekir)</a:t>
            </a:r>
          </a:p>
          <a:p>
            <a:r>
              <a:rPr lang="tr-TR" sz="2400" dirty="0" smtClean="0"/>
              <a:t>Küresel Data indirmek </a:t>
            </a:r>
            <a:r>
              <a:rPr lang="tr-TR" sz="2400" dirty="0" smtClean="0"/>
              <a:t>için</a:t>
            </a:r>
          </a:p>
          <a:p>
            <a:r>
              <a:rPr lang="tr-TR" sz="1800" dirty="0">
                <a:hlinkClick r:id="rId3"/>
              </a:rPr>
              <a:t>http://nomads.ncep.noaa.gov/pub/data/nccf/com/gfs/prod</a:t>
            </a:r>
            <a:r>
              <a:rPr lang="tr-TR" sz="1800" dirty="0" smtClean="0">
                <a:hlinkClick r:id="rId3"/>
              </a:rPr>
              <a:t>/</a:t>
            </a:r>
            <a:r>
              <a:rPr lang="tr-TR" sz="1800" dirty="0" smtClean="0"/>
              <a:t> </a:t>
            </a:r>
          </a:p>
          <a:p>
            <a:r>
              <a:rPr lang="tr-TR" sz="1800" dirty="0">
                <a:hlinkClick r:id="rId4"/>
              </a:rPr>
              <a:t>http://rda.ucar.edu/datasets/ds083.2</a:t>
            </a:r>
            <a:r>
              <a:rPr lang="tr-TR" sz="1800" dirty="0" smtClean="0">
                <a:hlinkClick r:id="rId4"/>
              </a:rPr>
              <a:t>/</a:t>
            </a:r>
            <a:r>
              <a:rPr lang="tr-TR" sz="1800" dirty="0" smtClean="0"/>
              <a:t> </a:t>
            </a:r>
            <a:endParaRPr lang="tr-TR" sz="1800" dirty="0" smtClean="0"/>
          </a:p>
          <a:p>
            <a:r>
              <a:rPr lang="tr-TR" sz="1800" dirty="0" smtClean="0">
                <a:hlinkClick r:id="rId5"/>
              </a:rPr>
              <a:t>http://rda.ucar.edu/data</a:t>
            </a:r>
            <a:endParaRPr lang="tr-TR" sz="1800" dirty="0" smtClean="0"/>
          </a:p>
          <a:p>
            <a:r>
              <a:rPr lang="tr-TR" sz="1800" dirty="0" smtClean="0">
                <a:hlinkClick r:id="rId6"/>
              </a:rPr>
              <a:t>http://nomads.ncdc.noaa.gov/data/</a:t>
            </a:r>
            <a:r>
              <a:rPr lang="tr-TR" sz="1800" dirty="0" smtClean="0"/>
              <a:t> </a:t>
            </a:r>
          </a:p>
          <a:p>
            <a:r>
              <a:rPr lang="tr-TR" sz="1800" dirty="0" smtClean="0">
                <a:hlinkClick r:id="rId7"/>
              </a:rPr>
              <a:t>http://nomads.ncdc.noaa.gov/data/gfs-avn-hi</a:t>
            </a:r>
            <a:r>
              <a:rPr lang="tr-TR" sz="1800" dirty="0" smtClean="0"/>
              <a:t> 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8128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724" y="60326"/>
            <a:ext cx="9839326" cy="730249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Sunucuya </a:t>
            </a:r>
            <a:r>
              <a:rPr lang="tr-TR" b="1" dirty="0" err="1" smtClean="0">
                <a:solidFill>
                  <a:srgbClr val="FF0000"/>
                </a:solidFill>
              </a:rPr>
              <a:t>putty</a:t>
            </a:r>
            <a:r>
              <a:rPr lang="tr-TR" dirty="0" smtClean="0">
                <a:solidFill>
                  <a:srgbClr val="FF0000"/>
                </a:solidFill>
              </a:rPr>
              <a:t> ile uzaktan bağlanmak için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2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50" y="5472112"/>
            <a:ext cx="2724150" cy="1066800"/>
          </a:xfrm>
          <a:prstGeom prst="rect">
            <a:avLst/>
          </a:prstGeom>
        </p:spPr>
      </p:pic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452438" y="657225"/>
            <a:ext cx="43434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Putty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yazılımı ayarları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5915025" y="2071235"/>
            <a:ext cx="53911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2000" dirty="0" smtClean="0"/>
              <a:t>Model sonuçlarını sunucuda görselleştirme yazılımları ve komutları için;</a:t>
            </a:r>
            <a:br>
              <a:rPr lang="tr-TR" sz="2000" dirty="0" smtClean="0"/>
            </a:br>
            <a:r>
              <a:rPr lang="tr-TR" sz="2000" dirty="0" smtClean="0"/>
              <a:t> </a:t>
            </a:r>
            <a:r>
              <a:rPr lang="tr-TR" sz="2000" dirty="0" err="1" smtClean="0"/>
              <a:t>windows</a:t>
            </a:r>
            <a:r>
              <a:rPr lang="tr-TR" sz="2000" dirty="0" smtClean="0"/>
              <a:t> işletim sistemlerine </a:t>
            </a:r>
            <a:r>
              <a:rPr lang="tr-TR" sz="2000" dirty="0" err="1" smtClean="0"/>
              <a:t>opengrads</a:t>
            </a:r>
            <a:r>
              <a:rPr lang="tr-TR" sz="2000" dirty="0" smtClean="0"/>
              <a:t> yüklenmelidir. Ve </a:t>
            </a:r>
            <a:r>
              <a:rPr lang="tr-TR" sz="2000" dirty="0" err="1" smtClean="0"/>
              <a:t>putty</a:t>
            </a:r>
            <a:r>
              <a:rPr lang="tr-TR" sz="2000" dirty="0" smtClean="0"/>
              <a:t> den önce çalıştırılmalıdır. </a:t>
            </a:r>
            <a:r>
              <a:rPr lang="tr-TR" sz="2000" dirty="0" smtClean="0">
                <a:hlinkClick r:id="rId4"/>
              </a:rPr>
              <a:t>http://opengrads.org/</a:t>
            </a:r>
            <a:endParaRPr lang="tr-TR" sz="2000" dirty="0" smtClean="0"/>
          </a:p>
          <a:p>
            <a:pPr lvl="0" algn="ctr"/>
            <a:endParaRPr lang="tr-TR" sz="2000" dirty="0"/>
          </a:p>
          <a:p>
            <a:pPr lvl="0" algn="ctr"/>
            <a:endParaRPr lang="tr-TR" sz="2000" dirty="0" smtClean="0"/>
          </a:p>
          <a:p>
            <a:pPr lvl="0" algn="ctr"/>
            <a:r>
              <a:rPr lang="tr-TR" sz="2000" dirty="0" smtClean="0"/>
              <a:t>Sunucuda görüntüleme yapmak için </a:t>
            </a:r>
            <a:r>
              <a:rPr lang="tr-TR" sz="2000" dirty="0" err="1" smtClean="0"/>
              <a:t>Putty</a:t>
            </a:r>
            <a:r>
              <a:rPr lang="tr-TR" sz="2000" dirty="0" smtClean="0"/>
              <a:t> yazılımında X11 etkinleştirilmelidir.  </a:t>
            </a:r>
          </a:p>
          <a:p>
            <a:pPr lvl="0" algn="ctr"/>
            <a:r>
              <a:rPr lang="tr-TR" sz="2000" dirty="0" smtClean="0"/>
              <a:t>X </a:t>
            </a:r>
            <a:r>
              <a:rPr lang="tr-TR" sz="2000" dirty="0" err="1" smtClean="0"/>
              <a:t>display</a:t>
            </a:r>
            <a:r>
              <a:rPr lang="tr-TR" sz="2000" dirty="0" smtClean="0"/>
              <a:t> </a:t>
            </a:r>
            <a:r>
              <a:rPr lang="tr-TR" sz="2000" dirty="0" err="1" smtClean="0"/>
              <a:t>location</a:t>
            </a:r>
            <a:r>
              <a:rPr lang="tr-TR" sz="2000" dirty="0" smtClean="0"/>
              <a:t>: 127.0.0.1:7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438" y="1136650"/>
            <a:ext cx="4429125" cy="4257675"/>
          </a:xfrm>
          <a:prstGeom prst="rect">
            <a:avLst/>
          </a:prstGeom>
        </p:spPr>
      </p:pic>
      <p:cxnSp>
        <p:nvCxnSpPr>
          <p:cNvPr id="15" name="Eğri Bağlayıcı 14"/>
          <p:cNvCxnSpPr/>
          <p:nvPr/>
        </p:nvCxnSpPr>
        <p:spPr>
          <a:xfrm rot="5400000">
            <a:off x="652463" y="5119687"/>
            <a:ext cx="638175" cy="22860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Resim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07487" y="133349"/>
            <a:ext cx="1613038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1449" y="662035"/>
            <a:ext cx="11858625" cy="6034040"/>
          </a:xfrm>
        </p:spPr>
        <p:txBody>
          <a:bodyPr>
            <a:noAutofit/>
          </a:bodyPr>
          <a:lstStyle/>
          <a:p>
            <a:r>
              <a:rPr lang="tr-TR" dirty="0" smtClean="0">
                <a:latin typeface="Arial Narrow" panose="020B0606020202030204" pitchFamily="34" charset="0"/>
              </a:rPr>
              <a:t>Sunucuda küresel model verileri </a:t>
            </a:r>
            <a:r>
              <a:rPr lang="tr-TR" b="1" dirty="0" smtClean="0">
                <a:latin typeface="Arial Narrow" panose="020B0606020202030204" pitchFamily="34" charset="0"/>
              </a:rPr>
              <a:t>/</a:t>
            </a:r>
            <a:r>
              <a:rPr lang="tr-TR" b="1" dirty="0" err="1" smtClean="0">
                <a:latin typeface="Arial Narrow" panose="020B0606020202030204" pitchFamily="34" charset="0"/>
              </a:rPr>
              <a:t>mnt</a:t>
            </a:r>
            <a:r>
              <a:rPr lang="tr-TR" b="1" dirty="0" smtClean="0">
                <a:latin typeface="Arial Narrow" panose="020B0606020202030204" pitchFamily="34" charset="0"/>
              </a:rPr>
              <a:t>/depo2/meteor/ </a:t>
            </a:r>
            <a:r>
              <a:rPr lang="tr-TR" dirty="0" smtClean="0">
                <a:latin typeface="Arial Narrow" panose="020B0606020202030204" pitchFamily="34" charset="0"/>
              </a:rPr>
              <a:t>klasörü içerisinde bulunmaktadır.</a:t>
            </a:r>
          </a:p>
          <a:p>
            <a:r>
              <a:rPr lang="tr-TR" dirty="0" smtClean="0">
                <a:latin typeface="Arial Narrow" panose="020B0606020202030204" pitchFamily="34" charset="0"/>
              </a:rPr>
              <a:t>Bu verilere </a:t>
            </a:r>
            <a:r>
              <a:rPr lang="en-US" dirty="0" smtClean="0">
                <a:latin typeface="Arial Narrow" panose="020B0606020202030204" pitchFamily="34" charset="0"/>
              </a:rPr>
              <a:t>link_grib.csh</a:t>
            </a:r>
            <a:r>
              <a:rPr lang="tr-TR" dirty="0" smtClean="0">
                <a:latin typeface="Arial Narrow" panose="020B0606020202030204" pitchFamily="34" charset="0"/>
              </a:rPr>
              <a:t> programı ile </a:t>
            </a:r>
            <a:r>
              <a:rPr lang="tr-TR" dirty="0" err="1" smtClean="0">
                <a:latin typeface="Arial Narrow" panose="020B0606020202030204" pitchFamily="34" charset="0"/>
              </a:rPr>
              <a:t>kısayol</a:t>
            </a:r>
            <a:r>
              <a:rPr lang="tr-TR" dirty="0" smtClean="0">
                <a:latin typeface="Arial Narrow" panose="020B0606020202030204" pitchFamily="34" charset="0"/>
              </a:rPr>
              <a:t> oluşturulabilir.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GRIB</a:t>
            </a:r>
            <a:r>
              <a:rPr lang="tr-TR" dirty="0" smtClean="0">
                <a:latin typeface="Arial Narrow" panose="020B0606020202030204" pitchFamily="34" charset="0"/>
              </a:rPr>
              <a:t> veri dosyalarına bağlantı oluşturmak için,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./link_grib.csh /</a:t>
            </a:r>
            <a:r>
              <a:rPr lang="en-US" dirty="0" err="1" smtClean="0">
                <a:latin typeface="Arial Narrow" panose="020B0606020202030204" pitchFamily="34" charset="0"/>
              </a:rPr>
              <a:t>mnt</a:t>
            </a:r>
            <a:r>
              <a:rPr lang="en-US" dirty="0" smtClean="0">
                <a:latin typeface="Arial Narrow" panose="020B0606020202030204" pitchFamily="34" charset="0"/>
              </a:rPr>
              <a:t>/depo2/meteor/</a:t>
            </a:r>
            <a:r>
              <a:rPr lang="en-US" dirty="0" err="1" smtClean="0">
                <a:latin typeface="Arial Narrow" panose="020B0606020202030204" pitchFamily="34" charset="0"/>
              </a:rPr>
              <a:t>tahmin</a:t>
            </a:r>
            <a:r>
              <a:rPr lang="en-US" dirty="0" smtClean="0">
                <a:latin typeface="Arial Narrow" panose="020B0606020202030204" pitchFamily="34" charset="0"/>
              </a:rPr>
              <a:t>/</a:t>
            </a:r>
            <a:r>
              <a:rPr lang="en-US" dirty="0" err="1" smtClean="0">
                <a:latin typeface="Arial Narrow" panose="020B0606020202030204" pitchFamily="34" charset="0"/>
              </a:rPr>
              <a:t>gfs</a:t>
            </a:r>
            <a:r>
              <a:rPr lang="tr-TR" dirty="0">
                <a:latin typeface="Arial Narrow" panose="020B0606020202030204" pitchFamily="34" charset="0"/>
              </a:rPr>
              <a:t>.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2015021118</a:t>
            </a:r>
            <a:r>
              <a:rPr lang="en-US" dirty="0" smtClean="0">
                <a:latin typeface="Arial Narrow" panose="020B0606020202030204" pitchFamily="34" charset="0"/>
              </a:rPr>
              <a:t>/gfs.t18z.pgrb2.0p25.f0*</a:t>
            </a:r>
            <a:endParaRPr lang="tr-TR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./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link_grib.csh </a:t>
            </a: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/</a:t>
            </a:r>
            <a:r>
              <a:rPr lang="tr-TR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mnt</a:t>
            </a: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/depo2/meteor/tahmin/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fnl_2013122*</a:t>
            </a:r>
            <a:endParaRPr lang="tr-TR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./</a:t>
            </a:r>
            <a:r>
              <a:rPr lang="tr-TR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link_grib.csh</a:t>
            </a: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/</a:t>
            </a:r>
            <a:r>
              <a:rPr lang="tr-TR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mnt</a:t>
            </a: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/depo2/meteor/tahmin/gfs.2015050318/gfs.t18z*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GRIBFILE.AAA</a:t>
            </a:r>
            <a:r>
              <a:rPr lang="tr-TR" dirty="0" smtClean="0">
                <a:latin typeface="Arial Narrow" panose="020B0606020202030204" pitchFamily="34" charset="0"/>
              </a:rPr>
              <a:t>, </a:t>
            </a:r>
          </a:p>
          <a:p>
            <a:pPr marL="0" indent="0">
              <a:buNone/>
            </a:pPr>
            <a:r>
              <a:rPr lang="tr-TR" dirty="0" smtClean="0">
                <a:latin typeface="Arial Narrow" panose="020B0606020202030204" pitchFamily="34" charset="0"/>
              </a:rPr>
              <a:t>   </a:t>
            </a:r>
            <a:r>
              <a:rPr lang="en-US" dirty="0" smtClean="0">
                <a:latin typeface="Arial Narrow" panose="020B0606020202030204" pitchFamily="34" charset="0"/>
              </a:rPr>
              <a:t>GRIBFILE.AAB</a:t>
            </a:r>
            <a:r>
              <a:rPr lang="tr-TR" dirty="0" smtClean="0">
                <a:latin typeface="Arial Narrow" panose="020B0606020202030204" pitchFamily="34" charset="0"/>
              </a:rPr>
              <a:t>, </a:t>
            </a:r>
          </a:p>
          <a:p>
            <a:pPr marL="0" indent="0">
              <a:buNone/>
            </a:pPr>
            <a:r>
              <a:rPr lang="tr-TR" dirty="0" smtClean="0">
                <a:latin typeface="Arial Narrow" panose="020B0606020202030204" pitchFamily="34" charset="0"/>
              </a:rPr>
              <a:t>   </a:t>
            </a:r>
            <a:r>
              <a:rPr lang="en-US" dirty="0" smtClean="0">
                <a:latin typeface="Arial Narrow" panose="020B0606020202030204" pitchFamily="34" charset="0"/>
              </a:rPr>
              <a:t>GRIBFILE.AAC</a:t>
            </a:r>
            <a:r>
              <a:rPr lang="tr-TR" dirty="0" smtClean="0">
                <a:latin typeface="Arial Narrow" panose="020B0606020202030204" pitchFamily="34" charset="0"/>
              </a:rPr>
              <a:t>     dosyaları üretilir.</a:t>
            </a:r>
          </a:p>
          <a:p>
            <a:pPr>
              <a:buNone/>
            </a:pPr>
            <a:r>
              <a:rPr lang="tr-TR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NOT: Eğer </a:t>
            </a:r>
            <a:r>
              <a:rPr lang="tr-TR" sz="24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gfs</a:t>
            </a:r>
            <a:r>
              <a:rPr lang="tr-TR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verisi </a:t>
            </a:r>
            <a:r>
              <a:rPr lang="tr-TR" sz="24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noaa</a:t>
            </a:r>
            <a:r>
              <a:rPr lang="tr-TR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tarafından yayınlanmış ise,  sabah 02’de bir önceki günün saat 18 </a:t>
            </a:r>
            <a:r>
              <a:rPr lang="tr-TR" sz="24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GMTsinden</a:t>
            </a:r>
            <a:r>
              <a:rPr lang="tr-TR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itibaren 78 saat ilerisine kadar sistemimize yüklenmektedir.</a:t>
            </a:r>
          </a:p>
          <a:p>
            <a:pPr>
              <a:buNone/>
            </a:pPr>
            <a:r>
              <a:rPr lang="tr-TR" sz="2400" b="1" dirty="0" err="1" smtClean="0">
                <a:latin typeface="Arial Narrow" panose="020B0606020202030204" pitchFamily="34" charset="0"/>
              </a:rPr>
              <a:t>ls</a:t>
            </a:r>
            <a:r>
              <a:rPr lang="tr-TR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tr-TR" sz="2400" dirty="0" smtClean="0">
                <a:latin typeface="Arial Narrow" panose="020B0606020202030204" pitchFamily="34" charset="0"/>
              </a:rPr>
              <a:t>/</a:t>
            </a:r>
            <a:r>
              <a:rPr lang="tr-TR" sz="2400" dirty="0" err="1" smtClean="0">
                <a:latin typeface="Arial Narrow" panose="020B0606020202030204" pitchFamily="34" charset="0"/>
              </a:rPr>
              <a:t>mnt</a:t>
            </a:r>
            <a:r>
              <a:rPr lang="tr-TR" sz="2400" dirty="0" smtClean="0">
                <a:latin typeface="Arial Narrow" panose="020B0606020202030204" pitchFamily="34" charset="0"/>
              </a:rPr>
              <a:t>/depo2/meteor/tahmin/ komutu ile kontrol edebilirisiniz</a:t>
            </a:r>
            <a:endParaRPr lang="tr-TR" sz="2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havakalitesi</a:t>
            </a:r>
            <a:r>
              <a:rPr lang="tr-TR" dirty="0" smtClean="0"/>
              <a:t>.</a:t>
            </a:r>
            <a:r>
              <a:rPr lang="tr-TR" dirty="0" err="1" smtClean="0"/>
              <a:t>itu</a:t>
            </a:r>
            <a:r>
              <a:rPr lang="tr-TR" dirty="0" smtClean="0"/>
              <a:t>.edu.tr, </a:t>
            </a:r>
            <a:r>
              <a:rPr lang="tr-TR" dirty="0" err="1" smtClean="0"/>
              <a:t>toros</a:t>
            </a:r>
            <a:r>
              <a:rPr lang="tr-TR" dirty="0" smtClean="0"/>
              <a:t> at </a:t>
            </a:r>
            <a:r>
              <a:rPr lang="tr-TR" dirty="0" err="1" smtClean="0"/>
              <a:t>itu</a:t>
            </a:r>
            <a:r>
              <a:rPr lang="tr-TR" dirty="0" smtClean="0"/>
              <a:t>.edu.tr</a:t>
            </a:r>
            <a:endParaRPr lang="tr-TR" dirty="0"/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568601" y="83517"/>
            <a:ext cx="2962275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WPS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ungrib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7945071" y="2806017"/>
            <a:ext cx="291220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tr-TR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Veya (başka bir küresel veri için)</a:t>
            </a:r>
          </a:p>
        </p:txBody>
      </p:sp>
      <p:sp>
        <p:nvSpPr>
          <p:cNvPr id="8" name="7 Bulut Belirtme Çizgisi"/>
          <p:cNvSpPr/>
          <p:nvPr/>
        </p:nvSpPr>
        <p:spPr>
          <a:xfrm>
            <a:off x="8191500" y="1543050"/>
            <a:ext cx="1885950" cy="457200"/>
          </a:xfrm>
          <a:prstGeom prst="cloudCallout">
            <a:avLst>
              <a:gd name="adj1" fmla="val -152146"/>
              <a:gd name="adj2" fmla="val 1345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İlgili tarih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427279"/>
            <a:ext cx="6286501" cy="5100270"/>
          </a:xfrm>
        </p:spPr>
        <p:txBody>
          <a:bodyPr>
            <a:noAutofit/>
          </a:bodyPr>
          <a:lstStyle/>
          <a:p>
            <a:r>
              <a:rPr lang="en-US" dirty="0" err="1" smtClean="0"/>
              <a:t>Ungrib</a:t>
            </a:r>
            <a:r>
              <a:rPr lang="tr-TR" dirty="0" smtClean="0"/>
              <a:t> programı çalıştırmadan</a:t>
            </a:r>
            <a:r>
              <a:rPr lang="en-US" dirty="0" smtClean="0"/>
              <a:t>:</a:t>
            </a:r>
            <a:endParaRPr 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dirty="0"/>
              <a:t>	</a:t>
            </a:r>
            <a:r>
              <a:rPr lang="tr-TR" dirty="0" smtClean="0"/>
              <a:t>- G</a:t>
            </a:r>
            <a:r>
              <a:rPr lang="en-US" dirty="0" smtClean="0"/>
              <a:t>rib files</a:t>
            </a:r>
            <a:r>
              <a:rPr lang="tr-TR" dirty="0" smtClean="0"/>
              <a:t> (</a:t>
            </a:r>
            <a:r>
              <a:rPr lang="en-US" dirty="0" smtClean="0">
                <a:latin typeface="Arial Narrow" panose="020B0606020202030204" pitchFamily="34" charset="0"/>
              </a:rPr>
              <a:t>GRIBFILE</a:t>
            </a:r>
            <a:r>
              <a:rPr lang="tr-TR" dirty="0" smtClean="0">
                <a:latin typeface="Arial Narrow" panose="020B0606020202030204" pitchFamily="34" charset="0"/>
              </a:rPr>
              <a:t>….)</a:t>
            </a:r>
            <a:endParaRPr lang="tr-TR" dirty="0" smtClean="0"/>
          </a:p>
          <a:p>
            <a:pPr>
              <a:buFont typeface="Wingdings" panose="05000000000000000000" pitchFamily="2" charset="2"/>
              <a:buNone/>
            </a:pPr>
            <a:r>
              <a:rPr lang="tr-TR" dirty="0"/>
              <a:t> </a:t>
            </a:r>
            <a:r>
              <a:rPr lang="tr-TR" dirty="0" smtClean="0"/>
              <a:t>  - </a:t>
            </a:r>
            <a:r>
              <a:rPr lang="tr-TR" dirty="0" err="1" smtClean="0"/>
              <a:t>namelist.wps</a:t>
            </a:r>
            <a:endParaRPr lang="tr-TR" dirty="0" smtClean="0"/>
          </a:p>
          <a:p>
            <a:pPr>
              <a:buFont typeface="Wingdings" panose="05000000000000000000" pitchFamily="2" charset="2"/>
              <a:buNone/>
            </a:pPr>
            <a:r>
              <a:rPr lang="tr-TR" dirty="0"/>
              <a:t> </a:t>
            </a:r>
            <a:r>
              <a:rPr lang="tr-TR" dirty="0" smtClean="0"/>
              <a:t>  - </a:t>
            </a:r>
            <a:r>
              <a:rPr lang="tr-TR" dirty="0" err="1" smtClean="0"/>
              <a:t>Vtable</a:t>
            </a:r>
            <a:r>
              <a:rPr lang="tr-TR" dirty="0" smtClean="0"/>
              <a:t> dosyası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dirty="0" smtClean="0"/>
              <a:t>Hazır olmalıdır</a:t>
            </a:r>
            <a:endParaRPr lang="en-US" b="1" dirty="0"/>
          </a:p>
          <a:p>
            <a:r>
              <a:rPr lang="en-US" dirty="0" err="1" smtClean="0"/>
              <a:t>Ungrib</a:t>
            </a:r>
            <a:r>
              <a:rPr lang="tr-TR" dirty="0" smtClean="0"/>
              <a:t> çıktısı</a:t>
            </a:r>
            <a:r>
              <a:rPr lang="en-US" dirty="0" smtClean="0"/>
              <a:t>:</a:t>
            </a:r>
            <a:endParaRPr lang="tr-TR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dirty="0"/>
              <a:t>	</a:t>
            </a:r>
            <a:r>
              <a:rPr lang="tr-TR" dirty="0"/>
              <a:t>- </a:t>
            </a:r>
            <a:r>
              <a:rPr lang="tr-TR" dirty="0" smtClean="0"/>
              <a:t>FILE:tarih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dirty="0" smtClean="0"/>
              <a:t>   - ungrib.log 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dirty="0" smtClean="0"/>
              <a:t>Dosyalarını üretir</a:t>
            </a:r>
          </a:p>
        </p:txBody>
      </p:sp>
      <p:sp>
        <p:nvSpPr>
          <p:cNvPr id="2" name="Dikdörtgen 1"/>
          <p:cNvSpPr/>
          <p:nvPr/>
        </p:nvSpPr>
        <p:spPr>
          <a:xfrm>
            <a:off x="7808141" y="1876452"/>
            <a:ext cx="27733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&amp;</a:t>
            </a:r>
            <a:r>
              <a:rPr lang="tr-TR" sz="2400" dirty="0" err="1" smtClean="0"/>
              <a:t>ungrib</a:t>
            </a:r>
            <a:endParaRPr lang="tr-TR" sz="2400" dirty="0" smtClean="0"/>
          </a:p>
          <a:p>
            <a:r>
              <a:rPr lang="tr-TR" sz="2400" dirty="0" smtClean="0"/>
              <a:t> </a:t>
            </a:r>
            <a:r>
              <a:rPr lang="tr-TR" sz="2400" dirty="0" err="1" smtClean="0"/>
              <a:t>out</a:t>
            </a:r>
            <a:r>
              <a:rPr lang="tr-TR" sz="2400" dirty="0" smtClean="0"/>
              <a:t>_format = 'WPS',</a:t>
            </a:r>
          </a:p>
          <a:p>
            <a:r>
              <a:rPr lang="tr-TR" sz="2400" dirty="0" smtClean="0"/>
              <a:t> </a:t>
            </a:r>
            <a:r>
              <a:rPr lang="tr-TR" sz="2400" dirty="0" err="1" smtClean="0"/>
              <a:t>prefix</a:t>
            </a:r>
            <a:r>
              <a:rPr lang="tr-TR" sz="2400" dirty="0" smtClean="0"/>
              <a:t> = 'FILE',</a:t>
            </a:r>
          </a:p>
          <a:p>
            <a:r>
              <a:rPr lang="tr-TR" sz="2400" dirty="0" smtClean="0"/>
              <a:t>/</a:t>
            </a:r>
          </a:p>
          <a:p>
            <a:endParaRPr lang="tr-TR" sz="2400" dirty="0"/>
          </a:p>
        </p:txBody>
      </p:sp>
      <p:sp>
        <p:nvSpPr>
          <p:cNvPr id="3" name="Dikdörtgen 2"/>
          <p:cNvSpPr/>
          <p:nvPr/>
        </p:nvSpPr>
        <p:spPr>
          <a:xfrm>
            <a:off x="7817666" y="3974615"/>
            <a:ext cx="3507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FILE:2013-12-22_00 </a:t>
            </a:r>
            <a:endParaRPr lang="tr-TR" sz="2400" dirty="0" smtClean="0"/>
          </a:p>
          <a:p>
            <a:r>
              <a:rPr lang="tr-TR" sz="2400" dirty="0" smtClean="0"/>
              <a:t>FILE:2013-12-22_06</a:t>
            </a:r>
          </a:p>
          <a:p>
            <a:endParaRPr lang="tr-TR" sz="2400" dirty="0"/>
          </a:p>
          <a:p>
            <a:r>
              <a:rPr lang="tr-TR" sz="2400" dirty="0"/>
              <a:t>ungrib.log  </a:t>
            </a:r>
            <a:endParaRPr lang="tr-TR" sz="2400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8670201" y="54987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104899" y="513834"/>
            <a:ext cx="2007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/>
              <a:t>./ungrib.exe</a:t>
            </a:r>
            <a:endParaRPr lang="tr-TR" sz="2800" b="1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13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4350" y="1365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WPS - </a:t>
            </a:r>
            <a:r>
              <a:rPr lang="en-US" dirty="0" err="1">
                <a:solidFill>
                  <a:srgbClr val="FF0000"/>
                </a:solidFill>
              </a:rPr>
              <a:t>metgrid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406" y="1276539"/>
            <a:ext cx="11615596" cy="4900424"/>
          </a:xfrm>
        </p:spPr>
        <p:txBody>
          <a:bodyPr>
            <a:normAutofit/>
          </a:bodyPr>
          <a:lstStyle/>
          <a:p>
            <a:r>
              <a:rPr lang="tr-TR" dirty="0" err="1" smtClean="0"/>
              <a:t>Geogrid</a:t>
            </a:r>
            <a:r>
              <a:rPr lang="tr-TR" dirty="0" smtClean="0"/>
              <a:t> ve </a:t>
            </a:r>
            <a:r>
              <a:rPr lang="tr-TR" dirty="0" err="1" smtClean="0"/>
              <a:t>ungrib</a:t>
            </a:r>
            <a:r>
              <a:rPr lang="tr-TR" dirty="0" smtClean="0"/>
              <a:t> ile üretilen </a:t>
            </a:r>
            <a:r>
              <a:rPr lang="tr-TR" dirty="0" err="1"/>
              <a:t>ç</a:t>
            </a:r>
            <a:r>
              <a:rPr lang="tr-TR" dirty="0" err="1" smtClean="0"/>
              <a:t>oğrafi</a:t>
            </a:r>
            <a:r>
              <a:rPr lang="tr-TR" dirty="0" smtClean="0"/>
              <a:t> ve meteorolojik verileri şebekelere taşır</a:t>
            </a:r>
          </a:p>
          <a:p>
            <a:pPr marL="0" indent="0">
              <a:buNone/>
            </a:pPr>
            <a:r>
              <a:rPr lang="tr-TR" b="1" dirty="0" smtClean="0"/>
              <a:t>./</a:t>
            </a:r>
            <a:r>
              <a:rPr lang="tr-TR" b="1" dirty="0" err="1" smtClean="0"/>
              <a:t>metgrib</a:t>
            </a:r>
            <a:r>
              <a:rPr lang="tr-TR" b="1" dirty="0" smtClean="0"/>
              <a:t>.</a:t>
            </a:r>
            <a:r>
              <a:rPr lang="tr-TR" b="1" dirty="0" err="1" smtClean="0"/>
              <a:t>exe</a:t>
            </a:r>
            <a:endParaRPr lang="tr-TR" b="1" dirty="0"/>
          </a:p>
          <a:p>
            <a:r>
              <a:rPr lang="tr-TR" dirty="0" err="1" smtClean="0"/>
              <a:t>Metgrid</a:t>
            </a:r>
            <a:r>
              <a:rPr lang="tr-TR" dirty="0" smtClean="0"/>
              <a:t> girdisi için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Ungrib</a:t>
            </a:r>
            <a:r>
              <a:rPr lang="tr-TR" dirty="0" smtClean="0"/>
              <a:t> ile üretilen </a:t>
            </a:r>
            <a:r>
              <a:rPr lang="en-US" dirty="0" smtClean="0"/>
              <a:t>FILE:</a:t>
            </a:r>
            <a:r>
              <a:rPr lang="tr-TR" dirty="0" smtClean="0"/>
              <a:t>tarih dosyaları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Geogrid</a:t>
            </a:r>
            <a:r>
              <a:rPr lang="tr-TR" dirty="0"/>
              <a:t> ile üretilen </a:t>
            </a:r>
            <a:r>
              <a:rPr lang="en-US" dirty="0"/>
              <a:t>geo_em.d0X.nc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namelist.wps</a:t>
            </a:r>
            <a:endParaRPr lang="en-US" dirty="0"/>
          </a:p>
          <a:p>
            <a:r>
              <a:rPr lang="tr-TR" dirty="0" err="1"/>
              <a:t>Metgrid</a:t>
            </a:r>
            <a:r>
              <a:rPr lang="tr-TR" dirty="0"/>
              <a:t> </a:t>
            </a:r>
            <a:r>
              <a:rPr lang="tr-TR" dirty="0" smtClean="0"/>
              <a:t>çıktısı </a:t>
            </a:r>
            <a:r>
              <a:rPr lang="tr-TR" dirty="0"/>
              <a:t>için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met_em.d01.date.nc</a:t>
            </a:r>
            <a:r>
              <a:rPr lang="tr-TR" dirty="0"/>
              <a:t> </a:t>
            </a:r>
            <a:endParaRPr lang="en-US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metgrid.log </a:t>
            </a:r>
            <a:r>
              <a:rPr lang="tr-TR" dirty="0" smtClean="0"/>
              <a:t>dosyaları</a:t>
            </a:r>
            <a:endParaRPr lang="en-US" dirty="0"/>
          </a:p>
          <a:p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5649362" y="4145638"/>
            <a:ext cx="61563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met_em.d01.2013-12-22_00:00:00.nc</a:t>
            </a:r>
          </a:p>
          <a:p>
            <a:r>
              <a:rPr lang="tr-TR" dirty="0" smtClean="0"/>
              <a:t>met_em.d01.2013-12-22_03:00:00.nc</a:t>
            </a:r>
          </a:p>
          <a:p>
            <a:r>
              <a:rPr lang="tr-TR" dirty="0" smtClean="0"/>
              <a:t>met_em.d01.2013-12-22_06:00:00.nc </a:t>
            </a:r>
          </a:p>
          <a:p>
            <a:r>
              <a:rPr lang="tr-TR" dirty="0" smtClean="0"/>
              <a:t>met_em.d01.2013-12-22_09:00:00.nc</a:t>
            </a:r>
          </a:p>
          <a:p>
            <a:endParaRPr lang="tr-TR" dirty="0"/>
          </a:p>
          <a:p>
            <a:r>
              <a:rPr lang="tr-TR" dirty="0" smtClean="0"/>
              <a:t>Bunlar n</a:t>
            </a:r>
            <a:r>
              <a:rPr lang="en-US" dirty="0" err="1" smtClean="0"/>
              <a:t>etcdf</a:t>
            </a:r>
            <a:r>
              <a:rPr lang="tr-TR" dirty="0" smtClean="0"/>
              <a:t> dosyalarıdır.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7496175" y="2175986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&amp;</a:t>
            </a:r>
            <a:r>
              <a:rPr lang="tr-TR" dirty="0" err="1" smtClean="0"/>
              <a:t>metgrid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fg</a:t>
            </a:r>
            <a:r>
              <a:rPr lang="tr-TR" dirty="0" smtClean="0"/>
              <a:t>_name = 'FILE'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io</a:t>
            </a:r>
            <a:r>
              <a:rPr lang="tr-TR" dirty="0" smtClean="0"/>
              <a:t>_form_</a:t>
            </a:r>
            <a:r>
              <a:rPr lang="tr-TR" dirty="0" err="1" smtClean="0"/>
              <a:t>metgrid</a:t>
            </a:r>
            <a:r>
              <a:rPr lang="tr-TR" dirty="0" smtClean="0"/>
              <a:t> = 2,</a:t>
            </a:r>
          </a:p>
          <a:p>
            <a:r>
              <a:rPr lang="tr-TR" dirty="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438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90574" y="222250"/>
            <a:ext cx="7915275" cy="511175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WRF Modelin Çalıştırılması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95325" y="701675"/>
            <a:ext cx="11068050" cy="509905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wrfnest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/WPS2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namelist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wps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çalışma tarihi, bölgesi vs girilir.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geogrid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 Narrow" panose="020B0606020202030204" pitchFamily="34" charset="0"/>
              </a:rPr>
              <a:t>./link_grib.csh /</a:t>
            </a:r>
            <a:r>
              <a:rPr lang="en-US" sz="2000" dirty="0" err="1" smtClean="0">
                <a:latin typeface="Arial Narrow" panose="020B0606020202030204" pitchFamily="34" charset="0"/>
              </a:rPr>
              <a:t>mnt</a:t>
            </a:r>
            <a:r>
              <a:rPr lang="en-US" sz="2000" dirty="0" smtClean="0">
                <a:latin typeface="Arial Narrow" panose="020B0606020202030204" pitchFamily="34" charset="0"/>
              </a:rPr>
              <a:t>/depo2/meteor/</a:t>
            </a:r>
            <a:r>
              <a:rPr lang="en-US" sz="2000" dirty="0" err="1" smtClean="0">
                <a:latin typeface="Arial Narrow" panose="020B0606020202030204" pitchFamily="34" charset="0"/>
              </a:rPr>
              <a:t>tahmin</a:t>
            </a:r>
            <a:r>
              <a:rPr lang="en-US" sz="2000" dirty="0" smtClean="0">
                <a:latin typeface="Arial Narrow" panose="020B0606020202030204" pitchFamily="34" charset="0"/>
              </a:rPr>
              <a:t>/gfs.</a:t>
            </a:r>
            <a:r>
              <a:rPr lang="en-US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2015021118</a:t>
            </a:r>
            <a:r>
              <a:rPr lang="en-US" sz="2000" dirty="0" smtClean="0">
                <a:latin typeface="Arial Narrow" panose="020B0606020202030204" pitchFamily="34" charset="0"/>
              </a:rPr>
              <a:t>/gfs.t18z.pgrb2.0p25.f0*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ungrib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metgrid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tr-T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~/WRF/takim01/WRFV3/</a:t>
            </a:r>
            <a:r>
              <a:rPr lang="tr-TR" sz="2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tr-T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  </a:t>
            </a:r>
            <a:r>
              <a:rPr lang="tr-TR" sz="2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wrf’nin</a:t>
            </a:r>
            <a:r>
              <a:rPr lang="tr-T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çalıştırılacağı klasöre geçilir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tr-T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namelist</a:t>
            </a:r>
            <a:r>
              <a:rPr lang="tr-T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tr-T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 çalışma alanı, tarihi, süresi vs. girilir.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</a:t>
            </a:r>
            <a:r>
              <a:rPr lang="tr-T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-sf ../../WPS/met_em.d01.2014-10-03* .  (boşluk nokta)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tr-TR" sz="2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tr-T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</a:t>
            </a:r>
            <a:endParaRPr lang="tr-TR" sz="2000" b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./wrf.exe</a:t>
            </a:r>
          </a:p>
          <a:p>
            <a:pPr marL="0" indent="0">
              <a:buNone/>
            </a:pPr>
            <a:r>
              <a:rPr lang="tr-TR" sz="20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Farklı bir </a:t>
            </a:r>
            <a:r>
              <a:rPr lang="tr-TR" sz="2000" i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ssh</a:t>
            </a:r>
            <a:r>
              <a:rPr lang="tr-TR" sz="20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2000" i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putty</a:t>
            </a:r>
            <a:r>
              <a:rPr lang="tr-TR" sz="20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bağlantısı </a:t>
            </a:r>
            <a:r>
              <a:rPr lang="tr-TR" sz="20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tr-TR" sz="20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tr-TR" sz="20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~/WRF/takim01/WRFV3/</a:t>
            </a:r>
            <a:r>
              <a:rPr lang="tr-TR" sz="2000" i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tr-TR" sz="20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içerisinde </a:t>
            </a:r>
          </a:p>
          <a:p>
            <a:pPr marL="0" indent="0">
              <a:buNone/>
            </a:pPr>
            <a:r>
              <a:rPr lang="tr-TR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tr-TR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r>
              <a:rPr lang="tr-TR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rsl.out.0000 </a:t>
            </a:r>
          </a:p>
          <a:p>
            <a:pPr marL="0" indent="0">
              <a:buNone/>
            </a:pPr>
            <a:r>
              <a:rPr lang="tr-TR" sz="20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komutu ile programın çalışması hakkında bilgi alınabilir</a:t>
            </a:r>
            <a:endParaRPr lang="tr-TR" sz="20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4038600" y="6470650"/>
            <a:ext cx="4114800" cy="365125"/>
          </a:xfrm>
        </p:spPr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0600" y="6470650"/>
            <a:ext cx="2743200" cy="365125"/>
          </a:xfrm>
        </p:spPr>
        <p:txBody>
          <a:bodyPr/>
          <a:lstStyle/>
          <a:p>
            <a:fld id="{A6E752E5-62F7-4FE2-BDD9-0B7C9B4BA949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383519" y="2663309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yyyyaaggss</a:t>
            </a:r>
            <a:r>
              <a:rPr lang="tr-T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_*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5069194" y="4663559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yyyy</a:t>
            </a:r>
            <a:r>
              <a:rPr lang="tr-T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aa</a:t>
            </a:r>
            <a:r>
              <a:rPr lang="tr-T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gg</a:t>
            </a:r>
            <a:r>
              <a:rPr lang="tr-T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*</a:t>
            </a:r>
            <a:endParaRPr lang="tr-TR" dirty="0"/>
          </a:p>
        </p:txBody>
      </p:sp>
      <p:sp>
        <p:nvSpPr>
          <p:cNvPr id="10" name="Oval Belirtme Çizgisi 9"/>
          <p:cNvSpPr/>
          <p:nvPr/>
        </p:nvSpPr>
        <p:spPr>
          <a:xfrm>
            <a:off x="9082086" y="2763877"/>
            <a:ext cx="2867025" cy="1213445"/>
          </a:xfrm>
          <a:prstGeom prst="wedgeEllipseCallout">
            <a:avLst>
              <a:gd name="adj1" fmla="val -75204"/>
              <a:gd name="adj2" fmla="val 942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WPS ile üretilen veriye bağlantı oluşturur.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1" name="Oval Belirtme Çizgisi 10"/>
          <p:cNvSpPr/>
          <p:nvPr/>
        </p:nvSpPr>
        <p:spPr>
          <a:xfrm>
            <a:off x="8705849" y="314326"/>
            <a:ext cx="2867025" cy="1537592"/>
          </a:xfrm>
          <a:prstGeom prst="wedgeEllipseCallout">
            <a:avLst>
              <a:gd name="adj1" fmla="val -126699"/>
              <a:gd name="adj2" fmla="val 781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Modelin çalıştırılacağı tarih aralığı için küresel veriye bağlantı oluşturulur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8467726" y="1915120"/>
            <a:ext cx="361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Yıl=</a:t>
            </a:r>
            <a:r>
              <a:rPr lang="tr-TR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yyyy</a:t>
            </a:r>
            <a:r>
              <a:rPr lang="tr-T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 Ay=</a:t>
            </a:r>
            <a:r>
              <a:rPr lang="tr-TR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aa</a:t>
            </a:r>
            <a:r>
              <a:rPr lang="tr-T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   Gün=</a:t>
            </a:r>
            <a:r>
              <a:rPr lang="tr-TR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gg</a:t>
            </a:r>
            <a:r>
              <a:rPr lang="tr-T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saat=</a:t>
            </a:r>
            <a:r>
              <a:rPr lang="tr-TR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ss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9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904875"/>
            <a:ext cx="10677525" cy="5272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cd</a:t>
            </a:r>
            <a:r>
              <a:rPr lang="en-US" dirty="0"/>
              <a:t> </a:t>
            </a:r>
            <a:r>
              <a:rPr lang="en-US" dirty="0" smtClean="0"/>
              <a:t>~/</a:t>
            </a:r>
            <a:r>
              <a:rPr lang="tr-TR" dirty="0" smtClean="0"/>
              <a:t>WRF</a:t>
            </a:r>
            <a:r>
              <a:rPr lang="en-US" dirty="0" smtClean="0"/>
              <a:t>/</a:t>
            </a:r>
            <a:r>
              <a:rPr lang="tr-TR" dirty="0" smtClean="0"/>
              <a:t>takim01/</a:t>
            </a:r>
            <a:r>
              <a:rPr lang="en-US" dirty="0" smtClean="0"/>
              <a:t>WRFV3/run/   </a:t>
            </a:r>
            <a:endParaRPr lang="tr-TR" dirty="0" smtClean="0"/>
          </a:p>
          <a:p>
            <a:pPr marL="0" indent="0">
              <a:buNone/>
            </a:pPr>
            <a:r>
              <a:rPr lang="en-US" dirty="0" err="1" smtClean="0"/>
              <a:t>wrf’nin</a:t>
            </a:r>
            <a:r>
              <a:rPr lang="en-US" dirty="0" smtClean="0"/>
              <a:t> </a:t>
            </a:r>
            <a:r>
              <a:rPr lang="en-US" dirty="0" err="1"/>
              <a:t>çalıştırılacağı</a:t>
            </a:r>
            <a:r>
              <a:rPr lang="en-US" dirty="0"/>
              <a:t> </a:t>
            </a:r>
            <a:r>
              <a:rPr lang="en-US" dirty="0" err="1"/>
              <a:t>klasöre</a:t>
            </a:r>
            <a:r>
              <a:rPr lang="en-US" dirty="0"/>
              <a:t> </a:t>
            </a:r>
            <a:r>
              <a:rPr lang="en-US" dirty="0" err="1" smtClean="0"/>
              <a:t>geçilir</a:t>
            </a:r>
            <a:r>
              <a:rPr lang="tr-TR" dirty="0" smtClean="0"/>
              <a:t>. </a:t>
            </a:r>
            <a:r>
              <a:rPr lang="en-US" dirty="0" err="1" smtClean="0"/>
              <a:t>namelist.input</a:t>
            </a:r>
            <a:r>
              <a:rPr lang="tr-TR" dirty="0" smtClean="0"/>
              <a:t> </a:t>
            </a:r>
            <a:r>
              <a:rPr lang="tr-TR" dirty="0"/>
              <a:t>dosyasında </a:t>
            </a:r>
            <a:r>
              <a:rPr lang="tr-TR" dirty="0" smtClean="0"/>
              <a:t>model için aşağıdaki bilgiler girilir.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r>
              <a:rPr lang="tr-TR" b="1" dirty="0" err="1" smtClean="0"/>
              <a:t>nano</a:t>
            </a:r>
            <a:r>
              <a:rPr lang="tr-TR" b="1" dirty="0" smtClean="0"/>
              <a:t> </a:t>
            </a:r>
            <a:r>
              <a:rPr lang="en-US" b="1" dirty="0" err="1" smtClean="0"/>
              <a:t>namelist.input</a:t>
            </a:r>
            <a:r>
              <a:rPr lang="en-US" dirty="0" smtClean="0"/>
              <a:t> </a:t>
            </a:r>
            <a:endParaRPr lang="tr-TR" dirty="0" smtClean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tr-TR" dirty="0"/>
              <a:t>Zaman bilgisi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Alan bilgisi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Modelin kullanacağı fizik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tr-TR" dirty="0"/>
              <a:t>Modelin kullanacağı </a:t>
            </a:r>
            <a:r>
              <a:rPr lang="tr-TR" dirty="0" smtClean="0"/>
              <a:t>dinamik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 err="1" smtClean="0"/>
              <a:t>bdy_contro</a:t>
            </a:r>
            <a:r>
              <a:rPr lang="tr-TR" dirty="0" smtClean="0"/>
              <a:t>l</a:t>
            </a:r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3181349" y="5734735"/>
            <a:ext cx="8220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http://esrl.noaa.gov/gsd/wrfportal/namelist_input_options.html</a:t>
            </a:r>
            <a:endParaRPr lang="tr-TR" dirty="0"/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790574" y="222250"/>
            <a:ext cx="7915275" cy="511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smtClean="0">
                <a:solidFill>
                  <a:srgbClr val="FF0000"/>
                </a:solidFill>
              </a:rPr>
              <a:t>WRF Modelin Çalıştırılması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2114550" cy="9493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real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 </a:t>
            </a:r>
            <a:r>
              <a:rPr lang="tr-TR" dirty="0" smtClean="0"/>
              <a:t>programı ile;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Düşey model seviye verileri üretilir.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Meteorolojik veriler düşey seviyelere dağıtılır.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wrf.exe için veri üretilir.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806319" y="1301234"/>
            <a:ext cx="3673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err="1" smtClean="0"/>
              <a:t>cd</a:t>
            </a:r>
            <a:r>
              <a:rPr lang="tr-TR" sz="2000" b="1" dirty="0" smtClean="0"/>
              <a:t> ~/WRF/takim01/WRFV3/</a:t>
            </a:r>
            <a:r>
              <a:rPr lang="tr-TR" sz="2000" b="1" dirty="0" err="1" smtClean="0"/>
              <a:t>run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575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2695575" cy="6254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6950"/>
            <a:ext cx="10772775" cy="5041900"/>
          </a:xfrm>
        </p:spPr>
        <p:txBody>
          <a:bodyPr>
            <a:noAutofit/>
          </a:bodyPr>
          <a:lstStyle/>
          <a:p>
            <a:r>
              <a:rPr lang="tr-TR" dirty="0" smtClean="0"/>
              <a:t>real.exe dosyasını çalıştırmak için;</a:t>
            </a:r>
            <a:endParaRPr lang="en-US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tr-TR" dirty="0" err="1" smtClean="0"/>
              <a:t>Metgrid</a:t>
            </a:r>
            <a:r>
              <a:rPr lang="tr-TR" dirty="0" smtClean="0"/>
              <a:t> tarafından üretilen </a:t>
            </a:r>
            <a:r>
              <a:rPr lang="en-US" dirty="0" smtClean="0"/>
              <a:t>met_em.d0X.data.nc </a:t>
            </a:r>
            <a:r>
              <a:rPr lang="tr-TR" dirty="0" smtClean="0"/>
              <a:t>dosyalarına kısa yol oluşturulur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tr-TR" b="1" dirty="0" err="1" smtClean="0"/>
              <a:t>ln</a:t>
            </a:r>
            <a:r>
              <a:rPr lang="tr-TR" b="1" dirty="0" smtClean="0"/>
              <a:t> -sf ../../WPS/met_em.d01.2014-10-03* .</a:t>
            </a:r>
            <a:endParaRPr lang="en-US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 err="1" smtClean="0"/>
              <a:t>namelist.input</a:t>
            </a:r>
            <a:r>
              <a:rPr lang="en-US" dirty="0" smtClean="0"/>
              <a:t> </a:t>
            </a:r>
            <a:r>
              <a:rPr lang="tr-TR" dirty="0" err="1" smtClean="0"/>
              <a:t>wrf</a:t>
            </a:r>
            <a:r>
              <a:rPr lang="tr-TR" dirty="0" smtClean="0"/>
              <a:t> özelliklerini içeren dosya düzenlenir.</a:t>
            </a:r>
          </a:p>
          <a:p>
            <a:pPr>
              <a:buNone/>
            </a:pPr>
            <a:r>
              <a:rPr lang="tr-TR" b="1" dirty="0" smtClean="0"/>
              <a:t>./</a:t>
            </a:r>
            <a:r>
              <a:rPr lang="tr-TR" b="1" dirty="0" err="1" smtClean="0"/>
              <a:t>real</a:t>
            </a:r>
            <a:r>
              <a:rPr lang="tr-TR" b="1" dirty="0" smtClean="0"/>
              <a:t>.</a:t>
            </a:r>
            <a:r>
              <a:rPr lang="tr-TR" b="1" dirty="0" err="1" smtClean="0"/>
              <a:t>exe</a:t>
            </a:r>
            <a:endParaRPr lang="tr-TR" b="1" dirty="0" smtClean="0"/>
          </a:p>
          <a:p>
            <a:pPr>
              <a:buNone/>
            </a:pPr>
            <a:r>
              <a:rPr lang="tr-TR" dirty="0" err="1" smtClean="0"/>
              <a:t>real</a:t>
            </a:r>
            <a:r>
              <a:rPr lang="tr-TR" dirty="0" smtClean="0"/>
              <a:t>.</a:t>
            </a:r>
            <a:r>
              <a:rPr lang="tr-TR" dirty="0" err="1" smtClean="0"/>
              <a:t>exe</a:t>
            </a:r>
            <a:r>
              <a:rPr lang="tr-TR" dirty="0" smtClean="0"/>
              <a:t> çıktısı;</a:t>
            </a:r>
            <a:endParaRPr lang="en-US" dirty="0" smtClean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wrfinput_d01 </a:t>
            </a:r>
            <a:r>
              <a:rPr lang="tr-TR" dirty="0" smtClean="0"/>
              <a:t>ve </a:t>
            </a:r>
            <a:r>
              <a:rPr lang="en-US" dirty="0" smtClean="0"/>
              <a:t> </a:t>
            </a:r>
            <a:r>
              <a:rPr lang="en-US" dirty="0"/>
              <a:t>wrfbdy_d01 </a:t>
            </a:r>
            <a:r>
              <a:rPr lang="tr-TR" dirty="0" smtClean="0"/>
              <a:t>veya diğer alanlar için </a:t>
            </a:r>
            <a:r>
              <a:rPr lang="en-US" dirty="0" smtClean="0"/>
              <a:t>wrfinput_d0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tr-TR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Log </a:t>
            </a:r>
            <a:r>
              <a:rPr lang="tr-TR" dirty="0" smtClean="0"/>
              <a:t>dosyaları </a:t>
            </a:r>
            <a:r>
              <a:rPr lang="en-US" dirty="0" smtClean="0"/>
              <a:t>(</a:t>
            </a:r>
            <a:r>
              <a:rPr lang="en-US" dirty="0" err="1"/>
              <a:t>rsl.out.XXXX</a:t>
            </a:r>
            <a:r>
              <a:rPr lang="en-US" dirty="0"/>
              <a:t>, </a:t>
            </a:r>
            <a:r>
              <a:rPr lang="en-US" dirty="0" err="1"/>
              <a:t>rsl.error.XXXX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4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32255" y="115330"/>
            <a:ext cx="10515600" cy="1413737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</a:rPr>
              <a:t>Wrf</a:t>
            </a:r>
            <a:r>
              <a:rPr lang="tr-TR" dirty="0"/>
              <a:t/>
            </a:r>
            <a:br>
              <a:rPr lang="tr-TR" dirty="0"/>
            </a:br>
            <a:r>
              <a:rPr lang="tr-TR" sz="3100" dirty="0"/>
              <a:t>Tahmin oluşturmak için model eşitliklerine sayısal yaklaşık </a:t>
            </a:r>
            <a:r>
              <a:rPr lang="tr-TR" sz="3100" dirty="0" smtClean="0"/>
              <a:t>çözümler üretilir.</a:t>
            </a:r>
            <a:endParaRPr lang="en-US" sz="31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368" y="1529067"/>
            <a:ext cx="11557686" cy="4278610"/>
          </a:xfrm>
        </p:spPr>
        <p:txBody>
          <a:bodyPr>
            <a:noAutofit/>
          </a:bodyPr>
          <a:lstStyle/>
          <a:p>
            <a:r>
              <a:rPr lang="tr-TR" dirty="0" err="1" smtClean="0"/>
              <a:t>wrf</a:t>
            </a:r>
            <a:r>
              <a:rPr lang="tr-TR" dirty="0" smtClean="0"/>
              <a:t> için giriş dosyaları;</a:t>
            </a:r>
            <a:endParaRPr lang="en-US" dirty="0"/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Real.exe tarafından üretilen </a:t>
            </a:r>
            <a:r>
              <a:rPr lang="en-US" dirty="0" smtClean="0"/>
              <a:t>wrfinput_d01</a:t>
            </a:r>
            <a:r>
              <a:rPr lang="en-US" dirty="0"/>
              <a:t>, wrfbdy_d01 </a:t>
            </a:r>
            <a:r>
              <a:rPr lang="tr-TR" dirty="0" smtClean="0"/>
              <a:t>dosyaları,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Wrf.exe için parametreler (</a:t>
            </a:r>
            <a:r>
              <a:rPr lang="en-US" dirty="0" err="1" smtClean="0"/>
              <a:t>namelist.input</a:t>
            </a:r>
            <a:r>
              <a:rPr lang="tr-TR" dirty="0" smtClean="0"/>
              <a:t>)</a:t>
            </a:r>
          </a:p>
          <a:p>
            <a:pPr>
              <a:buNone/>
            </a:pPr>
            <a:r>
              <a:rPr lang="tr-TR" b="1" dirty="0" smtClean="0"/>
              <a:t>./</a:t>
            </a:r>
            <a:r>
              <a:rPr lang="tr-TR" b="1" dirty="0" err="1" smtClean="0"/>
              <a:t>wrf</a:t>
            </a:r>
            <a:r>
              <a:rPr lang="tr-TR" b="1" dirty="0" smtClean="0"/>
              <a:t>.</a:t>
            </a:r>
            <a:r>
              <a:rPr lang="tr-TR" b="1" dirty="0" err="1" smtClean="0"/>
              <a:t>exe</a:t>
            </a:r>
            <a:endParaRPr lang="tr-TR" b="1" dirty="0"/>
          </a:p>
          <a:p>
            <a:pPr>
              <a:buNone/>
            </a:pPr>
            <a:r>
              <a:rPr lang="en-US" dirty="0" err="1" smtClean="0"/>
              <a:t>Wrf</a:t>
            </a:r>
            <a:r>
              <a:rPr lang="tr-TR" dirty="0" smtClean="0"/>
              <a:t> çıktısı;</a:t>
            </a:r>
            <a:endParaRPr lang="en-US" dirty="0"/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tr-TR" dirty="0"/>
              <a:t> </a:t>
            </a:r>
            <a:r>
              <a:rPr lang="en-US" dirty="0" smtClean="0"/>
              <a:t>wrfout_d01.</a:t>
            </a:r>
            <a:r>
              <a:rPr lang="tr-TR" dirty="0" smtClean="0"/>
              <a:t>tarih</a:t>
            </a:r>
            <a:r>
              <a:rPr lang="en-US" dirty="0" smtClean="0"/>
              <a:t>.</a:t>
            </a:r>
            <a:r>
              <a:rPr lang="en-US" dirty="0" err="1" smtClean="0"/>
              <a:t>nc</a:t>
            </a:r>
            <a:r>
              <a:rPr lang="tr-TR" dirty="0" smtClean="0"/>
              <a:t>, birden fazla alanlar için </a:t>
            </a:r>
            <a:r>
              <a:rPr lang="en-US" dirty="0" smtClean="0"/>
              <a:t>wrfout_d0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.</a:t>
            </a:r>
            <a:r>
              <a:rPr lang="tr-TR" dirty="0" smtClean="0"/>
              <a:t>tarih</a:t>
            </a:r>
            <a:r>
              <a:rPr lang="en-US" dirty="0" smtClean="0"/>
              <a:t>.</a:t>
            </a:r>
            <a:r>
              <a:rPr lang="en-US" dirty="0" err="1" smtClean="0"/>
              <a:t>nc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Log </a:t>
            </a:r>
            <a:r>
              <a:rPr lang="tr-TR" dirty="0" smtClean="0"/>
              <a:t>dosyaları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rsl.out.XXXX</a:t>
            </a:r>
            <a:r>
              <a:rPr lang="en-US" dirty="0"/>
              <a:t>, </a:t>
            </a:r>
            <a:r>
              <a:rPr lang="en-US" dirty="0" err="1"/>
              <a:t>rsl.error.XXXX</a:t>
            </a:r>
            <a:r>
              <a:rPr lang="en-US" dirty="0" smtClean="0"/>
              <a:t>)</a:t>
            </a:r>
            <a:r>
              <a:rPr lang="en-US" dirty="0"/>
              <a:t>	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90574" y="222250"/>
            <a:ext cx="7915275" cy="511175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WRF Modelin Çalıştırılması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95325" y="701675"/>
            <a:ext cx="11068050" cy="509905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2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endParaRPr lang="tr-TR" sz="2000" b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tr-T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WRF/takim01/WPS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tr-T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namelist</a:t>
            </a:r>
            <a:r>
              <a:rPr lang="tr-T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wps</a:t>
            </a:r>
            <a:r>
              <a:rPr lang="tr-T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çalışma tarihi, bölgesi vs girilir.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tr-TR" sz="2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geogrid</a:t>
            </a:r>
            <a:r>
              <a:rPr lang="tr-T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</a:t>
            </a:r>
            <a:endParaRPr lang="tr-TR" sz="2000" b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 Narrow" panose="020B0606020202030204" pitchFamily="34" charset="0"/>
              </a:rPr>
              <a:t> /link_grib.csh /</a:t>
            </a:r>
            <a:r>
              <a:rPr lang="en-US" sz="2000" dirty="0" err="1" smtClean="0">
                <a:latin typeface="Arial Narrow" panose="020B0606020202030204" pitchFamily="34" charset="0"/>
              </a:rPr>
              <a:t>mnt</a:t>
            </a:r>
            <a:r>
              <a:rPr lang="en-US" sz="2000" dirty="0" smtClean="0">
                <a:latin typeface="Arial Narrow" panose="020B0606020202030204" pitchFamily="34" charset="0"/>
              </a:rPr>
              <a:t>/depo2/meteor/</a:t>
            </a:r>
            <a:r>
              <a:rPr lang="en-US" sz="2000" dirty="0" err="1" smtClean="0">
                <a:latin typeface="Arial Narrow" panose="020B0606020202030204" pitchFamily="34" charset="0"/>
              </a:rPr>
              <a:t>tahmin</a:t>
            </a:r>
            <a:r>
              <a:rPr lang="en-US" sz="2000" dirty="0" smtClean="0">
                <a:latin typeface="Arial Narrow" panose="020B0606020202030204" pitchFamily="34" charset="0"/>
              </a:rPr>
              <a:t>/gfs.</a:t>
            </a:r>
            <a:r>
              <a:rPr lang="en-US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2015021118</a:t>
            </a:r>
            <a:r>
              <a:rPr lang="en-US" sz="2000" dirty="0" smtClean="0">
                <a:latin typeface="Arial Narrow" panose="020B0606020202030204" pitchFamily="34" charset="0"/>
              </a:rPr>
              <a:t>/gfs.t18z.pgrb2.0p25.f0*</a:t>
            </a:r>
            <a:endParaRPr lang="tr-TR" sz="2000" dirty="0" smtClean="0"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tr-TR" sz="2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ungrib</a:t>
            </a:r>
            <a:r>
              <a:rPr lang="tr-T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</a:t>
            </a:r>
            <a:endParaRPr lang="tr-TR" sz="2000" b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tr-TR" sz="2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metgrid</a:t>
            </a:r>
            <a:r>
              <a:rPr lang="tr-TR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</a:t>
            </a:r>
            <a:endParaRPr lang="tr-TR" sz="2000" b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~/WRF/takim01/WRFV3/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  </a:t>
            </a:r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wrf’nin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çalıştırılacağı klasöre geçilir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namelist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modelin çalışma alanı, tarihi, süresi vs. girilir.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ln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-sf ../../WPS/met_em.d01.2014-10-03* .  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(boşluk nokta)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4038600" y="6470650"/>
            <a:ext cx="4114800" cy="365125"/>
          </a:xfrm>
        </p:spPr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0600" y="6470650"/>
            <a:ext cx="2743200" cy="365125"/>
          </a:xfrm>
        </p:spPr>
        <p:txBody>
          <a:bodyPr/>
          <a:lstStyle/>
          <a:p>
            <a:fld id="{A6E752E5-62F7-4FE2-BDD9-0B7C9B4BA949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478769" y="2596634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yyyyaaggss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5069194" y="4663559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yyyy</a:t>
            </a:r>
            <a:r>
              <a:rPr lang="tr-T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aa</a:t>
            </a:r>
            <a:r>
              <a:rPr lang="tr-T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gg</a:t>
            </a:r>
            <a:r>
              <a:rPr lang="tr-T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*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467726" y="1915120"/>
            <a:ext cx="361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Yıl=</a:t>
            </a:r>
            <a:r>
              <a:rPr lang="tr-TR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yyyy</a:t>
            </a:r>
            <a:r>
              <a:rPr lang="tr-T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 Ay=</a:t>
            </a:r>
            <a:r>
              <a:rPr lang="tr-TR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aa</a:t>
            </a:r>
            <a:r>
              <a:rPr lang="tr-T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   Gün=</a:t>
            </a:r>
            <a:r>
              <a:rPr lang="tr-TR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gg</a:t>
            </a:r>
            <a:r>
              <a:rPr lang="tr-T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saat=</a:t>
            </a:r>
            <a:r>
              <a:rPr lang="tr-TR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ss</a:t>
            </a:r>
            <a:endParaRPr lang="tr-TR" dirty="0"/>
          </a:p>
        </p:txBody>
      </p:sp>
      <p:sp>
        <p:nvSpPr>
          <p:cNvPr id="10" name="Oval Belirtme Çizgisi 9"/>
          <p:cNvSpPr/>
          <p:nvPr/>
        </p:nvSpPr>
        <p:spPr>
          <a:xfrm>
            <a:off x="9082086" y="2763877"/>
            <a:ext cx="2867025" cy="1213445"/>
          </a:xfrm>
          <a:prstGeom prst="wedgeEllipseCallout">
            <a:avLst>
              <a:gd name="adj1" fmla="val -75204"/>
              <a:gd name="adj2" fmla="val 942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WPS ile üretilen veriye bağlantı oluşturur.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1" name="Oval Belirtme Çizgisi 10"/>
          <p:cNvSpPr/>
          <p:nvPr/>
        </p:nvSpPr>
        <p:spPr>
          <a:xfrm>
            <a:off x="8705849" y="314326"/>
            <a:ext cx="2867025" cy="1537592"/>
          </a:xfrm>
          <a:prstGeom prst="wedgeEllipseCallout">
            <a:avLst>
              <a:gd name="adj1" fmla="val -127364"/>
              <a:gd name="adj2" fmla="val 806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Modelin çalıştırılacağı tarih aralığı için küresel veriye bağlantı oluşturulur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90574" y="222250"/>
            <a:ext cx="7915275" cy="511175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WRF Modelin Çalıştırılması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95325" y="701675"/>
            <a:ext cx="11068050" cy="509905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1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endParaRPr lang="tr-TR" sz="1000" b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1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tr-TR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WRF/takim01/WPS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tr-TR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namelist</a:t>
            </a:r>
            <a:r>
              <a:rPr lang="tr-TR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1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wps</a:t>
            </a:r>
            <a:r>
              <a:rPr lang="tr-TR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çalışma tarihi, bölgesi vs girilir.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tr-TR" sz="1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geogrid</a:t>
            </a:r>
            <a:r>
              <a:rPr lang="tr-TR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1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</a:t>
            </a:r>
            <a:endParaRPr lang="tr-TR" sz="1000" b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latin typeface="Arial Narrow" panose="020B0606020202030204" pitchFamily="34" charset="0"/>
              </a:rPr>
              <a:t> /link_grib.csh /</a:t>
            </a:r>
            <a:r>
              <a:rPr lang="en-US" sz="1000" dirty="0" err="1" smtClean="0">
                <a:latin typeface="Arial Narrow" panose="020B0606020202030204" pitchFamily="34" charset="0"/>
              </a:rPr>
              <a:t>mnt</a:t>
            </a:r>
            <a:r>
              <a:rPr lang="en-US" sz="1000" dirty="0" smtClean="0">
                <a:latin typeface="Arial Narrow" panose="020B0606020202030204" pitchFamily="34" charset="0"/>
              </a:rPr>
              <a:t>/depo2/meteor/</a:t>
            </a:r>
            <a:r>
              <a:rPr lang="en-US" sz="1000" dirty="0" err="1" smtClean="0">
                <a:latin typeface="Arial Narrow" panose="020B0606020202030204" pitchFamily="34" charset="0"/>
              </a:rPr>
              <a:t>tahmin</a:t>
            </a:r>
            <a:r>
              <a:rPr lang="en-US" sz="1000" dirty="0" smtClean="0">
                <a:latin typeface="Arial Narrow" panose="020B0606020202030204" pitchFamily="34" charset="0"/>
              </a:rPr>
              <a:t>/gfs.</a:t>
            </a:r>
            <a:r>
              <a:rPr lang="en-US" sz="1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2015021118</a:t>
            </a:r>
            <a:r>
              <a:rPr lang="en-US" sz="1000" dirty="0" smtClean="0">
                <a:latin typeface="Arial Narrow" panose="020B0606020202030204" pitchFamily="34" charset="0"/>
              </a:rPr>
              <a:t>/gfs.t18z.pgrb2.0p25.f0*</a:t>
            </a:r>
            <a:endParaRPr lang="tr-TR" sz="1000" dirty="0" smtClean="0"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tr-TR" sz="1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ungrib</a:t>
            </a:r>
            <a:r>
              <a:rPr lang="tr-TR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1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</a:t>
            </a:r>
            <a:endParaRPr lang="tr-TR" sz="1000" b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tr-TR" sz="1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metgrid</a:t>
            </a:r>
            <a:r>
              <a:rPr lang="tr-TR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10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</a:t>
            </a:r>
            <a:endParaRPr lang="tr-TR" sz="1000" b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tr-T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~/WRF/takim01/WRFV3/</a:t>
            </a:r>
            <a:r>
              <a:rPr lang="tr-T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tr-T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  </a:t>
            </a:r>
            <a:r>
              <a:rPr lang="tr-TR" sz="1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wrf’nin</a:t>
            </a:r>
            <a:r>
              <a:rPr lang="tr-TR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çalıştırılacağı klasöre geçilir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tr-T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namelist</a:t>
            </a:r>
            <a:r>
              <a:rPr lang="tr-T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tr-T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modelin çalışma alanı, tarihi, süresi vs. girilir.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ln</a:t>
            </a:r>
            <a:r>
              <a:rPr lang="tr-T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-sf ../../WPS/met_em.d01.2014-10-03* .  </a:t>
            </a:r>
            <a:r>
              <a:rPr lang="tr-TR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(boşluk nokta)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./wrf.exe     </a:t>
            </a:r>
          </a:p>
          <a:p>
            <a:pPr marL="0" indent="0">
              <a:buNone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Bağlantı kesildiğinde de çalışmanın devam etmesi için</a:t>
            </a:r>
          </a:p>
          <a:p>
            <a:pPr marL="0" indent="0">
              <a:buNone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./wrf.exe şeklinde çalıştırılır. Çalışma alanına dönmek için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Ctrl+A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Ctrl+D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WRF arka planda çalışır iken, başka işlere devam edilebilir.</a:t>
            </a:r>
          </a:p>
          <a:p>
            <a:pPr marL="0" indent="0">
              <a:buNone/>
            </a:pPr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Farklı bir </a:t>
            </a:r>
            <a:r>
              <a:rPr lang="tr-T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ssh</a:t>
            </a:r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putty</a:t>
            </a:r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bağlantısı 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ile cd ~/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wrfnest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/WRFV3/run2/ </a:t>
            </a:r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içerisinde </a:t>
            </a:r>
          </a:p>
          <a:p>
            <a:pPr marL="0" indent="0">
              <a:buNone/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rsl.out.0000 </a:t>
            </a:r>
          </a:p>
          <a:p>
            <a:pPr marL="0" indent="0">
              <a:buNone/>
            </a:pPr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komutu ile programın çalışması hakkında bilgi alınabilir</a:t>
            </a:r>
            <a:endParaRPr lang="tr-T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4038600" y="6470650"/>
            <a:ext cx="4114800" cy="365125"/>
          </a:xfrm>
        </p:spPr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0600" y="6470650"/>
            <a:ext cx="2743200" cy="365125"/>
          </a:xfrm>
        </p:spPr>
        <p:txBody>
          <a:bodyPr/>
          <a:lstStyle/>
          <a:p>
            <a:fld id="{A6E752E5-62F7-4FE2-BDD9-0B7C9B4BA949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7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724" y="60326"/>
            <a:ext cx="8601075" cy="730249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Sunucuya </a:t>
            </a:r>
            <a:r>
              <a:rPr lang="tr-TR" dirty="0" err="1" smtClean="0">
                <a:solidFill>
                  <a:srgbClr val="FF0000"/>
                </a:solidFill>
              </a:rPr>
              <a:t>ssh</a:t>
            </a:r>
            <a:r>
              <a:rPr lang="tr-TR" dirty="0" smtClean="0">
                <a:solidFill>
                  <a:srgbClr val="FF0000"/>
                </a:solidFill>
              </a:rPr>
              <a:t> ile uzaktan bağlanmak için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5039" y="790574"/>
            <a:ext cx="5130886" cy="421005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smtClean="0"/>
              <a:t>Linux işletim sisteminden bağlanmak için. Terminal </a:t>
            </a:r>
            <a:r>
              <a:rPr lang="tr-TR" dirty="0" err="1" smtClean="0"/>
              <a:t>arayüzünde</a:t>
            </a:r>
            <a:r>
              <a:rPr lang="tr-TR" dirty="0" smtClean="0"/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err="1" smtClean="0"/>
              <a:t>ssh</a:t>
            </a:r>
            <a:r>
              <a:rPr lang="en-US" dirty="0" smtClean="0"/>
              <a:t> </a:t>
            </a:r>
            <a:r>
              <a:rPr lang="tr-TR" dirty="0" smtClean="0"/>
              <a:t>hava8@160.75.17.121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smtClean="0"/>
              <a:t>veya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err="1" smtClean="0"/>
              <a:t>ssh</a:t>
            </a:r>
            <a:r>
              <a:rPr lang="en-US" dirty="0" smtClean="0"/>
              <a:t> </a:t>
            </a:r>
            <a:r>
              <a:rPr lang="en-US" dirty="0"/>
              <a:t>–X </a:t>
            </a:r>
            <a:r>
              <a:rPr lang="tr-TR" dirty="0" smtClean="0"/>
              <a:t>hava8@160.75.17.121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smtClean="0"/>
              <a:t>Komutları kullanılabilir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FF0000"/>
                </a:solidFill>
              </a:rPr>
              <a:t>-X özelliği </a:t>
            </a:r>
            <a:r>
              <a:rPr lang="tr-TR" dirty="0" smtClean="0"/>
              <a:t>sunucuda görüntüleme komutları için lazımdır.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9342" y="2746331"/>
            <a:ext cx="5824538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82200" y="168714"/>
            <a:ext cx="1295401" cy="146941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529389" y="5309155"/>
            <a:ext cx="71338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5"/>
              </a:rPr>
              <a:t>https://</a:t>
            </a:r>
            <a:r>
              <a:rPr lang="en-US" sz="3200" dirty="0" smtClean="0">
                <a:hlinkClick r:id="rId5"/>
              </a:rPr>
              <a:t>winscp.net/eng/download.php</a:t>
            </a:r>
            <a:endParaRPr lang="tr-TR" sz="3200" dirty="0" smtClean="0"/>
          </a:p>
          <a:p>
            <a:r>
              <a:rPr lang="tr-TR" sz="3200" dirty="0" smtClean="0"/>
              <a:t>Dosya taşıma sistemi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9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96300" cy="511175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WRF Model sonucunu web üzerinden yayınlamak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6225" y="977900"/>
            <a:ext cx="11649075" cy="5880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 err="1" smtClean="0"/>
              <a:t>cp</a:t>
            </a:r>
            <a:r>
              <a:rPr lang="tr-TR" sz="2400" b="1" dirty="0" smtClean="0"/>
              <a:t> wrfout_d01_2014-10-03_00:00:00    wrfout_d01_2014-10-03_00.nc</a:t>
            </a:r>
          </a:p>
          <a:p>
            <a:pPr marL="0" indent="0">
              <a:buNone/>
            </a:pPr>
            <a:endParaRPr lang="tr-TR" sz="2400" b="1" dirty="0" smtClean="0"/>
          </a:p>
          <a:p>
            <a:pPr marL="0" indent="0">
              <a:buNone/>
            </a:pPr>
            <a:r>
              <a:rPr lang="tr-TR" sz="2400" b="1" dirty="0" err="1" smtClean="0"/>
              <a:t>nano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surface.ncl</a:t>
            </a:r>
            <a:r>
              <a:rPr lang="tr-TR" sz="2400" b="1" dirty="0" smtClean="0"/>
              <a:t> </a:t>
            </a:r>
            <a:r>
              <a:rPr lang="tr-TR" sz="2400" dirty="0" smtClean="0"/>
              <a:t>dosya içerisinde </a:t>
            </a:r>
            <a:r>
              <a:rPr lang="tr-TR" sz="2400" b="1" dirty="0" smtClean="0"/>
              <a:t>a = </a:t>
            </a:r>
            <a:r>
              <a:rPr lang="tr-TR" sz="2400" b="1" dirty="0" err="1" smtClean="0"/>
              <a:t>addfile</a:t>
            </a:r>
            <a:r>
              <a:rPr lang="tr-TR" sz="2400" b="1" dirty="0" smtClean="0"/>
              <a:t>("wrfout_d01_2014-10-03_00.nc","r")</a:t>
            </a:r>
          </a:p>
          <a:p>
            <a:pPr marL="457200" indent="-457200">
              <a:buFont typeface="+mj-lt"/>
              <a:buAutoNum type="arabicPeriod"/>
            </a:pPr>
            <a:endParaRPr lang="tr-TR" sz="2400" dirty="0" smtClean="0"/>
          </a:p>
          <a:p>
            <a:pPr marL="457200" indent="-457200">
              <a:buFont typeface="+mj-lt"/>
              <a:buAutoNum type="arabicPeriod"/>
            </a:pPr>
            <a:endParaRPr lang="tr-TR" sz="2400" dirty="0" smtClean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b="1" dirty="0" err="1" smtClean="0"/>
              <a:t>ncl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surface.ncl</a:t>
            </a:r>
            <a:r>
              <a:rPr lang="tr-TR" sz="2400" b="1" dirty="0" smtClean="0"/>
              <a:t> </a:t>
            </a:r>
          </a:p>
          <a:p>
            <a:pPr marL="0" indent="0">
              <a:buNone/>
            </a:pPr>
            <a:r>
              <a:rPr lang="tr-TR" sz="2400" b="1" dirty="0" err="1" smtClean="0"/>
              <a:t>mv</a:t>
            </a:r>
            <a:r>
              <a:rPr lang="tr-TR" sz="2400" b="1" dirty="0" smtClean="0"/>
              <a:t> tahmin.pdf ~/</a:t>
            </a:r>
            <a:r>
              <a:rPr lang="tr-TR" sz="2400" b="1" dirty="0" err="1" smtClean="0"/>
              <a:t>public</a:t>
            </a:r>
            <a:r>
              <a:rPr lang="tr-TR" sz="2400" b="1" dirty="0" smtClean="0"/>
              <a:t>_html/takim01/.    </a:t>
            </a:r>
            <a:r>
              <a:rPr lang="tr-TR" sz="2000" dirty="0" smtClean="0">
                <a:solidFill>
                  <a:srgbClr val="FF0000"/>
                </a:solidFill>
              </a:rPr>
              <a:t>Üretilen tahmin.</a:t>
            </a:r>
            <a:r>
              <a:rPr lang="tr-TR" sz="2000" dirty="0" err="1" smtClean="0">
                <a:solidFill>
                  <a:srgbClr val="FF0000"/>
                </a:solidFill>
              </a:rPr>
              <a:t>pdf</a:t>
            </a:r>
            <a:r>
              <a:rPr lang="tr-TR" sz="2000" dirty="0" smtClean="0">
                <a:solidFill>
                  <a:srgbClr val="FF0000"/>
                </a:solidFill>
              </a:rPr>
              <a:t> dosyası web sitesine kopyalanır</a:t>
            </a:r>
          </a:p>
          <a:p>
            <a:pPr marL="0" indent="0">
              <a:buNone/>
            </a:pPr>
            <a:r>
              <a:rPr lang="tr-TR" sz="2400" b="1" dirty="0" smtClean="0">
                <a:hlinkClick r:id="rId2"/>
              </a:rPr>
              <a:t>http://160.75.17.121/~hava8/takim01/tahmin.</a:t>
            </a:r>
            <a:r>
              <a:rPr lang="tr-TR" sz="2400" b="1" dirty="0" err="1" smtClean="0">
                <a:hlinkClick r:id="rId2"/>
              </a:rPr>
              <a:t>pdf</a:t>
            </a:r>
            <a:r>
              <a:rPr lang="tr-TR" sz="2400" b="1" dirty="0" smtClean="0"/>
              <a:t>      ile </a:t>
            </a:r>
            <a:r>
              <a:rPr lang="tr-TR" sz="2400" b="1" dirty="0" smtClean="0">
                <a:solidFill>
                  <a:srgbClr val="FF0000"/>
                </a:solidFill>
              </a:rPr>
              <a:t>sonuç görülebilir</a:t>
            </a:r>
            <a:endParaRPr lang="tr-TR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400" dirty="0" smtClean="0"/>
              <a:t>Görselleştirme için sunucuda grafik görüntü mümkün ise </a:t>
            </a:r>
          </a:p>
          <a:p>
            <a:pPr marL="0" indent="0">
              <a:buNone/>
            </a:pPr>
            <a:r>
              <a:rPr lang="tr-TR" sz="2400" b="1" dirty="0" err="1" smtClean="0"/>
              <a:t>Ncview</a:t>
            </a:r>
            <a:r>
              <a:rPr lang="tr-TR" sz="2400" b="1" dirty="0" smtClean="0"/>
              <a:t> </a:t>
            </a:r>
            <a:r>
              <a:rPr lang="tr-TR" sz="2400" dirty="0" smtClean="0"/>
              <a:t> </a:t>
            </a:r>
            <a:r>
              <a:rPr lang="tr-TR" sz="2400" b="1" dirty="0" smtClean="0"/>
              <a:t>wrfout_d01_2014-10-03_00:00:00 </a:t>
            </a:r>
            <a:r>
              <a:rPr lang="tr-TR" sz="2400" dirty="0" smtClean="0"/>
              <a:t>ile sonuçları görüntüleyebilirsiniz.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30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4038600" y="2327096"/>
            <a:ext cx="80391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; We generate plots, but what kind do we prefer?</a:t>
            </a:r>
          </a:p>
          <a:p>
            <a:r>
              <a:rPr lang="en-US" dirty="0" smtClean="0"/>
              <a:t>;  type = "x11“</a:t>
            </a:r>
            <a:r>
              <a:rPr lang="tr-TR" dirty="0" smtClean="0"/>
              <a:t> </a:t>
            </a:r>
            <a:r>
              <a:rPr lang="tr-TR" sz="1600" dirty="0" smtClean="0">
                <a:solidFill>
                  <a:srgbClr val="FF0000"/>
                </a:solidFill>
              </a:rPr>
              <a:t>sunucuya grafik özellikle bağlanılmış ise doğrudan sonuç görülebilir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400" b="1" dirty="0" smtClean="0"/>
              <a:t> type = "</a:t>
            </a:r>
            <a:r>
              <a:rPr lang="en-US" sz="2400" b="1" dirty="0" err="1" smtClean="0"/>
              <a:t>pdf</a:t>
            </a:r>
            <a:r>
              <a:rPr lang="en-US" sz="2400" b="1" dirty="0" smtClean="0"/>
              <a:t>" </a:t>
            </a:r>
          </a:p>
          <a:p>
            <a:r>
              <a:rPr lang="en-US" dirty="0" smtClean="0"/>
              <a:t>; type = "</a:t>
            </a:r>
            <a:r>
              <a:rPr lang="en-US" dirty="0" err="1" smtClean="0"/>
              <a:t>ps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8" name="7 Dikdörtgen"/>
          <p:cNvSpPr/>
          <p:nvPr/>
        </p:nvSpPr>
        <p:spPr>
          <a:xfrm>
            <a:off x="3202294" y="1215509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yyyy</a:t>
            </a:r>
            <a:r>
              <a:rPr lang="tr-T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aa</a:t>
            </a:r>
            <a:r>
              <a:rPr lang="tr-T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gg</a:t>
            </a:r>
            <a:r>
              <a:rPr lang="tr-T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_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7783819" y="1242452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yyyy</a:t>
            </a:r>
            <a:r>
              <a:rPr lang="tr-T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aa</a:t>
            </a:r>
            <a:r>
              <a:rPr lang="tr-T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gg</a:t>
            </a:r>
            <a:r>
              <a:rPr lang="tr-T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_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3371850" cy="768350"/>
          </a:xfrm>
        </p:spPr>
        <p:txBody>
          <a:bodyPr/>
          <a:lstStyle/>
          <a:p>
            <a:r>
              <a:rPr lang="en-US" dirty="0"/>
              <a:t>real </a:t>
            </a:r>
            <a:r>
              <a:rPr lang="tr-TR" dirty="0" smtClean="0"/>
              <a:t>ve </a:t>
            </a:r>
            <a:r>
              <a:rPr lang="en-US" dirty="0" err="1" smtClean="0"/>
              <a:t>wrf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600200"/>
            <a:ext cx="10829925" cy="45767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 Narrow" panose="020B0606020202030204" pitchFamily="34" charset="0"/>
              </a:rPr>
              <a:t>real </a:t>
            </a:r>
            <a:r>
              <a:rPr lang="tr-TR" dirty="0">
                <a:latin typeface="Arial Narrow" panose="020B0606020202030204" pitchFamily="34" charset="0"/>
              </a:rPr>
              <a:t>ve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wrf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tr-TR" dirty="0">
                <a:latin typeface="Arial Narrow" panose="020B0606020202030204" pitchFamily="34" charset="0"/>
              </a:rPr>
              <a:t>çıktıları </a:t>
            </a:r>
            <a:r>
              <a:rPr lang="en-US" dirty="0" err="1">
                <a:latin typeface="Arial Narrow" panose="020B0606020202030204" pitchFamily="34" charset="0"/>
              </a:rPr>
              <a:t>netcdf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tr-TR" dirty="0">
                <a:latin typeface="Arial Narrow" panose="020B0606020202030204" pitchFamily="34" charset="0"/>
              </a:rPr>
              <a:t>dosyalarıdır. İçeriğini görmek için </a:t>
            </a:r>
            <a:endParaRPr lang="tr-TR" dirty="0" smtClean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en-US" b="1" dirty="0" err="1" smtClean="0">
                <a:latin typeface="Arial Narrow" panose="020B0606020202030204" pitchFamily="34" charset="0"/>
              </a:rPr>
              <a:t>ncdump</a:t>
            </a:r>
            <a:r>
              <a:rPr lang="en-US" b="1" dirty="0" smtClean="0">
                <a:latin typeface="Arial Narrow" panose="020B0606020202030204" pitchFamily="34" charset="0"/>
              </a:rPr>
              <a:t>  </a:t>
            </a:r>
            <a:r>
              <a:rPr lang="en-US" b="1" dirty="0">
                <a:latin typeface="Arial Narrow" panose="020B0606020202030204" pitchFamily="34" charset="0"/>
              </a:rPr>
              <a:t>–h  </a:t>
            </a:r>
            <a:r>
              <a:rPr lang="tr-TR" b="1" dirty="0" err="1" smtClean="0">
                <a:latin typeface="Arial Narrow" panose="020B0606020202030204" pitchFamily="34" charset="0"/>
              </a:rPr>
              <a:t>dosyaadı</a:t>
            </a:r>
            <a:r>
              <a:rPr lang="tr-TR" b="1" dirty="0" smtClean="0">
                <a:latin typeface="Arial Narrow" panose="020B0606020202030204" pitchFamily="34" charset="0"/>
              </a:rPr>
              <a:t> </a:t>
            </a:r>
            <a:r>
              <a:rPr lang="tr-TR" dirty="0" smtClean="0">
                <a:latin typeface="Arial Narrow" panose="020B0606020202030204" pitchFamily="34" charset="0"/>
              </a:rPr>
              <a:t>komutu kullanılabilir.</a:t>
            </a:r>
          </a:p>
          <a:p>
            <a:pPr marL="457200" lvl="1" indent="0">
              <a:buNone/>
            </a:pPr>
            <a:endParaRPr lang="tr-TR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 Narrow" panose="020B0606020202030204" pitchFamily="34" charset="0"/>
              </a:rPr>
              <a:t>Tek bir değişkeni görmek için </a:t>
            </a:r>
          </a:p>
          <a:p>
            <a:pPr marL="457200" lvl="1" indent="0">
              <a:buNone/>
            </a:pPr>
            <a:r>
              <a:rPr lang="tr-TR" b="1" dirty="0" err="1" smtClean="0">
                <a:latin typeface="Arial Narrow" panose="020B0606020202030204" pitchFamily="34" charset="0"/>
              </a:rPr>
              <a:t>ncdump</a:t>
            </a:r>
            <a:r>
              <a:rPr lang="tr-TR" b="1" dirty="0" smtClean="0">
                <a:latin typeface="Arial Narrow" panose="020B0606020202030204" pitchFamily="34" charset="0"/>
              </a:rPr>
              <a:t> –v değişken </a:t>
            </a:r>
            <a:r>
              <a:rPr lang="tr-TR" b="1" dirty="0" err="1" smtClean="0">
                <a:latin typeface="Arial Narrow" panose="020B0606020202030204" pitchFamily="34" charset="0"/>
              </a:rPr>
              <a:t>dosyaadı</a:t>
            </a:r>
            <a:endParaRPr lang="en-US" b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tr-TR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tr-TR" dirty="0" smtClean="0">
                <a:latin typeface="Arial Narrow" panose="020B0606020202030204" pitchFamily="34" charset="0"/>
              </a:rPr>
              <a:t>Real veya </a:t>
            </a:r>
            <a:r>
              <a:rPr lang="tr-TR" dirty="0" err="1" smtClean="0">
                <a:latin typeface="Arial Narrow" panose="020B0606020202030204" pitchFamily="34" charset="0"/>
              </a:rPr>
              <a:t>wrf</a:t>
            </a:r>
            <a:r>
              <a:rPr lang="tr-TR" dirty="0" smtClean="0">
                <a:latin typeface="Arial Narrow" panose="020B0606020202030204" pitchFamily="34" charset="0"/>
              </a:rPr>
              <a:t> çalıştırıldığında hata olup olmadığını denetlemek için; </a:t>
            </a:r>
            <a:endParaRPr lang="tr-TR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 Narrow" panose="020B0606020202030204" pitchFamily="34" charset="0"/>
              </a:rPr>
              <a:t>tail </a:t>
            </a:r>
            <a:r>
              <a:rPr lang="en-US" dirty="0" smtClean="0">
                <a:latin typeface="Arial Narrow" panose="020B0606020202030204" pitchFamily="34" charset="0"/>
              </a:rPr>
              <a:t>rsl.out.0000</a:t>
            </a:r>
            <a:r>
              <a:rPr lang="tr-TR" dirty="0" smtClean="0">
                <a:latin typeface="Arial Narrow" panose="020B0606020202030204" pitchFamily="34" charset="0"/>
              </a:rPr>
              <a:t> </a:t>
            </a:r>
            <a:r>
              <a:rPr lang="tr-TR" sz="2200" dirty="0" smtClean="0">
                <a:latin typeface="Arial Narrow" panose="020B0606020202030204" pitchFamily="34" charset="0"/>
              </a:rPr>
              <a:t>(</a:t>
            </a:r>
            <a:r>
              <a:rPr lang="tr-TR" sz="2200" b="1" dirty="0" err="1" smtClean="0">
                <a:latin typeface="Arial Narrow" panose="020B0606020202030204" pitchFamily="34" charset="0"/>
              </a:rPr>
              <a:t>tail</a:t>
            </a:r>
            <a:r>
              <a:rPr lang="tr-TR" sz="2200" dirty="0" smtClean="0">
                <a:latin typeface="Arial Narrow" panose="020B0606020202030204" pitchFamily="34" charset="0"/>
              </a:rPr>
              <a:t> dosyadaki son on satırı görüntüler, </a:t>
            </a:r>
            <a:r>
              <a:rPr lang="tr-TR" sz="2200" dirty="0" err="1" smtClean="0">
                <a:latin typeface="Arial Narrow" panose="020B0606020202030204" pitchFamily="34" charset="0"/>
              </a:rPr>
              <a:t>head</a:t>
            </a:r>
            <a:r>
              <a:rPr lang="tr-TR" sz="2200" dirty="0" smtClean="0">
                <a:latin typeface="Arial Narrow" panose="020B0606020202030204" pitchFamily="34" charset="0"/>
              </a:rPr>
              <a:t> ile baştaki 10 satırı ve </a:t>
            </a:r>
            <a:r>
              <a:rPr lang="tr-TR" sz="2200" b="1" dirty="0" err="1" smtClean="0">
                <a:latin typeface="Arial Narrow" panose="020B0606020202030204" pitchFamily="34" charset="0"/>
              </a:rPr>
              <a:t>cat</a:t>
            </a:r>
            <a:r>
              <a:rPr lang="tr-TR" sz="2200" dirty="0" smtClean="0">
                <a:latin typeface="Arial Narrow" panose="020B0606020202030204" pitchFamily="34" charset="0"/>
              </a:rPr>
              <a:t> tüm dosyayı görüntüler)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 Narrow" panose="020B0606020202030204" pitchFamily="34" charset="0"/>
              </a:rPr>
              <a:t>tail </a:t>
            </a:r>
            <a:r>
              <a:rPr lang="en-US" dirty="0" err="1" smtClean="0">
                <a:latin typeface="Arial Narrow" panose="020B0606020202030204" pitchFamily="34" charset="0"/>
              </a:rPr>
              <a:t>rsl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  <a:r>
              <a:rPr lang="tr-TR" dirty="0" err="1" smtClean="0">
                <a:latin typeface="Arial Narrow" panose="020B0606020202030204" pitchFamily="34" charset="0"/>
              </a:rPr>
              <a:t>error</a:t>
            </a:r>
            <a:r>
              <a:rPr lang="en-US" dirty="0" smtClean="0">
                <a:latin typeface="Arial Narrow" panose="020B0606020202030204" pitchFamily="34" charset="0"/>
              </a:rPr>
              <a:t>.0000</a:t>
            </a:r>
            <a:endParaRPr lang="tr-TR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>
                <a:latin typeface="Arial Narrow" panose="020B0606020202030204" pitchFamily="34" charset="0"/>
              </a:rPr>
              <a:t>tailf</a:t>
            </a:r>
            <a:r>
              <a:rPr lang="tr-TR" dirty="0" smtClean="0">
                <a:latin typeface="Arial Narrow" panose="020B0606020202030204" pitchFamily="34" charset="0"/>
              </a:rPr>
              <a:t> rsl.out.0000 (çalışan modelin çalışma zamanı görüntülenir) çıkmak için </a:t>
            </a:r>
            <a:r>
              <a:rPr lang="tr-TR" dirty="0" err="1" smtClean="0">
                <a:latin typeface="Arial Narrow" panose="020B0606020202030204" pitchFamily="34" charset="0"/>
              </a:rPr>
              <a:t>Ctrl+C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222798" y="2716383"/>
            <a:ext cx="477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 </a:t>
            </a:r>
            <a:r>
              <a:rPr lang="tr-TR" dirty="0" err="1"/>
              <a:t>ncdump</a:t>
            </a:r>
            <a:r>
              <a:rPr lang="tr-TR" dirty="0"/>
              <a:t> -h </a:t>
            </a:r>
            <a:r>
              <a:rPr lang="tr-TR" dirty="0" smtClean="0"/>
              <a:t>wrfout_d01_2013-12-22_00:00:00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6260906" y="3134411"/>
            <a:ext cx="5057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ncdump</a:t>
            </a:r>
            <a:r>
              <a:rPr lang="en-US" dirty="0"/>
              <a:t> -v P25 </a:t>
            </a:r>
            <a:r>
              <a:rPr lang="en-US" dirty="0" smtClean="0"/>
              <a:t>wrfout_d01_2013-12-22_00:00:00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31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7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57975" cy="744321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Küresel veri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6032" y="1474572"/>
            <a:ext cx="11327027" cy="4881777"/>
          </a:xfrm>
        </p:spPr>
        <p:txBody>
          <a:bodyPr>
            <a:normAutofit/>
          </a:bodyPr>
          <a:lstStyle/>
          <a:p>
            <a:r>
              <a:rPr lang="tr-TR" dirty="0" smtClean="0"/>
              <a:t>WPS klasörüne geçilir </a:t>
            </a:r>
            <a:r>
              <a:rPr lang="tr-TR" b="1" dirty="0"/>
              <a:t>cd /</a:t>
            </a:r>
            <a:r>
              <a:rPr lang="tr-TR" b="1" dirty="0" err="1" smtClean="0"/>
              <a:t>home</a:t>
            </a:r>
            <a:r>
              <a:rPr lang="tr-TR" b="1" dirty="0" smtClean="0"/>
              <a:t>/hava8/WRF/takim/WPS</a:t>
            </a:r>
            <a:endParaRPr lang="tr-TR" b="1" dirty="0"/>
          </a:p>
          <a:p>
            <a:r>
              <a:rPr lang="tr-TR" dirty="0" smtClean="0"/>
              <a:t>Çalıştırılan model belli bir bölgeyi içerdiğinden çalıştırılacak zaman aralığı için küresel veri indirilir. </a:t>
            </a:r>
          </a:p>
          <a:p>
            <a:r>
              <a:rPr lang="tr-TR" dirty="0" err="1" smtClean="0"/>
              <a:t>ls</a:t>
            </a:r>
            <a:r>
              <a:rPr lang="tr-TR" dirty="0" smtClean="0"/>
              <a:t> /</a:t>
            </a:r>
            <a:r>
              <a:rPr lang="tr-TR" dirty="0" err="1" smtClean="0"/>
              <a:t>home</a:t>
            </a:r>
            <a:r>
              <a:rPr lang="tr-TR" dirty="0" smtClean="0"/>
              <a:t>/depo/meteor/tahmin eğer burada veri varsa öncelikle onlar kullanılır. </a:t>
            </a:r>
            <a:r>
              <a:rPr lang="tr-TR" sz="1800" dirty="0" smtClean="0"/>
              <a:t>veya</a:t>
            </a:r>
          </a:p>
          <a:p>
            <a:r>
              <a:rPr lang="tr-TR" dirty="0">
                <a:hlinkClick r:id="rId2"/>
              </a:rPr>
              <a:t>http://</a:t>
            </a:r>
            <a:r>
              <a:rPr lang="tr-TR" dirty="0" smtClean="0">
                <a:hlinkClick r:id="rId2"/>
              </a:rPr>
              <a:t>www.mmm.ucar.edu/wrf/users/download/free_data.html</a:t>
            </a:r>
            <a:r>
              <a:rPr lang="tr-TR" dirty="0"/>
              <a:t> </a:t>
            </a:r>
            <a:r>
              <a:rPr lang="tr-TR" dirty="0" smtClean="0"/>
              <a:t>veya </a:t>
            </a:r>
          </a:p>
          <a:p>
            <a:pPr marL="0" indent="0">
              <a:buNone/>
            </a:pPr>
            <a:r>
              <a:rPr lang="tr-TR" dirty="0" smtClean="0">
                <a:hlinkClick r:id="rId3"/>
              </a:rPr>
              <a:t>http</a:t>
            </a:r>
            <a:r>
              <a:rPr lang="tr-TR" dirty="0">
                <a:hlinkClick r:id="rId3"/>
              </a:rPr>
              <a:t>://nomads.ncdc.noaa.gov/data/gfsanl</a:t>
            </a:r>
            <a:r>
              <a:rPr lang="tr-TR" dirty="0" smtClean="0">
                <a:hlinkClick r:id="rId3"/>
              </a:rPr>
              <a:t>/</a:t>
            </a:r>
            <a:r>
              <a:rPr lang="tr-TR" dirty="0" smtClean="0"/>
              <a:t> gibi sitelerden veri indirilir.</a:t>
            </a:r>
          </a:p>
          <a:p>
            <a:r>
              <a:rPr lang="tr-TR" dirty="0" smtClean="0"/>
              <a:t>Eğer veriler aynı klasörde değil ise verilere kısa yol oluşturulur. Mesela 18 Aralık 2013 günü için,</a:t>
            </a:r>
          </a:p>
          <a:p>
            <a:r>
              <a:rPr lang="tr-TR" b="1" dirty="0" err="1" smtClean="0"/>
              <a:t>ln</a:t>
            </a:r>
            <a:r>
              <a:rPr lang="tr-TR" b="1" dirty="0" smtClean="0"/>
              <a:t>  -</a:t>
            </a:r>
            <a:r>
              <a:rPr lang="tr-TR" b="1" dirty="0" err="1"/>
              <a:t>sf</a:t>
            </a:r>
            <a:r>
              <a:rPr lang="tr-TR" b="1" dirty="0"/>
              <a:t> </a:t>
            </a:r>
            <a:r>
              <a:rPr lang="tr-TR" b="1" dirty="0" smtClean="0"/>
              <a:t>   /</a:t>
            </a:r>
            <a:r>
              <a:rPr lang="tr-TR" b="1" dirty="0"/>
              <a:t>depo/meteor/fnl_20131218</a:t>
            </a:r>
            <a:r>
              <a:rPr lang="tr-TR" b="1" dirty="0" smtClean="0"/>
              <a:t>_*   </a:t>
            </a:r>
            <a:r>
              <a:rPr lang="tr-TR" sz="4000" b="1" dirty="0" smtClean="0"/>
              <a:t>.</a:t>
            </a:r>
            <a:endParaRPr lang="tr-TR" sz="4000" b="1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32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7677664" y="5244147"/>
            <a:ext cx="40283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/>
              <a:t>ls</a:t>
            </a:r>
            <a:r>
              <a:rPr lang="tr-TR" b="1" dirty="0"/>
              <a:t> /depo/meteor/fnl_20131218_*</a:t>
            </a:r>
          </a:p>
          <a:p>
            <a:r>
              <a:rPr lang="tr-TR" dirty="0"/>
              <a:t>/depo/meteor/fnl_20131218_00_00_c  /depo/meteor/fnl_20131218_12_00_c</a:t>
            </a:r>
          </a:p>
          <a:p>
            <a:r>
              <a:rPr lang="tr-TR" dirty="0"/>
              <a:t>/depo/meteor/fnl_20131218_06_00_c  /depo/meteor/fnl_20131218_18_00_c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509316" y="510659"/>
            <a:ext cx="5897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http://nomads.ncep.noaa.gov/pub/data/nccf/com/gfs/prod/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3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160.75.17.120/~wrfchem/no2/no2_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2862"/>
            <a:ext cx="10058400" cy="677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847203" y="2518545"/>
            <a:ext cx="5287147" cy="1451578"/>
          </a:xfrm>
        </p:spPr>
        <p:txBody>
          <a:bodyPr>
            <a:noAutofit/>
          </a:bodyPr>
          <a:lstStyle/>
          <a:p>
            <a:r>
              <a:rPr lang="tr-TR" sz="7200" b="1" dirty="0" smtClean="0">
                <a:solidFill>
                  <a:srgbClr val="FF0000"/>
                </a:solidFill>
              </a:rPr>
              <a:t>WRF-CHEM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51777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0296525" y="2038349"/>
            <a:ext cx="1809750" cy="2714625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tr-TR" sz="2000" dirty="0" smtClean="0"/>
              <a:t>İTÜ </a:t>
            </a:r>
          </a:p>
          <a:p>
            <a:r>
              <a:rPr lang="tr-TR" sz="2000" dirty="0" smtClean="0"/>
              <a:t>Uçak </a:t>
            </a:r>
            <a:r>
              <a:rPr lang="tr-TR" sz="2000" dirty="0"/>
              <a:t>ve Uzay Bilimleri Fakültesi </a:t>
            </a:r>
            <a:endParaRPr lang="tr-TR" sz="2000" dirty="0" smtClean="0"/>
          </a:p>
          <a:p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Meteoroloji </a:t>
            </a:r>
            <a:r>
              <a:rPr lang="tr-TR" sz="2000" dirty="0" smtClean="0"/>
              <a:t>Mühendisliği Bölümü</a:t>
            </a:r>
          </a:p>
          <a:p>
            <a:r>
              <a:rPr lang="tr-TR" sz="2000" dirty="0" smtClean="0"/>
              <a:t> uubf.itu.edu.tr </a:t>
            </a:r>
          </a:p>
          <a:p>
            <a:r>
              <a:rPr lang="es-ES" sz="2000" b="1" dirty="0" smtClean="0"/>
              <a:t>TÜBİTAK (111Y319)</a:t>
            </a:r>
            <a:endParaRPr lang="tr-TR" sz="2000" b="1" dirty="0" smtClean="0"/>
          </a:p>
          <a:p>
            <a:r>
              <a:rPr lang="es-ES" sz="1500" b="1" dirty="0" smtClean="0"/>
              <a:t>COST (ES1004)</a:t>
            </a:r>
            <a:endParaRPr lang="tr-TR" sz="2000" dirty="0" smtClean="0"/>
          </a:p>
        </p:txBody>
      </p:sp>
      <p:pic>
        <p:nvPicPr>
          <p:cNvPr id="1031" name="Picture 7" descr="http://160.75.24.120/~wrfchem/logolar/itu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6100" y="336696"/>
            <a:ext cx="933450" cy="1276719"/>
          </a:xfrm>
          <a:prstGeom prst="rect">
            <a:avLst/>
          </a:prstGeom>
          <a:noFill/>
        </p:spPr>
      </p:pic>
      <p:sp>
        <p:nvSpPr>
          <p:cNvPr id="11" name="13 Altbilgi Yer Tutucusu"/>
          <p:cNvSpPr>
            <a:spLocks noGrp="1"/>
          </p:cNvSpPr>
          <p:nvPr>
            <p:ph type="ftr" sz="quarter" idx="11"/>
          </p:nvPr>
        </p:nvSpPr>
        <p:spPr>
          <a:xfrm>
            <a:off x="8858250" y="6228490"/>
            <a:ext cx="3248025" cy="365125"/>
          </a:xfrm>
        </p:spPr>
        <p:txBody>
          <a:bodyPr/>
          <a:lstStyle/>
          <a:p>
            <a:pPr algn="r"/>
            <a:r>
              <a:rPr lang="tr-TR" sz="2000" b="1" dirty="0" smtClean="0"/>
              <a:t>www.havakalitesi.itu.edu.tr</a:t>
            </a:r>
            <a:endParaRPr lang="tr-TR" sz="1600" dirty="0" smtClean="0"/>
          </a:p>
          <a:p>
            <a:pPr algn="r"/>
            <a:r>
              <a:rPr lang="tr-TR" sz="1600" dirty="0" err="1" smtClean="0"/>
              <a:t>toros</a:t>
            </a:r>
            <a:r>
              <a:rPr lang="tr-TR" sz="1600" dirty="0" smtClean="0"/>
              <a:t> at itu.edu.tr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756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46494" y="6488668"/>
            <a:ext cx="493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http://www.mmm.ucar.edu/wrf/users/model.html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34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00681" y="956000"/>
            <a:ext cx="1159063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WRF</a:t>
            </a:r>
            <a:r>
              <a:rPr lang="tr-TR" sz="2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modelinin kimya ile birlikte çalıştırılmasını sağlayan bir model bileşimidir.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Wrf-chem</a:t>
            </a:r>
            <a:r>
              <a:rPr lang="tr-TR" sz="2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ile emisyon, taşınım, karışma, iz gazları ve </a:t>
            </a:r>
            <a:r>
              <a:rPr lang="tr-TR" sz="2800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aerosollerin</a:t>
            </a:r>
            <a:r>
              <a:rPr lang="tr-TR" sz="2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meteoroloji ile birlikte kimyasal dönüşümü yer alır.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Model hakkında </a:t>
            </a:r>
            <a:r>
              <a:rPr lang="tr-TR" sz="2800" dirty="0">
                <a:solidFill>
                  <a:srgbClr val="333333"/>
                </a:solidFill>
                <a:latin typeface="verdana" panose="020B0604030504040204" pitchFamily="34" charset="0"/>
              </a:rPr>
              <a:t>ayrıntılı </a:t>
            </a:r>
            <a:r>
              <a:rPr lang="tr-TR" sz="2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bilgilere;</a:t>
            </a:r>
          </a:p>
          <a:p>
            <a:pPr lvl="1"/>
            <a:r>
              <a:rPr lang="tr-TR" sz="2400" dirty="0">
                <a:solidFill>
                  <a:srgbClr val="333333"/>
                </a:solidFill>
                <a:latin typeface="verdana" panose="020B0604030504040204" pitchFamily="34" charset="0"/>
                <a:hlinkClick r:id="rId3"/>
              </a:rPr>
              <a:t>http://ruc.noaa.gov/wrf/WG11</a:t>
            </a:r>
            <a:r>
              <a:rPr lang="tr-TR" sz="2400" dirty="0" smtClean="0">
                <a:solidFill>
                  <a:srgbClr val="333333"/>
                </a:solidFill>
                <a:latin typeface="verdana" panose="020B0604030504040204" pitchFamily="34" charset="0"/>
                <a:hlinkClick r:id="rId3"/>
              </a:rPr>
              <a:t>/</a:t>
            </a:r>
            <a:endParaRPr lang="tr-TR" sz="2400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lvl="1"/>
            <a:r>
              <a:rPr lang="tr-TR" sz="2400" dirty="0">
                <a:solidFill>
                  <a:srgbClr val="333333"/>
                </a:solidFill>
                <a:latin typeface="verdana" panose="020B0604030504040204" pitchFamily="34" charset="0"/>
                <a:hlinkClick r:id="rId4"/>
              </a:rPr>
              <a:t>http://www.pnl.gov/atmospheric/research/wrf-chem</a:t>
            </a:r>
            <a:r>
              <a:rPr lang="tr-TR" sz="2400" dirty="0" smtClean="0">
                <a:solidFill>
                  <a:srgbClr val="333333"/>
                </a:solidFill>
                <a:latin typeface="verdana" panose="020B0604030504040204" pitchFamily="34" charset="0"/>
                <a:hlinkClick r:id="rId4"/>
              </a:rPr>
              <a:t>/</a:t>
            </a:r>
            <a:r>
              <a:rPr lang="tr-TR" sz="24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</a:p>
          <a:p>
            <a:pPr lvl="1"/>
            <a:r>
              <a:rPr lang="tr-TR" sz="2400" dirty="0" smtClean="0">
                <a:solidFill>
                  <a:srgbClr val="333333"/>
                </a:solidFill>
                <a:latin typeface="verdana" panose="020B0604030504040204" pitchFamily="34" charset="0"/>
                <a:hlinkClick r:id="rId5"/>
              </a:rPr>
              <a:t>http</a:t>
            </a:r>
            <a:r>
              <a:rPr lang="tr-TR" sz="2400" dirty="0">
                <a:solidFill>
                  <a:srgbClr val="333333"/>
                </a:solidFill>
                <a:latin typeface="verdana" panose="020B0604030504040204" pitchFamily="34" charset="0"/>
                <a:hlinkClick r:id="rId5"/>
              </a:rPr>
              <a:t>://www.acd.ucar.edu/wrf-chem</a:t>
            </a:r>
            <a:r>
              <a:rPr lang="tr-TR" sz="2400" dirty="0" smtClean="0">
                <a:solidFill>
                  <a:srgbClr val="333333"/>
                </a:solidFill>
                <a:latin typeface="verdana" panose="020B0604030504040204" pitchFamily="34" charset="0"/>
                <a:hlinkClick r:id="rId5"/>
              </a:rPr>
              <a:t>/</a:t>
            </a:r>
            <a:r>
              <a:rPr lang="tr-TR" sz="24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</a:p>
          <a:p>
            <a:pPr lvl="1"/>
            <a:r>
              <a:rPr lang="tr-TR" sz="2400" dirty="0">
                <a:solidFill>
                  <a:srgbClr val="333333"/>
                </a:solidFill>
                <a:latin typeface="verdana" panose="020B0604030504040204" pitchFamily="34" charset="0"/>
                <a:hlinkClick r:id="rId6"/>
              </a:rPr>
              <a:t>http://www.pnl.gov/atmospheric/research/aci/amt</a:t>
            </a:r>
            <a:r>
              <a:rPr lang="tr-TR" sz="2400" dirty="0" smtClean="0">
                <a:solidFill>
                  <a:srgbClr val="333333"/>
                </a:solidFill>
                <a:latin typeface="verdana" panose="020B0604030504040204" pitchFamily="34" charset="0"/>
                <a:hlinkClick r:id="rId6"/>
              </a:rPr>
              <a:t>/</a:t>
            </a:r>
            <a:r>
              <a:rPr lang="tr-TR" sz="24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</a:p>
          <a:p>
            <a:r>
              <a:rPr lang="tr-TR" sz="2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adreslerinden ulaşılabilir.</a:t>
            </a:r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4473408" y="422928"/>
            <a:ext cx="2464136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3200" b="1" cap="all" dirty="0" smtClean="0">
                <a:solidFill>
                  <a:srgbClr val="7030A0"/>
                </a:solidFill>
                <a:latin typeface="Arial" panose="020B0604020202020204" pitchFamily="34" charset="0"/>
              </a:rPr>
              <a:t>WRF-CHEM</a:t>
            </a:r>
          </a:p>
        </p:txBody>
      </p:sp>
    </p:spTree>
    <p:extLst>
      <p:ext uri="{BB962C8B-B14F-4D97-AF65-F5344CB8AC3E}">
        <p14:creationId xmlns:p14="http://schemas.microsoft.com/office/powerpoint/2010/main" val="31866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46494" y="6488668"/>
            <a:ext cx="493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http://www.mmm.ucar.edu/wrf/users/model.html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35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04800" y="362464"/>
            <a:ext cx="1104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MEGAN </a:t>
            </a:r>
            <a:r>
              <a:rPr lang="tr-TR" sz="2800" dirty="0" err="1" smtClean="0"/>
              <a:t>biyojenik</a:t>
            </a:r>
            <a:r>
              <a:rPr lang="tr-TR" sz="2800" dirty="0" smtClean="0"/>
              <a:t> emisyon,</a:t>
            </a:r>
            <a:endParaRPr lang="tr-T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NEI, </a:t>
            </a:r>
            <a:r>
              <a:rPr lang="tr-TR" sz="2800" dirty="0"/>
              <a:t>RETRO/EDGAR </a:t>
            </a:r>
            <a:r>
              <a:rPr lang="tr-TR" sz="2800" dirty="0" smtClean="0"/>
              <a:t>insan kaynaklı emisyon,</a:t>
            </a:r>
            <a:endParaRPr lang="tr-T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Kimyevi çökelme, birikinti,</a:t>
            </a:r>
            <a:endParaRPr lang="tr-T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err="1" smtClean="0"/>
              <a:t>Konvektif</a:t>
            </a:r>
            <a:r>
              <a:rPr lang="tr-TR" sz="2800" dirty="0" smtClean="0"/>
              <a:t> ve türbülanslı kimyevi taşınım,</a:t>
            </a:r>
            <a:endParaRPr lang="tr-T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Işıl bozulma,</a:t>
            </a:r>
            <a:endParaRPr lang="tr-T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err="1" smtClean="0"/>
              <a:t>Advektif</a:t>
            </a:r>
            <a:r>
              <a:rPr lang="tr-TR" sz="2800" dirty="0" smtClean="0"/>
              <a:t> kimyevi taşınım ile meteorolojik modelin birlikte çalıştırılması, </a:t>
            </a:r>
            <a:endParaRPr lang="tr-TR" sz="2800" dirty="0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3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46494" y="6488668"/>
            <a:ext cx="493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http://www.mmm.ucar.edu/wrf/users/model.html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36</a:t>
            </a:fld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6110" y="0"/>
            <a:ext cx="5798376" cy="6737401"/>
          </a:xfrm>
          <a:prstGeom prst="rect">
            <a:avLst/>
          </a:prstGeom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19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780" y="45338"/>
            <a:ext cx="115852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 WRF-CHEM modeli icin emisyon envanteri hazırlamak için</a:t>
            </a:r>
          </a:p>
          <a:p>
            <a:r>
              <a:rPr lang="tr-TR" sz="2400" b="1" dirty="0" smtClean="0"/>
              <a:t>cd PREP_CHEM_SRC_1.3/bin/ </a:t>
            </a:r>
          </a:p>
          <a:p>
            <a:r>
              <a:rPr lang="tr-TR" sz="2400" b="1" dirty="0" smtClean="0"/>
              <a:t>  nano </a:t>
            </a:r>
            <a:r>
              <a:rPr lang="tr-TR" sz="2400" b="1" dirty="0"/>
              <a:t>prep_chem_sources.inp</a:t>
            </a:r>
          </a:p>
          <a:p>
            <a:r>
              <a:rPr lang="tr-TR" sz="2400" dirty="0" smtClean="0"/>
              <a:t>Bir defaya mahsus olmak üzere Namelist.wps dosyasındaki model çalışma alanına uygun olarak prep_chem_sources.inp calisma alanı ayarları yapılır  </a:t>
            </a:r>
          </a:p>
          <a:p>
            <a:r>
              <a:rPr lang="tr-TR" sz="2400" dirty="0" smtClean="0"/>
              <a:t> </a:t>
            </a:r>
          </a:p>
          <a:p>
            <a:r>
              <a:rPr lang="tr-TR" sz="2400" dirty="0" smtClean="0"/>
              <a:t>WRF-chem modeli kaç gün çalıştırılacak ise ilgili gün kimyası için </a:t>
            </a:r>
          </a:p>
          <a:p>
            <a:r>
              <a:rPr lang="tr-TR" sz="2400" dirty="0" smtClean="0"/>
              <a:t>   </a:t>
            </a:r>
            <a:r>
              <a:rPr lang="tr-TR" sz="2400" dirty="0"/>
              <a:t>ihour=00</a:t>
            </a:r>
            <a:r>
              <a:rPr lang="tr-TR" dirty="0" smtClean="0"/>
              <a:t>,    (</a:t>
            </a:r>
            <a:r>
              <a:rPr lang="tr-TR" i="1" dirty="0" smtClean="0"/>
              <a:t>istenirse saatlik kimya verisi de üretilebilir.)</a:t>
            </a:r>
            <a:endParaRPr lang="tr-TR" i="1" dirty="0"/>
          </a:p>
          <a:p>
            <a:r>
              <a:rPr lang="tr-TR" sz="2400" dirty="0"/>
              <a:t>    </a:t>
            </a:r>
            <a:r>
              <a:rPr lang="tr-TR" sz="2400" dirty="0" err="1"/>
              <a:t>iday</a:t>
            </a:r>
            <a:r>
              <a:rPr lang="tr-TR" sz="2400" dirty="0"/>
              <a:t>=16, </a:t>
            </a:r>
            <a:r>
              <a:rPr lang="tr-TR" sz="2400" dirty="0" smtClean="0"/>
              <a:t>    </a:t>
            </a:r>
            <a:r>
              <a:rPr lang="tr-TR" sz="2000" i="1" dirty="0" smtClean="0"/>
              <a:t>(her gün için  değiştirilip sonra ./</a:t>
            </a:r>
            <a:r>
              <a:rPr lang="tr-TR" sz="2000" i="1" dirty="0"/>
              <a:t>prep_chem_sources_RADM_WRF_FIM.exe </a:t>
            </a:r>
            <a:r>
              <a:rPr lang="tr-TR" sz="2000" i="1" dirty="0" smtClean="0"/>
              <a:t> çalıştırılır)</a:t>
            </a:r>
            <a:endParaRPr lang="tr-TR" sz="2400" i="1" dirty="0"/>
          </a:p>
          <a:p>
            <a:r>
              <a:rPr lang="tr-TR" sz="2400" dirty="0"/>
              <a:t>    </a:t>
            </a:r>
            <a:r>
              <a:rPr lang="tr-TR" sz="2400" dirty="0" err="1" smtClean="0"/>
              <a:t>imonth</a:t>
            </a:r>
            <a:r>
              <a:rPr lang="tr-TR" sz="2400" dirty="0" smtClean="0"/>
              <a:t>=02</a:t>
            </a:r>
            <a:r>
              <a:rPr lang="tr-TR" sz="2400" dirty="0"/>
              <a:t>,</a:t>
            </a:r>
          </a:p>
          <a:p>
            <a:r>
              <a:rPr lang="tr-TR" sz="2400" dirty="0"/>
              <a:t>    </a:t>
            </a:r>
            <a:r>
              <a:rPr lang="tr-TR" sz="2400" dirty="0" err="1" smtClean="0"/>
              <a:t>iyear</a:t>
            </a:r>
            <a:r>
              <a:rPr lang="tr-TR" sz="2400" dirty="0" smtClean="0"/>
              <a:t>=2014,</a:t>
            </a:r>
            <a:endParaRPr lang="tr-TR" sz="2400" dirty="0"/>
          </a:p>
          <a:p>
            <a:r>
              <a:rPr lang="tr-TR" sz="2400" b="1" dirty="0"/>
              <a:t>./prep_chem_sources_RADM_WRF_FIM.exe  </a:t>
            </a:r>
            <a:endParaRPr lang="tr-TR" sz="2400" b="1" dirty="0" smtClean="0"/>
          </a:p>
          <a:p>
            <a:r>
              <a:rPr lang="tr-TR" sz="2000" i="1" dirty="0" smtClean="0"/>
              <a:t>(WRF-T-2013-02-15-000000-… seklinde dosyalar oluşur)</a:t>
            </a:r>
            <a:endParaRPr lang="tr-TR" sz="2000" i="1" dirty="0"/>
          </a:p>
          <a:p>
            <a:endParaRPr lang="tr-TR" sz="2400" dirty="0" smtClean="0"/>
          </a:p>
          <a:p>
            <a:endParaRPr lang="tr-TR" sz="24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37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3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780" y="45338"/>
            <a:ext cx="115852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wrf-chem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</a:rPr>
              <a:t>modelinin </a:t>
            </a:r>
            <a:r>
              <a:rPr lang="tr-TR" sz="2400" dirty="0" smtClean="0">
                <a:solidFill>
                  <a:srgbClr val="FF0000"/>
                </a:solidFill>
              </a:rPr>
              <a:t>çalıştırılması</a:t>
            </a:r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b="1" dirty="0"/>
              <a:t>cd </a:t>
            </a:r>
            <a:r>
              <a:rPr lang="tr-TR" sz="2400" b="1" dirty="0" smtClean="0"/>
              <a:t>WRF-CHEM/WRFV3/</a:t>
            </a:r>
            <a:r>
              <a:rPr lang="tr-TR" sz="2400" b="1" dirty="0" err="1" smtClean="0"/>
              <a:t>run</a:t>
            </a:r>
            <a:r>
              <a:rPr lang="tr-TR" sz="2400" b="1" dirty="0" smtClean="0"/>
              <a:t>/</a:t>
            </a:r>
            <a:endParaRPr lang="tr-TR" sz="2400" b="1" dirty="0"/>
          </a:p>
          <a:p>
            <a:r>
              <a:rPr lang="tr-TR" sz="2400" b="1" dirty="0"/>
              <a:t>./</a:t>
            </a:r>
            <a:r>
              <a:rPr lang="tr-TR" sz="2400" b="1" dirty="0" smtClean="0"/>
              <a:t>temizle.x  </a:t>
            </a:r>
            <a:r>
              <a:rPr lang="tr-TR" sz="2000" dirty="0" smtClean="0"/>
              <a:t>! Önceki çalıştırmada üretilen dosyaları temizler</a:t>
            </a:r>
            <a:endParaRPr lang="tr-TR" sz="2000" dirty="0"/>
          </a:p>
          <a:p>
            <a:r>
              <a:rPr lang="tr-TR" sz="2400" b="1" dirty="0"/>
              <a:t>ln -s ../../WPSemre/met_em* </a:t>
            </a:r>
            <a:r>
              <a:rPr lang="tr-TR" sz="2400" b="1" dirty="0" smtClean="0"/>
              <a:t>.   </a:t>
            </a:r>
            <a:r>
              <a:rPr lang="tr-TR" dirty="0" smtClean="0"/>
              <a:t>WPS’de üretilen dosyalara kısa yol tanımlanır</a:t>
            </a:r>
          </a:p>
          <a:p>
            <a:r>
              <a:rPr lang="tr-TR" sz="2400" b="1" dirty="0" err="1" smtClean="0"/>
              <a:t>nano</a:t>
            </a:r>
            <a:r>
              <a:rPr lang="tr-TR" sz="2400" b="1" dirty="0" smtClean="0"/>
              <a:t> </a:t>
            </a:r>
            <a:r>
              <a:rPr lang="tr-TR" sz="2400" b="1" dirty="0" err="1"/>
              <a:t>namelist.input</a:t>
            </a:r>
            <a:r>
              <a:rPr lang="tr-TR" sz="2400" b="1" dirty="0"/>
              <a:t> </a:t>
            </a:r>
            <a:r>
              <a:rPr lang="tr-TR" sz="2000" dirty="0" smtClean="0"/>
              <a:t>içerisinde tarih, alan ayarları yapılır </a:t>
            </a:r>
          </a:p>
          <a:p>
            <a:r>
              <a:rPr lang="tr-TR" sz="2400" dirty="0" smtClean="0"/>
              <a:t>İlk gün için </a:t>
            </a:r>
          </a:p>
          <a:p>
            <a:r>
              <a:rPr lang="tr-TR" sz="2400" dirty="0" err="1" smtClean="0"/>
              <a:t>run_hours</a:t>
            </a:r>
            <a:r>
              <a:rPr lang="tr-TR" sz="2400" dirty="0" smtClean="0"/>
              <a:t>=12 </a:t>
            </a:r>
          </a:p>
          <a:p>
            <a:r>
              <a:rPr lang="tr-TR" sz="2400" dirty="0" err="1" smtClean="0"/>
              <a:t>star_hour</a:t>
            </a:r>
            <a:r>
              <a:rPr lang="tr-TR" sz="2400" dirty="0" smtClean="0"/>
              <a:t>=00 </a:t>
            </a:r>
          </a:p>
          <a:p>
            <a:r>
              <a:rPr lang="tr-TR" sz="2400" dirty="0" err="1" smtClean="0"/>
              <a:t>end_hour</a:t>
            </a:r>
            <a:r>
              <a:rPr lang="tr-TR" sz="2400" dirty="0" smtClean="0"/>
              <a:t>= 11      </a:t>
            </a:r>
            <a:endParaRPr lang="tr-TR" sz="2400" dirty="0"/>
          </a:p>
          <a:p>
            <a:r>
              <a:rPr lang="tr-TR" sz="2400" dirty="0" err="1" smtClean="0"/>
              <a:t>chem_opt</a:t>
            </a:r>
            <a:r>
              <a:rPr lang="tr-TR" sz="2400" dirty="0" smtClean="0"/>
              <a:t>  = </a:t>
            </a:r>
            <a:r>
              <a:rPr lang="tr-TR" sz="2400" dirty="0"/>
              <a:t>0 </a:t>
            </a:r>
            <a:endParaRPr lang="tr-TR" sz="2400" dirty="0" smtClean="0"/>
          </a:p>
          <a:p>
            <a:r>
              <a:rPr lang="tr-TR" sz="2400" dirty="0" smtClean="0"/>
              <a:t>Şeklinde değiştirilir</a:t>
            </a:r>
            <a:endParaRPr lang="tr-TR" sz="2400" dirty="0"/>
          </a:p>
          <a:p>
            <a:r>
              <a:rPr lang="tr-TR" sz="2400" b="1" dirty="0" smtClean="0"/>
              <a:t>./real.exe</a:t>
            </a:r>
          </a:p>
          <a:p>
            <a:r>
              <a:rPr lang="tr-TR" sz="2400" dirty="0" smtClean="0"/>
              <a:t>   çalıştırılır. </a:t>
            </a:r>
            <a:r>
              <a:rPr lang="tr-TR" sz="2400" b="1" dirty="0" err="1" smtClean="0"/>
              <a:t>tail</a:t>
            </a:r>
            <a:r>
              <a:rPr lang="tr-TR" sz="2400" b="1" dirty="0" smtClean="0"/>
              <a:t> </a:t>
            </a:r>
            <a:r>
              <a:rPr lang="tr-TR" sz="2400" b="1" dirty="0"/>
              <a:t>rsl.out.0000</a:t>
            </a:r>
            <a:r>
              <a:rPr lang="tr-TR" sz="2400" dirty="0"/>
              <a:t> </a:t>
            </a:r>
            <a:r>
              <a:rPr lang="tr-TR" sz="2400" dirty="0" smtClean="0"/>
              <a:t>komutu ile hata kontrolü yapılabilir. Hata yoksa</a:t>
            </a:r>
          </a:p>
          <a:p>
            <a:r>
              <a:rPr lang="tr-TR" sz="2400" dirty="0" smtClean="0"/>
              <a:t>kimyasallara link verilir. </a:t>
            </a:r>
          </a:p>
        </p:txBody>
      </p:sp>
      <p:sp>
        <p:nvSpPr>
          <p:cNvPr id="3" name="2 Dikdörtgen"/>
          <p:cNvSpPr/>
          <p:nvPr/>
        </p:nvSpPr>
        <p:spPr>
          <a:xfrm>
            <a:off x="8715375" y="45338"/>
            <a:ext cx="34766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/>
              <a:t> run_hours                          =  12,</a:t>
            </a:r>
          </a:p>
          <a:p>
            <a:r>
              <a:rPr lang="tr-TR" sz="1400" dirty="0" smtClean="0"/>
              <a:t> run_minutes                     = 00,</a:t>
            </a:r>
          </a:p>
          <a:p>
            <a:r>
              <a:rPr lang="tr-TR" sz="1400" dirty="0" smtClean="0"/>
              <a:t> run_seconds                     = 00,</a:t>
            </a:r>
          </a:p>
          <a:p>
            <a:r>
              <a:rPr lang="tr-TR" sz="1400" dirty="0" smtClean="0"/>
              <a:t> start_year                          = 2014, 2013, 2013,</a:t>
            </a:r>
          </a:p>
          <a:p>
            <a:r>
              <a:rPr lang="tr-TR" sz="1400" dirty="0" smtClean="0"/>
              <a:t> start_month                     = 06,   12,   12,</a:t>
            </a:r>
          </a:p>
          <a:p>
            <a:r>
              <a:rPr lang="tr-TR" sz="1400" dirty="0" smtClean="0"/>
              <a:t> start_day                           = 09,   17,   17,</a:t>
            </a:r>
          </a:p>
          <a:p>
            <a:r>
              <a:rPr lang="tr-TR" sz="1400" dirty="0" smtClean="0"/>
              <a:t> start_hour                        = 00,   00,   00,</a:t>
            </a:r>
          </a:p>
          <a:p>
            <a:r>
              <a:rPr lang="tr-TR" sz="1400" dirty="0" smtClean="0"/>
              <a:t> start_minute                    = 00,   00,   00,</a:t>
            </a:r>
          </a:p>
          <a:p>
            <a:r>
              <a:rPr lang="tr-TR" sz="1400" dirty="0" smtClean="0"/>
              <a:t> start_second                    = 00,   00,   00,</a:t>
            </a:r>
          </a:p>
          <a:p>
            <a:r>
              <a:rPr lang="tr-TR" sz="1400" dirty="0" smtClean="0"/>
              <a:t> end_year                          = 2014, 2013, 2013,</a:t>
            </a:r>
          </a:p>
          <a:p>
            <a:r>
              <a:rPr lang="tr-TR" sz="1400" dirty="0" smtClean="0"/>
              <a:t> end_month                      = 06,   12,   12,</a:t>
            </a:r>
          </a:p>
          <a:p>
            <a:r>
              <a:rPr lang="tr-TR" sz="1400" dirty="0" smtClean="0"/>
              <a:t> end_day                            = 09,   17,   17,</a:t>
            </a:r>
          </a:p>
          <a:p>
            <a:r>
              <a:rPr lang="tr-TR" sz="1400" dirty="0" smtClean="0"/>
              <a:t> end_hour                          = 11,   12,   12,</a:t>
            </a:r>
          </a:p>
          <a:p>
            <a:r>
              <a:rPr lang="tr-TR" sz="1400" dirty="0" smtClean="0"/>
              <a:t> end_minute                      = 00,   00,   00,</a:t>
            </a:r>
          </a:p>
          <a:p>
            <a:r>
              <a:rPr lang="tr-TR" sz="1400" dirty="0" smtClean="0"/>
              <a:t> end_second                      = 00,   00,   00,</a:t>
            </a:r>
            <a:endParaRPr lang="tr-TR" sz="1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38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4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780" y="45338"/>
            <a:ext cx="1158527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wrf-chem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</a:rPr>
              <a:t>modelinin </a:t>
            </a:r>
            <a:r>
              <a:rPr lang="tr-TR" sz="2400" dirty="0" smtClean="0">
                <a:solidFill>
                  <a:srgbClr val="FF0000"/>
                </a:solidFill>
              </a:rPr>
              <a:t>çalıştırılması</a:t>
            </a:r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 smtClean="0"/>
              <a:t>Bunun için </a:t>
            </a:r>
            <a:r>
              <a:rPr lang="tr-TR" sz="2400" b="1" dirty="0" smtClean="0"/>
              <a:t>./</a:t>
            </a:r>
            <a:r>
              <a:rPr lang="tr-TR" sz="2400" b="1" dirty="0" err="1" smtClean="0"/>
              <a:t>link_to_emission.x</a:t>
            </a:r>
            <a:r>
              <a:rPr lang="tr-TR" sz="2400" b="1" dirty="0" smtClean="0"/>
              <a:t>     </a:t>
            </a:r>
            <a:r>
              <a:rPr lang="tr-TR" sz="2400" dirty="0" err="1" smtClean="0"/>
              <a:t>dosyasi</a:t>
            </a:r>
            <a:r>
              <a:rPr lang="tr-TR" sz="2400" dirty="0" smtClean="0"/>
              <a:t> kullanılabilir. Bu dosya içerisinde aşağıdaki komutlar vardır.</a:t>
            </a:r>
          </a:p>
          <a:p>
            <a:r>
              <a:rPr lang="tr-TR" sz="2000" dirty="0" smtClean="0"/>
              <a:t>ln -sf PREP-CHEM-SRC-1.3/binemre/WRF-$year-$mo-$day-000000-g1-gocartBG.bin    </a:t>
            </a:r>
            <a:r>
              <a:rPr lang="tr-TR" sz="2000" dirty="0" err="1" smtClean="0"/>
              <a:t>wrf_gocart_backg</a:t>
            </a:r>
            <a:endParaRPr lang="tr-TR" sz="2000" dirty="0" smtClean="0"/>
          </a:p>
          <a:p>
            <a:r>
              <a:rPr lang="tr-TR" sz="2000" dirty="0" smtClean="0"/>
              <a:t>ln -sf PREP-CHEM-SRC-1.3/binemre/WRF-$year-$mo-$day-000000-g1-ab.bin    emissopt3_d01</a:t>
            </a:r>
          </a:p>
          <a:p>
            <a:r>
              <a:rPr lang="tr-TR" sz="2000" dirty="0" smtClean="0"/>
              <a:t>ln -sf PREP-CHEM-SRC-1.3/binemre/WRF-$year-$mo-$day-000000-g1-bb.bin     emissfire_d01</a:t>
            </a:r>
          </a:p>
          <a:p>
            <a:endParaRPr lang="tr-TR" sz="2400" dirty="0"/>
          </a:p>
          <a:p>
            <a:r>
              <a:rPr lang="tr-TR" sz="2400" b="1" dirty="0" err="1" smtClean="0"/>
              <a:t>nano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namelist.input</a:t>
            </a:r>
            <a:endParaRPr lang="tr-TR" sz="2400" b="1" dirty="0" smtClean="0"/>
          </a:p>
          <a:p>
            <a:r>
              <a:rPr lang="tr-TR" sz="2400" dirty="0" err="1" smtClean="0"/>
              <a:t>chem_opt</a:t>
            </a:r>
            <a:r>
              <a:rPr lang="tr-TR" sz="2400" dirty="0" smtClean="0"/>
              <a:t> </a:t>
            </a:r>
            <a:r>
              <a:rPr lang="tr-TR" sz="2400" dirty="0"/>
              <a:t>= 303 veya uygun bir değer (model </a:t>
            </a:r>
            <a:r>
              <a:rPr lang="tr-TR" sz="2400" dirty="0" smtClean="0"/>
              <a:t>kılavuzunda </a:t>
            </a:r>
            <a:r>
              <a:rPr lang="tr-TR" sz="2400" dirty="0"/>
              <a:t>gerekli bilgiler vardır.) verilir</a:t>
            </a:r>
          </a:p>
          <a:p>
            <a:r>
              <a:rPr lang="tr-TR" sz="2400" dirty="0"/>
              <a:t>ilk 12 saat için </a:t>
            </a:r>
            <a:endParaRPr lang="tr-TR" sz="2400" dirty="0" smtClean="0"/>
          </a:p>
          <a:p>
            <a:r>
              <a:rPr lang="tr-TR" sz="2400" b="1" dirty="0" smtClean="0"/>
              <a:t>./</a:t>
            </a:r>
            <a:r>
              <a:rPr lang="tr-TR" sz="2400" b="1" dirty="0"/>
              <a:t>convert_emiss.exe</a:t>
            </a:r>
            <a:r>
              <a:rPr lang="tr-TR" sz="2400" dirty="0"/>
              <a:t> </a:t>
            </a:r>
            <a:r>
              <a:rPr lang="tr-TR" sz="2400" dirty="0" smtClean="0"/>
              <a:t>    çalıştırılır</a:t>
            </a:r>
            <a:r>
              <a:rPr lang="tr-TR" sz="2400" dirty="0"/>
              <a:t>.</a:t>
            </a:r>
          </a:p>
          <a:p>
            <a:r>
              <a:rPr lang="tr-TR" sz="2400" b="1" dirty="0" err="1"/>
              <a:t>cp</a:t>
            </a:r>
            <a:r>
              <a:rPr lang="tr-TR" sz="2400" b="1" dirty="0"/>
              <a:t> wrfchemi_d01 </a:t>
            </a:r>
            <a:r>
              <a:rPr lang="tr-TR" sz="2400" b="1" dirty="0" smtClean="0"/>
              <a:t>   wrfchemi_00z_d01</a:t>
            </a:r>
            <a:r>
              <a:rPr lang="tr-TR" sz="2400" dirty="0"/>
              <a:t>,  </a:t>
            </a:r>
            <a:endParaRPr lang="tr-TR" sz="2400" dirty="0" smtClean="0"/>
          </a:p>
          <a:p>
            <a:r>
              <a:rPr lang="tr-TR" sz="2400" b="1" dirty="0" err="1" smtClean="0"/>
              <a:t>cp</a:t>
            </a:r>
            <a:r>
              <a:rPr lang="tr-TR" sz="2400" b="1" dirty="0" smtClean="0"/>
              <a:t> </a:t>
            </a:r>
            <a:r>
              <a:rPr lang="tr-TR" sz="2400" b="1" dirty="0"/>
              <a:t>wrfchemi_gocart_bg_d01 </a:t>
            </a:r>
            <a:r>
              <a:rPr lang="tr-TR" sz="2400" b="1" dirty="0" smtClean="0"/>
              <a:t>   wrfchemi_gocart_bg_00z_d01</a:t>
            </a:r>
            <a:r>
              <a:rPr lang="tr-TR" sz="2400" dirty="0" smtClean="0"/>
              <a:t> </a:t>
            </a:r>
          </a:p>
          <a:p>
            <a:r>
              <a:rPr lang="tr-TR" sz="2400" b="1" dirty="0" err="1" smtClean="0"/>
              <a:t>cp</a:t>
            </a:r>
            <a:r>
              <a:rPr lang="tr-TR" sz="2400" b="1" dirty="0"/>
              <a:t> wrffirechemi_d01 </a:t>
            </a:r>
            <a:r>
              <a:rPr lang="tr-TR" sz="2400" b="1" dirty="0" smtClean="0"/>
              <a:t>   wrffirechemi_00z_d01    </a:t>
            </a:r>
          </a:p>
          <a:p>
            <a:r>
              <a:rPr lang="tr-TR" sz="2400" dirty="0" smtClean="0"/>
              <a:t>… </a:t>
            </a:r>
            <a:r>
              <a:rPr lang="tr-TR" sz="2400" dirty="0"/>
              <a:t>olarak </a:t>
            </a:r>
            <a:r>
              <a:rPr lang="tr-TR" sz="2400" dirty="0" smtClean="0"/>
              <a:t>kopyalanır</a:t>
            </a: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39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8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ava kalitesi2 40mm.jpg"/>
          <p:cNvPicPr>
            <a:picLocks noChangeAspect="1" noChangeArrowheads="1"/>
          </p:cNvPicPr>
          <p:nvPr/>
        </p:nvPicPr>
        <p:blipFill>
          <a:blip r:embed="rId2" cstate="print"/>
          <a:srcRect l="6632" r="13161"/>
          <a:stretch>
            <a:fillRect/>
          </a:stretch>
        </p:blipFill>
        <p:spPr bwMode="auto">
          <a:xfrm>
            <a:off x="4851677" y="1"/>
            <a:ext cx="7330798" cy="6857999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161926"/>
            <a:ext cx="6200775" cy="647700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ATMOSFERİK DAĞILIMA ÇÖZÜMLER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876300"/>
            <a:ext cx="4657725" cy="306705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r-TR" sz="2800" dirty="0"/>
              <a:t>Teorik yaklaşım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           </a:t>
            </a:r>
            <a:r>
              <a:rPr lang="tr-TR" sz="2800" dirty="0"/>
              <a:t>Analitik çözüm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           </a:t>
            </a:r>
            <a:r>
              <a:rPr lang="tr-TR" sz="2800" dirty="0"/>
              <a:t>Sayısal çözüm</a:t>
            </a:r>
            <a:endParaRPr lang="en-US" sz="2800" dirty="0"/>
          </a:p>
          <a:p>
            <a:r>
              <a:rPr lang="tr-TR" sz="2800" dirty="0"/>
              <a:t>Deneysel yaklaşım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           </a:t>
            </a:r>
            <a:r>
              <a:rPr lang="tr-TR" sz="2800" dirty="0"/>
              <a:t>Alan çalışmaları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           Lab</a:t>
            </a:r>
            <a:r>
              <a:rPr lang="tr-TR" sz="2800" dirty="0" err="1"/>
              <a:t>oratuvar</a:t>
            </a:r>
            <a:r>
              <a:rPr lang="tr-TR" sz="2800" dirty="0"/>
              <a:t> çalışmaları</a:t>
            </a:r>
            <a:endParaRPr lang="en-US" sz="28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5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780" y="45338"/>
            <a:ext cx="115852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wrf-chem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</a:rPr>
              <a:t>modelinin </a:t>
            </a:r>
            <a:r>
              <a:rPr lang="tr-TR" sz="2400" dirty="0" smtClean="0">
                <a:solidFill>
                  <a:srgbClr val="FF0000"/>
                </a:solidFill>
              </a:rPr>
              <a:t>çalıştırılması</a:t>
            </a:r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 smtClean="0"/>
              <a:t>sonraki </a:t>
            </a:r>
            <a:r>
              <a:rPr lang="tr-TR" sz="2400" dirty="0"/>
              <a:t>12 saat </a:t>
            </a:r>
            <a:r>
              <a:rPr lang="tr-TR" sz="2400" dirty="0" smtClean="0"/>
              <a:t>için</a:t>
            </a:r>
          </a:p>
          <a:p>
            <a:r>
              <a:rPr lang="tr-TR" sz="2400" b="1" dirty="0" err="1" smtClean="0"/>
              <a:t>nano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namelist.input</a:t>
            </a:r>
            <a:endParaRPr lang="tr-TR" sz="2400" dirty="0" smtClean="0"/>
          </a:p>
          <a:p>
            <a:r>
              <a:rPr lang="tr-TR" sz="2400" dirty="0" err="1" smtClean="0"/>
              <a:t>run_hours</a:t>
            </a:r>
            <a:r>
              <a:rPr lang="tr-TR" sz="2400" dirty="0" smtClean="0"/>
              <a:t>=12 </a:t>
            </a:r>
          </a:p>
          <a:p>
            <a:r>
              <a:rPr lang="tr-TR" sz="2400" dirty="0" err="1" smtClean="0"/>
              <a:t>star_hour</a:t>
            </a:r>
            <a:r>
              <a:rPr lang="tr-TR" sz="2400" dirty="0" smtClean="0"/>
              <a:t>=12 </a:t>
            </a:r>
          </a:p>
          <a:p>
            <a:r>
              <a:rPr lang="tr-TR" sz="2400" dirty="0" err="1" smtClean="0"/>
              <a:t>end_hour</a:t>
            </a:r>
            <a:r>
              <a:rPr lang="tr-TR" sz="2400" dirty="0"/>
              <a:t>= </a:t>
            </a:r>
            <a:r>
              <a:rPr lang="tr-TR" sz="2400" dirty="0" smtClean="0"/>
              <a:t>23</a:t>
            </a:r>
          </a:p>
          <a:p>
            <a:r>
              <a:rPr lang="tr-TR" sz="2400" dirty="0" err="1"/>
              <a:t>chem_opt</a:t>
            </a:r>
            <a:r>
              <a:rPr lang="tr-TR" sz="2400" dirty="0"/>
              <a:t> = </a:t>
            </a:r>
            <a:r>
              <a:rPr lang="tr-TR" sz="2400" dirty="0" smtClean="0"/>
              <a:t>0</a:t>
            </a:r>
          </a:p>
          <a:p>
            <a:r>
              <a:rPr lang="tr-TR" sz="2400" dirty="0" smtClean="0"/>
              <a:t>Ayarlanır.</a:t>
            </a:r>
            <a:endParaRPr lang="tr-TR" sz="2400" dirty="0"/>
          </a:p>
          <a:p>
            <a:r>
              <a:rPr lang="tr-TR" sz="2400" b="1" dirty="0"/>
              <a:t>./real.exe</a:t>
            </a:r>
          </a:p>
          <a:p>
            <a:r>
              <a:rPr lang="tr-TR" sz="2400" b="1" dirty="0" err="1"/>
              <a:t>nano</a:t>
            </a:r>
            <a:r>
              <a:rPr lang="tr-TR" sz="2400" b="1" dirty="0"/>
              <a:t> </a:t>
            </a:r>
            <a:r>
              <a:rPr lang="tr-TR" sz="2400" b="1" dirty="0" err="1"/>
              <a:t>namelist.input</a:t>
            </a:r>
            <a:endParaRPr lang="tr-TR" sz="2400" b="1" dirty="0"/>
          </a:p>
          <a:p>
            <a:r>
              <a:rPr lang="tr-TR" sz="2400" dirty="0" err="1"/>
              <a:t>chem_opt</a:t>
            </a:r>
            <a:r>
              <a:rPr lang="tr-TR" sz="2400" dirty="0"/>
              <a:t> = </a:t>
            </a:r>
            <a:r>
              <a:rPr lang="tr-TR" sz="2400" dirty="0" smtClean="0"/>
              <a:t>303</a:t>
            </a:r>
          </a:p>
          <a:p>
            <a:r>
              <a:rPr lang="tr-TR" sz="2400" b="1" dirty="0" smtClean="0"/>
              <a:t>./</a:t>
            </a:r>
            <a:r>
              <a:rPr lang="tr-TR" sz="2400" b="1" dirty="0"/>
              <a:t>convert_emiss.exe</a:t>
            </a:r>
            <a:r>
              <a:rPr lang="tr-TR" sz="2400" dirty="0"/>
              <a:t>     çalıştırılır.</a:t>
            </a:r>
          </a:p>
          <a:p>
            <a:r>
              <a:rPr lang="tr-TR" sz="2400" b="1" dirty="0" err="1"/>
              <a:t>cp</a:t>
            </a:r>
            <a:r>
              <a:rPr lang="tr-TR" sz="2400" b="1" dirty="0"/>
              <a:t> wrfchemi_d01    </a:t>
            </a:r>
            <a:r>
              <a:rPr lang="tr-TR" sz="2400" b="1" dirty="0" smtClean="0"/>
              <a:t>wrfchemi_12z_d01</a:t>
            </a:r>
            <a:r>
              <a:rPr lang="tr-TR" sz="2400" dirty="0"/>
              <a:t>,  </a:t>
            </a:r>
          </a:p>
          <a:p>
            <a:r>
              <a:rPr lang="tr-TR" sz="2400" b="1" dirty="0" err="1"/>
              <a:t>cp</a:t>
            </a:r>
            <a:r>
              <a:rPr lang="tr-TR" sz="2400" b="1" dirty="0"/>
              <a:t> wrfchemi_gocart_bg_d01    </a:t>
            </a:r>
            <a:r>
              <a:rPr lang="tr-TR" sz="2400" b="1" dirty="0" smtClean="0"/>
              <a:t>wrfchemi_gocart_bg_12z_d01</a:t>
            </a:r>
            <a:r>
              <a:rPr lang="tr-TR" sz="2400" dirty="0" smtClean="0"/>
              <a:t> </a:t>
            </a:r>
            <a:endParaRPr lang="tr-TR" sz="2400" dirty="0"/>
          </a:p>
          <a:p>
            <a:r>
              <a:rPr lang="tr-TR" sz="2400" b="1" dirty="0" err="1"/>
              <a:t>cp</a:t>
            </a:r>
            <a:r>
              <a:rPr lang="tr-TR" sz="2400" b="1" dirty="0"/>
              <a:t> wrffirechemi_d01    </a:t>
            </a:r>
            <a:r>
              <a:rPr lang="tr-TR" sz="2400" b="1" dirty="0" smtClean="0"/>
              <a:t>wrffirechemi_12z_d01    </a:t>
            </a:r>
            <a:endParaRPr lang="tr-TR" sz="2400" b="1" dirty="0"/>
          </a:p>
          <a:p>
            <a:r>
              <a:rPr lang="tr-TR" sz="2400" dirty="0"/>
              <a:t>… olarak kopyalanır</a:t>
            </a:r>
          </a:p>
          <a:p>
            <a:endParaRPr lang="tr-TR" sz="2400" dirty="0" smtClean="0"/>
          </a:p>
          <a:p>
            <a:endParaRPr lang="tr-TR" sz="24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40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12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780" y="45338"/>
            <a:ext cx="115852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tr-TR" sz="2400" dirty="0" err="1" smtClean="0">
                <a:solidFill>
                  <a:srgbClr val="FF0000"/>
                </a:solidFill>
              </a:rPr>
              <a:t>Hergün</a:t>
            </a:r>
            <a:r>
              <a:rPr lang="tr-TR" sz="2400" dirty="0" smtClean="0">
                <a:solidFill>
                  <a:srgbClr val="FF0000"/>
                </a:solidFill>
              </a:rPr>
              <a:t> için kimya verisi tanımlamak</a:t>
            </a:r>
            <a:endParaRPr lang="tr-TR" sz="2400" dirty="0" smtClean="0"/>
          </a:p>
          <a:p>
            <a:pPr hangingPunct="0"/>
            <a:r>
              <a:rPr lang="tr-TR" sz="2400" dirty="0" err="1" smtClean="0"/>
              <a:t>chem_opt</a:t>
            </a:r>
            <a:r>
              <a:rPr lang="tr-TR" sz="2400" dirty="0" smtClean="0"/>
              <a:t> = 0 </a:t>
            </a:r>
            <a:r>
              <a:rPr lang="tr-TR" sz="2400" dirty="0"/>
              <a:t>(</a:t>
            </a:r>
            <a:r>
              <a:rPr lang="tr-TR" sz="2400" dirty="0" err="1"/>
              <a:t>namelist.input</a:t>
            </a:r>
            <a:r>
              <a:rPr lang="tr-TR" sz="2400" dirty="0"/>
              <a:t>  dosyasında değiştirilir)</a:t>
            </a:r>
          </a:p>
          <a:p>
            <a:pPr hangingPunct="0"/>
            <a:r>
              <a:rPr lang="tr-TR" sz="2400" b="1" dirty="0" smtClean="0"/>
              <a:t>./real.exe    </a:t>
            </a:r>
            <a:r>
              <a:rPr lang="tr-TR" sz="2400" dirty="0" smtClean="0"/>
              <a:t>çalıştırılır.</a:t>
            </a:r>
          </a:p>
          <a:p>
            <a:pPr hangingPunct="0"/>
            <a:r>
              <a:rPr lang="tr-TR" sz="2400" dirty="0" err="1" smtClean="0"/>
              <a:t>chem_opt</a:t>
            </a:r>
            <a:r>
              <a:rPr lang="tr-TR" sz="2400" dirty="0" smtClean="0"/>
              <a:t> = 303 (</a:t>
            </a:r>
            <a:r>
              <a:rPr lang="tr-TR" sz="2400" dirty="0" err="1" smtClean="0"/>
              <a:t>namelist.input</a:t>
            </a:r>
            <a:r>
              <a:rPr lang="tr-TR" sz="2400" dirty="0" smtClean="0"/>
              <a:t>  dosyasında değiştirilir)</a:t>
            </a:r>
          </a:p>
          <a:p>
            <a:pPr hangingPunct="0"/>
            <a:r>
              <a:rPr lang="tr-TR" sz="2400" dirty="0" smtClean="0"/>
              <a:t>olarak değiştirilir.  </a:t>
            </a:r>
          </a:p>
          <a:p>
            <a:pPr hangingPunct="0"/>
            <a:r>
              <a:rPr lang="tr-TR" sz="2400" b="1" dirty="0" smtClean="0"/>
              <a:t>./convert_emiss.exe </a:t>
            </a:r>
            <a:r>
              <a:rPr lang="tr-TR" sz="2400" dirty="0" smtClean="0"/>
              <a:t>çalıştırılır</a:t>
            </a:r>
          </a:p>
          <a:p>
            <a:pPr hangingPunct="0"/>
            <a:r>
              <a:rPr lang="tr-TR" sz="2400" dirty="0" smtClean="0"/>
              <a:t>	cp wrfchemi_d01 wrfchemi_d01_2014-06-09_00:00:00 </a:t>
            </a:r>
          </a:p>
          <a:p>
            <a:pPr hangingPunct="0"/>
            <a:r>
              <a:rPr lang="tr-TR" sz="2400" dirty="0" smtClean="0"/>
              <a:t>	cp wrfchemi_gocart_bg_d01 wrfchemi_gocart_bg_d01_2014-06-09_00:00:00 </a:t>
            </a:r>
          </a:p>
          <a:p>
            <a:pPr hangingPunct="0"/>
            <a:r>
              <a:rPr lang="tr-TR" sz="2400" dirty="0" smtClean="0"/>
              <a:t>	cp wrffirechemi_d01 wrffirechemi_d01_2014-06-09_00:00:00</a:t>
            </a:r>
          </a:p>
          <a:p>
            <a:pPr hangingPunct="0"/>
            <a:r>
              <a:rPr lang="tr-TR" sz="2400" dirty="0" smtClean="0"/>
              <a:t>yapılır.</a:t>
            </a:r>
          </a:p>
          <a:p>
            <a:pPr hangingPunct="0"/>
            <a:r>
              <a:rPr lang="tr-TR" sz="2400" dirty="0" smtClean="0"/>
              <a:t>Modelin çalıştırılacağı </a:t>
            </a:r>
            <a:r>
              <a:rPr lang="tr-TR" sz="2400" dirty="0" err="1" smtClean="0"/>
              <a:t>hergün</a:t>
            </a:r>
            <a:r>
              <a:rPr lang="tr-TR" sz="2400" dirty="0" smtClean="0"/>
              <a:t> için bu işlem yapılır.</a:t>
            </a:r>
          </a:p>
          <a:p>
            <a:pPr hangingPunct="0"/>
            <a:r>
              <a:rPr lang="tr-TR" sz="2400" b="1" dirty="0" err="1"/>
              <a:t>nohup</a:t>
            </a:r>
            <a:r>
              <a:rPr lang="tr-TR" sz="2400" b="1" dirty="0"/>
              <a:t> </a:t>
            </a:r>
            <a:r>
              <a:rPr lang="tr-TR" sz="2400" b="1" dirty="0" err="1"/>
              <a:t>mpirun</a:t>
            </a:r>
            <a:r>
              <a:rPr lang="tr-TR" sz="2400" b="1" dirty="0"/>
              <a:t> -</a:t>
            </a:r>
            <a:r>
              <a:rPr lang="tr-TR" sz="2400" b="1" dirty="0" err="1"/>
              <a:t>np</a:t>
            </a:r>
            <a:r>
              <a:rPr lang="tr-TR" sz="2400" b="1" dirty="0"/>
              <a:t> 2 ./wrf.exe &amp;</a:t>
            </a:r>
          </a:p>
          <a:p>
            <a:pPr hangingPunct="0"/>
            <a:endParaRPr lang="tr-TR" sz="2400" dirty="0" smtClean="0"/>
          </a:p>
          <a:p>
            <a:r>
              <a:rPr lang="tr-TR" sz="2400" dirty="0" smtClean="0"/>
              <a:t>Modelin kendi bilgisayarımız kapandıktan </a:t>
            </a:r>
            <a:r>
              <a:rPr lang="tr-TR" sz="2400" dirty="0"/>
              <a:t>sonra da devam etmesi </a:t>
            </a:r>
            <a:r>
              <a:rPr lang="tr-TR" sz="2400" dirty="0" smtClean="0"/>
              <a:t>için  başına </a:t>
            </a:r>
            <a:r>
              <a:rPr lang="tr-TR" sz="2400" b="1" dirty="0"/>
              <a:t>nohup</a:t>
            </a:r>
            <a:r>
              <a:rPr lang="tr-TR" sz="2400" dirty="0"/>
              <a:t> </a:t>
            </a:r>
            <a:r>
              <a:rPr lang="tr-TR" sz="2400" dirty="0" smtClean="0"/>
              <a:t>yazdığımızda, bağlantı </a:t>
            </a:r>
            <a:r>
              <a:rPr lang="tr-TR" sz="2400" dirty="0"/>
              <a:t>kesilse bile model </a:t>
            </a:r>
            <a:r>
              <a:rPr lang="tr-TR" sz="2400" dirty="0" smtClean="0"/>
              <a:t>çalışmaya </a:t>
            </a:r>
            <a:r>
              <a:rPr lang="tr-TR" sz="2400" dirty="0"/>
              <a:t>devam </a:t>
            </a:r>
            <a:r>
              <a:rPr lang="tr-TR" sz="2400" dirty="0" smtClean="0"/>
              <a:t>ediyor</a:t>
            </a:r>
            <a:endParaRPr lang="tr-TR" sz="2400" dirty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41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3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4273" y="358843"/>
            <a:ext cx="4399472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;*************************************************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WRF: color over LC map with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lon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labels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;************************************************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load "$NCARG_ROOT/lib/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ncarg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nclscripts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csm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gsn_code.ncl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"  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load "$NCARG_ROOT/lib/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ncarg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nclscripts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csm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gsn_csm.ncl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"  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load "$NCARG_ROOT/lib/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ncarg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nclscripts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wrf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WRF_contributed.ncl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;************************************************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open file and read in data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;************************************************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f     =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addfile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("wrfout_d01_2011-07-19_.nc", "r")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;************************************************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Read character variable Times; Convert to string for plots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Read vertical coordinate for plot labels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;************************************************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times =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chartostring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(f-&gt;Times)               ; built-in function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znu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= f-&gt;ZNU(0,:)                          ; (Time,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bottom_top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;************************************************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Read perturbation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geopotential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at all times and levels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;************************************************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x     = f-&gt;</a:t>
            </a: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o3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;PH       ; (Time,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bottom_top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south_north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west_east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;************************************************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create plots 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;************************************************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wks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gsn_open_wks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("pdf" ,"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WRF_lc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")           ; ps,pdf,x11,ncgm,eps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gsn_define_colormap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(wks,"BlAqGrYeOrReVi200") ; select color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res                       = True             ; plot mods desired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;;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res@gsnMaximize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       = True             ; uncomment to maximize size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res@gsnSpreadColors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   = True             ; use full range of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colormap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res@cnFillOn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          = True             ; color plot desired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res@cnLinesOn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         = False            ; turn off contour lines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res@cnLineLabelsOn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    = False            ; turn off contour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labels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0264" y="0"/>
            <a:ext cx="6096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;************************************************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Use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WRF_contributed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procedure to set map resources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;************************************************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WRF_map_c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(f, res, 0)                   ; reads info from file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;************************************************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if appropriate, set True for native mapping (faster)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set False otherwise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;************************************************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res@tfDoNDCOverlay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   = True    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;************************************************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associate the 2-dimensional coordinates to the variable for plotting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only if non-native plot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;************************************************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if (.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not.res@tfDoNDCOverlay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 then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  x@lat2d = f-&gt;XLAT(0,:,:)                      ; direct assignment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  x@lon2d = f-&gt;XLONG(0,:,:)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end if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;************************************************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Turn on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lon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labeling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;************************************************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res@pmTickMarkDisplayMode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= "Always"         ; turn on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tickmarks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;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res@tmXTOn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= False            ; turn off top   labels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;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res@tmYROn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= False            ; turn off right labels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;************************************************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Loop over all times and levels ( uncomment )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Demo: one arbitrarily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closen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time and level 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;************************************************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dimx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=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dimsizes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(x)                          ; dimensions of x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ntim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=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dimx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(0)                              ; number of time steps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klev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=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dimx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(1)                              ; number of "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bottom_top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" levels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=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ntim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/2                               ; arbitrary time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kl    =  6                                   ;     "     level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;;do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=0,ntim-1                               ; uncomment for loop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;;  do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=0,klev-1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res@tiMainString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 = times(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res@gsnLeftString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=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x@description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+"  z="+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znu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(kl)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   plot                 =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gsn_csm_contour_map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wks,x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nt,kl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,:,:),res)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;;  end do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;;end do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1646" y="-1667"/>
            <a:ext cx="4002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Sonuçları görselleştiren bir NCL programı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42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7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43</a:t>
            </a:fld>
            <a:endParaRPr lang="tr-TR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3770" y="156991"/>
            <a:ext cx="890909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Takımlar için ödev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Her takım bir il için 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WRF modelini çalıştırarak hava tahmini yapacaktır.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İl merkezinin Enlem ve Boylamını bulunuz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Namelist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wps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ve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namelist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input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dosyalarını ayarlayınız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1.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çalışma a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lanı şebeke çözünürlüğü 9x9km olsun ve x=y=60’şar olsun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çalışma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alanı da olsun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195887" y="3626002"/>
            <a:ext cx="32099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Takım-09- </a:t>
            </a:r>
            <a:r>
              <a:rPr lang="tr-TR" dirty="0">
                <a:latin typeface="Arial" pitchFamily="34" charset="0"/>
                <a:ea typeface="Calibri" pitchFamily="34" charset="0"/>
                <a:cs typeface="Arial" pitchFamily="34" charset="0"/>
              </a:rPr>
              <a:t>Aydın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latin typeface="Arial" pitchFamily="34" charset="0"/>
                <a:ea typeface="Calibri" pitchFamily="34" charset="0"/>
                <a:cs typeface="Arial" pitchFamily="34" charset="0"/>
              </a:rPr>
              <a:t>Takım-10- Balıkesir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latin typeface="Arial" pitchFamily="34" charset="0"/>
                <a:ea typeface="Calibri" pitchFamily="34" charset="0"/>
                <a:cs typeface="Arial" pitchFamily="34" charset="0"/>
              </a:rPr>
              <a:t>Takım-11- Bilecik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latin typeface="Arial" pitchFamily="34" charset="0"/>
                <a:ea typeface="Calibri" pitchFamily="34" charset="0"/>
                <a:cs typeface="Arial" pitchFamily="34" charset="0"/>
              </a:rPr>
              <a:t>Takım-12- Bingöl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latin typeface="Arial" pitchFamily="34" charset="0"/>
                <a:ea typeface="Calibri" pitchFamily="34" charset="0"/>
                <a:cs typeface="Arial" pitchFamily="34" charset="0"/>
              </a:rPr>
              <a:t>Takım-13- Bitlis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latin typeface="Arial" pitchFamily="34" charset="0"/>
                <a:ea typeface="Calibri" pitchFamily="34" charset="0"/>
                <a:cs typeface="Arial" pitchFamily="34" charset="0"/>
              </a:rPr>
              <a:t>Takım-14- Bolu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latin typeface="Arial" pitchFamily="34" charset="0"/>
                <a:ea typeface="Calibri" pitchFamily="34" charset="0"/>
                <a:cs typeface="Arial" pitchFamily="34" charset="0"/>
              </a:rPr>
              <a:t>Takım-15- Burdur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latin typeface="Arial" pitchFamily="34" charset="0"/>
                <a:ea typeface="Calibri" pitchFamily="34" charset="0"/>
                <a:cs typeface="Arial" pitchFamily="34" charset="0"/>
              </a:rPr>
              <a:t>Takım-16- Bursa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71500" y="3493259"/>
            <a:ext cx="31051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latin typeface="Arial" pitchFamily="34" charset="0"/>
                <a:ea typeface="Calibri" pitchFamily="34" charset="0"/>
                <a:cs typeface="Arial" pitchFamily="34" charset="0"/>
              </a:rPr>
              <a:t>Takım-01-Adana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latin typeface="Arial" pitchFamily="34" charset="0"/>
                <a:ea typeface="Calibri" pitchFamily="34" charset="0"/>
                <a:cs typeface="Arial" pitchFamily="34" charset="0"/>
              </a:rPr>
              <a:t>Takım-02-Adıyaman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latin typeface="Arial" pitchFamily="34" charset="0"/>
                <a:ea typeface="Calibri" pitchFamily="34" charset="0"/>
                <a:cs typeface="Arial" pitchFamily="34" charset="0"/>
              </a:rPr>
              <a:t>Takım-03-Afyonkarahisar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latin typeface="Arial" pitchFamily="34" charset="0"/>
                <a:ea typeface="Calibri" pitchFamily="34" charset="0"/>
                <a:cs typeface="Arial" pitchFamily="34" charset="0"/>
              </a:rPr>
              <a:t>Takım-04-Ağrı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latin typeface="Arial" pitchFamily="34" charset="0"/>
                <a:ea typeface="Calibri" pitchFamily="34" charset="0"/>
                <a:cs typeface="Arial" pitchFamily="34" charset="0"/>
              </a:rPr>
              <a:t>Takım-05-Amasya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latin typeface="Arial" pitchFamily="34" charset="0"/>
                <a:ea typeface="Calibri" pitchFamily="34" charset="0"/>
                <a:cs typeface="Arial" pitchFamily="34" charset="0"/>
              </a:rPr>
              <a:t>Takım-06-Ankara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latin typeface="Arial" pitchFamily="34" charset="0"/>
                <a:ea typeface="Calibri" pitchFamily="34" charset="0"/>
                <a:cs typeface="Arial" pitchFamily="34" charset="0"/>
              </a:rPr>
              <a:t>Takım-07- Antalya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latin typeface="Arial" pitchFamily="34" charset="0"/>
                <a:ea typeface="Calibri" pitchFamily="34" charset="0"/>
                <a:cs typeface="Arial" pitchFamily="34" charset="0"/>
              </a:rPr>
              <a:t>Takım-08- Artvin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44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685597" y="168900"/>
            <a:ext cx="949662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&amp;</a:t>
            </a:r>
            <a:r>
              <a:rPr lang="tr-TR" sz="2000" dirty="0" err="1"/>
              <a:t>share</a:t>
            </a:r>
            <a:endParaRPr lang="tr-TR" sz="2000" dirty="0"/>
          </a:p>
          <a:p>
            <a:r>
              <a:rPr lang="tr-TR" sz="2000" dirty="0"/>
              <a:t> </a:t>
            </a:r>
            <a:r>
              <a:rPr lang="tr-TR" sz="2000" dirty="0" err="1"/>
              <a:t>wrf_core</a:t>
            </a:r>
            <a:r>
              <a:rPr lang="tr-TR" sz="2000" dirty="0"/>
              <a:t> = 'ARW',</a:t>
            </a:r>
          </a:p>
          <a:p>
            <a:r>
              <a:rPr lang="tr-TR" sz="2000" dirty="0"/>
              <a:t> </a:t>
            </a:r>
            <a:r>
              <a:rPr lang="tr-TR" sz="2000" dirty="0" err="1"/>
              <a:t>max_dom</a:t>
            </a:r>
            <a:r>
              <a:rPr lang="tr-TR" sz="2000" dirty="0"/>
              <a:t> = </a:t>
            </a:r>
            <a:r>
              <a:rPr lang="tr-TR" sz="2000" dirty="0" smtClean="0"/>
              <a:t>2,</a:t>
            </a:r>
            <a:endParaRPr lang="tr-TR" sz="2000" dirty="0"/>
          </a:p>
          <a:p>
            <a:r>
              <a:rPr lang="tr-TR" sz="2000" dirty="0"/>
              <a:t> start_</a:t>
            </a:r>
            <a:r>
              <a:rPr lang="tr-TR" sz="2000" dirty="0" err="1"/>
              <a:t>date</a:t>
            </a:r>
            <a:r>
              <a:rPr lang="tr-TR" sz="2000" dirty="0"/>
              <a:t> = </a:t>
            </a:r>
            <a:r>
              <a:rPr lang="tr-TR" sz="2000" dirty="0" smtClean="0"/>
              <a:t>'2014-12-01_00:00:00</a:t>
            </a:r>
            <a:r>
              <a:rPr lang="tr-TR" sz="2000" dirty="0"/>
              <a:t>',</a:t>
            </a:r>
            <a:r>
              <a:rPr lang="tr-TR" sz="2000" dirty="0" smtClean="0"/>
              <a:t>'2014-12-01_00:00:00</a:t>
            </a:r>
            <a:r>
              <a:rPr lang="tr-TR" sz="2000" dirty="0"/>
              <a:t>',</a:t>
            </a:r>
          </a:p>
          <a:p>
            <a:r>
              <a:rPr lang="tr-TR" sz="2000" dirty="0"/>
              <a:t> </a:t>
            </a:r>
            <a:r>
              <a:rPr lang="tr-TR" sz="2000" dirty="0" err="1"/>
              <a:t>end</a:t>
            </a:r>
            <a:r>
              <a:rPr lang="tr-TR" sz="2000" dirty="0"/>
              <a:t>_</a:t>
            </a:r>
            <a:r>
              <a:rPr lang="tr-TR" sz="2000" dirty="0" err="1"/>
              <a:t>date</a:t>
            </a:r>
            <a:r>
              <a:rPr lang="tr-TR" sz="2000" dirty="0"/>
              <a:t>   = </a:t>
            </a:r>
            <a:r>
              <a:rPr lang="tr-TR" sz="2000" dirty="0" smtClean="0"/>
              <a:t>'2014-12-03_00:00:00</a:t>
            </a:r>
            <a:r>
              <a:rPr lang="tr-TR" sz="2000" dirty="0"/>
              <a:t>',</a:t>
            </a:r>
            <a:r>
              <a:rPr lang="tr-TR" sz="2000" dirty="0" smtClean="0"/>
              <a:t>'2014-12-03_00:00:00</a:t>
            </a:r>
            <a:r>
              <a:rPr lang="tr-TR" sz="2000" dirty="0"/>
              <a:t>',</a:t>
            </a:r>
          </a:p>
          <a:p>
            <a:r>
              <a:rPr lang="tr-TR" sz="2000" dirty="0"/>
              <a:t> </a:t>
            </a:r>
            <a:r>
              <a:rPr lang="tr-TR" sz="2000" dirty="0" err="1"/>
              <a:t>interval_seconds</a:t>
            </a:r>
            <a:r>
              <a:rPr lang="tr-TR" sz="2000" dirty="0"/>
              <a:t> = 21600</a:t>
            </a:r>
          </a:p>
          <a:p>
            <a:r>
              <a:rPr lang="tr-TR" sz="2000" dirty="0"/>
              <a:t> </a:t>
            </a:r>
            <a:r>
              <a:rPr lang="tr-TR" sz="2000" dirty="0" err="1"/>
              <a:t>io_form_geogrid</a:t>
            </a:r>
            <a:r>
              <a:rPr lang="tr-TR" sz="2000" dirty="0"/>
              <a:t> = 2,</a:t>
            </a:r>
          </a:p>
          <a:p>
            <a:r>
              <a:rPr lang="tr-TR" sz="2000" dirty="0"/>
              <a:t>/</a:t>
            </a:r>
          </a:p>
          <a:p>
            <a:endParaRPr lang="tr-TR" sz="2000" dirty="0"/>
          </a:p>
          <a:p>
            <a:r>
              <a:rPr lang="tr-TR" sz="2000" dirty="0"/>
              <a:t>&amp;</a:t>
            </a:r>
            <a:r>
              <a:rPr lang="tr-TR" sz="2000" dirty="0" err="1"/>
              <a:t>geogrid</a:t>
            </a:r>
            <a:endParaRPr lang="tr-TR" sz="2000" dirty="0"/>
          </a:p>
          <a:p>
            <a:r>
              <a:rPr lang="tr-TR" sz="2000" dirty="0"/>
              <a:t> </a:t>
            </a:r>
            <a:r>
              <a:rPr lang="tr-TR" sz="2000" dirty="0" err="1"/>
              <a:t>parent_id</a:t>
            </a:r>
            <a:r>
              <a:rPr lang="tr-TR" sz="2000" dirty="0"/>
              <a:t>         =   1,   1,</a:t>
            </a:r>
          </a:p>
          <a:p>
            <a:r>
              <a:rPr lang="tr-TR" sz="2000" dirty="0"/>
              <a:t> </a:t>
            </a:r>
            <a:r>
              <a:rPr lang="tr-TR" sz="2000" dirty="0" err="1"/>
              <a:t>parent_grid_ratio</a:t>
            </a:r>
            <a:r>
              <a:rPr lang="tr-TR" sz="2000" dirty="0"/>
              <a:t> =   1,   3,</a:t>
            </a:r>
          </a:p>
          <a:p>
            <a:r>
              <a:rPr lang="tr-TR" sz="2000" dirty="0"/>
              <a:t> </a:t>
            </a:r>
            <a:r>
              <a:rPr lang="tr-TR" sz="2000" dirty="0" err="1"/>
              <a:t>i_parent_start</a:t>
            </a:r>
            <a:r>
              <a:rPr lang="tr-TR" sz="2000" dirty="0"/>
              <a:t>    =   1,  </a:t>
            </a:r>
            <a:r>
              <a:rPr lang="tr-TR" sz="2000" dirty="0" smtClean="0"/>
              <a:t>17,</a:t>
            </a:r>
            <a:endParaRPr lang="tr-TR" sz="2000" dirty="0"/>
          </a:p>
          <a:p>
            <a:r>
              <a:rPr lang="tr-TR" sz="2000" dirty="0"/>
              <a:t> j_</a:t>
            </a:r>
            <a:r>
              <a:rPr lang="tr-TR" sz="2000" dirty="0" err="1"/>
              <a:t>parent</a:t>
            </a:r>
            <a:r>
              <a:rPr lang="tr-TR" sz="2000" dirty="0"/>
              <a:t>_start    =   1,  </a:t>
            </a:r>
            <a:r>
              <a:rPr lang="tr-TR" sz="2000" dirty="0" smtClean="0"/>
              <a:t>21,</a:t>
            </a:r>
            <a:endParaRPr lang="tr-TR" sz="2000" dirty="0"/>
          </a:p>
          <a:p>
            <a:r>
              <a:rPr lang="tr-TR" sz="2000" dirty="0"/>
              <a:t> e_</a:t>
            </a:r>
            <a:r>
              <a:rPr lang="tr-TR" sz="2000" dirty="0" err="1"/>
              <a:t>we</a:t>
            </a:r>
            <a:r>
              <a:rPr lang="tr-TR" sz="2000" dirty="0"/>
              <a:t>              =  60, </a:t>
            </a:r>
            <a:r>
              <a:rPr lang="tr-TR" sz="2000" dirty="0" smtClean="0"/>
              <a:t>52,</a:t>
            </a:r>
            <a:endParaRPr lang="tr-TR" sz="2000" dirty="0"/>
          </a:p>
          <a:p>
            <a:r>
              <a:rPr lang="tr-TR" sz="2000" dirty="0"/>
              <a:t> e_sn              =  60,  </a:t>
            </a:r>
            <a:r>
              <a:rPr lang="tr-TR" sz="2000" dirty="0" smtClean="0"/>
              <a:t>64,</a:t>
            </a:r>
            <a:endParaRPr lang="tr-TR" sz="2000" dirty="0"/>
          </a:p>
          <a:p>
            <a:r>
              <a:rPr lang="tr-TR" sz="2000" dirty="0"/>
              <a:t> </a:t>
            </a:r>
            <a:r>
              <a:rPr lang="tr-TR" sz="2000" dirty="0" err="1"/>
              <a:t>geog_data_res</a:t>
            </a:r>
            <a:r>
              <a:rPr lang="tr-TR" sz="2000" dirty="0"/>
              <a:t>     = '5m','2m',</a:t>
            </a:r>
          </a:p>
          <a:p>
            <a:r>
              <a:rPr lang="tr-TR" sz="2000" dirty="0"/>
              <a:t> dx = 9000,</a:t>
            </a:r>
          </a:p>
          <a:p>
            <a:r>
              <a:rPr lang="tr-TR" sz="2000" dirty="0"/>
              <a:t> </a:t>
            </a:r>
            <a:r>
              <a:rPr lang="tr-TR" sz="2000" dirty="0" err="1"/>
              <a:t>dy</a:t>
            </a:r>
            <a:r>
              <a:rPr lang="tr-TR" sz="2000" dirty="0"/>
              <a:t> = 9000,</a:t>
            </a:r>
          </a:p>
        </p:txBody>
      </p:sp>
      <p:cxnSp>
        <p:nvCxnSpPr>
          <p:cNvPr id="7" name="6 Dirsek Bağlayıcısı"/>
          <p:cNvCxnSpPr/>
          <p:nvPr/>
        </p:nvCxnSpPr>
        <p:spPr>
          <a:xfrm flipV="1">
            <a:off x="3130658" y="4184542"/>
            <a:ext cx="2898183" cy="4029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irsek Bağlayıcısı"/>
          <p:cNvCxnSpPr/>
          <p:nvPr/>
        </p:nvCxnSpPr>
        <p:spPr>
          <a:xfrm flipV="1">
            <a:off x="3378631" y="4510007"/>
            <a:ext cx="2898183" cy="4029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6261315" y="3874577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=3*17+1=52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6369803" y="4417018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=3*21+1=64</a:t>
            </a:r>
            <a:endParaRPr lang="tr-TR" dirty="0"/>
          </a:p>
        </p:txBody>
      </p:sp>
      <p:sp>
        <p:nvSpPr>
          <p:cNvPr id="15" name="14 Serbest Form"/>
          <p:cNvSpPr/>
          <p:nvPr/>
        </p:nvSpPr>
        <p:spPr>
          <a:xfrm>
            <a:off x="3409627" y="3437611"/>
            <a:ext cx="3502617" cy="545453"/>
          </a:xfrm>
          <a:custGeom>
            <a:avLst/>
            <a:gdLst>
              <a:gd name="connsiteX0" fmla="*/ 0 w 3502617"/>
              <a:gd name="connsiteY0" fmla="*/ 545453 h 545453"/>
              <a:gd name="connsiteX1" fmla="*/ 92990 w 3502617"/>
              <a:gd name="connsiteY1" fmla="*/ 514457 h 545453"/>
              <a:gd name="connsiteX2" fmla="*/ 185980 w 3502617"/>
              <a:gd name="connsiteY2" fmla="*/ 467962 h 545453"/>
              <a:gd name="connsiteX3" fmla="*/ 232475 w 3502617"/>
              <a:gd name="connsiteY3" fmla="*/ 436965 h 545453"/>
              <a:gd name="connsiteX4" fmla="*/ 325465 w 3502617"/>
              <a:gd name="connsiteY4" fmla="*/ 405969 h 545453"/>
              <a:gd name="connsiteX5" fmla="*/ 418454 w 3502617"/>
              <a:gd name="connsiteY5" fmla="*/ 343975 h 545453"/>
              <a:gd name="connsiteX6" fmla="*/ 557939 w 3502617"/>
              <a:gd name="connsiteY6" fmla="*/ 297481 h 545453"/>
              <a:gd name="connsiteX7" fmla="*/ 604434 w 3502617"/>
              <a:gd name="connsiteY7" fmla="*/ 281982 h 545453"/>
              <a:gd name="connsiteX8" fmla="*/ 650929 w 3502617"/>
              <a:gd name="connsiteY8" fmla="*/ 250986 h 545453"/>
              <a:gd name="connsiteX9" fmla="*/ 712922 w 3502617"/>
              <a:gd name="connsiteY9" fmla="*/ 235487 h 545453"/>
              <a:gd name="connsiteX10" fmla="*/ 759417 w 3502617"/>
              <a:gd name="connsiteY10" fmla="*/ 219989 h 545453"/>
              <a:gd name="connsiteX11" fmla="*/ 867905 w 3502617"/>
              <a:gd name="connsiteY11" fmla="*/ 173494 h 545453"/>
              <a:gd name="connsiteX12" fmla="*/ 1131376 w 3502617"/>
              <a:gd name="connsiteY12" fmla="*/ 126999 h 545453"/>
              <a:gd name="connsiteX13" fmla="*/ 1456841 w 3502617"/>
              <a:gd name="connsiteY13" fmla="*/ 111501 h 545453"/>
              <a:gd name="connsiteX14" fmla="*/ 1596326 w 3502617"/>
              <a:gd name="connsiteY14" fmla="*/ 96003 h 545453"/>
              <a:gd name="connsiteX15" fmla="*/ 2138766 w 3502617"/>
              <a:gd name="connsiteY15" fmla="*/ 65006 h 545453"/>
              <a:gd name="connsiteX16" fmla="*/ 2634712 w 3502617"/>
              <a:gd name="connsiteY16" fmla="*/ 18511 h 545453"/>
              <a:gd name="connsiteX17" fmla="*/ 2882685 w 3502617"/>
              <a:gd name="connsiteY17" fmla="*/ 34009 h 545453"/>
              <a:gd name="connsiteX18" fmla="*/ 2975675 w 3502617"/>
              <a:gd name="connsiteY18" fmla="*/ 65006 h 545453"/>
              <a:gd name="connsiteX19" fmla="*/ 3022170 w 3502617"/>
              <a:gd name="connsiteY19" fmla="*/ 80504 h 545453"/>
              <a:gd name="connsiteX20" fmla="*/ 3068665 w 3502617"/>
              <a:gd name="connsiteY20" fmla="*/ 96003 h 545453"/>
              <a:gd name="connsiteX21" fmla="*/ 3115159 w 3502617"/>
              <a:gd name="connsiteY21" fmla="*/ 126999 h 545453"/>
              <a:gd name="connsiteX22" fmla="*/ 3208149 w 3502617"/>
              <a:gd name="connsiteY22" fmla="*/ 157996 h 545453"/>
              <a:gd name="connsiteX23" fmla="*/ 3301139 w 3502617"/>
              <a:gd name="connsiteY23" fmla="*/ 188992 h 545453"/>
              <a:gd name="connsiteX24" fmla="*/ 3347634 w 3502617"/>
              <a:gd name="connsiteY24" fmla="*/ 204491 h 545453"/>
              <a:gd name="connsiteX25" fmla="*/ 3440624 w 3502617"/>
              <a:gd name="connsiteY25" fmla="*/ 250986 h 545453"/>
              <a:gd name="connsiteX26" fmla="*/ 3487119 w 3502617"/>
              <a:gd name="connsiteY26" fmla="*/ 343975 h 545453"/>
              <a:gd name="connsiteX27" fmla="*/ 3502617 w 3502617"/>
              <a:gd name="connsiteY27" fmla="*/ 390470 h 545453"/>
              <a:gd name="connsiteX28" fmla="*/ 3487119 w 3502617"/>
              <a:gd name="connsiteY28" fmla="*/ 498958 h 54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02617" h="545453">
                <a:moveTo>
                  <a:pt x="0" y="545453"/>
                </a:moveTo>
                <a:cubicBezTo>
                  <a:pt x="30997" y="535121"/>
                  <a:pt x="65804" y="532581"/>
                  <a:pt x="92990" y="514457"/>
                </a:cubicBezTo>
                <a:cubicBezTo>
                  <a:pt x="153078" y="474398"/>
                  <a:pt x="121814" y="489350"/>
                  <a:pt x="185980" y="467962"/>
                </a:cubicBezTo>
                <a:cubicBezTo>
                  <a:pt x="201478" y="457630"/>
                  <a:pt x="215454" y="444530"/>
                  <a:pt x="232475" y="436965"/>
                </a:cubicBezTo>
                <a:cubicBezTo>
                  <a:pt x="262332" y="423695"/>
                  <a:pt x="325465" y="405969"/>
                  <a:pt x="325465" y="405969"/>
                </a:cubicBezTo>
                <a:cubicBezTo>
                  <a:pt x="356461" y="385304"/>
                  <a:pt x="383112" y="355755"/>
                  <a:pt x="418454" y="343975"/>
                </a:cubicBezTo>
                <a:lnTo>
                  <a:pt x="557939" y="297481"/>
                </a:lnTo>
                <a:cubicBezTo>
                  <a:pt x="573437" y="292315"/>
                  <a:pt x="590841" y="291044"/>
                  <a:pt x="604434" y="281982"/>
                </a:cubicBezTo>
                <a:cubicBezTo>
                  <a:pt x="619932" y="271650"/>
                  <a:pt x="633809" y="258323"/>
                  <a:pt x="650929" y="250986"/>
                </a:cubicBezTo>
                <a:cubicBezTo>
                  <a:pt x="670507" y="242595"/>
                  <a:pt x="692441" y="241339"/>
                  <a:pt x="712922" y="235487"/>
                </a:cubicBezTo>
                <a:cubicBezTo>
                  <a:pt x="728630" y="230999"/>
                  <a:pt x="743919" y="225155"/>
                  <a:pt x="759417" y="219989"/>
                </a:cubicBezTo>
                <a:cubicBezTo>
                  <a:pt x="833183" y="170811"/>
                  <a:pt x="776923" y="200789"/>
                  <a:pt x="867905" y="173494"/>
                </a:cubicBezTo>
                <a:cubicBezTo>
                  <a:pt x="1021773" y="127333"/>
                  <a:pt x="916576" y="140424"/>
                  <a:pt x="1131376" y="126999"/>
                </a:cubicBezTo>
                <a:cubicBezTo>
                  <a:pt x="1239776" y="120224"/>
                  <a:pt x="1348353" y="116667"/>
                  <a:pt x="1456841" y="111501"/>
                </a:cubicBezTo>
                <a:cubicBezTo>
                  <a:pt x="1503336" y="106335"/>
                  <a:pt x="1549656" y="99222"/>
                  <a:pt x="1596326" y="96003"/>
                </a:cubicBezTo>
                <a:cubicBezTo>
                  <a:pt x="1824733" y="80251"/>
                  <a:pt x="1922530" y="84664"/>
                  <a:pt x="2138766" y="65006"/>
                </a:cubicBezTo>
                <a:cubicBezTo>
                  <a:pt x="2853830" y="0"/>
                  <a:pt x="2042294" y="60826"/>
                  <a:pt x="2634712" y="18511"/>
                </a:cubicBezTo>
                <a:cubicBezTo>
                  <a:pt x="2717370" y="23677"/>
                  <a:pt x="2800625" y="22819"/>
                  <a:pt x="2882685" y="34009"/>
                </a:cubicBezTo>
                <a:cubicBezTo>
                  <a:pt x="2915059" y="38424"/>
                  <a:pt x="2944678" y="54674"/>
                  <a:pt x="2975675" y="65006"/>
                </a:cubicBezTo>
                <a:lnTo>
                  <a:pt x="3022170" y="80504"/>
                </a:lnTo>
                <a:cubicBezTo>
                  <a:pt x="3037668" y="85670"/>
                  <a:pt x="3055072" y="86941"/>
                  <a:pt x="3068665" y="96003"/>
                </a:cubicBezTo>
                <a:cubicBezTo>
                  <a:pt x="3084163" y="106335"/>
                  <a:pt x="3098138" y="119434"/>
                  <a:pt x="3115159" y="126999"/>
                </a:cubicBezTo>
                <a:cubicBezTo>
                  <a:pt x="3145016" y="140269"/>
                  <a:pt x="3177152" y="147664"/>
                  <a:pt x="3208149" y="157996"/>
                </a:cubicBezTo>
                <a:lnTo>
                  <a:pt x="3301139" y="188992"/>
                </a:lnTo>
                <a:cubicBezTo>
                  <a:pt x="3316637" y="194158"/>
                  <a:pt x="3334041" y="195429"/>
                  <a:pt x="3347634" y="204491"/>
                </a:cubicBezTo>
                <a:cubicBezTo>
                  <a:pt x="3407722" y="244549"/>
                  <a:pt x="3376458" y="229597"/>
                  <a:pt x="3440624" y="250986"/>
                </a:cubicBezTo>
                <a:cubicBezTo>
                  <a:pt x="3479579" y="367853"/>
                  <a:pt x="3427031" y="223800"/>
                  <a:pt x="3487119" y="343975"/>
                </a:cubicBezTo>
                <a:cubicBezTo>
                  <a:pt x="3494425" y="358587"/>
                  <a:pt x="3497451" y="374972"/>
                  <a:pt x="3502617" y="390470"/>
                </a:cubicBezTo>
                <a:cubicBezTo>
                  <a:pt x="3483360" y="467499"/>
                  <a:pt x="3487119" y="431163"/>
                  <a:pt x="3487119" y="49895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45</a:t>
            </a:fld>
            <a:endParaRPr lang="tr-TR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94340" y="205704"/>
            <a:ext cx="1090711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..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ln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-sf   ../../WPS1/met_em.d0*   . (boşluk nokta)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./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real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exe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Hata kontrolü için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tail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rsl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out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.0000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nohup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mpirun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–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np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4  ./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wrf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exe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&gt;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sonucbilgisi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txt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tail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rsl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out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.0000 (Hata kontrolü için)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cp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wrfout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_d01_2014-11-19_00\:00\:00      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wrfout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_d01_2014-11-19_00.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nc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nano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surface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ncl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dosyasında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a=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addfile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("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wrfout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_d01_2014-11-19_00.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nc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", "r")    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   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type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"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pdf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"  olarak düzenlenebilir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ncl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surface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ncl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cp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tahmin.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pdf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~/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public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_html/grup1/.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http://160.75.17.121/~hava8/grup1/tahmin.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pdf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46</a:t>
            </a:fld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323850" y="117693"/>
            <a:ext cx="467677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#!/bin/</a:t>
            </a:r>
            <a:r>
              <a:rPr lang="tr-TR" dirty="0" err="1" smtClean="0"/>
              <a:t>bash</a:t>
            </a:r>
            <a:endParaRPr lang="tr-TR" dirty="0" smtClean="0"/>
          </a:p>
          <a:p>
            <a:r>
              <a:rPr lang="tr-TR" dirty="0" smtClean="0"/>
              <a:t># Tarih </a:t>
            </a:r>
            <a:r>
              <a:rPr lang="tr-TR" dirty="0" err="1" smtClean="0"/>
              <a:t>atamalari</a:t>
            </a:r>
            <a:endParaRPr lang="tr-TR" dirty="0" smtClean="0"/>
          </a:p>
          <a:p>
            <a:r>
              <a:rPr lang="tr-TR" dirty="0" err="1" smtClean="0"/>
              <a:t>gun</a:t>
            </a:r>
            <a:r>
              <a:rPr lang="tr-TR" dirty="0" smtClean="0"/>
              <a:t>=$(</a:t>
            </a:r>
            <a:r>
              <a:rPr lang="tr-TR" dirty="0" err="1" smtClean="0"/>
              <a:t>date</a:t>
            </a:r>
            <a:r>
              <a:rPr lang="tr-TR" dirty="0" smtClean="0"/>
              <a:t> +%d)</a:t>
            </a:r>
          </a:p>
          <a:p>
            <a:r>
              <a:rPr lang="tr-TR" dirty="0" smtClean="0"/>
              <a:t>saat=$(</a:t>
            </a:r>
            <a:r>
              <a:rPr lang="tr-TR" dirty="0" err="1" smtClean="0"/>
              <a:t>date</a:t>
            </a:r>
            <a:r>
              <a:rPr lang="tr-TR" dirty="0" smtClean="0"/>
              <a:t> +%H)</a:t>
            </a:r>
          </a:p>
          <a:p>
            <a:r>
              <a:rPr lang="tr-TR" dirty="0" smtClean="0"/>
              <a:t>ay=$(</a:t>
            </a:r>
            <a:r>
              <a:rPr lang="tr-TR" dirty="0" err="1" smtClean="0"/>
              <a:t>date</a:t>
            </a:r>
            <a:r>
              <a:rPr lang="tr-TR" dirty="0" smtClean="0"/>
              <a:t> +%m)</a:t>
            </a:r>
          </a:p>
          <a:p>
            <a:r>
              <a:rPr lang="tr-TR" dirty="0" err="1" smtClean="0"/>
              <a:t>gun</a:t>
            </a:r>
            <a:r>
              <a:rPr lang="tr-TR" dirty="0" smtClean="0"/>
              <a:t>_3=$(</a:t>
            </a:r>
            <a:r>
              <a:rPr lang="tr-TR" dirty="0" err="1" smtClean="0"/>
              <a:t>date</a:t>
            </a:r>
            <a:r>
              <a:rPr lang="tr-TR" dirty="0" smtClean="0"/>
              <a:t> +%d -d "-3 </a:t>
            </a:r>
            <a:r>
              <a:rPr lang="tr-TR" dirty="0" err="1" smtClean="0"/>
              <a:t>day</a:t>
            </a:r>
            <a:r>
              <a:rPr lang="tr-TR" dirty="0" smtClean="0"/>
              <a:t>")</a:t>
            </a:r>
          </a:p>
          <a:p>
            <a:r>
              <a:rPr lang="tr-TR" dirty="0" err="1" smtClean="0"/>
              <a:t>gun</a:t>
            </a:r>
            <a:r>
              <a:rPr lang="tr-TR" dirty="0" smtClean="0"/>
              <a:t>_2=$(</a:t>
            </a:r>
            <a:r>
              <a:rPr lang="tr-TR" dirty="0" err="1" smtClean="0"/>
              <a:t>date</a:t>
            </a:r>
            <a:r>
              <a:rPr lang="tr-TR" dirty="0" smtClean="0"/>
              <a:t> +%d -d "-2 </a:t>
            </a:r>
            <a:r>
              <a:rPr lang="tr-TR" dirty="0" err="1" smtClean="0"/>
              <a:t>day</a:t>
            </a:r>
            <a:r>
              <a:rPr lang="tr-TR" dirty="0" smtClean="0"/>
              <a:t>")</a:t>
            </a:r>
          </a:p>
          <a:p>
            <a:r>
              <a:rPr lang="tr-TR" dirty="0" smtClean="0"/>
              <a:t>gun1=$(</a:t>
            </a:r>
            <a:r>
              <a:rPr lang="tr-TR" dirty="0" err="1" smtClean="0"/>
              <a:t>date</a:t>
            </a:r>
            <a:r>
              <a:rPr lang="tr-TR" dirty="0" smtClean="0"/>
              <a:t> +%d -d "-1 </a:t>
            </a:r>
            <a:r>
              <a:rPr lang="tr-TR" dirty="0" err="1" smtClean="0"/>
              <a:t>day</a:t>
            </a:r>
            <a:r>
              <a:rPr lang="tr-TR" dirty="0" smtClean="0"/>
              <a:t>") # dun </a:t>
            </a:r>
          </a:p>
          <a:p>
            <a:r>
              <a:rPr lang="tr-TR" dirty="0" smtClean="0"/>
              <a:t>gun2=$</a:t>
            </a:r>
            <a:r>
              <a:rPr lang="tr-TR" dirty="0" err="1" smtClean="0"/>
              <a:t>gun</a:t>
            </a:r>
            <a:r>
              <a:rPr lang="tr-TR" dirty="0" smtClean="0"/>
              <a:t>                    # </a:t>
            </a:r>
            <a:r>
              <a:rPr lang="tr-TR" dirty="0" err="1" smtClean="0"/>
              <a:t>bugun</a:t>
            </a:r>
            <a:endParaRPr lang="tr-TR" dirty="0" smtClean="0"/>
          </a:p>
          <a:p>
            <a:r>
              <a:rPr lang="tr-TR" dirty="0" smtClean="0"/>
              <a:t>gun3=$(</a:t>
            </a:r>
            <a:r>
              <a:rPr lang="tr-TR" dirty="0" err="1" smtClean="0"/>
              <a:t>date</a:t>
            </a:r>
            <a:r>
              <a:rPr lang="tr-TR" dirty="0" smtClean="0"/>
              <a:t> +%d -d "+1 </a:t>
            </a:r>
            <a:r>
              <a:rPr lang="tr-TR" dirty="0" err="1" smtClean="0"/>
              <a:t>day</a:t>
            </a:r>
            <a:r>
              <a:rPr lang="tr-TR" dirty="0" smtClean="0"/>
              <a:t>") # yarin</a:t>
            </a:r>
          </a:p>
          <a:p>
            <a:r>
              <a:rPr lang="tr-TR" dirty="0" smtClean="0"/>
              <a:t>gun4=$(</a:t>
            </a:r>
            <a:r>
              <a:rPr lang="tr-TR" dirty="0" err="1" smtClean="0"/>
              <a:t>date</a:t>
            </a:r>
            <a:r>
              <a:rPr lang="tr-TR" dirty="0" smtClean="0"/>
              <a:t> +%d -d "+2 </a:t>
            </a:r>
            <a:r>
              <a:rPr lang="tr-TR" dirty="0" err="1" smtClean="0"/>
              <a:t>day</a:t>
            </a:r>
            <a:r>
              <a:rPr lang="tr-TR" dirty="0" smtClean="0"/>
              <a:t>") # ertesi </a:t>
            </a:r>
            <a:r>
              <a:rPr lang="tr-TR" dirty="0" err="1" smtClean="0"/>
              <a:t>gun</a:t>
            </a:r>
            <a:endParaRPr lang="tr-TR" dirty="0" smtClean="0"/>
          </a:p>
          <a:p>
            <a:r>
              <a:rPr lang="tr-TR" dirty="0" smtClean="0"/>
              <a:t>ay1=$(</a:t>
            </a:r>
            <a:r>
              <a:rPr lang="tr-TR" dirty="0" err="1" smtClean="0"/>
              <a:t>date</a:t>
            </a:r>
            <a:r>
              <a:rPr lang="tr-TR" dirty="0" smtClean="0"/>
              <a:t> +%m -d "-1 </a:t>
            </a:r>
            <a:r>
              <a:rPr lang="tr-TR" dirty="0" err="1" smtClean="0"/>
              <a:t>day</a:t>
            </a:r>
            <a:r>
              <a:rPr lang="tr-TR" dirty="0" smtClean="0"/>
              <a:t>") # </a:t>
            </a:r>
            <a:r>
              <a:rPr lang="tr-TR" dirty="0" err="1" smtClean="0"/>
              <a:t>dunku</a:t>
            </a:r>
            <a:r>
              <a:rPr lang="tr-TR" dirty="0" smtClean="0"/>
              <a:t> ay</a:t>
            </a:r>
          </a:p>
          <a:p>
            <a:r>
              <a:rPr lang="tr-TR" dirty="0" smtClean="0"/>
              <a:t>ay2=$(</a:t>
            </a:r>
            <a:r>
              <a:rPr lang="tr-TR" dirty="0" err="1" smtClean="0"/>
              <a:t>date</a:t>
            </a:r>
            <a:r>
              <a:rPr lang="tr-TR" dirty="0" smtClean="0"/>
              <a:t> +%m)             # </a:t>
            </a:r>
            <a:r>
              <a:rPr lang="tr-TR" dirty="0" err="1" smtClean="0"/>
              <a:t>bugunku</a:t>
            </a:r>
            <a:r>
              <a:rPr lang="tr-TR" dirty="0" smtClean="0"/>
              <a:t> ay</a:t>
            </a:r>
          </a:p>
          <a:p>
            <a:r>
              <a:rPr lang="tr-TR" dirty="0" smtClean="0"/>
              <a:t>ay3=$(</a:t>
            </a:r>
            <a:r>
              <a:rPr lang="tr-TR" dirty="0" err="1" smtClean="0"/>
              <a:t>date</a:t>
            </a:r>
            <a:r>
              <a:rPr lang="tr-TR" dirty="0" smtClean="0"/>
              <a:t> +%m -d "+1 </a:t>
            </a:r>
            <a:r>
              <a:rPr lang="tr-TR" dirty="0" err="1" smtClean="0"/>
              <a:t>day</a:t>
            </a:r>
            <a:r>
              <a:rPr lang="tr-TR" dirty="0" smtClean="0"/>
              <a:t>") # yarinki ay</a:t>
            </a:r>
          </a:p>
          <a:p>
            <a:r>
              <a:rPr lang="tr-TR" dirty="0" smtClean="0"/>
              <a:t>ay4=$(</a:t>
            </a:r>
            <a:r>
              <a:rPr lang="tr-TR" dirty="0" err="1" smtClean="0"/>
              <a:t>date</a:t>
            </a:r>
            <a:r>
              <a:rPr lang="tr-TR" dirty="0" smtClean="0"/>
              <a:t> +%m -d "+2 </a:t>
            </a:r>
            <a:r>
              <a:rPr lang="tr-TR" dirty="0" err="1" smtClean="0"/>
              <a:t>day</a:t>
            </a:r>
            <a:r>
              <a:rPr lang="tr-TR" dirty="0" smtClean="0"/>
              <a:t>") # ertesi </a:t>
            </a:r>
            <a:r>
              <a:rPr lang="tr-TR" dirty="0" err="1" smtClean="0"/>
              <a:t>gunku</a:t>
            </a:r>
            <a:r>
              <a:rPr lang="tr-TR" dirty="0" smtClean="0"/>
              <a:t> ay</a:t>
            </a:r>
          </a:p>
          <a:p>
            <a:r>
              <a:rPr lang="tr-TR" dirty="0" smtClean="0"/>
              <a:t>yil1=$(</a:t>
            </a:r>
            <a:r>
              <a:rPr lang="tr-TR" dirty="0" err="1" smtClean="0"/>
              <a:t>date</a:t>
            </a:r>
            <a:r>
              <a:rPr lang="tr-TR" dirty="0" smtClean="0"/>
              <a:t> +%y -d "-1 </a:t>
            </a:r>
            <a:r>
              <a:rPr lang="tr-TR" dirty="0" err="1" smtClean="0"/>
              <a:t>day</a:t>
            </a:r>
            <a:r>
              <a:rPr lang="tr-TR" dirty="0" smtClean="0"/>
              <a:t>")</a:t>
            </a:r>
          </a:p>
          <a:p>
            <a:r>
              <a:rPr lang="tr-TR" dirty="0" smtClean="0"/>
              <a:t>tamyil1=$(</a:t>
            </a:r>
            <a:r>
              <a:rPr lang="tr-TR" dirty="0" err="1" smtClean="0"/>
              <a:t>date</a:t>
            </a:r>
            <a:r>
              <a:rPr lang="tr-TR" dirty="0" smtClean="0"/>
              <a:t> +%Y -d "-1 </a:t>
            </a:r>
            <a:r>
              <a:rPr lang="tr-TR" dirty="0" err="1" smtClean="0"/>
              <a:t>day</a:t>
            </a:r>
            <a:r>
              <a:rPr lang="tr-TR" dirty="0" smtClean="0"/>
              <a:t>")</a:t>
            </a:r>
          </a:p>
          <a:p>
            <a:r>
              <a:rPr lang="tr-TR" dirty="0" smtClean="0"/>
              <a:t>yil2=$(</a:t>
            </a:r>
            <a:r>
              <a:rPr lang="tr-TR" dirty="0" err="1" smtClean="0"/>
              <a:t>date</a:t>
            </a:r>
            <a:r>
              <a:rPr lang="tr-TR" dirty="0" smtClean="0"/>
              <a:t> +%y)</a:t>
            </a:r>
          </a:p>
          <a:p>
            <a:r>
              <a:rPr lang="tr-TR" dirty="0" smtClean="0"/>
              <a:t>tamyil2=$(</a:t>
            </a:r>
            <a:r>
              <a:rPr lang="tr-TR" dirty="0" err="1" smtClean="0"/>
              <a:t>date</a:t>
            </a:r>
            <a:r>
              <a:rPr lang="tr-TR" dirty="0" smtClean="0"/>
              <a:t> +%Y)</a:t>
            </a:r>
          </a:p>
          <a:p>
            <a:r>
              <a:rPr lang="tr-TR" dirty="0" smtClean="0"/>
              <a:t>yil3=$(</a:t>
            </a:r>
            <a:r>
              <a:rPr lang="tr-TR" dirty="0" err="1" smtClean="0"/>
              <a:t>date</a:t>
            </a:r>
            <a:r>
              <a:rPr lang="tr-TR" dirty="0" smtClean="0"/>
              <a:t> +%y -d "+1 </a:t>
            </a:r>
            <a:r>
              <a:rPr lang="tr-TR" dirty="0" err="1" smtClean="0"/>
              <a:t>day</a:t>
            </a:r>
            <a:r>
              <a:rPr lang="tr-TR" dirty="0" smtClean="0"/>
              <a:t>")</a:t>
            </a:r>
          </a:p>
          <a:p>
            <a:r>
              <a:rPr lang="tr-TR" dirty="0" smtClean="0"/>
              <a:t>tamyil3=$(</a:t>
            </a:r>
            <a:r>
              <a:rPr lang="tr-TR" dirty="0" err="1" smtClean="0"/>
              <a:t>date</a:t>
            </a:r>
            <a:r>
              <a:rPr lang="tr-TR" dirty="0" smtClean="0"/>
              <a:t> +%Y -d "+1 </a:t>
            </a:r>
            <a:r>
              <a:rPr lang="tr-TR" dirty="0" err="1" smtClean="0"/>
              <a:t>day</a:t>
            </a:r>
            <a:r>
              <a:rPr lang="tr-TR" dirty="0" smtClean="0"/>
              <a:t>")</a:t>
            </a:r>
          </a:p>
          <a:p>
            <a:r>
              <a:rPr lang="tr-TR" dirty="0" smtClean="0"/>
              <a:t>yil4=$(</a:t>
            </a:r>
            <a:r>
              <a:rPr lang="tr-TR" dirty="0" err="1" smtClean="0"/>
              <a:t>date</a:t>
            </a:r>
            <a:r>
              <a:rPr lang="tr-TR" dirty="0" smtClean="0"/>
              <a:t> +%y -d "+2 </a:t>
            </a:r>
            <a:r>
              <a:rPr lang="tr-TR" dirty="0" err="1" smtClean="0"/>
              <a:t>day</a:t>
            </a:r>
            <a:r>
              <a:rPr lang="tr-TR" dirty="0" smtClean="0"/>
              <a:t>")</a:t>
            </a:r>
          </a:p>
          <a:p>
            <a:r>
              <a:rPr lang="tr-TR" dirty="0" smtClean="0"/>
              <a:t>tamyil4=$(</a:t>
            </a:r>
            <a:r>
              <a:rPr lang="tr-TR" dirty="0" err="1" smtClean="0"/>
              <a:t>date</a:t>
            </a:r>
            <a:r>
              <a:rPr lang="tr-TR" dirty="0" smtClean="0"/>
              <a:t> +%Y -d "+2 </a:t>
            </a:r>
            <a:r>
              <a:rPr lang="tr-TR" dirty="0" err="1" smtClean="0"/>
              <a:t>day</a:t>
            </a:r>
            <a:r>
              <a:rPr lang="tr-TR" dirty="0" smtClean="0"/>
              <a:t>")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5915025" y="164396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#Daha </a:t>
            </a:r>
            <a:r>
              <a:rPr lang="tr-TR" dirty="0" err="1" smtClean="0"/>
              <a:t>once</a:t>
            </a:r>
            <a:r>
              <a:rPr lang="tr-TR" dirty="0" smtClean="0"/>
              <a:t> modelin </a:t>
            </a:r>
            <a:r>
              <a:rPr lang="tr-TR" dirty="0" err="1" smtClean="0"/>
              <a:t>calisip</a:t>
            </a:r>
            <a:r>
              <a:rPr lang="tr-TR" dirty="0" smtClean="0"/>
              <a:t> </a:t>
            </a:r>
            <a:r>
              <a:rPr lang="tr-TR" dirty="0" err="1" smtClean="0"/>
              <a:t>calismadigini</a:t>
            </a:r>
            <a:r>
              <a:rPr lang="tr-TR" dirty="0" smtClean="0"/>
              <a:t> kontrol etmek------------</a:t>
            </a:r>
          </a:p>
          <a:p>
            <a:r>
              <a:rPr lang="tr-TR" dirty="0" err="1" smtClean="0"/>
              <a:t>cd</a:t>
            </a:r>
            <a:r>
              <a:rPr lang="tr-TR" dirty="0" smtClean="0"/>
              <a:t> /</a:t>
            </a:r>
            <a:r>
              <a:rPr lang="tr-TR" dirty="0" err="1" smtClean="0"/>
              <a:t>home</a:t>
            </a:r>
            <a:r>
              <a:rPr lang="tr-TR" dirty="0" smtClean="0"/>
              <a:t>/hava8/</a:t>
            </a:r>
            <a:r>
              <a:rPr lang="tr-TR" dirty="0" err="1" smtClean="0"/>
              <a:t>wrfnest</a:t>
            </a:r>
            <a:r>
              <a:rPr lang="tr-TR" dirty="0" smtClean="0"/>
              <a:t>/WPS</a:t>
            </a:r>
          </a:p>
          <a:p>
            <a:r>
              <a:rPr lang="tr-TR" dirty="0" smtClean="0"/>
              <a:t>FILE=$"met_em.d01."$tamyil4"-"$ay4"-"$gun4"_00:00:00.</a:t>
            </a:r>
            <a:r>
              <a:rPr lang="tr-TR" dirty="0" err="1" smtClean="0"/>
              <a:t>nc</a:t>
            </a:r>
            <a:r>
              <a:rPr lang="tr-TR" dirty="0" smtClean="0"/>
              <a:t>"</a:t>
            </a:r>
          </a:p>
          <a:p>
            <a:r>
              <a:rPr lang="tr-TR" dirty="0" err="1" smtClean="0"/>
              <a:t>if</a:t>
            </a:r>
            <a:r>
              <a:rPr lang="tr-TR" dirty="0" smtClean="0"/>
              <a:t> [ -f $FILE ];</a:t>
            </a:r>
          </a:p>
          <a:p>
            <a:r>
              <a:rPr lang="tr-TR" dirty="0" err="1" smtClean="0"/>
              <a:t>then</a:t>
            </a:r>
            <a:endParaRPr lang="tr-TR" dirty="0" smtClean="0"/>
          </a:p>
          <a:p>
            <a:r>
              <a:rPr lang="tr-TR" dirty="0" smtClean="0"/>
              <a:t>   </a:t>
            </a:r>
            <a:r>
              <a:rPr lang="tr-TR" dirty="0" err="1" smtClean="0"/>
              <a:t>echo</a:t>
            </a:r>
            <a:r>
              <a:rPr lang="tr-TR" dirty="0" smtClean="0"/>
              <a:t> "program </a:t>
            </a:r>
            <a:r>
              <a:rPr lang="tr-TR" dirty="0" err="1" smtClean="0"/>
              <a:t>calismis</a:t>
            </a:r>
            <a:r>
              <a:rPr lang="tr-TR" dirty="0" smtClean="0"/>
              <a:t> </a:t>
            </a:r>
            <a:r>
              <a:rPr lang="tr-TR" dirty="0" err="1" smtClean="0"/>
              <a:t>cunku</a:t>
            </a:r>
            <a:r>
              <a:rPr lang="tr-TR" dirty="0" smtClean="0"/>
              <a:t> $FILE var "</a:t>
            </a:r>
          </a:p>
          <a:p>
            <a:r>
              <a:rPr lang="tr-TR" dirty="0" err="1" smtClean="0"/>
              <a:t>exit</a:t>
            </a:r>
            <a:endParaRPr lang="tr-TR" dirty="0" smtClean="0"/>
          </a:p>
          <a:p>
            <a:r>
              <a:rPr lang="tr-TR" dirty="0" smtClean="0"/>
              <a:t>else</a:t>
            </a:r>
          </a:p>
          <a:p>
            <a:r>
              <a:rPr lang="tr-TR" dirty="0" smtClean="0"/>
              <a:t>   </a:t>
            </a:r>
            <a:r>
              <a:rPr lang="tr-TR" dirty="0" err="1" smtClean="0"/>
              <a:t>echo</a:t>
            </a:r>
            <a:r>
              <a:rPr lang="tr-TR" dirty="0" smtClean="0"/>
              <a:t> "program </a:t>
            </a:r>
            <a:r>
              <a:rPr lang="tr-TR" dirty="0" err="1" smtClean="0"/>
              <a:t>calisacak</a:t>
            </a:r>
            <a:r>
              <a:rPr lang="tr-TR" dirty="0" smtClean="0"/>
              <a:t> </a:t>
            </a:r>
            <a:r>
              <a:rPr lang="tr-TR" dirty="0" err="1" smtClean="0"/>
              <a:t>cunku</a:t>
            </a:r>
            <a:r>
              <a:rPr lang="tr-TR" dirty="0" smtClean="0"/>
              <a:t> $FILE yok "</a:t>
            </a:r>
          </a:p>
          <a:p>
            <a:r>
              <a:rPr lang="tr-TR" dirty="0" smtClean="0"/>
              <a:t>fi</a:t>
            </a:r>
          </a:p>
          <a:p>
            <a:endParaRPr lang="tr-TR" dirty="0" smtClean="0"/>
          </a:p>
          <a:p>
            <a:r>
              <a:rPr lang="tr-TR" dirty="0" err="1" smtClean="0"/>
              <a:t>cd</a:t>
            </a:r>
            <a:r>
              <a:rPr lang="tr-TR" dirty="0" smtClean="0"/>
              <a:t> /</a:t>
            </a:r>
            <a:r>
              <a:rPr lang="tr-TR" dirty="0" err="1" smtClean="0"/>
              <a:t>home</a:t>
            </a:r>
            <a:r>
              <a:rPr lang="tr-TR" dirty="0" smtClean="0"/>
              <a:t>/hava12/</a:t>
            </a:r>
            <a:r>
              <a:rPr lang="tr-TR" dirty="0" err="1" smtClean="0"/>
              <a:t>wrfnest</a:t>
            </a:r>
            <a:r>
              <a:rPr lang="tr-TR" dirty="0" smtClean="0"/>
              <a:t>/WPS</a:t>
            </a:r>
          </a:p>
          <a:p>
            <a:r>
              <a:rPr lang="tr-TR" dirty="0" smtClean="0"/>
              <a:t># Eski </a:t>
            </a:r>
            <a:r>
              <a:rPr lang="tr-TR" dirty="0" err="1" smtClean="0"/>
              <a:t>dosyalarin</a:t>
            </a:r>
            <a:r>
              <a:rPr lang="tr-TR" dirty="0" smtClean="0"/>
              <a:t> temizlenmesi</a:t>
            </a:r>
          </a:p>
          <a:p>
            <a:endParaRPr lang="tr-TR" dirty="0" smtClean="0"/>
          </a:p>
          <a:p>
            <a:r>
              <a:rPr lang="tr-TR" dirty="0" err="1" smtClean="0"/>
              <a:t>rm</a:t>
            </a:r>
            <a:r>
              <a:rPr lang="tr-TR" dirty="0" smtClean="0"/>
              <a:t> WRF-T-*</a:t>
            </a:r>
          </a:p>
          <a:p>
            <a:r>
              <a:rPr lang="tr-TR" dirty="0" err="1" smtClean="0"/>
              <a:t>rm</a:t>
            </a:r>
            <a:r>
              <a:rPr lang="tr-TR" dirty="0" smtClean="0"/>
              <a:t> GRIBFILE*</a:t>
            </a:r>
          </a:p>
          <a:p>
            <a:r>
              <a:rPr lang="tr-TR" dirty="0" err="1" smtClean="0"/>
              <a:t>rm</a:t>
            </a:r>
            <a:r>
              <a:rPr lang="tr-TR" dirty="0" smtClean="0"/>
              <a:t> met_em*</a:t>
            </a:r>
          </a:p>
          <a:p>
            <a:r>
              <a:rPr lang="tr-TR" dirty="0" err="1" smtClean="0"/>
              <a:t>rm</a:t>
            </a:r>
            <a:r>
              <a:rPr lang="tr-TR" dirty="0" smtClean="0"/>
              <a:t>  </a:t>
            </a:r>
            <a:r>
              <a:rPr lang="tr-TR" dirty="0" err="1" smtClean="0"/>
              <a:t>rsl</a:t>
            </a:r>
            <a:r>
              <a:rPr lang="tr-TR" dirty="0" smtClean="0"/>
              <a:t>.*</a:t>
            </a:r>
          </a:p>
          <a:p>
            <a:r>
              <a:rPr lang="tr-TR" dirty="0" err="1" smtClean="0"/>
              <a:t>rm</a:t>
            </a:r>
            <a:r>
              <a:rPr lang="tr-TR" dirty="0" smtClean="0"/>
              <a:t> FILE\:*</a:t>
            </a:r>
          </a:p>
          <a:p>
            <a:r>
              <a:rPr lang="tr-TR" dirty="0" err="1" smtClean="0"/>
              <a:t>rm</a:t>
            </a:r>
            <a:r>
              <a:rPr lang="tr-TR" dirty="0" smtClean="0"/>
              <a:t> PFILE\:*</a:t>
            </a:r>
          </a:p>
          <a:p>
            <a:r>
              <a:rPr lang="tr-TR" dirty="0" err="1" smtClean="0"/>
              <a:t>rm</a:t>
            </a:r>
            <a:r>
              <a:rPr lang="tr-TR" dirty="0" smtClean="0"/>
              <a:t> </a:t>
            </a:r>
            <a:r>
              <a:rPr lang="tr-TR" dirty="0" err="1" smtClean="0"/>
              <a:t>gfs</a:t>
            </a:r>
            <a:r>
              <a:rPr lang="tr-TR" dirty="0" smtClean="0"/>
              <a:t>_3*</a:t>
            </a:r>
            <a:endParaRPr lang="tr-T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47</a:t>
            </a:fld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304800" y="251401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# </a:t>
            </a:r>
            <a:r>
              <a:rPr lang="tr-TR" dirty="0" err="1" smtClean="0"/>
              <a:t>wps</a:t>
            </a:r>
            <a:r>
              <a:rPr lang="tr-TR" dirty="0" smtClean="0"/>
              <a:t> </a:t>
            </a:r>
            <a:r>
              <a:rPr lang="tr-TR" dirty="0" err="1" smtClean="0"/>
              <a:t>dosyasinin</a:t>
            </a:r>
            <a:r>
              <a:rPr lang="tr-TR" dirty="0" smtClean="0"/>
              <a:t> </a:t>
            </a:r>
            <a:r>
              <a:rPr lang="tr-TR" dirty="0" err="1" smtClean="0"/>
              <a:t>ayarlanmasi</a:t>
            </a:r>
            <a:endParaRPr lang="tr-TR" dirty="0" smtClean="0"/>
          </a:p>
          <a:p>
            <a:r>
              <a:rPr lang="tr-TR" dirty="0" err="1" smtClean="0"/>
              <a:t>sed</a:t>
            </a:r>
            <a:r>
              <a:rPr lang="tr-TR" dirty="0" smtClean="0"/>
              <a:t> -i '4d' </a:t>
            </a:r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wps</a:t>
            </a:r>
            <a:endParaRPr lang="tr-TR" dirty="0" smtClean="0"/>
          </a:p>
          <a:p>
            <a:r>
              <a:rPr lang="tr-TR" dirty="0" err="1" smtClean="0"/>
              <a:t>sed</a:t>
            </a:r>
            <a:r>
              <a:rPr lang="tr-TR" dirty="0" smtClean="0"/>
              <a:t> -i '3 a start_</a:t>
            </a:r>
            <a:r>
              <a:rPr lang="tr-TR" dirty="0" err="1" smtClean="0"/>
              <a:t>date</a:t>
            </a:r>
            <a:r>
              <a:rPr lang="tr-TR" dirty="0" smtClean="0"/>
              <a:t> = '\'$tamyil1'-'$ay1'-'$gun1'_00:00:00'\'',' </a:t>
            </a:r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wps</a:t>
            </a:r>
            <a:endParaRPr lang="tr-TR" dirty="0" smtClean="0"/>
          </a:p>
          <a:p>
            <a:r>
              <a:rPr lang="tr-TR" dirty="0" smtClean="0"/>
              <a:t>#</a:t>
            </a:r>
            <a:r>
              <a:rPr lang="tr-TR" dirty="0" err="1" smtClean="0"/>
              <a:t>sed</a:t>
            </a:r>
            <a:r>
              <a:rPr lang="tr-TR" dirty="0" smtClean="0"/>
              <a:t> -i '3 a start_</a:t>
            </a:r>
            <a:r>
              <a:rPr lang="tr-TR" dirty="0" err="1" smtClean="0"/>
              <a:t>date</a:t>
            </a:r>
            <a:r>
              <a:rPr lang="tr-TR" dirty="0" smtClean="0"/>
              <a:t> = '\'$tamyil2'-'$ay2'-'$gun2'_00:00:00'\'',' </a:t>
            </a:r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wps</a:t>
            </a:r>
            <a:endParaRPr lang="tr-TR" dirty="0" smtClean="0"/>
          </a:p>
          <a:p>
            <a:r>
              <a:rPr lang="tr-TR" dirty="0" err="1" smtClean="0"/>
              <a:t>sed</a:t>
            </a:r>
            <a:r>
              <a:rPr lang="tr-TR" dirty="0" smtClean="0"/>
              <a:t> -i '5d' </a:t>
            </a:r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wps</a:t>
            </a:r>
            <a:endParaRPr lang="tr-TR" dirty="0" smtClean="0"/>
          </a:p>
          <a:p>
            <a:r>
              <a:rPr lang="tr-TR" dirty="0" err="1" smtClean="0"/>
              <a:t>sed</a:t>
            </a:r>
            <a:r>
              <a:rPr lang="tr-TR" dirty="0" smtClean="0"/>
              <a:t> -i '4 a </a:t>
            </a:r>
            <a:r>
              <a:rPr lang="tr-TR" dirty="0" err="1" smtClean="0"/>
              <a:t>end</a:t>
            </a:r>
            <a:r>
              <a:rPr lang="tr-TR" dirty="0" smtClean="0"/>
              <a:t>_</a:t>
            </a:r>
            <a:r>
              <a:rPr lang="tr-TR" dirty="0" err="1" smtClean="0"/>
              <a:t>date</a:t>
            </a:r>
            <a:r>
              <a:rPr lang="tr-TR" dirty="0" smtClean="0"/>
              <a:t> = '\'$tamyil4'-'$ay4'-'$gun4'_00:00:00'\'',' </a:t>
            </a:r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wps</a:t>
            </a:r>
            <a:endParaRPr lang="tr-TR" dirty="0" smtClean="0"/>
          </a:p>
          <a:p>
            <a:r>
              <a:rPr lang="tr-TR" dirty="0" smtClean="0"/>
              <a:t>#Tahmin </a:t>
            </a:r>
            <a:r>
              <a:rPr lang="tr-TR" dirty="0" err="1" smtClean="0"/>
              <a:t>icin</a:t>
            </a:r>
            <a:r>
              <a:rPr lang="tr-TR" dirty="0" smtClean="0"/>
              <a:t> </a:t>
            </a:r>
            <a:r>
              <a:rPr lang="tr-TR" dirty="0" err="1" smtClean="0"/>
              <a:t>kuresel</a:t>
            </a:r>
            <a:r>
              <a:rPr lang="tr-TR" dirty="0" smtClean="0"/>
              <a:t> veri indirilmesi------------</a:t>
            </a:r>
          </a:p>
          <a:p>
            <a:r>
              <a:rPr lang="tr-TR" dirty="0" err="1" smtClean="0"/>
              <a:t>cd</a:t>
            </a:r>
            <a:r>
              <a:rPr lang="tr-TR" dirty="0" smtClean="0"/>
              <a:t> /</a:t>
            </a:r>
            <a:r>
              <a:rPr lang="tr-TR" dirty="0" err="1" smtClean="0"/>
              <a:t>mnt</a:t>
            </a:r>
            <a:r>
              <a:rPr lang="tr-TR" dirty="0" smtClean="0"/>
              <a:t>/depo2/meteor/tahmin</a:t>
            </a:r>
          </a:p>
          <a:p>
            <a:r>
              <a:rPr lang="tr-TR" dirty="0" smtClean="0"/>
              <a:t>FILE=$"</a:t>
            </a:r>
            <a:r>
              <a:rPr lang="tr-TR" dirty="0" err="1" smtClean="0"/>
              <a:t>gfs</a:t>
            </a:r>
            <a:r>
              <a:rPr lang="tr-TR" dirty="0" smtClean="0"/>
              <a:t>_3_"$tamyil1$ay1$gun1"_0000_072.</a:t>
            </a:r>
            <a:r>
              <a:rPr lang="tr-TR" dirty="0" err="1" smtClean="0"/>
              <a:t>grb</a:t>
            </a:r>
            <a:r>
              <a:rPr lang="tr-TR" dirty="0" smtClean="0"/>
              <a:t>"</a:t>
            </a:r>
          </a:p>
          <a:p>
            <a:r>
              <a:rPr lang="tr-TR" dirty="0" err="1" smtClean="0"/>
              <a:t>if</a:t>
            </a:r>
            <a:r>
              <a:rPr lang="tr-TR" dirty="0" smtClean="0"/>
              <a:t> [ -f $FILE ];           </a:t>
            </a:r>
          </a:p>
          <a:p>
            <a:r>
              <a:rPr lang="tr-TR" dirty="0" err="1" smtClean="0"/>
              <a:t>then</a:t>
            </a:r>
            <a:endParaRPr lang="tr-TR" dirty="0" smtClean="0"/>
          </a:p>
          <a:p>
            <a:r>
              <a:rPr lang="tr-TR" dirty="0" smtClean="0"/>
              <a:t>   </a:t>
            </a:r>
            <a:r>
              <a:rPr lang="tr-TR" dirty="0" err="1" smtClean="0"/>
              <a:t>echo</a:t>
            </a:r>
            <a:r>
              <a:rPr lang="tr-TR" dirty="0" smtClean="0"/>
              <a:t> "File $FILE </a:t>
            </a:r>
            <a:r>
              <a:rPr lang="tr-TR" dirty="0" err="1" smtClean="0"/>
              <a:t>exists</a:t>
            </a:r>
            <a:r>
              <a:rPr lang="tr-TR" dirty="0" smtClean="0"/>
              <a:t>"</a:t>
            </a:r>
          </a:p>
          <a:p>
            <a:r>
              <a:rPr lang="tr-TR" dirty="0" smtClean="0"/>
              <a:t>else      </a:t>
            </a:r>
          </a:p>
          <a:p>
            <a:r>
              <a:rPr lang="tr-TR" dirty="0" err="1" smtClean="0"/>
              <a:t>cd</a:t>
            </a:r>
            <a:r>
              <a:rPr lang="tr-TR" dirty="0" smtClean="0"/>
              <a:t> /</a:t>
            </a:r>
            <a:r>
              <a:rPr lang="tr-TR" dirty="0" err="1" smtClean="0"/>
              <a:t>home</a:t>
            </a:r>
            <a:r>
              <a:rPr lang="tr-TR" smtClean="0"/>
              <a:t>/hava8/</a:t>
            </a:r>
            <a:r>
              <a:rPr lang="tr-TR" dirty="0" err="1" smtClean="0"/>
              <a:t>wrfnest</a:t>
            </a:r>
            <a:r>
              <a:rPr lang="tr-TR" dirty="0" smtClean="0"/>
              <a:t>/WPS</a:t>
            </a:r>
          </a:p>
          <a:p>
            <a:r>
              <a:rPr lang="tr-TR" dirty="0" smtClean="0"/>
              <a:t>./indir.</a:t>
            </a:r>
            <a:r>
              <a:rPr lang="tr-TR" dirty="0" err="1" smtClean="0"/>
              <a:t>chem</a:t>
            </a:r>
            <a:endParaRPr lang="tr-TR" dirty="0" smtClean="0"/>
          </a:p>
          <a:p>
            <a:r>
              <a:rPr lang="tr-TR" dirty="0" err="1" smtClean="0"/>
              <a:t>mv</a:t>
            </a:r>
            <a:r>
              <a:rPr lang="tr-TR" dirty="0" smtClean="0"/>
              <a:t> </a:t>
            </a:r>
            <a:r>
              <a:rPr lang="tr-TR" dirty="0" err="1" smtClean="0"/>
              <a:t>gfs</a:t>
            </a:r>
            <a:r>
              <a:rPr lang="tr-TR" dirty="0" smtClean="0"/>
              <a:t>_3* /</a:t>
            </a:r>
            <a:r>
              <a:rPr lang="tr-TR" dirty="0" err="1" smtClean="0"/>
              <a:t>mnt</a:t>
            </a:r>
            <a:r>
              <a:rPr lang="tr-TR" dirty="0" smtClean="0"/>
              <a:t>/depo2/meteor/tahmin/.</a:t>
            </a:r>
          </a:p>
          <a:p>
            <a:r>
              <a:rPr lang="tr-TR" dirty="0" smtClean="0"/>
              <a:t>fi        </a:t>
            </a:r>
          </a:p>
        </p:txBody>
      </p:sp>
      <p:sp>
        <p:nvSpPr>
          <p:cNvPr id="5" name="4 Dikdörtgen"/>
          <p:cNvSpPr/>
          <p:nvPr/>
        </p:nvSpPr>
        <p:spPr>
          <a:xfrm>
            <a:off x="5734051" y="3956427"/>
            <a:ext cx="64579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 smtClean="0">
                <a:solidFill>
                  <a:prstClr val="black"/>
                </a:solidFill>
              </a:rPr>
              <a:t>#WPS bolumu</a:t>
            </a:r>
          </a:p>
          <a:p>
            <a:pPr lvl="0"/>
            <a:r>
              <a:rPr lang="tr-TR" dirty="0" err="1" smtClean="0">
                <a:solidFill>
                  <a:prstClr val="black"/>
                </a:solidFill>
              </a:rPr>
              <a:t>cd</a:t>
            </a:r>
            <a:r>
              <a:rPr lang="tr-TR" dirty="0" smtClean="0">
                <a:solidFill>
                  <a:prstClr val="black"/>
                </a:solidFill>
              </a:rPr>
              <a:t> /</a:t>
            </a:r>
            <a:r>
              <a:rPr lang="tr-TR" dirty="0" err="1" smtClean="0">
                <a:solidFill>
                  <a:prstClr val="black"/>
                </a:solidFill>
              </a:rPr>
              <a:t>home</a:t>
            </a:r>
            <a:r>
              <a:rPr lang="tr-TR" dirty="0" smtClean="0">
                <a:solidFill>
                  <a:prstClr val="black"/>
                </a:solidFill>
              </a:rPr>
              <a:t>/hava8/</a:t>
            </a:r>
            <a:r>
              <a:rPr lang="tr-TR" dirty="0" err="1" smtClean="0">
                <a:solidFill>
                  <a:prstClr val="black"/>
                </a:solidFill>
              </a:rPr>
              <a:t>wrfnest</a:t>
            </a:r>
            <a:r>
              <a:rPr lang="tr-TR" dirty="0" smtClean="0">
                <a:solidFill>
                  <a:prstClr val="black"/>
                </a:solidFill>
              </a:rPr>
              <a:t>/WPS</a:t>
            </a:r>
          </a:p>
          <a:p>
            <a:pPr lvl="0"/>
            <a:r>
              <a:rPr lang="tr-TR" dirty="0" smtClean="0">
                <a:solidFill>
                  <a:prstClr val="black"/>
                </a:solidFill>
              </a:rPr>
              <a:t>./</a:t>
            </a:r>
            <a:r>
              <a:rPr lang="tr-TR" dirty="0" err="1" smtClean="0">
                <a:solidFill>
                  <a:prstClr val="black"/>
                </a:solidFill>
              </a:rPr>
              <a:t>geogrid</a:t>
            </a:r>
            <a:r>
              <a:rPr lang="tr-TR" dirty="0" smtClean="0">
                <a:solidFill>
                  <a:prstClr val="black"/>
                </a:solidFill>
              </a:rPr>
              <a:t>.</a:t>
            </a:r>
            <a:r>
              <a:rPr lang="tr-TR" dirty="0" err="1" smtClean="0">
                <a:solidFill>
                  <a:prstClr val="black"/>
                </a:solidFill>
              </a:rPr>
              <a:t>exe</a:t>
            </a:r>
            <a:endParaRPr lang="tr-TR" dirty="0" smtClean="0">
              <a:solidFill>
                <a:prstClr val="black"/>
              </a:solidFill>
            </a:endParaRPr>
          </a:p>
          <a:p>
            <a:pPr lvl="0"/>
            <a:r>
              <a:rPr lang="tr-TR" dirty="0" smtClean="0">
                <a:solidFill>
                  <a:prstClr val="black"/>
                </a:solidFill>
              </a:rPr>
              <a:t>./link_</a:t>
            </a:r>
            <a:r>
              <a:rPr lang="tr-TR" dirty="0" err="1" smtClean="0">
                <a:solidFill>
                  <a:prstClr val="black"/>
                </a:solidFill>
              </a:rPr>
              <a:t>grib</a:t>
            </a:r>
            <a:r>
              <a:rPr lang="tr-TR" dirty="0" smtClean="0">
                <a:solidFill>
                  <a:prstClr val="black"/>
                </a:solidFill>
              </a:rPr>
              <a:t>.</a:t>
            </a:r>
            <a:r>
              <a:rPr lang="tr-TR" dirty="0" err="1" smtClean="0">
                <a:solidFill>
                  <a:prstClr val="black"/>
                </a:solidFill>
              </a:rPr>
              <a:t>csh</a:t>
            </a:r>
            <a:r>
              <a:rPr lang="tr-TR" dirty="0" smtClean="0">
                <a:solidFill>
                  <a:prstClr val="black"/>
                </a:solidFill>
              </a:rPr>
              <a:t> /</a:t>
            </a:r>
            <a:r>
              <a:rPr lang="tr-TR" dirty="0" err="1" smtClean="0">
                <a:solidFill>
                  <a:prstClr val="black"/>
                </a:solidFill>
              </a:rPr>
              <a:t>mnt</a:t>
            </a:r>
            <a:r>
              <a:rPr lang="tr-TR" dirty="0" smtClean="0">
                <a:solidFill>
                  <a:prstClr val="black"/>
                </a:solidFill>
              </a:rPr>
              <a:t>/depo2/meteor/tahmin/</a:t>
            </a:r>
            <a:r>
              <a:rPr lang="tr-TR" dirty="0" err="1" smtClean="0">
                <a:solidFill>
                  <a:prstClr val="black"/>
                </a:solidFill>
              </a:rPr>
              <a:t>gfs</a:t>
            </a:r>
            <a:r>
              <a:rPr lang="tr-TR" dirty="0" smtClean="0">
                <a:solidFill>
                  <a:prstClr val="black"/>
                </a:solidFill>
              </a:rPr>
              <a:t>_3_$tamyil1$ay1$gun1'_'*</a:t>
            </a:r>
          </a:p>
          <a:p>
            <a:pPr lvl="0"/>
            <a:r>
              <a:rPr lang="tr-TR" dirty="0" smtClean="0">
                <a:solidFill>
                  <a:prstClr val="black"/>
                </a:solidFill>
              </a:rPr>
              <a:t>./</a:t>
            </a:r>
            <a:r>
              <a:rPr lang="tr-TR" dirty="0" err="1" smtClean="0">
                <a:solidFill>
                  <a:prstClr val="black"/>
                </a:solidFill>
              </a:rPr>
              <a:t>ungrib</a:t>
            </a:r>
            <a:r>
              <a:rPr lang="tr-TR" dirty="0" smtClean="0">
                <a:solidFill>
                  <a:prstClr val="black"/>
                </a:solidFill>
              </a:rPr>
              <a:t>.</a:t>
            </a:r>
            <a:r>
              <a:rPr lang="tr-TR" dirty="0" err="1" smtClean="0">
                <a:solidFill>
                  <a:prstClr val="black"/>
                </a:solidFill>
              </a:rPr>
              <a:t>exe</a:t>
            </a:r>
            <a:r>
              <a:rPr lang="tr-TR" dirty="0" smtClean="0">
                <a:solidFill>
                  <a:prstClr val="black"/>
                </a:solidFill>
              </a:rPr>
              <a:t>            </a:t>
            </a:r>
          </a:p>
          <a:p>
            <a:pPr lvl="0"/>
            <a:r>
              <a:rPr lang="tr-TR" dirty="0" smtClean="0">
                <a:solidFill>
                  <a:prstClr val="black"/>
                </a:solidFill>
              </a:rPr>
              <a:t>./</a:t>
            </a:r>
            <a:r>
              <a:rPr lang="tr-TR" dirty="0" err="1" smtClean="0">
                <a:solidFill>
                  <a:prstClr val="black"/>
                </a:solidFill>
              </a:rPr>
              <a:t>metgrid</a:t>
            </a:r>
            <a:r>
              <a:rPr lang="tr-TR" dirty="0" smtClean="0">
                <a:solidFill>
                  <a:prstClr val="black"/>
                </a:solidFill>
              </a:rPr>
              <a:t>.</a:t>
            </a:r>
            <a:r>
              <a:rPr lang="tr-TR" dirty="0" err="1" smtClean="0">
                <a:solidFill>
                  <a:prstClr val="black"/>
                </a:solidFill>
              </a:rPr>
              <a:t>exe</a:t>
            </a:r>
            <a:endParaRPr lang="tr-TR" dirty="0" smtClean="0">
              <a:solidFill>
                <a:prstClr val="black"/>
              </a:solidFill>
            </a:endParaRPr>
          </a:p>
          <a:p>
            <a:pPr lvl="0"/>
            <a:r>
              <a:rPr lang="tr-TR" dirty="0" err="1" smtClean="0">
                <a:solidFill>
                  <a:prstClr val="black"/>
                </a:solidFill>
              </a:rPr>
              <a:t>cp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tr-TR" dirty="0" err="1" smtClean="0">
                <a:solidFill>
                  <a:prstClr val="black"/>
                </a:solidFill>
              </a:rPr>
              <a:t>namelist</a:t>
            </a:r>
            <a:r>
              <a:rPr lang="tr-TR" dirty="0" smtClean="0">
                <a:solidFill>
                  <a:prstClr val="black"/>
                </a:solidFill>
              </a:rPr>
              <a:t>.</a:t>
            </a:r>
            <a:r>
              <a:rPr lang="tr-TR" dirty="0" err="1" smtClean="0">
                <a:solidFill>
                  <a:prstClr val="black"/>
                </a:solidFill>
              </a:rPr>
              <a:t>wps</a:t>
            </a:r>
            <a:r>
              <a:rPr lang="tr-TR" dirty="0" smtClean="0">
                <a:solidFill>
                  <a:prstClr val="black"/>
                </a:solidFill>
              </a:rPr>
              <a:t> ~/</a:t>
            </a:r>
            <a:r>
              <a:rPr lang="tr-TR" dirty="0" err="1" smtClean="0">
                <a:solidFill>
                  <a:prstClr val="black"/>
                </a:solidFill>
              </a:rPr>
              <a:t>public</a:t>
            </a:r>
            <a:r>
              <a:rPr lang="tr-TR" dirty="0" smtClean="0">
                <a:solidFill>
                  <a:prstClr val="black"/>
                </a:solidFill>
              </a:rPr>
              <a:t>_html/.</a:t>
            </a:r>
            <a:endParaRPr lang="tr-T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48</a:t>
            </a:fld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466724" y="375226"/>
            <a:ext cx="926782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# WRFV3 bolumu</a:t>
            </a:r>
          </a:p>
          <a:p>
            <a:r>
              <a:rPr lang="tr-TR" dirty="0" err="1" smtClean="0"/>
              <a:t>cd</a:t>
            </a:r>
            <a:r>
              <a:rPr lang="tr-TR" dirty="0" smtClean="0"/>
              <a:t> /</a:t>
            </a:r>
            <a:r>
              <a:rPr lang="tr-TR" dirty="0" err="1" smtClean="0"/>
              <a:t>home</a:t>
            </a:r>
            <a:r>
              <a:rPr lang="tr-TR" dirty="0" smtClean="0"/>
              <a:t>/hava8/</a:t>
            </a:r>
            <a:r>
              <a:rPr lang="tr-TR" dirty="0" err="1" smtClean="0"/>
              <a:t>wrfnest</a:t>
            </a:r>
            <a:r>
              <a:rPr lang="tr-TR" dirty="0" smtClean="0"/>
              <a:t>/WRFV3/</a:t>
            </a:r>
            <a:r>
              <a:rPr lang="tr-TR" dirty="0" err="1" smtClean="0"/>
              <a:t>run</a:t>
            </a:r>
            <a:endParaRPr lang="tr-TR" dirty="0" smtClean="0"/>
          </a:p>
          <a:p>
            <a:r>
              <a:rPr lang="tr-TR" dirty="0" smtClean="0"/>
              <a:t>./temizle2.emre</a:t>
            </a:r>
          </a:p>
          <a:p>
            <a:r>
              <a:rPr lang="tr-TR" dirty="0" smtClean="0"/>
              <a:t>#   model </a:t>
            </a:r>
            <a:r>
              <a:rPr lang="tr-TR" dirty="0" err="1" smtClean="0"/>
              <a:t>calistirma</a:t>
            </a:r>
            <a:endParaRPr lang="tr-TR" dirty="0" smtClean="0"/>
          </a:p>
          <a:p>
            <a:r>
              <a:rPr lang="tr-TR" dirty="0" err="1" smtClean="0"/>
              <a:t>sed</a:t>
            </a:r>
            <a:r>
              <a:rPr lang="tr-TR" dirty="0" smtClean="0"/>
              <a:t> -i '3d' </a:t>
            </a:r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input</a:t>
            </a:r>
            <a:endParaRPr lang="tr-TR" dirty="0" smtClean="0"/>
          </a:p>
          <a:p>
            <a:r>
              <a:rPr lang="tr-TR" dirty="0" err="1" smtClean="0"/>
              <a:t>sed</a:t>
            </a:r>
            <a:r>
              <a:rPr lang="tr-TR" dirty="0" smtClean="0"/>
              <a:t> -i '2 a </a:t>
            </a:r>
            <a:r>
              <a:rPr lang="tr-TR" dirty="0" err="1" smtClean="0"/>
              <a:t>run</a:t>
            </a:r>
            <a:r>
              <a:rPr lang="tr-TR" dirty="0" smtClean="0"/>
              <a:t>_</a:t>
            </a:r>
            <a:r>
              <a:rPr lang="tr-TR" dirty="0" err="1" smtClean="0"/>
              <a:t>hours</a:t>
            </a:r>
            <a:r>
              <a:rPr lang="tr-TR" dirty="0" smtClean="0"/>
              <a:t>                         = 72,' </a:t>
            </a:r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input</a:t>
            </a:r>
            <a:endParaRPr lang="tr-TR" dirty="0" smtClean="0"/>
          </a:p>
          <a:p>
            <a:r>
              <a:rPr lang="tr-TR" dirty="0" err="1" smtClean="0"/>
              <a:t>sed</a:t>
            </a:r>
            <a:r>
              <a:rPr lang="tr-TR" dirty="0" smtClean="0"/>
              <a:t> -i '6d' </a:t>
            </a:r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input</a:t>
            </a:r>
            <a:endParaRPr lang="tr-TR" dirty="0" smtClean="0"/>
          </a:p>
          <a:p>
            <a:r>
              <a:rPr lang="tr-TR" dirty="0" err="1" smtClean="0"/>
              <a:t>sed</a:t>
            </a:r>
            <a:r>
              <a:rPr lang="tr-TR" dirty="0" smtClean="0"/>
              <a:t> -i '5 a start_</a:t>
            </a:r>
            <a:r>
              <a:rPr lang="tr-TR" dirty="0" err="1" smtClean="0"/>
              <a:t>year</a:t>
            </a:r>
            <a:r>
              <a:rPr lang="tr-TR" dirty="0" smtClean="0"/>
              <a:t>                        ='$tamyil1',' </a:t>
            </a:r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input</a:t>
            </a:r>
            <a:endParaRPr lang="tr-TR" dirty="0" smtClean="0"/>
          </a:p>
          <a:p>
            <a:r>
              <a:rPr lang="tr-TR" dirty="0" err="1" smtClean="0"/>
              <a:t>sed</a:t>
            </a:r>
            <a:r>
              <a:rPr lang="tr-TR" dirty="0" smtClean="0"/>
              <a:t> -i '7d' </a:t>
            </a:r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input</a:t>
            </a:r>
            <a:endParaRPr lang="tr-TR" dirty="0" smtClean="0"/>
          </a:p>
          <a:p>
            <a:r>
              <a:rPr lang="tr-TR" dirty="0" err="1" smtClean="0"/>
              <a:t>sed</a:t>
            </a:r>
            <a:r>
              <a:rPr lang="tr-TR" dirty="0" smtClean="0"/>
              <a:t> -i '6 a start_</a:t>
            </a:r>
            <a:r>
              <a:rPr lang="tr-TR" dirty="0" err="1" smtClean="0"/>
              <a:t>month</a:t>
            </a:r>
            <a:r>
              <a:rPr lang="tr-TR" dirty="0" smtClean="0"/>
              <a:t>                       ='$ay1',' </a:t>
            </a:r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input</a:t>
            </a:r>
            <a:endParaRPr lang="tr-TR" dirty="0" smtClean="0"/>
          </a:p>
          <a:p>
            <a:r>
              <a:rPr lang="tr-TR" dirty="0" err="1" smtClean="0"/>
              <a:t>sed</a:t>
            </a:r>
            <a:r>
              <a:rPr lang="tr-TR" dirty="0" smtClean="0"/>
              <a:t> -i '8d' </a:t>
            </a:r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input</a:t>
            </a:r>
            <a:endParaRPr lang="tr-TR" dirty="0" smtClean="0"/>
          </a:p>
          <a:p>
            <a:r>
              <a:rPr lang="tr-TR" dirty="0" err="1" smtClean="0"/>
              <a:t>sed</a:t>
            </a:r>
            <a:r>
              <a:rPr lang="tr-TR" dirty="0" smtClean="0"/>
              <a:t> -i '7 a start_</a:t>
            </a:r>
            <a:r>
              <a:rPr lang="tr-TR" dirty="0" err="1" smtClean="0"/>
              <a:t>day</a:t>
            </a:r>
            <a:r>
              <a:rPr lang="tr-TR" dirty="0" smtClean="0"/>
              <a:t>                         ='$gun1',' </a:t>
            </a:r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input</a:t>
            </a:r>
            <a:endParaRPr lang="tr-TR" dirty="0" smtClean="0"/>
          </a:p>
          <a:p>
            <a:r>
              <a:rPr lang="tr-TR" dirty="0" err="1" smtClean="0"/>
              <a:t>sed</a:t>
            </a:r>
            <a:r>
              <a:rPr lang="tr-TR" dirty="0" smtClean="0"/>
              <a:t> -i '9d' </a:t>
            </a:r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input</a:t>
            </a:r>
            <a:endParaRPr lang="tr-TR" dirty="0" smtClean="0"/>
          </a:p>
          <a:p>
            <a:r>
              <a:rPr lang="tr-TR" dirty="0" err="1" smtClean="0"/>
              <a:t>sed</a:t>
            </a:r>
            <a:r>
              <a:rPr lang="tr-TR" dirty="0" smtClean="0"/>
              <a:t> -i '8 a start_</a:t>
            </a:r>
            <a:r>
              <a:rPr lang="tr-TR" dirty="0" err="1" smtClean="0"/>
              <a:t>hour</a:t>
            </a:r>
            <a:r>
              <a:rPr lang="tr-TR" dirty="0" smtClean="0"/>
              <a:t>                         = 00,' </a:t>
            </a:r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input</a:t>
            </a:r>
            <a:endParaRPr lang="tr-TR" dirty="0" smtClean="0"/>
          </a:p>
          <a:p>
            <a:r>
              <a:rPr lang="tr-TR" dirty="0" err="1" smtClean="0"/>
              <a:t>sed</a:t>
            </a:r>
            <a:r>
              <a:rPr lang="tr-TR" dirty="0" smtClean="0"/>
              <a:t> -i '12d' </a:t>
            </a:r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input</a:t>
            </a:r>
            <a:endParaRPr lang="tr-TR" dirty="0" smtClean="0"/>
          </a:p>
          <a:p>
            <a:r>
              <a:rPr lang="tr-TR" dirty="0" err="1" smtClean="0"/>
              <a:t>sed</a:t>
            </a:r>
            <a:r>
              <a:rPr lang="tr-TR" dirty="0" smtClean="0"/>
              <a:t> -i '11 a </a:t>
            </a:r>
            <a:r>
              <a:rPr lang="tr-TR" dirty="0" err="1" smtClean="0"/>
              <a:t>end</a:t>
            </a:r>
            <a:r>
              <a:rPr lang="tr-TR" dirty="0" smtClean="0"/>
              <a:t>_</a:t>
            </a:r>
            <a:r>
              <a:rPr lang="tr-TR" dirty="0" err="1" smtClean="0"/>
              <a:t>year</a:t>
            </a:r>
            <a:r>
              <a:rPr lang="tr-TR" dirty="0" smtClean="0"/>
              <a:t>                        ='$tamyil4',' </a:t>
            </a:r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input</a:t>
            </a:r>
            <a:endParaRPr lang="tr-TR" dirty="0" smtClean="0"/>
          </a:p>
          <a:p>
            <a:r>
              <a:rPr lang="tr-TR" dirty="0" err="1" smtClean="0"/>
              <a:t>sed</a:t>
            </a:r>
            <a:r>
              <a:rPr lang="tr-TR" dirty="0" smtClean="0"/>
              <a:t> -i '13d' </a:t>
            </a:r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input</a:t>
            </a:r>
            <a:r>
              <a:rPr lang="tr-TR" dirty="0" smtClean="0"/>
              <a:t>              </a:t>
            </a:r>
          </a:p>
          <a:p>
            <a:r>
              <a:rPr lang="tr-TR" dirty="0" err="1" smtClean="0"/>
              <a:t>sed</a:t>
            </a:r>
            <a:r>
              <a:rPr lang="tr-TR" dirty="0" smtClean="0"/>
              <a:t> -i '12 a </a:t>
            </a:r>
            <a:r>
              <a:rPr lang="tr-TR" dirty="0" err="1" smtClean="0"/>
              <a:t>end</a:t>
            </a:r>
            <a:r>
              <a:rPr lang="tr-TR" dirty="0" smtClean="0"/>
              <a:t>_</a:t>
            </a:r>
            <a:r>
              <a:rPr lang="tr-TR" dirty="0" err="1" smtClean="0"/>
              <a:t>month</a:t>
            </a:r>
            <a:r>
              <a:rPr lang="tr-TR" dirty="0" smtClean="0"/>
              <a:t>                      ='$ay4',' </a:t>
            </a:r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input</a:t>
            </a:r>
            <a:endParaRPr lang="tr-TR" dirty="0" smtClean="0"/>
          </a:p>
          <a:p>
            <a:r>
              <a:rPr lang="tr-TR" dirty="0" err="1" smtClean="0"/>
              <a:t>sed</a:t>
            </a:r>
            <a:r>
              <a:rPr lang="tr-TR" dirty="0" smtClean="0"/>
              <a:t> -i '14d' </a:t>
            </a:r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input</a:t>
            </a:r>
            <a:endParaRPr lang="tr-TR" dirty="0" smtClean="0"/>
          </a:p>
          <a:p>
            <a:r>
              <a:rPr lang="tr-TR" dirty="0" err="1" smtClean="0"/>
              <a:t>sed</a:t>
            </a:r>
            <a:r>
              <a:rPr lang="tr-TR" dirty="0" smtClean="0"/>
              <a:t> -i '13 a </a:t>
            </a:r>
            <a:r>
              <a:rPr lang="tr-TR" dirty="0" err="1" smtClean="0"/>
              <a:t>end</a:t>
            </a:r>
            <a:r>
              <a:rPr lang="tr-TR" dirty="0" smtClean="0"/>
              <a:t>_</a:t>
            </a:r>
            <a:r>
              <a:rPr lang="tr-TR" dirty="0" err="1" smtClean="0"/>
              <a:t>day</a:t>
            </a:r>
            <a:r>
              <a:rPr lang="tr-TR" dirty="0" smtClean="0"/>
              <a:t>                       ='$gun4',' </a:t>
            </a:r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input</a:t>
            </a:r>
            <a:endParaRPr lang="tr-TR" dirty="0" smtClean="0"/>
          </a:p>
          <a:p>
            <a:r>
              <a:rPr lang="tr-TR" dirty="0" err="1" smtClean="0"/>
              <a:t>sed</a:t>
            </a:r>
            <a:r>
              <a:rPr lang="tr-TR" dirty="0" smtClean="0"/>
              <a:t> -i '15d' </a:t>
            </a:r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input</a:t>
            </a:r>
            <a:endParaRPr lang="tr-TR" dirty="0" smtClean="0"/>
          </a:p>
          <a:p>
            <a:r>
              <a:rPr lang="tr-TR" dirty="0" err="1" smtClean="0"/>
              <a:t>sed</a:t>
            </a:r>
            <a:r>
              <a:rPr lang="tr-TR" dirty="0" smtClean="0"/>
              <a:t> -i '14 a </a:t>
            </a:r>
            <a:r>
              <a:rPr lang="tr-TR" dirty="0" err="1" smtClean="0"/>
              <a:t>end</a:t>
            </a:r>
            <a:r>
              <a:rPr lang="tr-TR" dirty="0" smtClean="0"/>
              <a:t>_</a:t>
            </a:r>
            <a:r>
              <a:rPr lang="tr-TR" dirty="0" err="1" smtClean="0"/>
              <a:t>hour</a:t>
            </a:r>
            <a:r>
              <a:rPr lang="tr-TR" dirty="0" smtClean="0"/>
              <a:t>                         = 00,' </a:t>
            </a:r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input</a:t>
            </a:r>
            <a:endParaRPr lang="tr-TR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49</a:t>
            </a:fld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3047999" y="1443841"/>
            <a:ext cx="86391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dirty="0" err="1" smtClean="0"/>
              <a:t>ln</a:t>
            </a:r>
            <a:r>
              <a:rPr lang="tr-TR" dirty="0" smtClean="0"/>
              <a:t> -s ../../WPS/met_em* .</a:t>
            </a:r>
          </a:p>
          <a:p>
            <a:r>
              <a:rPr lang="tr-TR" dirty="0" err="1" smtClean="0"/>
              <a:t>mpirun</a:t>
            </a:r>
            <a:r>
              <a:rPr lang="tr-TR" dirty="0" smtClean="0"/>
              <a:t> -</a:t>
            </a:r>
            <a:r>
              <a:rPr lang="tr-TR" dirty="0" err="1" smtClean="0"/>
              <a:t>np</a:t>
            </a:r>
            <a:r>
              <a:rPr lang="tr-TR" dirty="0" smtClean="0"/>
              <a:t> 4 ./</a:t>
            </a:r>
            <a:r>
              <a:rPr lang="tr-TR" dirty="0" err="1" smtClean="0"/>
              <a:t>real</a:t>
            </a:r>
            <a:r>
              <a:rPr lang="tr-TR" dirty="0" smtClean="0"/>
              <a:t>.</a:t>
            </a:r>
            <a:r>
              <a:rPr lang="tr-TR" dirty="0" err="1" smtClean="0"/>
              <a:t>exe</a:t>
            </a:r>
            <a:endParaRPr lang="tr-TR" dirty="0" smtClean="0"/>
          </a:p>
          <a:p>
            <a:r>
              <a:rPr lang="tr-TR" dirty="0" err="1" smtClean="0"/>
              <a:t>mpirun</a:t>
            </a:r>
            <a:r>
              <a:rPr lang="tr-TR" dirty="0" smtClean="0"/>
              <a:t> -</a:t>
            </a:r>
            <a:r>
              <a:rPr lang="tr-TR" dirty="0" err="1" smtClean="0"/>
              <a:t>np</a:t>
            </a:r>
            <a:r>
              <a:rPr lang="tr-TR" dirty="0" smtClean="0"/>
              <a:t> 4 ./</a:t>
            </a:r>
            <a:r>
              <a:rPr lang="tr-TR" dirty="0" err="1" smtClean="0"/>
              <a:t>wrf</a:t>
            </a:r>
            <a:r>
              <a:rPr lang="tr-TR" dirty="0" smtClean="0"/>
              <a:t>.</a:t>
            </a:r>
            <a:r>
              <a:rPr lang="tr-TR" dirty="0" err="1" smtClean="0"/>
              <a:t>exe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cd</a:t>
            </a:r>
            <a:r>
              <a:rPr lang="tr-TR" dirty="0" smtClean="0"/>
              <a:t> /</a:t>
            </a:r>
            <a:r>
              <a:rPr lang="tr-TR" dirty="0" err="1" smtClean="0"/>
              <a:t>home</a:t>
            </a:r>
            <a:r>
              <a:rPr lang="tr-TR" dirty="0" smtClean="0"/>
              <a:t>/hava8/</a:t>
            </a:r>
            <a:r>
              <a:rPr lang="tr-TR" dirty="0" err="1" smtClean="0"/>
              <a:t>wrfnest</a:t>
            </a:r>
            <a:r>
              <a:rPr lang="tr-TR" dirty="0" smtClean="0"/>
              <a:t>/WRFV3/</a:t>
            </a:r>
            <a:r>
              <a:rPr lang="tr-TR" dirty="0" err="1" smtClean="0"/>
              <a:t>run</a:t>
            </a:r>
            <a:endParaRPr lang="tr-TR" dirty="0" smtClean="0"/>
          </a:p>
          <a:p>
            <a:r>
              <a:rPr lang="tr-TR" dirty="0" err="1" smtClean="0"/>
              <a:t>cp</a:t>
            </a:r>
            <a:r>
              <a:rPr lang="tr-TR" dirty="0" smtClean="0"/>
              <a:t> </a:t>
            </a:r>
            <a:r>
              <a:rPr lang="tr-TR" dirty="0" err="1" smtClean="0"/>
              <a:t>namelist</a:t>
            </a:r>
            <a:r>
              <a:rPr lang="tr-TR" dirty="0" smtClean="0"/>
              <a:t>.</a:t>
            </a:r>
            <a:r>
              <a:rPr lang="tr-TR" dirty="0" err="1" smtClean="0"/>
              <a:t>input</a:t>
            </a:r>
            <a:r>
              <a:rPr lang="tr-TR" dirty="0" smtClean="0"/>
              <a:t> ~/</a:t>
            </a:r>
            <a:r>
              <a:rPr lang="tr-TR" dirty="0" err="1" smtClean="0"/>
              <a:t>public</a:t>
            </a:r>
            <a:r>
              <a:rPr lang="tr-TR" dirty="0" smtClean="0"/>
              <a:t>_html/.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38150" y="327025"/>
            <a:ext cx="2657475" cy="473075"/>
          </a:xfrm>
        </p:spPr>
        <p:txBody>
          <a:bodyPr>
            <a:normAutofit/>
          </a:bodyPr>
          <a:lstStyle/>
          <a:p>
            <a:r>
              <a:rPr lang="tr-TR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endParaRPr lang="tr-TR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2425" y="881236"/>
            <a:ext cx="5505450" cy="4405139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 sistemi tanımlamak, açıklamak için basitleştirilmiş yollardır.. (örneğin: atmosferdeki hava hareketlerinin modellenmesi) 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HAVA KİRLİLİĞİ MODELİ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 bölge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atmosferindeki kirletici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yoğunluklarının dağılımı ve tahmini için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fiziksel ya da sayısal yollarla çözüm aramaktır.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ava kalitesi3 50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600" y="209550"/>
            <a:ext cx="6343650" cy="6362700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401093" y="5349359"/>
            <a:ext cx="64975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/>
              <a:t>Bazı atmosferik modeller</a:t>
            </a:r>
          </a:p>
          <a:p>
            <a:r>
              <a:rPr lang="tr-TR" sz="2400" dirty="0" smtClean="0">
                <a:hlinkClick r:id="rId3"/>
              </a:rPr>
              <a:t>http://www.mi.</a:t>
            </a:r>
            <a:r>
              <a:rPr lang="tr-TR" sz="2400" dirty="0" err="1" smtClean="0">
                <a:hlinkClick r:id="rId3"/>
              </a:rPr>
              <a:t>uni</a:t>
            </a:r>
            <a:r>
              <a:rPr lang="tr-TR" sz="2400" dirty="0" smtClean="0">
                <a:hlinkClick r:id="rId3"/>
              </a:rPr>
              <a:t>-</a:t>
            </a:r>
            <a:r>
              <a:rPr lang="tr-TR" sz="2400" dirty="0" err="1" smtClean="0">
                <a:hlinkClick r:id="rId3"/>
              </a:rPr>
              <a:t>hamburg</a:t>
            </a:r>
            <a:r>
              <a:rPr lang="tr-TR" sz="2400" dirty="0" smtClean="0">
                <a:hlinkClick r:id="rId3"/>
              </a:rPr>
              <a:t>.de/</a:t>
            </a:r>
            <a:r>
              <a:rPr lang="tr-TR" sz="2400" dirty="0" err="1" smtClean="0">
                <a:hlinkClick r:id="rId3"/>
              </a:rPr>
              <a:t>index</a:t>
            </a:r>
            <a:r>
              <a:rPr lang="tr-TR" sz="2400" dirty="0" smtClean="0">
                <a:hlinkClick r:id="rId3"/>
              </a:rPr>
              <a:t>.</a:t>
            </a:r>
            <a:r>
              <a:rPr lang="tr-TR" sz="2400" dirty="0" err="1" smtClean="0">
                <a:hlinkClick r:id="rId3"/>
              </a:rPr>
              <a:t>php</a:t>
            </a:r>
            <a:r>
              <a:rPr lang="tr-TR" sz="2400" dirty="0" smtClean="0">
                <a:hlinkClick r:id="rId3"/>
              </a:rPr>
              <a:t>?</a:t>
            </a:r>
            <a:r>
              <a:rPr lang="tr-TR" sz="2400" dirty="0" err="1" smtClean="0">
                <a:hlinkClick r:id="rId3"/>
              </a:rPr>
              <a:t>id</a:t>
            </a:r>
            <a:r>
              <a:rPr lang="tr-TR" sz="2400" dirty="0" smtClean="0">
                <a:hlinkClick r:id="rId3"/>
              </a:rPr>
              <a:t>=539</a:t>
            </a:r>
            <a:endParaRPr lang="tr-TR" sz="2400" dirty="0" smtClean="0"/>
          </a:p>
          <a:p>
            <a:r>
              <a:rPr lang="tr-TR" sz="2400" dirty="0" smtClean="0">
                <a:hlinkClick r:id="rId4"/>
              </a:rPr>
              <a:t>http://www.</a:t>
            </a:r>
            <a:r>
              <a:rPr lang="tr-TR" sz="2400" dirty="0" err="1" smtClean="0">
                <a:hlinkClick r:id="rId4"/>
              </a:rPr>
              <a:t>epa</a:t>
            </a:r>
            <a:r>
              <a:rPr lang="tr-TR" sz="2400" dirty="0" smtClean="0">
                <a:hlinkClick r:id="rId4"/>
              </a:rPr>
              <a:t>.gov/</a:t>
            </a:r>
            <a:r>
              <a:rPr lang="tr-TR" sz="2400" dirty="0" err="1" smtClean="0">
                <a:hlinkClick r:id="rId4"/>
              </a:rPr>
              <a:t>epahome</a:t>
            </a:r>
            <a:r>
              <a:rPr lang="tr-TR" sz="2400" dirty="0" smtClean="0">
                <a:hlinkClick r:id="rId4"/>
              </a:rPr>
              <a:t>/</a:t>
            </a:r>
            <a:r>
              <a:rPr lang="tr-TR" sz="2400" dirty="0" err="1" smtClean="0">
                <a:hlinkClick r:id="rId4"/>
              </a:rPr>
              <a:t>models</a:t>
            </a:r>
            <a:r>
              <a:rPr lang="tr-TR" sz="2400" dirty="0" smtClean="0">
                <a:hlinkClick r:id="rId4"/>
              </a:rPr>
              <a:t>.</a:t>
            </a:r>
            <a:r>
              <a:rPr lang="tr-TR" sz="2400" dirty="0" err="1" smtClean="0">
                <a:hlinkClick r:id="rId4"/>
              </a:rPr>
              <a:t>htm</a:t>
            </a:r>
            <a:r>
              <a:rPr lang="tr-TR" sz="2400" dirty="0" smtClean="0"/>
              <a:t>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859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152900" cy="69215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KÜRESEL</a:t>
            </a:r>
            <a:r>
              <a:rPr lang="tr-TR" sz="2400" b="1" dirty="0" smtClean="0">
                <a:solidFill>
                  <a:srgbClr val="7030A0"/>
                </a:solidFill>
              </a:rPr>
              <a:t> </a:t>
            </a:r>
            <a:r>
              <a:rPr lang="tr-T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MODELLER</a:t>
            </a:r>
            <a:endParaRPr lang="tr-TR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2925" y="882840"/>
            <a:ext cx="10810875" cy="5232210"/>
          </a:xfrm>
        </p:spPr>
        <p:txBody>
          <a:bodyPr>
            <a:noAutofit/>
          </a:bodyPr>
          <a:lstStyle/>
          <a:p>
            <a:r>
              <a:rPr lang="en-US" dirty="0"/>
              <a:t>GFS Global Forecast System (previously AVN) – developed by NOAA</a:t>
            </a:r>
          </a:p>
          <a:p>
            <a:r>
              <a:rPr lang="en-US" dirty="0"/>
              <a:t>NOGAPS – developed by the US Navy to compare with the GFS</a:t>
            </a:r>
          </a:p>
          <a:p>
            <a:r>
              <a:rPr lang="en-US" dirty="0"/>
              <a:t>GEM Global Environmental </a:t>
            </a:r>
            <a:r>
              <a:rPr lang="en-US" dirty="0" err="1"/>
              <a:t>Multiscale</a:t>
            </a:r>
            <a:r>
              <a:rPr lang="en-US" dirty="0"/>
              <a:t> Model – developed by the Meteorological Service of Canada (MSC)</a:t>
            </a:r>
          </a:p>
          <a:p>
            <a:r>
              <a:rPr lang="en-US" dirty="0"/>
              <a:t>IFS developed by the European Centre for Medium-Range Weather </a:t>
            </a:r>
            <a:r>
              <a:rPr lang="en-US" dirty="0" smtClean="0"/>
              <a:t>Forecasts</a:t>
            </a:r>
            <a:r>
              <a:rPr lang="tr-TR" dirty="0" smtClean="0"/>
              <a:t>, ECMWF</a:t>
            </a:r>
            <a:endParaRPr lang="en-US" dirty="0"/>
          </a:p>
          <a:p>
            <a:r>
              <a:rPr lang="en-US" dirty="0"/>
              <a:t>UM Unified Model developed by the UK Met Office</a:t>
            </a:r>
          </a:p>
          <a:p>
            <a:r>
              <a:rPr lang="en-US" dirty="0"/>
              <a:t>GME developed by the German Weather Service, DWD, NWP Global model of DWD</a:t>
            </a:r>
          </a:p>
          <a:p>
            <a:r>
              <a:rPr lang="en-US" dirty="0"/>
              <a:t>ARPEGE developed by the French Weather Service, </a:t>
            </a:r>
            <a:r>
              <a:rPr lang="en-US" dirty="0" err="1"/>
              <a:t>Météo</a:t>
            </a:r>
            <a:r>
              <a:rPr lang="en-US" dirty="0"/>
              <a:t>-France</a:t>
            </a:r>
          </a:p>
          <a:p>
            <a:r>
              <a:rPr lang="en-US" dirty="0"/>
              <a:t>IGCM Intermediate General Circulation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381000" y="6155809"/>
            <a:ext cx="11610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2"/>
              </a:rPr>
              <a:t>http://</a:t>
            </a:r>
            <a:r>
              <a:rPr lang="tr-TR" dirty="0" smtClean="0">
                <a:hlinkClick r:id="rId2"/>
              </a:rPr>
              <a:t>en.</a:t>
            </a:r>
            <a:r>
              <a:rPr lang="tr-TR" dirty="0" err="1" smtClean="0">
                <a:hlinkClick r:id="rId2"/>
              </a:rPr>
              <a:t>wikipedia</a:t>
            </a:r>
            <a:r>
              <a:rPr lang="tr-TR" dirty="0" smtClean="0">
                <a:hlinkClick r:id="rId2"/>
              </a:rPr>
              <a:t>.org/</a:t>
            </a:r>
            <a:r>
              <a:rPr lang="tr-TR" dirty="0" err="1" smtClean="0">
                <a:hlinkClick r:id="rId2"/>
              </a:rPr>
              <a:t>wiki</a:t>
            </a:r>
            <a:r>
              <a:rPr lang="tr-TR" dirty="0" smtClean="0">
                <a:hlinkClick r:id="rId2"/>
              </a:rPr>
              <a:t>/</a:t>
            </a:r>
            <a:r>
              <a:rPr lang="tr-TR" dirty="0" err="1" smtClean="0">
                <a:hlinkClick r:id="rId2"/>
              </a:rPr>
              <a:t>Atmospheric</a:t>
            </a:r>
            <a:r>
              <a:rPr lang="tr-TR" dirty="0" smtClean="0">
                <a:hlinkClick r:id="rId2"/>
              </a:rPr>
              <a:t>_model</a:t>
            </a:r>
            <a:r>
              <a:rPr lang="tr-TR" dirty="0" smtClean="0"/>
              <a:t>                             </a:t>
            </a:r>
            <a:r>
              <a:rPr lang="tr-TR" dirty="0" smtClean="0">
                <a:hlinkClick r:id="rId3"/>
              </a:rPr>
              <a:t>http://en.</a:t>
            </a:r>
            <a:r>
              <a:rPr lang="tr-TR" dirty="0" err="1" smtClean="0">
                <a:hlinkClick r:id="rId3"/>
              </a:rPr>
              <a:t>wikipedia</a:t>
            </a:r>
            <a:r>
              <a:rPr lang="tr-TR" dirty="0" smtClean="0">
                <a:hlinkClick r:id="rId3"/>
              </a:rPr>
              <a:t>.org/</a:t>
            </a:r>
            <a:r>
              <a:rPr lang="tr-TR" dirty="0" err="1" smtClean="0">
                <a:hlinkClick r:id="rId3"/>
              </a:rPr>
              <a:t>wiki</a:t>
            </a:r>
            <a:r>
              <a:rPr lang="tr-TR" dirty="0" smtClean="0">
                <a:hlinkClick r:id="rId3"/>
              </a:rPr>
              <a:t>/General_</a:t>
            </a:r>
            <a:r>
              <a:rPr lang="tr-TR" dirty="0" err="1" smtClean="0">
                <a:hlinkClick r:id="rId3"/>
              </a:rPr>
              <a:t>Circulation</a:t>
            </a:r>
            <a:r>
              <a:rPr lang="tr-TR" dirty="0" smtClean="0">
                <a:hlinkClick r:id="rId3"/>
              </a:rPr>
              <a:t>_Model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36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71850" y="933074"/>
            <a:ext cx="11359978" cy="3253292"/>
          </a:xfrm>
        </p:spPr>
        <p:txBody>
          <a:bodyPr>
            <a:noAutofit/>
          </a:bodyPr>
          <a:lstStyle/>
          <a:p>
            <a:r>
              <a:rPr lang="tr-TR" sz="2800" dirty="0">
                <a:latin typeface="Arial Narrow" panose="020B0606020202030204" pitchFamily="34" charset="0"/>
                <a:hlinkClick r:id="rId2"/>
              </a:rPr>
              <a:t>http://</a:t>
            </a:r>
            <a:r>
              <a:rPr lang="tr-TR" sz="2800" dirty="0" smtClean="0">
                <a:latin typeface="Arial Narrow" panose="020B0606020202030204" pitchFamily="34" charset="0"/>
                <a:hlinkClick r:id="rId2"/>
              </a:rPr>
              <a:t>www.wrf-model.org</a:t>
            </a:r>
            <a:endParaRPr lang="tr-TR" sz="2800" dirty="0" smtClean="0">
              <a:latin typeface="Arial Narrow" panose="020B0606020202030204" pitchFamily="34" charset="0"/>
            </a:endParaRPr>
          </a:p>
          <a:p>
            <a:r>
              <a:rPr lang="tr-TR" sz="2800" dirty="0">
                <a:latin typeface="Arial Narrow" panose="020B0606020202030204" pitchFamily="34" charset="0"/>
                <a:hlinkClick r:id="rId3"/>
              </a:rPr>
              <a:t>http://www.acd.ucar.edu/Staff</a:t>
            </a:r>
            <a:r>
              <a:rPr lang="tr-TR" sz="2800" dirty="0" smtClean="0">
                <a:latin typeface="Arial Narrow" panose="020B0606020202030204" pitchFamily="34" charset="0"/>
                <a:hlinkClick r:id="rId3"/>
              </a:rPr>
              <a:t>/</a:t>
            </a:r>
            <a:r>
              <a:rPr lang="tr-TR" sz="2800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tr-TR" sz="2800" dirty="0">
                <a:latin typeface="Arial Narrow" panose="020B0606020202030204" pitchFamily="34" charset="0"/>
                <a:hlinkClick r:id="rId4"/>
              </a:rPr>
              <a:t>http://</a:t>
            </a:r>
            <a:r>
              <a:rPr lang="tr-TR" sz="2800" dirty="0" smtClean="0">
                <a:latin typeface="Arial Narrow" panose="020B0606020202030204" pitchFamily="34" charset="0"/>
                <a:hlinkClick r:id="rId4"/>
              </a:rPr>
              <a:t>www.mmm.ucar.edu/wrf/users/download/get_source2.html</a:t>
            </a:r>
            <a:r>
              <a:rPr lang="tr-TR" sz="2800" dirty="0" smtClean="0">
                <a:latin typeface="Arial Narrow" panose="020B0606020202030204" pitchFamily="34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tr-TR" sz="2800" dirty="0" smtClean="0">
                <a:latin typeface="Arial Narrow" panose="020B0606020202030204" pitchFamily="34" charset="0"/>
              </a:rPr>
              <a:t>Orta ölçek atmosferik araştırmalar ve tahmin ihtiyaçları için geliştirilmiştir.</a:t>
            </a:r>
          </a:p>
          <a:p>
            <a:pPr algn="l">
              <a:buFont typeface="Arial" pitchFamily="34" charset="0"/>
              <a:buChar char="•"/>
            </a:pPr>
            <a:r>
              <a:rPr lang="tr-TR" sz="2800" dirty="0" smtClean="0">
                <a:latin typeface="Arial Narrow" panose="020B0606020202030204" pitchFamily="34" charset="0"/>
              </a:rPr>
              <a:t>İki dinamik çekirdek ve veri benzeşimi gibi özellikler içerir.</a:t>
            </a:r>
          </a:p>
          <a:p>
            <a:pPr algn="l">
              <a:buFont typeface="Arial" pitchFamily="34" charset="0"/>
              <a:buChar char="•"/>
            </a:pPr>
            <a:r>
              <a:rPr lang="tr-TR" sz="2800" dirty="0" smtClean="0">
                <a:latin typeface="Arial Narrow" panose="020B0606020202030204" pitchFamily="34" charset="0"/>
              </a:rPr>
              <a:t>Metreler mesafesinden binlerce km düzeyine kadar hizmet verir.</a:t>
            </a:r>
          </a:p>
          <a:p>
            <a:pPr algn="l"/>
            <a:endParaRPr lang="tr-TR" sz="2800" dirty="0" smtClean="0">
              <a:latin typeface="Arial Narrow" panose="020B0606020202030204" pitchFamily="34" charset="0"/>
            </a:endParaRPr>
          </a:p>
          <a:p>
            <a:pPr algn="l"/>
            <a:endParaRPr lang="tr-TR" sz="2800" dirty="0" smtClean="0">
              <a:latin typeface="Arial Narrow" panose="020B0606020202030204" pitchFamily="34" charset="0"/>
            </a:endParaRPr>
          </a:p>
          <a:p>
            <a:endParaRPr lang="tr-TR" sz="2800" dirty="0">
              <a:latin typeface="Arial Narrow" panose="020B0606020202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51777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197547" y="3991727"/>
            <a:ext cx="114342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National Center for Atmospheric Research (NCAR), </a:t>
            </a: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National Oceanic and Atmospheric Administration (represented by the National Centers for Environmental Prediction (NCEP)</a:t>
            </a: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Forecast Systems Laboratory (FSL)</a:t>
            </a: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Air Force Weather Agency (AFWA)</a:t>
            </a: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Naval Research Laboratory, the University of Oklahoma</a:t>
            </a: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Federal Aviation Administration (FAA).</a:t>
            </a:r>
            <a:endParaRPr lang="tr-TR" sz="2400" dirty="0"/>
          </a:p>
        </p:txBody>
      </p:sp>
      <p:sp>
        <p:nvSpPr>
          <p:cNvPr id="6" name="Dikdörtgen 5"/>
          <p:cNvSpPr/>
          <p:nvPr/>
        </p:nvSpPr>
        <p:spPr>
          <a:xfrm>
            <a:off x="552261" y="216682"/>
            <a:ext cx="113168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Weather Research and Forecasting (WRF)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1400" dirty="0">
                <a:solidFill>
                  <a:schemeClr val="accent5"/>
                </a:solidFill>
              </a:rPr>
              <a:t>1990-…</a:t>
            </a:r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57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owch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63" y="112038"/>
            <a:ext cx="7938224" cy="665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346494" y="6488668"/>
            <a:ext cx="493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http://www.mmm.ucar.edu/wrf/users/model.html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84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5144" y="6374368"/>
            <a:ext cx="44462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hlinkClick r:id="rId3"/>
              </a:rPr>
              <a:t>http://</a:t>
            </a:r>
            <a:r>
              <a:rPr lang="tr-TR" sz="1600" dirty="0" smtClean="0">
                <a:hlinkClick r:id="rId3"/>
              </a:rPr>
              <a:t>www.</a:t>
            </a:r>
            <a:r>
              <a:rPr lang="tr-TR" sz="1600" dirty="0" err="1" smtClean="0">
                <a:hlinkClick r:id="rId3"/>
              </a:rPr>
              <a:t>mmm</a:t>
            </a:r>
            <a:r>
              <a:rPr lang="tr-TR" sz="1600" dirty="0" smtClean="0">
                <a:hlinkClick r:id="rId3"/>
              </a:rPr>
              <a:t>.</a:t>
            </a:r>
            <a:r>
              <a:rPr lang="tr-TR" sz="1600" dirty="0" err="1" smtClean="0">
                <a:hlinkClick r:id="rId3"/>
              </a:rPr>
              <a:t>ucar</a:t>
            </a:r>
            <a:r>
              <a:rPr lang="tr-TR" sz="1600" dirty="0" smtClean="0">
                <a:hlinkClick r:id="rId3"/>
              </a:rPr>
              <a:t>.edu/</a:t>
            </a:r>
            <a:r>
              <a:rPr lang="tr-TR" sz="1600" dirty="0" err="1" smtClean="0">
                <a:hlinkClick r:id="rId3"/>
              </a:rPr>
              <a:t>wrf</a:t>
            </a:r>
            <a:r>
              <a:rPr lang="tr-TR" sz="1600" dirty="0" smtClean="0">
                <a:hlinkClick r:id="rId3"/>
              </a:rPr>
              <a:t>/</a:t>
            </a:r>
            <a:r>
              <a:rPr lang="tr-TR" sz="1600" dirty="0" err="1" smtClean="0">
                <a:hlinkClick r:id="rId3"/>
              </a:rPr>
              <a:t>users</a:t>
            </a:r>
            <a:r>
              <a:rPr lang="tr-TR" sz="1600" dirty="0" smtClean="0">
                <a:hlinkClick r:id="rId3"/>
              </a:rPr>
              <a:t>/model.html</a:t>
            </a:r>
            <a:r>
              <a:rPr lang="tr-TR" sz="1600" dirty="0" smtClean="0"/>
              <a:t> </a:t>
            </a:r>
            <a:endParaRPr lang="tr-TR" sz="16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71476" y="225188"/>
            <a:ext cx="78581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</a:rPr>
              <a:t>MODELİN ÇALIŞTIRILMASI,</a:t>
            </a:r>
          </a:p>
          <a:p>
            <a:r>
              <a:rPr lang="tr-TR" sz="2800" dirty="0" smtClean="0"/>
              <a:t>WRF modeli çalıştırmak için 4 aşama vardır.</a:t>
            </a:r>
            <a:endParaRPr 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tr-TR" sz="2800" dirty="0" smtClean="0"/>
              <a:t>-    Ön işlem </a:t>
            </a:r>
            <a:r>
              <a:rPr lang="en-US" sz="2800" dirty="0" smtClean="0"/>
              <a:t>(</a:t>
            </a:r>
            <a:r>
              <a:rPr lang="en-US" sz="2800" dirty="0"/>
              <a:t>WPS</a:t>
            </a:r>
            <a:r>
              <a:rPr lang="en-US" sz="2800" dirty="0" smtClean="0"/>
              <a:t>)</a:t>
            </a:r>
            <a:endParaRPr lang="tr-TR" sz="2800" dirty="0" smtClean="0"/>
          </a:p>
          <a:p>
            <a:pPr marL="457200" indent="-457200">
              <a:buFontTx/>
              <a:buChar char="-"/>
            </a:pPr>
            <a:r>
              <a:rPr lang="tr-TR" sz="2800" dirty="0" smtClean="0"/>
              <a:t>Başlatma </a:t>
            </a:r>
            <a:r>
              <a:rPr lang="en-US" sz="2800" dirty="0" smtClean="0"/>
              <a:t>(real)</a:t>
            </a:r>
            <a:endParaRPr lang="tr-TR" sz="2800" dirty="0" smtClean="0"/>
          </a:p>
          <a:p>
            <a:pPr marL="457200" indent="-457200">
              <a:buFontTx/>
              <a:buChar char="-"/>
            </a:pPr>
            <a:r>
              <a:rPr lang="tr-TR" sz="2800" dirty="0" smtClean="0"/>
              <a:t>Sayısal bütünleştirme </a:t>
            </a:r>
            <a:r>
              <a:rPr lang="en-US" sz="2800" dirty="0" smtClean="0"/>
              <a:t>(</a:t>
            </a:r>
            <a:r>
              <a:rPr lang="en-US" sz="2800" dirty="0"/>
              <a:t>WRF</a:t>
            </a:r>
            <a:r>
              <a:rPr lang="en-US" sz="2800" dirty="0" smtClean="0"/>
              <a:t>)</a:t>
            </a:r>
            <a:endParaRPr lang="tr-TR" sz="2800" dirty="0" smtClean="0"/>
          </a:p>
          <a:p>
            <a:pPr marL="457200" indent="-457200">
              <a:buFontTx/>
              <a:buChar char="-"/>
            </a:pPr>
            <a:r>
              <a:rPr lang="tr-TR" sz="2800" dirty="0" smtClean="0"/>
              <a:t>Görselleştirme NCL, </a:t>
            </a:r>
            <a:r>
              <a:rPr lang="tr-TR" sz="2800" dirty="0" err="1" smtClean="0"/>
              <a:t>GrADS</a:t>
            </a:r>
            <a:r>
              <a:rPr lang="tr-TR" sz="2800" dirty="0" smtClean="0"/>
              <a:t>, RIP, IDV, </a:t>
            </a:r>
            <a:r>
              <a:rPr lang="tr-TR" sz="2800" dirty="0" err="1" smtClean="0"/>
              <a:t>Panoly</a:t>
            </a:r>
            <a:r>
              <a:rPr lang="tr-TR" sz="2800" dirty="0" smtClean="0"/>
              <a:t>, VAPOR, </a:t>
            </a:r>
            <a:r>
              <a:rPr lang="tr-TR" sz="2800" dirty="0" err="1" smtClean="0"/>
              <a:t>ncview</a:t>
            </a:r>
            <a:r>
              <a:rPr lang="tr-TR" sz="2800" dirty="0" smtClean="0"/>
              <a:t> vs kullanılabilir.</a:t>
            </a:r>
          </a:p>
          <a:p>
            <a:pPr marL="457200" indent="-457200">
              <a:buFontTx/>
              <a:buChar char="-"/>
            </a:pPr>
            <a:endParaRPr lang="tr-TR" sz="2800" dirty="0" smtClean="0"/>
          </a:p>
          <a:p>
            <a:pPr marL="457200" indent="-457200">
              <a:buFontTx/>
              <a:buChar char="-"/>
            </a:pPr>
            <a:r>
              <a:rPr lang="tr-TR" sz="2800" dirty="0" smtClean="0"/>
              <a:t>Sağdaki </a:t>
            </a:r>
            <a:r>
              <a:rPr lang="tr-TR" sz="2800" dirty="0" err="1" smtClean="0"/>
              <a:t>ncview</a:t>
            </a:r>
            <a:r>
              <a:rPr lang="tr-TR" sz="2800" dirty="0" smtClean="0"/>
              <a:t> görüntüsüdür.</a:t>
            </a:r>
          </a:p>
          <a:p>
            <a:pPr marL="457200" indent="-457200"/>
            <a:r>
              <a:rPr lang="tr-TR" sz="2800" dirty="0" err="1" smtClean="0"/>
              <a:t>ncview</a:t>
            </a:r>
            <a:r>
              <a:rPr lang="tr-TR" sz="2800" dirty="0" smtClean="0"/>
              <a:t> </a:t>
            </a:r>
            <a:r>
              <a:rPr lang="tr-TR" sz="2800" dirty="0" err="1" smtClean="0"/>
              <a:t>wrfout</a:t>
            </a:r>
            <a:r>
              <a:rPr lang="tr-TR" sz="2800" dirty="0" smtClean="0"/>
              <a:t>_d01_2014-10-19_00\:00\:00</a:t>
            </a:r>
          </a:p>
          <a:p>
            <a:pPr marL="457200" indent="-457200"/>
            <a:endParaRPr lang="tr-TR" sz="2800" dirty="0" smtClean="0"/>
          </a:p>
          <a:p>
            <a:pPr marL="457200" indent="-457200"/>
            <a:r>
              <a:rPr lang="tr-TR" sz="2000" dirty="0" smtClean="0">
                <a:hlinkClick r:id="rId4"/>
              </a:rPr>
              <a:t>http://meteora.</a:t>
            </a:r>
            <a:r>
              <a:rPr lang="tr-TR" sz="2000" dirty="0" err="1" smtClean="0">
                <a:hlinkClick r:id="rId4"/>
              </a:rPr>
              <a:t>ucsd</a:t>
            </a:r>
            <a:r>
              <a:rPr lang="tr-TR" sz="2000" dirty="0" smtClean="0">
                <a:hlinkClick r:id="rId4"/>
              </a:rPr>
              <a:t>.edu/~</a:t>
            </a:r>
            <a:r>
              <a:rPr lang="tr-TR" sz="2000" dirty="0" err="1" smtClean="0">
                <a:hlinkClick r:id="rId4"/>
              </a:rPr>
              <a:t>pierce</a:t>
            </a:r>
            <a:r>
              <a:rPr lang="tr-TR" sz="2000" dirty="0" smtClean="0">
                <a:hlinkClick r:id="rId4"/>
              </a:rPr>
              <a:t>/</a:t>
            </a:r>
            <a:r>
              <a:rPr lang="tr-TR" sz="2000" dirty="0" err="1" smtClean="0">
                <a:hlinkClick r:id="rId4"/>
              </a:rPr>
              <a:t>ncview</a:t>
            </a:r>
            <a:r>
              <a:rPr lang="tr-TR" sz="2000" dirty="0" smtClean="0">
                <a:hlinkClick r:id="rId4"/>
              </a:rPr>
              <a:t>_</a:t>
            </a:r>
            <a:r>
              <a:rPr lang="tr-TR" sz="2000" dirty="0" err="1" smtClean="0">
                <a:hlinkClick r:id="rId4"/>
              </a:rPr>
              <a:t>home</a:t>
            </a:r>
            <a:r>
              <a:rPr lang="tr-TR" sz="2000" dirty="0" smtClean="0">
                <a:hlinkClick r:id="rId4"/>
              </a:rPr>
              <a:t>_</a:t>
            </a:r>
            <a:r>
              <a:rPr lang="tr-TR" sz="2000" dirty="0" err="1" smtClean="0">
                <a:hlinkClick r:id="rId4"/>
              </a:rPr>
              <a:t>page</a:t>
            </a:r>
            <a:r>
              <a:rPr lang="tr-TR" sz="2000" dirty="0" smtClean="0">
                <a:hlinkClick r:id="rId4"/>
              </a:rPr>
              <a:t>.html</a:t>
            </a:r>
            <a:r>
              <a:rPr lang="tr-TR" sz="2000" dirty="0" smtClean="0"/>
              <a:t> </a:t>
            </a:r>
          </a:p>
          <a:p>
            <a:pPr marL="457200" indent="-457200"/>
            <a:endParaRPr lang="tr-TR" sz="2800" dirty="0"/>
          </a:p>
          <a:p>
            <a:pPr marL="457200" indent="-457200"/>
            <a:endParaRPr lang="tr-TR" sz="2800" dirty="0" smtClean="0">
              <a:solidFill>
                <a:srgbClr val="FF0000"/>
              </a:solidFill>
            </a:endParaRPr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havakalitesi</a:t>
            </a:r>
            <a:r>
              <a:rPr lang="tr-TR" dirty="0" smtClean="0"/>
              <a:t>.</a:t>
            </a:r>
            <a:r>
              <a:rPr lang="tr-TR" dirty="0" err="1" smtClean="0"/>
              <a:t>itu</a:t>
            </a:r>
            <a:r>
              <a:rPr lang="tr-TR" dirty="0" smtClean="0"/>
              <a:t>.edu.tr, </a:t>
            </a:r>
            <a:r>
              <a:rPr lang="tr-TR" dirty="0" err="1" smtClean="0"/>
              <a:t>toros</a:t>
            </a:r>
            <a:r>
              <a:rPr lang="tr-TR" dirty="0" smtClean="0"/>
              <a:t> at </a:t>
            </a:r>
            <a:r>
              <a:rPr lang="tr-TR" dirty="0" err="1" smtClean="0"/>
              <a:t>itu</a:t>
            </a:r>
            <a:r>
              <a:rPr lang="tr-TR" dirty="0" smtClean="0"/>
              <a:t>.edu.tr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4300" y="114301"/>
            <a:ext cx="44577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kdörtgen 2"/>
          <p:cNvSpPr/>
          <p:nvPr/>
        </p:nvSpPr>
        <p:spPr>
          <a:xfrm>
            <a:off x="371476" y="54205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http://www.aoddy.com/2014/09/09/how-to-install-wrf-3-6-1-on-ubuntu-14-10-server/</a:t>
            </a:r>
          </a:p>
        </p:txBody>
      </p:sp>
    </p:spTree>
    <p:extLst>
      <p:ext uri="{BB962C8B-B14F-4D97-AF65-F5344CB8AC3E}">
        <p14:creationId xmlns:p14="http://schemas.microsoft.com/office/powerpoint/2010/main" val="29281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4081</Words>
  <Application>Microsoft Office PowerPoint</Application>
  <PresentationFormat>Geniş ekran</PresentationFormat>
  <Paragraphs>861</Paragraphs>
  <Slides>49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8" baseType="lpstr">
      <vt:lpstr>Arial</vt:lpstr>
      <vt:lpstr>Arial Narrow</vt:lpstr>
      <vt:lpstr>Calibri</vt:lpstr>
      <vt:lpstr>Calibri Light</vt:lpstr>
      <vt:lpstr>Times New Roman</vt:lpstr>
      <vt:lpstr>verdana</vt:lpstr>
      <vt:lpstr>Wingdings</vt:lpstr>
      <vt:lpstr>Wingdings 2</vt:lpstr>
      <vt:lpstr>Office Teması</vt:lpstr>
      <vt:lpstr>WRF</vt:lpstr>
      <vt:lpstr>Sunucuya putty ile uzaktan bağlanmak için</vt:lpstr>
      <vt:lpstr>Sunucuya ssh ile uzaktan bağlanmak için</vt:lpstr>
      <vt:lpstr>ATMOSFERİK DAĞILIMA ÇÖZÜMLER</vt:lpstr>
      <vt:lpstr>MODEL</vt:lpstr>
      <vt:lpstr>KÜRESEL MODELLER</vt:lpstr>
      <vt:lpstr>PowerPoint Sunusu</vt:lpstr>
      <vt:lpstr>PowerPoint Sunusu</vt:lpstr>
      <vt:lpstr>PowerPoint Sunusu</vt:lpstr>
      <vt:lpstr>WPS (WRF Preprocessing System)</vt:lpstr>
      <vt:lpstr>WRF modeli çalıştırma klasörü</vt:lpstr>
      <vt:lpstr>Önceki gereksiz dosyaları temizlemek için</vt:lpstr>
      <vt:lpstr>WPS (WRF Preprocessing System)</vt:lpstr>
      <vt:lpstr>PowerPoint Sunusu</vt:lpstr>
      <vt:lpstr>WPS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WPS - metgrid</vt:lpstr>
      <vt:lpstr>WRF Modelin Çalıştırılması</vt:lpstr>
      <vt:lpstr>PowerPoint Sunusu</vt:lpstr>
      <vt:lpstr>real</vt:lpstr>
      <vt:lpstr>real</vt:lpstr>
      <vt:lpstr>Wrf Tahmin oluşturmak için model eşitliklerine sayısal yaklaşık çözümler üretilir.</vt:lpstr>
      <vt:lpstr>WRF Modelin Çalıştırılması</vt:lpstr>
      <vt:lpstr>WRF Modelin Çalıştırılması</vt:lpstr>
      <vt:lpstr>WRF Model sonucunu web üzerinden yayınlamak</vt:lpstr>
      <vt:lpstr>real ve wrf</vt:lpstr>
      <vt:lpstr>Küresel veri</vt:lpstr>
      <vt:lpstr>WRF-CHEM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Wrf-chem</dc:title>
  <dc:creator>Hüseyin Toros</dc:creator>
  <cp:lastModifiedBy>Toros</cp:lastModifiedBy>
  <cp:revision>153</cp:revision>
  <dcterms:created xsi:type="dcterms:W3CDTF">2014-03-15T21:38:22Z</dcterms:created>
  <dcterms:modified xsi:type="dcterms:W3CDTF">2016-12-14T15:25:52Z</dcterms:modified>
</cp:coreProperties>
</file>