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3" r:id="rId3"/>
    <p:sldId id="284" r:id="rId4"/>
    <p:sldId id="276" r:id="rId5"/>
    <p:sldId id="265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78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CCFF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0" autoAdjust="0"/>
  </p:normalViewPr>
  <p:slideViewPr>
    <p:cSldViewPr>
      <p:cViewPr varScale="1">
        <p:scale>
          <a:sx n="63" d="100"/>
          <a:sy n="63" d="100"/>
        </p:scale>
        <p:origin x="1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24D3CC-24B8-488E-975C-D4FB89DB6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F9A03E-341D-4C04-BB95-5E2FB49D7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8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84C7EC4-0210-4330-A93D-EF8B7A61BC5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95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0B24D0-FBE9-40AD-AC34-24D0A00BC1B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0437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0B24D0-FBE9-40AD-AC34-24D0A00BC1B7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4873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153400" cy="1371600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4582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64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2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228600"/>
            <a:ext cx="2001837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228600"/>
            <a:ext cx="5854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1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4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3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9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6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61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01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620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6294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632825" y="6545263"/>
            <a:ext cx="485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3671F7FC-0E88-49BA-AF94-DC924A752A08}" type="slidenum">
              <a:rPr lang="en-US" sz="1200" smtClean="0"/>
              <a:pPr>
                <a:defRPr/>
              </a:pPr>
              <a:t>‹#›</a:t>
            </a:fld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ertopcu.net/" TargetMode="External"/><Relationship Id="rId7" Type="http://schemas.openxmlformats.org/officeDocument/2006/relationships/hyperlink" Target="instagram.com/yitop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yitopcu" TargetMode="External"/><Relationship Id="rId5" Type="http://schemas.openxmlformats.org/officeDocument/2006/relationships/hyperlink" Target="https://twitter.com/yitopcu" TargetMode="External"/><Relationship Id="rId4" Type="http://schemas.openxmlformats.org/officeDocument/2006/relationships/hyperlink" Target="http://www.linkedin.com/in/ilker-topc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ertopcu.net/" TargetMode="External"/><Relationship Id="rId7" Type="http://schemas.openxmlformats.org/officeDocument/2006/relationships/hyperlink" Target="instagram.com/yitop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yitopcu" TargetMode="External"/><Relationship Id="rId5" Type="http://schemas.openxmlformats.org/officeDocument/2006/relationships/hyperlink" Target="https://twitter.com/yitopcu" TargetMode="External"/><Relationship Id="rId4" Type="http://schemas.openxmlformats.org/officeDocument/2006/relationships/hyperlink" Target="http://www.linkedin.com/in/ilker-topc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web.itu.edu.tr/topcuil/ya/MHY530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153400" cy="1752600"/>
          </a:xfrm>
        </p:spPr>
        <p:txBody>
          <a:bodyPr/>
          <a:lstStyle/>
          <a:p>
            <a:pPr eaLnBrk="1" hangingPunct="1"/>
            <a:r>
              <a:rPr lang="tr-TR" sz="4400" b="1" dirty="0">
                <a:latin typeface="Comic Sans MS" pitchFamily="66" charset="0"/>
              </a:rPr>
              <a:t>MHY530E </a:t>
            </a:r>
            <a:r>
              <a:rPr lang="tr-TR" sz="4400" b="1" dirty="0" smtClean="0">
                <a:latin typeface="Comic Sans MS" pitchFamily="66" charset="0"/>
              </a:rPr>
              <a:t/>
            </a:r>
            <a:br>
              <a:rPr lang="tr-TR" sz="4400" b="1" dirty="0" smtClean="0">
                <a:latin typeface="Comic Sans MS" pitchFamily="66" charset="0"/>
              </a:rPr>
            </a:br>
            <a:r>
              <a:rPr lang="tr-TR" sz="4400" b="1" dirty="0" smtClean="0">
                <a:latin typeface="Comic Sans MS" pitchFamily="66" charset="0"/>
              </a:rPr>
              <a:t>Decision Making Techniques</a:t>
            </a:r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" y="2819400"/>
            <a:ext cx="8839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Prof. Dr. </a:t>
            </a:r>
            <a:r>
              <a:rPr lang="en-US" sz="2800" dirty="0" smtClean="0">
                <a:latin typeface="Comic Sans MS" pitchFamily="66" charset="0"/>
              </a:rPr>
              <a:t>Y. İlker TOPCU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  <a:hlinkClick r:id="rId3"/>
              </a:rPr>
              <a:t>www.ilkertopcu.</a:t>
            </a:r>
            <a:r>
              <a:rPr lang="tr-TR" sz="2400" dirty="0" smtClean="0">
                <a:latin typeface="Comic Sans MS" pitchFamily="66" charset="0"/>
                <a:hlinkClick r:id="rId3"/>
              </a:rPr>
              <a:t>net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u="sng" dirty="0">
                <a:latin typeface="Comic Sans MS" panose="030F0702030302020204" pitchFamily="66" charset="0"/>
                <a:hlinkClick r:id="rId4"/>
              </a:rPr>
              <a:t>www.linkedin.com/in/ilker-topcu/</a:t>
            </a:r>
            <a:r>
              <a:rPr lang="tr-TR" sz="2000" dirty="0">
                <a:latin typeface="Comic Sans MS" panose="030F0702030302020204" pitchFamily="66" charset="0"/>
              </a:rPr>
              <a:t>  </a:t>
            </a:r>
            <a:endParaRPr lang="tr-T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dirty="0" smtClean="0">
                <a:latin typeface="Comic Sans MS" pitchFamily="66" charset="0"/>
                <a:hlinkClick r:id="rId5"/>
              </a:rPr>
              <a:t>twitter.com/yitopcu</a:t>
            </a:r>
            <a:r>
              <a:rPr lang="tr-TR" sz="2000" dirty="0" smtClean="0">
                <a:latin typeface="Comic Sans MS" pitchFamily="66" charset="0"/>
              </a:rPr>
              <a:t>    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dirty="0" smtClean="0">
                <a:latin typeface="Comic Sans MS" pitchFamily="66" charset="0"/>
                <a:hlinkClick r:id="rId6"/>
              </a:rPr>
              <a:t>facebook.com/yitopcu</a:t>
            </a:r>
            <a:r>
              <a:rPr lang="tr-TR" sz="2000" dirty="0" smtClean="0">
                <a:latin typeface="Comic Sans MS" pitchFamily="66" charset="0"/>
              </a:rPr>
              <a:t>     </a:t>
            </a:r>
            <a:r>
              <a:rPr lang="tr-TR" sz="2000" dirty="0" smtClean="0">
                <a:latin typeface="Comic Sans MS" pitchFamily="66" charset="0"/>
                <a:hlinkClick r:id="rId7" action="ppaction://hlinkfile"/>
              </a:rPr>
              <a:t>instagram.com/yitopcu</a:t>
            </a:r>
            <a:endParaRPr lang="tr-TR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tr-TR" sz="800" dirty="0" smtClean="0"/>
          </a:p>
          <a:p>
            <a:pPr eaLnBrk="1" hangingPunct="1">
              <a:lnSpc>
                <a:spcPct val="80000"/>
              </a:lnSpc>
            </a:pPr>
            <a:endParaRPr lang="tr-TR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1" dirty="0" smtClean="0">
                <a:latin typeface="Comic Sans MS" pitchFamily="66" charset="0"/>
              </a:rPr>
              <a:t>Books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>
                <a:latin typeface="Comic Sans MS" panose="030F0702030302020204" pitchFamily="66" charset="0"/>
              </a:rPr>
              <a:t>Parnell G.S., Bresnick T.A., Tani S.N., and Johnson E.R. 2013. Handbook of Decision Analysis. Wiley, New Jersey.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Comic Sans MS" panose="030F0702030302020204" pitchFamily="66" charset="0"/>
              </a:rPr>
              <a:t>Kahneman</a:t>
            </a:r>
            <a:r>
              <a:rPr lang="en-US" sz="1800" dirty="0">
                <a:latin typeface="Comic Sans MS" panose="030F0702030302020204" pitchFamily="66" charset="0"/>
              </a:rPr>
              <a:t> D. 2013. Thinking, Fast and Slow. Farrar, Straus and Giroux, New </a:t>
            </a:r>
            <a:r>
              <a:rPr lang="en-US" sz="1800" dirty="0" smtClean="0">
                <a:latin typeface="Comic Sans MS" panose="030F0702030302020204" pitchFamily="66" charset="0"/>
              </a:rPr>
              <a:t>York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mic Sans MS" panose="030F0702030302020204" pitchFamily="66" charset="0"/>
              </a:rPr>
              <a:t>Krogerus</a:t>
            </a:r>
            <a:r>
              <a:rPr lang="en-US" sz="1800" dirty="0">
                <a:latin typeface="Comic Sans MS" panose="030F0702030302020204" pitchFamily="66" charset="0"/>
              </a:rPr>
              <a:t> M. and </a:t>
            </a:r>
            <a:r>
              <a:rPr lang="en-US" sz="1800" dirty="0" err="1">
                <a:latin typeface="Comic Sans MS" panose="030F0702030302020204" pitchFamily="66" charset="0"/>
              </a:rPr>
              <a:t>Tschappeler</a:t>
            </a:r>
            <a:r>
              <a:rPr lang="en-US" sz="1800" dirty="0">
                <a:latin typeface="Comic Sans MS" panose="030F0702030302020204" pitchFamily="66" charset="0"/>
              </a:rPr>
              <a:t> R. 2012. The Decision Book: 50 Models for Strategic Thinking. W. W. Norton &amp; Co., </a:t>
            </a:r>
            <a:r>
              <a:rPr lang="en-US" sz="1800" dirty="0" smtClean="0">
                <a:latin typeface="Comic Sans MS" panose="030F0702030302020204" pitchFamily="66" charset="0"/>
              </a:rPr>
              <a:t>London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Ishizaka A. and </a:t>
            </a:r>
            <a:r>
              <a:rPr lang="en-US" sz="1800" dirty="0" err="1">
                <a:latin typeface="Comic Sans MS" panose="030F0702030302020204" pitchFamily="66" charset="0"/>
              </a:rPr>
              <a:t>Nemery</a:t>
            </a:r>
            <a:r>
              <a:rPr lang="en-US" sz="1800" dirty="0">
                <a:latin typeface="Comic Sans MS" panose="030F0702030302020204" pitchFamily="66" charset="0"/>
              </a:rPr>
              <a:t> P. 2013. Multi-criteria Decision Analysis: Methods and Software. Wiley, West Sussex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mic Sans MS" panose="030F0702030302020204" pitchFamily="66" charset="0"/>
              </a:rPr>
              <a:t>Bazerman</a:t>
            </a:r>
            <a:r>
              <a:rPr lang="en-US" sz="1800" dirty="0">
                <a:latin typeface="Comic Sans MS" panose="030F0702030302020204" pitchFamily="66" charset="0"/>
              </a:rPr>
              <a:t> M.H. and Moore D.A. 2012. Judgment in Managerial Decision Making. 8th edition, Wiley, New </a:t>
            </a:r>
            <a:r>
              <a:rPr lang="en-US" sz="1800" dirty="0" smtClean="0">
                <a:latin typeface="Comic Sans MS" panose="030F0702030302020204" pitchFamily="66" charset="0"/>
              </a:rPr>
              <a:t>York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Koksalan M., Wallenius J., and </a:t>
            </a:r>
            <a:r>
              <a:rPr lang="en-US" sz="1800" dirty="0" err="1">
                <a:latin typeface="Comic Sans MS" panose="030F0702030302020204" pitchFamily="66" charset="0"/>
              </a:rPr>
              <a:t>Zionts</a:t>
            </a:r>
            <a:r>
              <a:rPr lang="en-US" sz="1800" dirty="0">
                <a:latin typeface="Comic Sans MS" panose="030F0702030302020204" pitchFamily="66" charset="0"/>
              </a:rPr>
              <a:t> S. 2011. Multiple Criteria Decision Making: From Early History to the 21st Century. World Scientific Publishing Company, New </a:t>
            </a:r>
            <a:r>
              <a:rPr lang="en-US" sz="1800" dirty="0" smtClean="0">
                <a:latin typeface="Comic Sans MS" panose="030F0702030302020204" pitchFamily="66" charset="0"/>
              </a:rPr>
              <a:t>Jersey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Keeney R.L. 2009. Value Focused Thinking: A Path to Creative Decision Making. Harvard University Press, </a:t>
            </a:r>
            <a:r>
              <a:rPr lang="en-US" sz="1800" dirty="0" smtClean="0">
                <a:latin typeface="Comic Sans MS" panose="030F0702030302020204" pitchFamily="66" charset="0"/>
              </a:rPr>
              <a:t>London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References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b="1" dirty="0" smtClean="0">
                <a:latin typeface="Comic Sans MS" pitchFamily="66" charset="0"/>
              </a:rPr>
              <a:t>Web site of </a:t>
            </a:r>
            <a:r>
              <a:rPr lang="tr-TR" sz="2000" b="1" dirty="0" err="1" smtClean="0">
                <a:latin typeface="Comic Sans MS" pitchFamily="66" charset="0"/>
              </a:rPr>
              <a:t>the</a:t>
            </a: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 err="1" smtClean="0">
                <a:latin typeface="Comic Sans MS" pitchFamily="66" charset="0"/>
              </a:rPr>
              <a:t>course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latin typeface="Comic Sans MS" pitchFamily="66" charset="0"/>
              </a:rPr>
              <a:t>Up</a:t>
            </a:r>
            <a:r>
              <a:rPr lang="tr-TR" sz="2000" dirty="0" smtClean="0">
                <a:latin typeface="Comic Sans MS" pitchFamily="66" charset="0"/>
              </a:rPr>
              <a:t>-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-</a:t>
            </a:r>
            <a:r>
              <a:rPr lang="tr-TR" sz="2000" dirty="0" err="1" smtClean="0">
                <a:latin typeface="Comic Sans MS" pitchFamily="66" charset="0"/>
              </a:rPr>
              <a:t>date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lecture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notes</a:t>
            </a:r>
            <a:r>
              <a:rPr lang="tr-TR" sz="2000" dirty="0" smtClean="0">
                <a:latin typeface="Comic Sans MS" pitchFamily="66" charset="0"/>
              </a:rPr>
              <a:t> and </a:t>
            </a:r>
            <a:r>
              <a:rPr lang="tr-TR" sz="2000" dirty="0" err="1" smtClean="0">
                <a:latin typeface="Comic Sans MS" pitchFamily="66" charset="0"/>
              </a:rPr>
              <a:t>supplements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latin typeface="Comic Sans MS" pitchFamily="66" charset="0"/>
              </a:rPr>
              <a:t>Solutions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exams</a:t>
            </a:r>
            <a:r>
              <a:rPr lang="tr-TR" sz="2000" dirty="0" smtClean="0">
                <a:latin typeface="Comic Sans MS" pitchFamily="66" charset="0"/>
              </a:rPr>
              <a:t> and </a:t>
            </a:r>
            <a:r>
              <a:rPr lang="tr-TR" sz="2000" dirty="0" err="1" smtClean="0">
                <a:latin typeface="Comic Sans MS" pitchFamily="66" charset="0"/>
              </a:rPr>
              <a:t>homework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endParaRPr lang="tr-TR" sz="1000" b="1" dirty="0" smtClean="0"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000" b="1" dirty="0" smtClean="0">
                <a:latin typeface="Comic Sans MS" pitchFamily="66" charset="0"/>
              </a:rPr>
              <a:t>Web sites of other courses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References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577262" cy="5029200"/>
          </a:xfrm>
        </p:spPr>
        <p:txBody>
          <a:bodyPr/>
          <a:lstStyle/>
          <a:p>
            <a:endParaRPr lang="en-US" sz="12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Final exam (</a:t>
            </a:r>
            <a:r>
              <a:rPr lang="tr-TR" dirty="0" smtClean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0%), </a:t>
            </a:r>
            <a:r>
              <a:rPr lang="tr-TR" dirty="0" smtClean="0">
                <a:latin typeface="Comic Sans MS" pitchFamily="66" charset="0"/>
              </a:rPr>
              <a:t>2 </a:t>
            </a:r>
            <a:r>
              <a:rPr lang="en-US" dirty="0" smtClean="0">
                <a:latin typeface="Comic Sans MS" pitchFamily="66" charset="0"/>
              </a:rPr>
              <a:t>Midterm exam</a:t>
            </a:r>
            <a:r>
              <a:rPr lang="tr-TR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tr-TR" dirty="0" smtClean="0">
                <a:latin typeface="Comic Sans MS" pitchFamily="66" charset="0"/>
              </a:rPr>
              <a:t>4</a:t>
            </a:r>
            <a:r>
              <a:rPr lang="en-US" dirty="0" smtClean="0">
                <a:latin typeface="Comic Sans MS" pitchFamily="66" charset="0"/>
              </a:rPr>
              <a:t>0%),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Term project (30%)</a:t>
            </a:r>
          </a:p>
          <a:p>
            <a:pPr>
              <a:buNone/>
            </a:pPr>
            <a:endParaRPr lang="en-US" sz="12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Exams will be </a:t>
            </a:r>
            <a:r>
              <a:rPr lang="tr-TR" dirty="0" err="1" smtClean="0">
                <a:latin typeface="Comic Sans MS" pitchFamily="66" charset="0"/>
              </a:rPr>
              <a:t>either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“take home” or “open book”</a:t>
            </a:r>
          </a:p>
          <a:p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Assessment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Criteria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Exams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Midterm exam I  </a:t>
            </a:r>
          </a:p>
          <a:p>
            <a:r>
              <a:rPr lang="tr-TR" dirty="0" smtClean="0">
                <a:latin typeface="Comic Sans MS" pitchFamily="66" charset="0"/>
              </a:rPr>
              <a:t>November </a:t>
            </a:r>
            <a:r>
              <a:rPr lang="tr-TR" dirty="0" smtClean="0">
                <a:latin typeface="Comic Sans MS" pitchFamily="66" charset="0"/>
              </a:rPr>
              <a:t>15</a:t>
            </a: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Midterm exam </a:t>
            </a:r>
            <a:r>
              <a:rPr lang="tr-TR" dirty="0" smtClean="0">
                <a:latin typeface="Comic Sans MS" pitchFamily="66" charset="0"/>
              </a:rPr>
              <a:t>II  </a:t>
            </a:r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December </a:t>
            </a:r>
            <a:r>
              <a:rPr lang="tr-TR" dirty="0" smtClean="0">
                <a:latin typeface="Comic Sans MS" pitchFamily="66" charset="0"/>
              </a:rPr>
              <a:t>27</a:t>
            </a:r>
            <a:endParaRPr lang="tr-TR" dirty="0">
              <a:latin typeface="Comic Sans MS" pitchFamily="66" charset="0"/>
            </a:endParaRPr>
          </a:p>
          <a:p>
            <a:pPr>
              <a:buNone/>
            </a:pPr>
            <a:endParaRPr lang="tr-TR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Final exam</a:t>
            </a:r>
          </a:p>
          <a:p>
            <a:r>
              <a:rPr lang="tr-TR" dirty="0" smtClean="0">
                <a:latin typeface="Comic Sans MS" pitchFamily="66" charset="0"/>
              </a:rPr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1169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Term</a:t>
            </a:r>
            <a:r>
              <a:rPr lang="tr-TR" sz="3200" dirty="0" smtClean="0">
                <a:latin typeface="Comic Sans MS" pitchFamily="66" charset="0"/>
              </a:rPr>
              <a:t> Project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105400"/>
          </a:xfrm>
        </p:spPr>
        <p:txBody>
          <a:bodyPr/>
          <a:lstStyle/>
          <a:p>
            <a:endParaRPr lang="tr-TR" sz="12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Group </a:t>
            </a:r>
            <a:r>
              <a:rPr lang="en-US" dirty="0">
                <a:latin typeface="Comic Sans MS" pitchFamily="66" charset="0"/>
              </a:rPr>
              <a:t>work (</a:t>
            </a:r>
            <a:r>
              <a:rPr lang="en-US" dirty="0" smtClean="0">
                <a:latin typeface="Comic Sans MS" pitchFamily="66" charset="0"/>
              </a:rPr>
              <a:t>max</a:t>
            </a:r>
            <a:r>
              <a:rPr lang="tr-TR" dirty="0" smtClean="0">
                <a:latin typeface="Comic Sans MS" pitchFamily="66" charset="0"/>
              </a:rPr>
              <a:t>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3 students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tr-TR" dirty="0" smtClean="0">
              <a:latin typeface="Comic Sans MS" pitchFamily="66" charset="0"/>
            </a:endParaRPr>
          </a:p>
          <a:p>
            <a:pPr marL="471487" lvl="1" indent="0">
              <a:spcBef>
                <a:spcPts val="0"/>
              </a:spcBef>
              <a:buNone/>
            </a:pPr>
            <a:r>
              <a:rPr lang="tr-TR" i="1" dirty="0">
                <a:latin typeface="Comic Sans MS" pitchFamily="66" charset="0"/>
              </a:rPr>
              <a:t>t</a:t>
            </a:r>
            <a:r>
              <a:rPr lang="en-US" i="1" dirty="0" smtClean="0">
                <a:latin typeface="Comic Sans MS" pitchFamily="66" charset="0"/>
              </a:rPr>
              <a:t>o </a:t>
            </a:r>
            <a:r>
              <a:rPr lang="en-US" i="1" dirty="0">
                <a:latin typeface="Comic Sans MS" pitchFamily="66" charset="0"/>
              </a:rPr>
              <a:t>constitute groups for term projects, you may use "message board" at </a:t>
            </a:r>
            <a:r>
              <a:rPr lang="en-US" i="1" dirty="0" err="1">
                <a:latin typeface="Comic Sans MS" pitchFamily="66" charset="0"/>
              </a:rPr>
              <a:t>ninova</a:t>
            </a:r>
            <a:r>
              <a:rPr lang="en-US" i="1" dirty="0">
                <a:latin typeface="Comic Sans MS" pitchFamily="66" charset="0"/>
              </a:rPr>
              <a:t> to communicate </a:t>
            </a:r>
            <a:r>
              <a:rPr lang="tr-TR" i="1" dirty="0" smtClean="0">
                <a:latin typeface="Comic Sans MS" pitchFamily="66" charset="0"/>
              </a:rPr>
              <a:t>w</a:t>
            </a:r>
            <a:r>
              <a:rPr lang="en-US" i="1" dirty="0" err="1" smtClean="0">
                <a:latin typeface="Comic Sans MS" pitchFamily="66" charset="0"/>
              </a:rPr>
              <a:t>ith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your peers.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omic Sans MS" pitchFamily="66" charset="0"/>
              </a:rPr>
              <a:t>Structuring, modeling, and </a:t>
            </a:r>
            <a:r>
              <a:rPr lang="en-US" dirty="0" err="1" smtClean="0">
                <a:latin typeface="Comic Sans MS" pitchFamily="66" charset="0"/>
              </a:rPr>
              <a:t>analy</a:t>
            </a:r>
            <a:r>
              <a:rPr lang="tr-TR" dirty="0" smtClean="0">
                <a:latin typeface="Comic Sans MS" pitchFamily="66" charset="0"/>
              </a:rPr>
              <a:t>z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err="1" smtClean="0">
                <a:latin typeface="Comic Sans MS" pitchFamily="66" charset="0"/>
              </a:rPr>
              <a:t>multicriteria</a:t>
            </a:r>
            <a:r>
              <a:rPr lang="en-US" dirty="0" smtClean="0">
                <a:latin typeface="Comic Sans MS" pitchFamily="66" charset="0"/>
              </a:rPr>
              <a:t>  decision making problem</a:t>
            </a:r>
            <a:r>
              <a:rPr lang="tr-TR" dirty="0" smtClean="0">
                <a:latin typeface="Comic Sans MS" pitchFamily="66" charset="0"/>
              </a:rPr>
              <a:t> in one of the given application areas</a:t>
            </a:r>
            <a:r>
              <a:rPr lang="en-US" dirty="0" smtClean="0">
                <a:latin typeface="Comic Sans MS" pitchFamily="66" charset="0"/>
              </a:rPr>
              <a:t>. </a:t>
            </a:r>
            <a:endParaRPr lang="tr-TR" dirty="0" smtClean="0"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tr-TR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term project report in journal paper </a:t>
            </a:r>
            <a:r>
              <a:rPr lang="en-US" dirty="0" smtClean="0">
                <a:latin typeface="Comic Sans MS" panose="030F0702030302020204" pitchFamily="66" charset="0"/>
              </a:rPr>
              <a:t>format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438150" lvl="1" indent="0">
              <a:spcBef>
                <a:spcPts val="0"/>
              </a:spcBef>
              <a:buNone/>
            </a:pPr>
            <a:r>
              <a:rPr lang="en-US" i="1" dirty="0" smtClean="0">
                <a:latin typeface="Comic Sans MS" panose="030F0702030302020204" pitchFamily="66" charset="0"/>
              </a:rPr>
              <a:t>can </a:t>
            </a:r>
            <a:r>
              <a:rPr lang="en-US" i="1" dirty="0">
                <a:latin typeface="Comic Sans MS" panose="030F0702030302020204" pitchFamily="66" charset="0"/>
              </a:rPr>
              <a:t>be submitted to an appropriate journal (if possible and if you wish) after some adjustments that will be made by </a:t>
            </a:r>
            <a:r>
              <a:rPr lang="en-US" i="1" dirty="0" smtClean="0">
                <a:latin typeface="Comic Sans MS" panose="030F0702030302020204" pitchFamily="66" charset="0"/>
              </a:rPr>
              <a:t>us</a:t>
            </a:r>
            <a:r>
              <a:rPr lang="tr-TR" i="1" dirty="0" smtClean="0">
                <a:latin typeface="Comic Sans MS" panose="030F0702030302020204" pitchFamily="66" charset="0"/>
              </a:rPr>
              <a:t>.</a:t>
            </a:r>
            <a:endParaRPr lang="en-US" b="1" i="1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Term</a:t>
            </a:r>
            <a:r>
              <a:rPr lang="tr-TR" sz="3200" dirty="0" smtClean="0">
                <a:latin typeface="Comic Sans MS" pitchFamily="66" charset="0"/>
              </a:rPr>
              <a:t> Project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Comic Sans MS" pitchFamily="66" charset="0"/>
              </a:rPr>
              <a:t>IMPORTANT DATES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1000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Comic Sans MS" pitchFamily="66" charset="0"/>
              </a:rPr>
              <a:t>Deadline for </a:t>
            </a:r>
            <a:r>
              <a:rPr lang="tr-TR" dirty="0" smtClean="0">
                <a:latin typeface="Comic Sans MS" pitchFamily="66" charset="0"/>
              </a:rPr>
              <a:t>submissions: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proposal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tr-TR" dirty="0" smtClean="0">
                <a:latin typeface="Comic Sans MS" pitchFamily="66" charset="0"/>
              </a:rPr>
              <a:t>	 		October </a:t>
            </a:r>
            <a:r>
              <a:rPr lang="tr-TR" dirty="0" smtClean="0">
                <a:latin typeface="Comic Sans MS" pitchFamily="66" charset="0"/>
              </a:rPr>
              <a:t>25</a:t>
            </a:r>
            <a:endParaRPr lang="en-US" dirty="0" smtClean="0"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literature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review:	</a:t>
            </a:r>
            <a:r>
              <a:rPr lang="tr-TR" dirty="0" smtClean="0">
                <a:latin typeface="Comic Sans MS" pitchFamily="66" charset="0"/>
              </a:rPr>
              <a:t>November </a:t>
            </a:r>
            <a:r>
              <a:rPr lang="tr-TR" dirty="0" smtClean="0">
                <a:latin typeface="Comic Sans MS" pitchFamily="66" charset="0"/>
              </a:rPr>
              <a:t>22</a:t>
            </a:r>
            <a:endParaRPr lang="en-US" dirty="0" smtClean="0"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final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report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tr-TR" dirty="0" smtClean="0">
                <a:latin typeface="Comic Sans MS" pitchFamily="66" charset="0"/>
              </a:rPr>
              <a:t>		</a:t>
            </a:r>
            <a:r>
              <a:rPr lang="tr-TR" dirty="0" smtClean="0">
                <a:latin typeface="Comic Sans MS" pitchFamily="66" charset="0"/>
              </a:rPr>
              <a:t>January 3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1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Presentations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tr-TR" dirty="0" smtClean="0">
                <a:latin typeface="Comic Sans MS" pitchFamily="66" charset="0"/>
              </a:rPr>
              <a:t>		</a:t>
            </a:r>
            <a:r>
              <a:rPr lang="tr-TR" dirty="0">
                <a:latin typeface="Comic Sans MS" pitchFamily="66" charset="0"/>
              </a:rPr>
              <a:t> January 3 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577262" cy="5029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Do not!</a:t>
            </a:r>
          </a:p>
          <a:p>
            <a:r>
              <a:rPr lang="en-US" dirty="0" smtClean="0">
                <a:latin typeface="Comic Sans MS" pitchFamily="66" charset="0"/>
              </a:rPr>
              <a:t>Studying together to understand the material is fine, but the work you hand in is to be your own. </a:t>
            </a:r>
          </a:p>
          <a:p>
            <a:r>
              <a:rPr lang="en-US" dirty="0" smtClean="0">
                <a:latin typeface="Comic Sans MS" pitchFamily="66" charset="0"/>
              </a:rPr>
              <a:t>No cheating will be tolerated: A letter grade of F will be given!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Cheating</a:t>
            </a:r>
            <a:r>
              <a:rPr lang="tr-TR" sz="3200" dirty="0" smtClean="0">
                <a:latin typeface="Comic Sans MS" pitchFamily="66" charset="0"/>
              </a:rPr>
              <a:t> and </a:t>
            </a:r>
            <a:r>
              <a:rPr lang="tr-TR" sz="3200" dirty="0" err="1" smtClean="0">
                <a:latin typeface="Comic Sans MS" pitchFamily="66" charset="0"/>
              </a:rPr>
              <a:t>Plagiarism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Schedule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94106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00200"/>
            <a:ext cx="8272462" cy="5029200"/>
          </a:xfrm>
        </p:spPr>
        <p:txBody>
          <a:bodyPr/>
          <a:lstStyle/>
          <a:p>
            <a:r>
              <a:rPr lang="en-US" sz="2000" dirty="0">
                <a:latin typeface="Comic Sans MS" pitchFamily="66" charset="0"/>
              </a:rPr>
              <a:t>Professor at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Industrial Engineering department</a:t>
            </a:r>
            <a:r>
              <a:rPr lang="tr-TR" sz="2000" dirty="0">
                <a:latin typeface="Comic Sans MS" pitchFamily="66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ITU </a:t>
            </a:r>
            <a:r>
              <a:rPr lang="en-US" sz="2000" dirty="0">
                <a:latin typeface="Comic Sans MS" pitchFamily="66" charset="0"/>
              </a:rPr>
              <a:t>(2011</a:t>
            </a:r>
            <a:r>
              <a:rPr lang="tr-TR" sz="2000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r>
              <a:rPr lang="tr-TR" sz="2000" dirty="0" smtClean="0">
                <a:latin typeface="Comic Sans MS" pitchFamily="66" charset="0"/>
              </a:rPr>
              <a:t>Visiting Professor at </a:t>
            </a:r>
            <a:r>
              <a:rPr lang="tr-TR" sz="2000" dirty="0">
                <a:latin typeface="Comic Sans MS" pitchFamily="66" charset="0"/>
              </a:rPr>
              <a:t>The Joseph M. </a:t>
            </a:r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Katz</a:t>
            </a:r>
            <a:r>
              <a:rPr lang="tr-TR" sz="2000" dirty="0">
                <a:latin typeface="Comic Sans MS" pitchFamily="66" charset="0"/>
              </a:rPr>
              <a:t> Graduate </a:t>
            </a:r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School of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Business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University of Pittsburgh </a:t>
            </a:r>
            <a:r>
              <a:rPr lang="tr-TR" sz="2000" dirty="0" smtClean="0">
                <a:latin typeface="Comic Sans MS" pitchFamily="66" charset="0"/>
              </a:rPr>
              <a:t>(2018-2019)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Ph.D. in ITU Engineering Management program (2000)</a:t>
            </a:r>
          </a:p>
          <a:p>
            <a:r>
              <a:rPr lang="tr-TR" sz="2000" dirty="0" smtClean="0">
                <a:latin typeface="Comic Sans MS" pitchFamily="66" charset="0"/>
              </a:rPr>
              <a:t>Visiting Re</a:t>
            </a:r>
            <a:r>
              <a:rPr lang="en-US" sz="2000" dirty="0" smtClean="0">
                <a:latin typeface="Comic Sans MS" pitchFamily="66" charset="0"/>
              </a:rPr>
              <a:t>search</a:t>
            </a:r>
            <a:r>
              <a:rPr lang="tr-TR" sz="2000" dirty="0" smtClean="0">
                <a:latin typeface="Comic Sans MS" pitchFamily="66" charset="0"/>
              </a:rPr>
              <a:t>er</a:t>
            </a:r>
            <a:r>
              <a:rPr lang="en-US" sz="2000" dirty="0" smtClean="0">
                <a:latin typeface="Comic Sans MS" pitchFamily="66" charset="0"/>
              </a:rPr>
              <a:t> at Centre for Decision Research of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Leeds University Business School </a:t>
            </a:r>
            <a:r>
              <a:rPr lang="en-US" sz="2000" dirty="0" smtClean="0">
                <a:latin typeface="Comic Sans MS" pitchFamily="66" charset="0"/>
              </a:rPr>
              <a:t>(1998-1999)</a:t>
            </a:r>
          </a:p>
          <a:p>
            <a:r>
              <a:rPr lang="en-US" sz="2000" dirty="0" smtClean="0">
                <a:latin typeface="Comic Sans MS" pitchFamily="66" charset="0"/>
              </a:rPr>
              <a:t>Research interests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Decision Analysis, Multi Criteria Decision Making, Group Decision Making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Operations Research / Management Science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Logistics Management, Ethics in OR, Business Ethics, </a:t>
            </a:r>
            <a:r>
              <a:rPr lang="en-US" dirty="0" err="1" smtClean="0">
                <a:latin typeface="Comic Sans MS" pitchFamily="66" charset="0"/>
              </a:rPr>
              <a:t>Transp’n</a:t>
            </a:r>
            <a:r>
              <a:rPr lang="en-US" dirty="0" smtClean="0">
                <a:latin typeface="Comic Sans MS" pitchFamily="66" charset="0"/>
              </a:rPr>
              <a:t>, Energy, Bidding and Tender Systems, Scheduling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Bio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Contact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577262" cy="5105400"/>
          </a:xfrm>
        </p:spPr>
        <p:txBody>
          <a:bodyPr/>
          <a:lstStyle/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Phone/WhatsApp</a:t>
            </a:r>
          </a:p>
          <a:p>
            <a:pPr>
              <a:buNone/>
            </a:pPr>
            <a:r>
              <a:rPr lang="tr-TR" sz="2000" dirty="0" smtClean="0">
                <a:latin typeface="Comic Sans MS" pitchFamily="66" charset="0"/>
              </a:rPr>
              <a:t>(532) 355 5045</a:t>
            </a:r>
          </a:p>
          <a:p>
            <a:pPr>
              <a:buNone/>
            </a:pPr>
            <a:r>
              <a:rPr lang="tr-TR" sz="10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Web site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omic Sans MS" pitchFamily="66" charset="0"/>
                <a:hlinkClick r:id="rId3"/>
              </a:rPr>
              <a:t>www.ilkertopcu.</a:t>
            </a:r>
            <a:r>
              <a:rPr lang="tr-TR" sz="2000" dirty="0" smtClean="0">
                <a:latin typeface="Comic Sans MS" pitchFamily="66" charset="0"/>
                <a:hlinkClick r:id="rId3"/>
              </a:rPr>
              <a:t>net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r>
              <a:rPr lang="tr-TR" sz="2000" u="sng" dirty="0">
                <a:latin typeface="Comic Sans MS" panose="030F0702030302020204" pitchFamily="66" charset="0"/>
                <a:hlinkClick r:id="rId4"/>
              </a:rPr>
              <a:t>www.linkedin.com/in/ilker-topcu/</a:t>
            </a:r>
            <a:r>
              <a:rPr lang="tr-TR" sz="2000" dirty="0">
                <a:latin typeface="Comic Sans MS" panose="030F0702030302020204" pitchFamily="66" charset="0"/>
              </a:rPr>
              <a:t>  </a:t>
            </a:r>
            <a:endParaRPr lang="tr-TR" sz="20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000" dirty="0" smtClean="0">
                <a:latin typeface="Comic Sans MS" pitchFamily="66" charset="0"/>
                <a:hlinkClick r:id="rId5"/>
              </a:rPr>
              <a:t>twitter.com/yitopcu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latin typeface="Comic Sans MS" pitchFamily="66" charset="0"/>
                <a:hlinkClick r:id="rId6"/>
              </a:rPr>
              <a:t>facebook.com/yitopcu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latin typeface="Comic Sans MS" pitchFamily="66" charset="0"/>
                <a:hlinkClick r:id="rId7" action="ppaction://hlinkfile"/>
              </a:rPr>
              <a:t>instagram.com/yitopcu</a:t>
            </a:r>
            <a:endParaRPr lang="tr-TR" sz="2000" dirty="0">
              <a:latin typeface="Comic Sans MS" pitchFamily="66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endParaRPr lang="tr-TR" sz="1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E-mail </a:t>
            </a:r>
            <a:r>
              <a:rPr lang="tr-TR" sz="2000" u="sng" dirty="0" err="1" smtClean="0">
                <a:latin typeface="Comic Sans MS" pitchFamily="66" charset="0"/>
              </a:rPr>
              <a:t>address</a:t>
            </a:r>
            <a:endParaRPr lang="tr-TR" sz="2000" u="sng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sz="2000" dirty="0" smtClean="0">
                <a:latin typeface="Comic Sans MS" pitchFamily="66" charset="0"/>
              </a:rPr>
              <a:t>ilker.topcu@itu.edu.tr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91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3" y="685800"/>
            <a:ext cx="9186291" cy="48657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198006" y="784094"/>
            <a:ext cx="1447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09589" y="2802721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49690" cy="44234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371600" y="3200400"/>
            <a:ext cx="2971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" y="762000"/>
            <a:ext cx="9132094" cy="485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76400"/>
            <a:ext cx="8272462" cy="4495800"/>
          </a:xfrm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Credits</a:t>
            </a:r>
            <a:r>
              <a:rPr lang="tr-TR" dirty="0" smtClean="0">
                <a:latin typeface="Comic Sans MS" pitchFamily="66" charset="0"/>
              </a:rPr>
              <a:t>: 		3+0</a:t>
            </a:r>
          </a:p>
          <a:p>
            <a:r>
              <a:rPr lang="tr-TR" dirty="0" smtClean="0">
                <a:latin typeface="Comic Sans MS" pitchFamily="66" charset="0"/>
              </a:rPr>
              <a:t>ECTS </a:t>
            </a:r>
            <a:r>
              <a:rPr lang="tr-TR" dirty="0" err="1" smtClean="0">
                <a:latin typeface="Comic Sans MS" pitchFamily="66" charset="0"/>
              </a:rPr>
              <a:t>Credits</a:t>
            </a:r>
            <a:r>
              <a:rPr lang="tr-TR" dirty="0" smtClean="0">
                <a:latin typeface="Comic Sans MS" pitchFamily="66" charset="0"/>
              </a:rPr>
              <a:t>: 	7.5</a:t>
            </a:r>
          </a:p>
          <a:p>
            <a:r>
              <a:rPr lang="tr-TR" dirty="0" smtClean="0">
                <a:latin typeface="Comic Sans MS" pitchFamily="66" charset="0"/>
              </a:rPr>
              <a:t>Type: 		Elective</a:t>
            </a:r>
          </a:p>
          <a:p>
            <a:r>
              <a:rPr lang="tr-TR" dirty="0" err="1" smtClean="0">
                <a:latin typeface="Comic Sans MS" pitchFamily="66" charset="0"/>
              </a:rPr>
              <a:t>Language</a:t>
            </a:r>
            <a:r>
              <a:rPr lang="tr-TR" dirty="0" smtClean="0">
                <a:latin typeface="Comic Sans MS" pitchFamily="66" charset="0"/>
              </a:rPr>
              <a:t>: 	</a:t>
            </a:r>
            <a:r>
              <a:rPr lang="tr-TR" dirty="0" err="1" smtClean="0">
                <a:latin typeface="Comic Sans MS" pitchFamily="66" charset="0"/>
              </a:rPr>
              <a:t>English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Web site: 	</a:t>
            </a:r>
            <a:r>
              <a:rPr lang="tr-TR" dirty="0" smtClean="0">
                <a:latin typeface="Comic Sans MS" pitchFamily="66" charset="0"/>
                <a:hlinkClick r:id="rId2" action="ppaction://hlinkfile"/>
              </a:rPr>
              <a:t>web.itu.edu.tr/topcuil/ya/MHY530E</a:t>
            </a:r>
            <a:r>
              <a:rPr lang="tr-TR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Course</a:t>
            </a:r>
            <a:r>
              <a:rPr lang="tr-TR" sz="3200" dirty="0" smtClean="0">
                <a:latin typeface="Comic Sans MS" pitchFamily="66" charset="0"/>
              </a:rPr>
              <a:t> Information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371600"/>
            <a:ext cx="8577262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Multiple Criteria Decision Making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Structuring the problem (Cognitive Mapping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Fuzzy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Cog</a:t>
            </a:r>
            <a:r>
              <a:rPr lang="tr-TR" dirty="0" smtClean="0">
                <a:latin typeface="Comic Sans MS" pitchFamily="66" charset="0"/>
              </a:rPr>
              <a:t>. </a:t>
            </a:r>
            <a:r>
              <a:rPr lang="tr-TR" dirty="0" err="1" smtClean="0">
                <a:latin typeface="Comic Sans MS" pitchFamily="66" charset="0"/>
              </a:rPr>
              <a:t>Map</a:t>
            </a:r>
            <a:r>
              <a:rPr lang="tr-TR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Constructing the model (Normalization, </a:t>
            </a:r>
            <a:r>
              <a:rPr lang="en-US" dirty="0" err="1" smtClean="0">
                <a:latin typeface="Comic Sans MS" pitchFamily="66" charset="0"/>
              </a:rPr>
              <a:t>Prioritiz’n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Conjoint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Analyzing the problem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Analytic Hierarchy Process / Analytic Network Process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Elementary methods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MAVT, SMARTS, SAW, WP, TOPSIS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Outranking methods (PROMETHEE, ELECTRE)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Group decision making </a:t>
            </a:r>
            <a:r>
              <a:rPr lang="en-US" sz="2000" dirty="0" smtClean="0">
                <a:latin typeface="Comic Sans MS" pitchFamily="66" charset="0"/>
              </a:rPr>
              <a:t>(Social choice)</a:t>
            </a:r>
            <a:endParaRPr lang="en-US" dirty="0" smtClean="0">
              <a:latin typeface="Comic Sans MS" pitchFamily="66" charset="0"/>
            </a:endParaRPr>
          </a:p>
          <a:p>
            <a:pPr marL="469900" lvl="1" indent="-469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Decision analysis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Decision tables / payoff matrices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omic Sans MS" pitchFamily="66" charset="0"/>
              </a:rPr>
              <a:t>Utility theory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Decision trees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Course description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272462" cy="4876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provide students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practical techniques </a:t>
            </a:r>
            <a:r>
              <a:rPr lang="en-US" dirty="0" smtClean="0">
                <a:latin typeface="Comic Sans MS" pitchFamily="66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decision support tools</a:t>
            </a:r>
            <a:r>
              <a:rPr lang="en-US" dirty="0" smtClean="0">
                <a:latin typeface="Comic Sans MS" pitchFamily="66" charset="0"/>
              </a:rPr>
              <a:t> those help them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r>
              <a:rPr lang="en-US" dirty="0" smtClean="0">
                <a:latin typeface="Comic Sans MS" pitchFamily="66" charset="0"/>
              </a:rPr>
              <a:t> decision problems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enable students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integrate judgments </a:t>
            </a:r>
            <a:r>
              <a:rPr lang="en-US" dirty="0" smtClean="0">
                <a:latin typeface="Comic Sans MS" pitchFamily="66" charset="0"/>
              </a:rPr>
              <a:t>with other types of information in a logical and defensible manner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improve students’ decision making skills, their ability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analyze problems systematically</a:t>
            </a:r>
            <a:r>
              <a:rPr lang="en-US" dirty="0" smtClean="0">
                <a:latin typeface="Comic Sans MS" pitchFamily="66" charset="0"/>
              </a:rPr>
              <a:t>, and their confidence in their own decision making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en-US" sz="3200" smtClean="0">
                <a:latin typeface="Comic Sans MS" pitchFamily="66" charset="0"/>
              </a:rPr>
              <a:t>Course objectives</a:t>
            </a:r>
            <a:endParaRPr lang="en-US" sz="3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Comic Sans MS" pitchFamily="66" charset="0"/>
              </a:rPr>
              <a:t>Students who pass the course gain knowledge, skill and competency in the following subjects: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finding (choosing, ranking, or classifying) the best alternative for making a decision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using a range of decision making techniques to improve the effectiveness of their decision </a:t>
            </a:r>
            <a:r>
              <a:rPr lang="en-US" dirty="0" smtClean="0">
                <a:latin typeface="Comic Sans MS" pitchFamily="66" charset="0"/>
              </a:rPr>
              <a:t>making</a:t>
            </a:r>
            <a:endParaRPr lang="tr-TR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identifying common errors and traps that prevent them from making effective decisions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Course learning outcomes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1" dirty="0" smtClean="0">
                <a:latin typeface="Comic Sans MS" pitchFamily="66" charset="0"/>
              </a:rPr>
              <a:t>Books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latin typeface="Comic Sans MS" panose="030F0702030302020204" pitchFamily="66" charset="0"/>
              </a:rPr>
              <a:t>Thakkar J.J. 2021. Multi-Criteria Decision Making. Springer, Singapore.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Comic Sans MS" panose="030F0702030302020204" pitchFamily="66" charset="0"/>
              </a:rPr>
              <a:t>Bozorg</a:t>
            </a:r>
            <a:r>
              <a:rPr lang="en-US" sz="1800" dirty="0" smtClean="0">
                <a:latin typeface="Comic Sans MS" panose="030F0702030302020204" pitchFamily="66" charset="0"/>
              </a:rPr>
              <a:t>-Haddad </a:t>
            </a:r>
            <a:r>
              <a:rPr lang="en-US" sz="1800" dirty="0">
                <a:latin typeface="Comic Sans MS" panose="030F0702030302020204" pitchFamily="66" charset="0"/>
              </a:rPr>
              <a:t>O., </a:t>
            </a:r>
            <a:r>
              <a:rPr lang="en-US" sz="1800" dirty="0" err="1">
                <a:latin typeface="Comic Sans MS" panose="030F0702030302020204" pitchFamily="66" charset="0"/>
              </a:rPr>
              <a:t>Zolghadr</a:t>
            </a:r>
            <a:r>
              <a:rPr lang="en-US" sz="1800" dirty="0">
                <a:latin typeface="Comic Sans MS" panose="030F0702030302020204" pitchFamily="66" charset="0"/>
              </a:rPr>
              <a:t>-Asli B., </a:t>
            </a:r>
            <a:r>
              <a:rPr lang="en-US" sz="1800" dirty="0" err="1">
                <a:latin typeface="Comic Sans MS" panose="030F0702030302020204" pitchFamily="66" charset="0"/>
              </a:rPr>
              <a:t>Loáiciga</a:t>
            </a:r>
            <a:r>
              <a:rPr lang="en-US" sz="1800" dirty="0">
                <a:latin typeface="Comic Sans MS" panose="030F0702030302020204" pitchFamily="66" charset="0"/>
              </a:rPr>
              <a:t> H.A. 2021. A handbook on multi-attribute decision-making methods. Wiley, New Jersey.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latin typeface="Comic Sans MS" panose="030F0702030302020204" pitchFamily="66" charset="0"/>
              </a:rPr>
              <a:t>Topcu Y.I., Özaydin Ö., Kabak Ö., Önsel Ekici Ş. 2021. Multiple Criteria Decision Making - Beyond the Information Age. Springer, Cham</a:t>
            </a:r>
            <a:r>
              <a:rPr lang="tr-TR" sz="1800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Taylor </a:t>
            </a:r>
            <a:r>
              <a:rPr lang="en-US" sz="1800" dirty="0">
                <a:latin typeface="Comic Sans MS" panose="030F0702030302020204" pitchFamily="66" charset="0"/>
              </a:rPr>
              <a:t>B.W. 2019. Introduction to Management Science. 13th edition, Pearson Education Inc., New Jersey.</a:t>
            </a:r>
            <a:endParaRPr lang="tr-TR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Render B., Stair Jr R.M., and Hanna M.E. 2018. Quantitative Analysis for Management. 13th edition, Pearson Education Inc., New Jersey.</a:t>
            </a:r>
            <a:endParaRPr lang="tr-TR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mic Sans MS" panose="030F0702030302020204" pitchFamily="66" charset="0"/>
              </a:rPr>
              <a:t>Balakrishnan</a:t>
            </a:r>
            <a:r>
              <a:rPr lang="en-US" sz="1800" dirty="0">
                <a:latin typeface="Comic Sans MS" panose="030F0702030302020204" pitchFamily="66" charset="0"/>
              </a:rPr>
              <a:t> N., Render B., Stair R.M. Jr. 2017. Managerial Decision Modeling with Spreadsheets. 4th Edition, Prentice Hall, New Jersey.</a:t>
            </a:r>
            <a:endParaRPr lang="tr-TR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Goodwin P. and Wright G. 2014. Decision Analysis for Management Judgment. 5th edition, John Wiley &amp; Sons, New York.</a:t>
            </a:r>
            <a:endParaRPr lang="tr-TR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mic Sans MS" panose="030F0702030302020204" pitchFamily="66" charset="0"/>
              </a:rPr>
              <a:t>Saaty T.L. and Vargas L.G. 2013. Decision Making with the Analytic Network Process. 2nd edition, Springer, New York.</a:t>
            </a:r>
            <a:endParaRPr lang="tr-TR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Saaty T.L. 2005. Theory and Applications of the Analytic Network Process. RWS Publ., Pittsburgh.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References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2552</TotalTime>
  <Words>500</Words>
  <Application>Microsoft Office PowerPoint</Application>
  <PresentationFormat>On-screen Show (4:3)</PresentationFormat>
  <Paragraphs>127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Verdana</vt:lpstr>
      <vt:lpstr>Wingdings</vt:lpstr>
      <vt:lpstr>Profile</vt:lpstr>
      <vt:lpstr>MHY530E  Decision Making Techniques</vt:lpstr>
      <vt:lpstr>PowerPoint Presentation</vt:lpstr>
      <vt:lpstr>PowerPoint Presentation</vt:lpstr>
      <vt:lpstr>PowerPoint Presentation</vt:lpstr>
      <vt:lpstr>Course Information</vt:lpstr>
      <vt:lpstr>Course description</vt:lpstr>
      <vt:lpstr>Course objectives</vt:lpstr>
      <vt:lpstr>Course learning outcomes</vt:lpstr>
      <vt:lpstr>References</vt:lpstr>
      <vt:lpstr>References</vt:lpstr>
      <vt:lpstr>References</vt:lpstr>
      <vt:lpstr>Assessment Criteria</vt:lpstr>
      <vt:lpstr>Exams</vt:lpstr>
      <vt:lpstr>Term Project</vt:lpstr>
      <vt:lpstr>Term Project</vt:lpstr>
      <vt:lpstr>Cheating and Plagiarism</vt:lpstr>
      <vt:lpstr>Schedule</vt:lpstr>
      <vt:lpstr>Bio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</dc:title>
  <dc:creator>YIT</dc:creator>
  <cp:lastModifiedBy>Ilker Topcu</cp:lastModifiedBy>
  <cp:revision>263</cp:revision>
  <dcterms:created xsi:type="dcterms:W3CDTF">2004-05-29T12:46:12Z</dcterms:created>
  <dcterms:modified xsi:type="dcterms:W3CDTF">2023-08-29T16:01:18Z</dcterms:modified>
</cp:coreProperties>
</file>