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3" r:id="rId3"/>
    <p:sldId id="284" r:id="rId4"/>
    <p:sldId id="276" r:id="rId5"/>
    <p:sldId id="265" r:id="rId6"/>
    <p:sldId id="268" r:id="rId7"/>
    <p:sldId id="267" r:id="rId8"/>
    <p:sldId id="266" r:id="rId9"/>
    <p:sldId id="269" r:id="rId10"/>
    <p:sldId id="282" r:id="rId11"/>
    <p:sldId id="279" r:id="rId12"/>
    <p:sldId id="272" r:id="rId13"/>
    <p:sldId id="280" r:id="rId14"/>
    <p:sldId id="281" r:id="rId15"/>
    <p:sldId id="271" r:id="rId16"/>
    <p:sldId id="285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CCFFCC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0" autoAdjust="0"/>
  </p:normalViewPr>
  <p:slideViewPr>
    <p:cSldViewPr>
      <p:cViewPr varScale="1">
        <p:scale>
          <a:sx n="63" d="100"/>
          <a:sy n="63" d="100"/>
        </p:scale>
        <p:origin x="13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624D3CC-24B8-488E-975C-D4FB89DB6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DF9A03E-341D-4C04-BB95-5E2FB49D7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8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84C7EC4-0210-4330-A93D-EF8B7A61BC5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5951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50B24D0-FBE9-40AD-AC34-24D0A00BC1B7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4849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50B24D0-FBE9-40AD-AC34-24D0A00BC1B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4873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153400" cy="1371600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84582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64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2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228600"/>
            <a:ext cx="2001837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228600"/>
            <a:ext cx="5854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15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44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3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9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6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61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01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28600"/>
            <a:ext cx="8001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2620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6294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8632825" y="6545263"/>
            <a:ext cx="485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3671F7FC-0E88-49BA-AF94-DC924A752A08}" type="slidenum">
              <a:rPr lang="en-US" sz="1200" smtClean="0"/>
              <a:pPr>
                <a:defRPr/>
              </a:pPr>
              <a:t>‹#›</a:t>
            </a:fld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n"/>
        <a:defRPr sz="19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25000"/>
        </a:spcAft>
        <a:buClr>
          <a:schemeClr val="accent2"/>
        </a:buClr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kertopcu.net/" TargetMode="External"/><Relationship Id="rId7" Type="http://schemas.openxmlformats.org/officeDocument/2006/relationships/hyperlink" Target="instagram.com/yitop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yitopcu" TargetMode="External"/><Relationship Id="rId5" Type="http://schemas.openxmlformats.org/officeDocument/2006/relationships/hyperlink" Target="https://twitter.com/yitopcu" TargetMode="External"/><Relationship Id="rId4" Type="http://schemas.openxmlformats.org/officeDocument/2006/relationships/hyperlink" Target="http://www.linkedin.com/in/ilker-topc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q0B6wnAbk0" TargetMode="External"/><Relationship Id="rId3" Type="http://schemas.openxmlformats.org/officeDocument/2006/relationships/hyperlink" Target="https://www.youtube.com/watch?v=jg5IQ5Hf2G0" TargetMode="External"/><Relationship Id="rId7" Type="http://schemas.openxmlformats.org/officeDocument/2006/relationships/hyperlink" Target="https://www.youtube.com/watch?v=KkVDcwzs6Ik" TargetMode="External"/><Relationship Id="rId2" Type="http://schemas.openxmlformats.org/officeDocument/2006/relationships/hyperlink" Target="https://www.youtube.com/watch?v=ttMQECKQ3D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-MITCoka-Q" TargetMode="External"/><Relationship Id="rId5" Type="http://schemas.openxmlformats.org/officeDocument/2006/relationships/hyperlink" Target="https://www.youtube.com/watch?v=0oMVVx81kCs" TargetMode="External"/><Relationship Id="rId4" Type="http://schemas.openxmlformats.org/officeDocument/2006/relationships/hyperlink" Target="https://www.youtube.com/watch?v=ILWbaWrjgU4" TargetMode="External"/><Relationship Id="rId9" Type="http://schemas.openxmlformats.org/officeDocument/2006/relationships/hyperlink" Target="https://www.youtube.com/watch?v=wdEcVj5LTG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kertopcu.net/" TargetMode="External"/><Relationship Id="rId7" Type="http://schemas.openxmlformats.org/officeDocument/2006/relationships/hyperlink" Target="instagram.com/yitopc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yitopcu" TargetMode="External"/><Relationship Id="rId5" Type="http://schemas.openxmlformats.org/officeDocument/2006/relationships/hyperlink" Target="https://twitter.com/yitopcu" TargetMode="External"/><Relationship Id="rId4" Type="http://schemas.openxmlformats.org/officeDocument/2006/relationships/hyperlink" Target="http://www.linkedin.com/in/ilker-topc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web.itu.edu.tr/topcuil/ya/MHN502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153400" cy="1752600"/>
          </a:xfrm>
        </p:spPr>
        <p:txBody>
          <a:bodyPr/>
          <a:lstStyle/>
          <a:p>
            <a:pPr eaLnBrk="1" hangingPunct="1"/>
            <a:r>
              <a:rPr lang="tr-TR" sz="4400" b="1" dirty="0" smtClean="0">
                <a:latin typeface="Comic Sans MS" pitchFamily="66" charset="0"/>
              </a:rPr>
              <a:t>MHN502E</a:t>
            </a:r>
            <a:br>
              <a:rPr lang="tr-TR" sz="4400" b="1" dirty="0" smtClean="0">
                <a:latin typeface="Comic Sans MS" pitchFamily="66" charset="0"/>
              </a:rPr>
            </a:br>
            <a:r>
              <a:rPr lang="tr-TR" sz="4400" b="1" dirty="0" err="1" smtClean="0">
                <a:latin typeface="Comic Sans MS" pitchFamily="66" charset="0"/>
              </a:rPr>
              <a:t>Operations</a:t>
            </a:r>
            <a:r>
              <a:rPr lang="tr-TR" sz="4400" b="1" dirty="0" smtClean="0">
                <a:latin typeface="Comic Sans MS" pitchFamily="66" charset="0"/>
              </a:rPr>
              <a:t> </a:t>
            </a:r>
            <a:r>
              <a:rPr lang="tr-TR" sz="4400" b="1" dirty="0" err="1" smtClean="0">
                <a:latin typeface="Comic Sans MS" pitchFamily="66" charset="0"/>
              </a:rPr>
              <a:t>Research</a:t>
            </a:r>
            <a:r>
              <a:rPr lang="tr-TR" sz="4400" b="1" dirty="0" smtClean="0">
                <a:latin typeface="Comic Sans MS" pitchFamily="66" charset="0"/>
              </a:rPr>
              <a:t> I</a:t>
            </a:r>
            <a:endParaRPr lang="en-US" sz="4000" b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2400" y="2819400"/>
            <a:ext cx="8839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Prof. Dr. </a:t>
            </a:r>
            <a:r>
              <a:rPr lang="en-US" sz="2800" dirty="0" smtClean="0">
                <a:latin typeface="Comic Sans MS" pitchFamily="66" charset="0"/>
              </a:rPr>
              <a:t>Y. İlker TOPCU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  <a:hlinkClick r:id="rId3"/>
              </a:rPr>
              <a:t>www.ilkertopcu.</a:t>
            </a:r>
            <a:r>
              <a:rPr lang="tr-TR" sz="2400" dirty="0" smtClean="0">
                <a:latin typeface="Comic Sans MS" pitchFamily="66" charset="0"/>
                <a:hlinkClick r:id="rId3"/>
              </a:rPr>
              <a:t>net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tr-TR" sz="2000" u="sng" dirty="0">
                <a:latin typeface="Comic Sans MS" panose="030F0702030302020204" pitchFamily="66" charset="0"/>
                <a:hlinkClick r:id="rId4"/>
              </a:rPr>
              <a:t>www.linkedin.com/in/ilker-topcu/</a:t>
            </a:r>
            <a:r>
              <a:rPr lang="tr-TR" sz="2000" dirty="0">
                <a:latin typeface="Comic Sans MS" panose="030F0702030302020204" pitchFamily="66" charset="0"/>
              </a:rPr>
              <a:t>  </a:t>
            </a:r>
            <a:endParaRPr lang="tr-TR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tr-TR" sz="2000" dirty="0" smtClean="0">
                <a:latin typeface="Comic Sans MS" pitchFamily="66" charset="0"/>
                <a:hlinkClick r:id="rId5"/>
              </a:rPr>
              <a:t>twitter.com/yitopcu</a:t>
            </a:r>
            <a:r>
              <a:rPr lang="tr-TR" sz="2000" dirty="0" smtClean="0">
                <a:latin typeface="Comic Sans MS" pitchFamily="66" charset="0"/>
              </a:rPr>
              <a:t>    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tr-TR" sz="2000" dirty="0" smtClean="0">
                <a:latin typeface="Comic Sans MS" pitchFamily="66" charset="0"/>
                <a:hlinkClick r:id="rId6"/>
              </a:rPr>
              <a:t>facebook.com/yitopcu</a:t>
            </a:r>
            <a:r>
              <a:rPr lang="tr-TR" sz="2000" dirty="0" smtClean="0">
                <a:latin typeface="Comic Sans MS" pitchFamily="66" charset="0"/>
              </a:rPr>
              <a:t>     </a:t>
            </a:r>
            <a:r>
              <a:rPr lang="tr-TR" sz="2000" dirty="0" smtClean="0">
                <a:latin typeface="Comic Sans MS" pitchFamily="66" charset="0"/>
                <a:hlinkClick r:id="rId7" action="ppaction://hlinkfile"/>
              </a:rPr>
              <a:t>instagram.com/yitopcu</a:t>
            </a:r>
            <a:endParaRPr lang="tr-TR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6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6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endParaRPr lang="tr-TR" sz="800" dirty="0" smtClean="0"/>
          </a:p>
          <a:p>
            <a:pPr eaLnBrk="1" hangingPunct="1">
              <a:lnSpc>
                <a:spcPct val="80000"/>
              </a:lnSpc>
            </a:pPr>
            <a:endParaRPr lang="tr-TR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8577262" cy="5029200"/>
          </a:xfrm>
        </p:spPr>
        <p:txBody>
          <a:bodyPr/>
          <a:lstStyle/>
          <a:p>
            <a:r>
              <a:rPr lang="en-US" sz="1800" dirty="0">
                <a:latin typeface="Comic Sans MS" panose="030F0702030302020204" pitchFamily="66" charset="0"/>
              </a:rPr>
              <a:t>The right match: A </a:t>
            </a:r>
            <a:r>
              <a:rPr lang="en-US" sz="1800" dirty="0" smtClean="0">
                <a:latin typeface="Comic Sans MS" panose="030F0702030302020204" pitchFamily="66" charset="0"/>
              </a:rPr>
              <a:t>short</a:t>
            </a:r>
            <a:r>
              <a:rPr lang="tr-TR" sz="1800" dirty="0" smtClean="0">
                <a:latin typeface="Comic Sans MS" panose="030F0702030302020204" pitchFamily="66" charset="0"/>
              </a:rPr>
              <a:t> documentary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sz="1600" dirty="0" smtClean="0">
                <a:latin typeface="Comic Sans MS" panose="030F0702030302020204" pitchFamily="66" charset="0"/>
                <a:hlinkClick r:id="rId2"/>
              </a:rPr>
              <a:t>www.youtube.com/watch?v=ttMQECKQ3DQ</a:t>
            </a:r>
            <a:r>
              <a:rPr lang="tr-TR" sz="1600" dirty="0" smtClean="0">
                <a:latin typeface="Comic Sans MS" panose="030F0702030302020204" pitchFamily="66" charset="0"/>
              </a:rPr>
              <a:t> 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Patrick </a:t>
            </a:r>
            <a:r>
              <a:rPr lang="en-US" sz="1800" dirty="0" err="1">
                <a:latin typeface="Comic Sans MS" panose="030F0702030302020204" pitchFamily="66" charset="0"/>
              </a:rPr>
              <a:t>Blackett</a:t>
            </a:r>
            <a:r>
              <a:rPr lang="en-US" sz="1800" dirty="0">
                <a:latin typeface="Comic Sans MS" panose="030F0702030302020204" pitchFamily="66" charset="0"/>
              </a:rPr>
              <a:t> | Draw my life (The OR </a:t>
            </a:r>
            <a:r>
              <a:rPr lang="tr-TR" sz="1800" dirty="0" smtClean="0">
                <a:latin typeface="Comic Sans MS" panose="030F0702030302020204" pitchFamily="66" charset="0"/>
              </a:rPr>
              <a:t>Society) </a:t>
            </a:r>
            <a:r>
              <a:rPr lang="en-US" sz="1600" dirty="0" smtClean="0">
                <a:latin typeface="Comic Sans MS" panose="030F0702030302020204" pitchFamily="66" charset="0"/>
                <a:hlinkClick r:id="rId3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3"/>
              </a:rPr>
              <a:t>://www.youtube.com/watch?v=jg5IQ5Hf2G0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Operational </a:t>
            </a:r>
            <a:r>
              <a:rPr lang="en-US" sz="1800" dirty="0">
                <a:latin typeface="Comic Sans MS" panose="030F0702030302020204" pitchFamily="66" charset="0"/>
              </a:rPr>
              <a:t>Research '</a:t>
            </a:r>
            <a:r>
              <a:rPr lang="en-US" sz="1800" dirty="0" err="1">
                <a:latin typeface="Comic Sans MS" panose="030F0702030302020204" pitchFamily="66" charset="0"/>
              </a:rPr>
              <a:t>ORigin</a:t>
            </a:r>
            <a:r>
              <a:rPr lang="en-US" sz="1800" dirty="0">
                <a:latin typeface="Comic Sans MS" panose="030F0702030302020204" pitchFamily="66" charset="0"/>
              </a:rPr>
              <a:t> Story' (The OR </a:t>
            </a:r>
            <a:r>
              <a:rPr lang="tr-TR" sz="1800" dirty="0" smtClean="0">
                <a:latin typeface="Comic Sans MS" panose="030F0702030302020204" pitchFamily="66" charset="0"/>
              </a:rPr>
              <a:t>Society) </a:t>
            </a:r>
            <a:r>
              <a:rPr lang="en-US" sz="1600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4"/>
              </a:rPr>
              <a:t>://www.youtube.com/watch?v=ILWbaWrjgU4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What </a:t>
            </a:r>
            <a:r>
              <a:rPr lang="en-US" sz="1800" dirty="0">
                <a:latin typeface="Comic Sans MS" panose="030F0702030302020204" pitchFamily="66" charset="0"/>
              </a:rPr>
              <a:t>is Operational Research? – Full feature (The </a:t>
            </a:r>
            <a:r>
              <a:rPr lang="en-US" sz="1800" dirty="0" smtClean="0">
                <a:latin typeface="Comic Sans MS" panose="030F0702030302020204" pitchFamily="66" charset="0"/>
              </a:rPr>
              <a:t>OR</a:t>
            </a:r>
            <a:r>
              <a:rPr lang="tr-TR" sz="1800" dirty="0" smtClean="0">
                <a:latin typeface="Comic Sans MS" panose="030F0702030302020204" pitchFamily="66" charset="0"/>
              </a:rPr>
              <a:t> Society)  </a:t>
            </a:r>
            <a:r>
              <a:rPr lang="en-US" sz="1600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5"/>
              </a:rPr>
              <a:t>://www.youtube.com/watch?v=0oMVVx81kCs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Bright </a:t>
            </a:r>
            <a:r>
              <a:rPr lang="en-US" sz="1800" dirty="0">
                <a:latin typeface="Comic Sans MS" panose="030F0702030302020204" pitchFamily="66" charset="0"/>
              </a:rPr>
              <a:t>Future, Big Opportunities in O.R. and Analytics </a:t>
            </a:r>
            <a:r>
              <a:rPr lang="tr-TR" sz="1800" dirty="0" smtClean="0">
                <a:latin typeface="Comic Sans MS" panose="030F0702030302020204" pitchFamily="66" charset="0"/>
              </a:rPr>
              <a:t>(INFORMS) </a:t>
            </a:r>
            <a:r>
              <a:rPr lang="en-US" sz="1600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6"/>
              </a:rPr>
              <a:t>://www.youtube.com/watch?v=9-MITCoka-Q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O.R</a:t>
            </a:r>
            <a:r>
              <a:rPr lang="en-US" sz="1800" dirty="0">
                <a:latin typeface="Comic Sans MS" panose="030F0702030302020204" pitchFamily="66" charset="0"/>
              </a:rPr>
              <a:t>. &amp; Analytics: Saving </a:t>
            </a:r>
            <a:r>
              <a:rPr lang="en-US" sz="1800" dirty="0" smtClean="0">
                <a:latin typeface="Comic Sans MS" panose="030F0702030302020204" pitchFamily="66" charset="0"/>
              </a:rPr>
              <a:t>Lives</a:t>
            </a:r>
            <a:r>
              <a:rPr lang="tr-TR" sz="1800" dirty="0" smtClean="0">
                <a:latin typeface="Comic Sans MS" panose="030F0702030302020204" pitchFamily="66" charset="0"/>
              </a:rPr>
              <a:t> and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Money, Solving </a:t>
            </a:r>
            <a:r>
              <a:rPr lang="en-US" sz="1800" dirty="0" smtClean="0">
                <a:latin typeface="Comic Sans MS" panose="030F0702030302020204" pitchFamily="66" charset="0"/>
              </a:rPr>
              <a:t>Problems</a:t>
            </a:r>
            <a:r>
              <a:rPr lang="tr-TR" sz="1800" dirty="0" smtClean="0">
                <a:latin typeface="Comic Sans MS" panose="030F0702030302020204" pitchFamily="66" charset="0"/>
              </a:rPr>
              <a:t> (INFORMS)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7"/>
              </a:rPr>
              <a:t>://www.youtube.com/watch?v=KkVDcwzs6Ik</a:t>
            </a:r>
            <a:r>
              <a:rPr lang="en-US" sz="1800" dirty="0">
                <a:latin typeface="Comic Sans MS" panose="030F0702030302020204" pitchFamily="66" charset="0"/>
              </a:rPr>
              <a:t> 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INFORMS </a:t>
            </a:r>
            <a:r>
              <a:rPr lang="en-US" sz="1800" dirty="0">
                <a:latin typeface="Comic Sans MS" panose="030F0702030302020204" pitchFamily="66" charset="0"/>
              </a:rPr>
              <a:t>O.R. and Analytics </a:t>
            </a:r>
            <a:r>
              <a:rPr lang="en-US" sz="1800" dirty="0" smtClean="0">
                <a:latin typeface="Comic Sans MS" panose="030F0702030302020204" pitchFamily="66" charset="0"/>
              </a:rPr>
              <a:t>Impact</a:t>
            </a:r>
            <a:r>
              <a:rPr lang="tr-TR" sz="1800" dirty="0" smtClean="0">
                <a:latin typeface="Comic Sans MS" panose="030F0702030302020204" pitchFamily="66" charset="0"/>
              </a:rPr>
              <a:t> (INFORMS)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hlinkClick r:id="rId8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8"/>
              </a:rPr>
              <a:t>://www.youtube.com/watch?v=lq0B6wnAbk0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2021 </a:t>
            </a:r>
            <a:r>
              <a:rPr lang="en-US" sz="1800" dirty="0">
                <a:latin typeface="Comic Sans MS" panose="030F0702030302020204" pitchFamily="66" charset="0"/>
              </a:rPr>
              <a:t>Edelman Winner: UN World Food </a:t>
            </a:r>
            <a:r>
              <a:rPr lang="en-US" sz="1800" dirty="0" err="1" smtClean="0">
                <a:latin typeface="Comic Sans MS" panose="030F0702030302020204" pitchFamily="66" charset="0"/>
              </a:rPr>
              <a:t>Programme</a:t>
            </a:r>
            <a:r>
              <a:rPr lang="tr-TR" sz="1800" dirty="0" smtClean="0">
                <a:latin typeface="Comic Sans MS" panose="030F0702030302020204" pitchFamily="66" charset="0"/>
              </a:rPr>
              <a:t> (INFORMS) </a:t>
            </a:r>
            <a:r>
              <a:rPr lang="en-US" sz="1600" dirty="0" smtClean="0">
                <a:latin typeface="Comic Sans MS" panose="030F0702030302020204" pitchFamily="66" charset="0"/>
                <a:hlinkClick r:id="rId9"/>
              </a:rPr>
              <a:t>https</a:t>
            </a:r>
            <a:r>
              <a:rPr lang="en-US" sz="1600" dirty="0">
                <a:latin typeface="Comic Sans MS" panose="030F0702030302020204" pitchFamily="66" charset="0"/>
                <a:hlinkClick r:id="rId9"/>
              </a:rPr>
              <a:t>://www.youtube.com/watch?v=wdEcVj5LTGg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Suggested Videos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828800"/>
            <a:ext cx="8577262" cy="4724400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Midterm Exam 1	30%</a:t>
            </a:r>
            <a:endParaRPr lang="tr-TR" dirty="0">
              <a:latin typeface="Comic Sans MS" pitchFamily="66" charset="0"/>
            </a:endParaRPr>
          </a:p>
          <a:p>
            <a:r>
              <a:rPr lang="tr-TR" dirty="0">
                <a:latin typeface="Comic Sans MS" pitchFamily="66" charset="0"/>
              </a:rPr>
              <a:t>Midterm Exam </a:t>
            </a:r>
            <a:r>
              <a:rPr lang="tr-TR" dirty="0" smtClean="0">
                <a:latin typeface="Comic Sans MS" pitchFamily="66" charset="0"/>
              </a:rPr>
              <a:t>2 	30% </a:t>
            </a:r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Final exam 		40%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Assessment</a:t>
            </a:r>
            <a:endParaRPr lang="tr-T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577262" cy="5029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Do not!</a:t>
            </a:r>
          </a:p>
          <a:p>
            <a:r>
              <a:rPr lang="en-US" dirty="0" smtClean="0">
                <a:latin typeface="Comic Sans MS" pitchFamily="66" charset="0"/>
              </a:rPr>
              <a:t>Studying together to understand the material is fine, but the work you hand in is to be your own. </a:t>
            </a:r>
          </a:p>
          <a:p>
            <a:r>
              <a:rPr lang="en-US" dirty="0" smtClean="0">
                <a:latin typeface="Comic Sans MS" pitchFamily="66" charset="0"/>
              </a:rPr>
              <a:t>No cheating will be tolerated: A letter grade of F will be given!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Cheating</a:t>
            </a:r>
            <a:r>
              <a:rPr lang="tr-TR" sz="3200" dirty="0" smtClean="0">
                <a:latin typeface="Comic Sans MS" pitchFamily="66" charset="0"/>
              </a:rPr>
              <a:t> and </a:t>
            </a:r>
            <a:r>
              <a:rPr lang="tr-TR" sz="3200" dirty="0" err="1" smtClean="0">
                <a:latin typeface="Comic Sans MS" pitchFamily="66" charset="0"/>
              </a:rPr>
              <a:t>Plagiarism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Midterm Exams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0010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Individual </a:t>
            </a:r>
            <a:r>
              <a:rPr lang="tr-TR" dirty="0" smtClean="0">
                <a:latin typeface="Comic Sans MS" pitchFamily="66" charset="0"/>
              </a:rPr>
              <a:t>take home </a:t>
            </a:r>
            <a:r>
              <a:rPr lang="en-US" dirty="0" smtClean="0">
                <a:latin typeface="Comic Sans MS" pitchFamily="66" charset="0"/>
              </a:rPr>
              <a:t>assignment</a:t>
            </a:r>
            <a:r>
              <a:rPr lang="tr-TR" dirty="0" smtClean="0">
                <a:latin typeface="Comic Sans MS" pitchFamily="66" charset="0"/>
              </a:rPr>
              <a:t>s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sz="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Midterm Exam 1 </a:t>
            </a:r>
          </a:p>
          <a:p>
            <a:r>
              <a:rPr lang="en-US" dirty="0" smtClean="0">
                <a:latin typeface="Comic Sans MS" pitchFamily="66" charset="0"/>
              </a:rPr>
              <a:t>Topics covered in the first 5 weeks </a:t>
            </a:r>
          </a:p>
          <a:p>
            <a:r>
              <a:rPr lang="en-US" dirty="0" smtClean="0">
                <a:latin typeface="Comic Sans MS" pitchFamily="66" charset="0"/>
              </a:rPr>
              <a:t>Date: </a:t>
            </a:r>
            <a:r>
              <a:rPr lang="tr-TR" dirty="0" smtClean="0">
                <a:latin typeface="Comic Sans MS" pitchFamily="66" charset="0"/>
              </a:rPr>
              <a:t>November 6</a:t>
            </a:r>
            <a:r>
              <a:rPr lang="tr-TR" baseline="30000" dirty="0" smtClean="0">
                <a:latin typeface="Comic Sans MS" pitchFamily="66" charset="0"/>
              </a:rPr>
              <a:t>th</a:t>
            </a:r>
            <a:endParaRPr lang="en-US" baseline="30000" dirty="0" smtClean="0">
              <a:latin typeface="Comic Sans MS" pitchFamily="66" charset="0"/>
            </a:endParaRPr>
          </a:p>
          <a:p>
            <a:pPr>
              <a:buNone/>
            </a:pPr>
            <a:endParaRPr lang="en-US" sz="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Midterm Exam 2</a:t>
            </a:r>
          </a:p>
          <a:p>
            <a:r>
              <a:rPr lang="en-US" dirty="0" smtClean="0">
                <a:latin typeface="Comic Sans MS" pitchFamily="66" charset="0"/>
              </a:rPr>
              <a:t>Topics covered after the 6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week</a:t>
            </a:r>
          </a:p>
          <a:p>
            <a:r>
              <a:rPr lang="en-US" dirty="0" smtClean="0">
                <a:latin typeface="Comic Sans MS" pitchFamily="66" charset="0"/>
              </a:rPr>
              <a:t>Date: December </a:t>
            </a:r>
            <a:r>
              <a:rPr lang="tr-TR" dirty="0" smtClean="0">
                <a:latin typeface="Comic Sans MS" pitchFamily="66" charset="0"/>
              </a:rPr>
              <a:t>11</a:t>
            </a:r>
            <a:r>
              <a:rPr lang="en-US" baseline="30000" dirty="0" err="1" smtClean="0">
                <a:latin typeface="Comic Sans MS" pitchFamily="66" charset="0"/>
              </a:rPr>
              <a:t>th</a:t>
            </a:r>
            <a:endParaRPr lang="en-US" sz="1000" baseline="30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latin typeface="Comic Sans MS" pitchFamily="66" charset="0"/>
              </a:rPr>
              <a:t>Final Exam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7891462" cy="50292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Individual in-person assignment</a:t>
            </a:r>
          </a:p>
          <a:p>
            <a:r>
              <a:rPr lang="tr-TR" dirty="0" smtClean="0">
                <a:latin typeface="Comic Sans MS" pitchFamily="66" charset="0"/>
              </a:rPr>
              <a:t>All </a:t>
            </a:r>
            <a:r>
              <a:rPr lang="tr-TR" dirty="0">
                <a:latin typeface="Comic Sans MS" pitchFamily="66" charset="0"/>
              </a:rPr>
              <a:t>topics covered</a:t>
            </a:r>
          </a:p>
          <a:p>
            <a:r>
              <a:rPr lang="tr-TR" dirty="0" smtClean="0">
                <a:latin typeface="Comic Sans MS" pitchFamily="66" charset="0"/>
              </a:rPr>
              <a:t>Date: December </a:t>
            </a:r>
            <a:r>
              <a:rPr lang="tr-TR" dirty="0" smtClean="0">
                <a:latin typeface="Comic Sans MS" pitchFamily="66" charset="0"/>
              </a:rPr>
              <a:t>18</a:t>
            </a:r>
            <a:r>
              <a:rPr lang="tr-TR" baseline="30000" dirty="0" smtClean="0">
                <a:latin typeface="Comic Sans MS" pitchFamily="66" charset="0"/>
              </a:rPr>
              <a:t>th</a:t>
            </a:r>
            <a:endParaRPr lang="tr-TR" baseline="30000" dirty="0" smtClean="0">
              <a:latin typeface="Comic Sans MS" pitchFamily="66" charset="0"/>
            </a:endParaRPr>
          </a:p>
          <a:p>
            <a:pPr>
              <a:buNone/>
            </a:pPr>
            <a:endParaRPr lang="tr-TR" sz="1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987425"/>
          </a:xfrm>
        </p:spPr>
        <p:txBody>
          <a:bodyPr/>
          <a:lstStyle/>
          <a:p>
            <a:pPr eaLnBrk="1" hangingPunct="1"/>
            <a:r>
              <a:rPr lang="tr-TR" sz="3200" dirty="0" smtClean="0">
                <a:latin typeface="Comic Sans MS" panose="030F0702030302020204" pitchFamily="66" charset="0"/>
              </a:rPr>
              <a:t>Schedule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7965956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00200"/>
            <a:ext cx="8272462" cy="5029200"/>
          </a:xfrm>
        </p:spPr>
        <p:txBody>
          <a:bodyPr/>
          <a:lstStyle/>
          <a:p>
            <a:r>
              <a:rPr lang="en-US" sz="2000" dirty="0">
                <a:latin typeface="Comic Sans MS" pitchFamily="66" charset="0"/>
              </a:rPr>
              <a:t>Professor at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Industrial Engineering department</a:t>
            </a:r>
            <a:r>
              <a:rPr lang="tr-TR" sz="2000" dirty="0">
                <a:latin typeface="Comic Sans MS" pitchFamily="66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ITU </a:t>
            </a:r>
            <a:r>
              <a:rPr lang="en-US" sz="2000" dirty="0">
                <a:latin typeface="Comic Sans MS" pitchFamily="66" charset="0"/>
              </a:rPr>
              <a:t>(2011</a:t>
            </a:r>
            <a:r>
              <a:rPr lang="tr-TR" sz="2000" dirty="0">
                <a:latin typeface="Comic Sans MS" pitchFamily="66" charset="0"/>
              </a:rPr>
              <a:t>- 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r>
              <a:rPr lang="tr-TR" sz="2000" dirty="0" smtClean="0">
                <a:latin typeface="Comic Sans MS" pitchFamily="66" charset="0"/>
              </a:rPr>
              <a:t>Visiting Professor at </a:t>
            </a:r>
            <a:r>
              <a:rPr lang="tr-TR" sz="2000" dirty="0">
                <a:latin typeface="Comic Sans MS" pitchFamily="66" charset="0"/>
              </a:rPr>
              <a:t>The Joseph M. </a:t>
            </a:r>
            <a:r>
              <a:rPr lang="tr-TR" sz="2000" dirty="0">
                <a:solidFill>
                  <a:srgbClr val="FF0000"/>
                </a:solidFill>
                <a:latin typeface="Comic Sans MS" pitchFamily="66" charset="0"/>
              </a:rPr>
              <a:t>Katz</a:t>
            </a:r>
            <a:r>
              <a:rPr lang="tr-TR" sz="2000" dirty="0">
                <a:latin typeface="Comic Sans MS" pitchFamily="66" charset="0"/>
              </a:rPr>
              <a:t> Graduate </a:t>
            </a:r>
            <a:r>
              <a:rPr lang="tr-TR" sz="2000" dirty="0">
                <a:solidFill>
                  <a:srgbClr val="FF0000"/>
                </a:solidFill>
                <a:latin typeface="Comic Sans MS" pitchFamily="66" charset="0"/>
              </a:rPr>
              <a:t>School of 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Business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University of Pittsburgh </a:t>
            </a:r>
            <a:r>
              <a:rPr lang="tr-TR" sz="2000" dirty="0" smtClean="0">
                <a:latin typeface="Comic Sans MS" pitchFamily="66" charset="0"/>
              </a:rPr>
              <a:t>(2018-2019)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Ph.D. in ITU Engineering Management program (2000)</a:t>
            </a:r>
          </a:p>
          <a:p>
            <a:r>
              <a:rPr lang="tr-TR" sz="2000" dirty="0" smtClean="0">
                <a:latin typeface="Comic Sans MS" pitchFamily="66" charset="0"/>
              </a:rPr>
              <a:t>Visiting Re</a:t>
            </a:r>
            <a:r>
              <a:rPr lang="en-US" sz="2000" dirty="0" smtClean="0">
                <a:latin typeface="Comic Sans MS" pitchFamily="66" charset="0"/>
              </a:rPr>
              <a:t>search</a:t>
            </a:r>
            <a:r>
              <a:rPr lang="tr-TR" sz="2000" dirty="0" smtClean="0">
                <a:latin typeface="Comic Sans MS" pitchFamily="66" charset="0"/>
              </a:rPr>
              <a:t>er</a:t>
            </a:r>
            <a:r>
              <a:rPr lang="en-US" sz="2000" dirty="0" smtClean="0">
                <a:latin typeface="Comic Sans MS" pitchFamily="66" charset="0"/>
              </a:rPr>
              <a:t> at Centre for Decision Research of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Leeds University Business School </a:t>
            </a:r>
            <a:r>
              <a:rPr lang="en-US" sz="2000" dirty="0" smtClean="0">
                <a:latin typeface="Comic Sans MS" pitchFamily="66" charset="0"/>
              </a:rPr>
              <a:t>(1998-1999)</a:t>
            </a:r>
          </a:p>
          <a:p>
            <a:r>
              <a:rPr lang="en-US" sz="2000" dirty="0" smtClean="0">
                <a:latin typeface="Comic Sans MS" pitchFamily="66" charset="0"/>
              </a:rPr>
              <a:t>Research interests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Decision Analysis, Multi Criteria Decision Making, Group Decision Making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Operations Research / Management Science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Logistics Management, Ethics in OR, Business Ethics, </a:t>
            </a:r>
            <a:r>
              <a:rPr lang="en-US" dirty="0" err="1" smtClean="0">
                <a:latin typeface="Comic Sans MS" pitchFamily="66" charset="0"/>
              </a:rPr>
              <a:t>Transp’n</a:t>
            </a:r>
            <a:r>
              <a:rPr lang="en-US" dirty="0" smtClean="0">
                <a:latin typeface="Comic Sans MS" pitchFamily="66" charset="0"/>
              </a:rPr>
              <a:t>, Energy, Bidding and Tender Systems, Scheduling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987425"/>
          </a:xfrm>
        </p:spPr>
        <p:txBody>
          <a:bodyPr/>
          <a:lstStyle/>
          <a:p>
            <a:pPr eaLnBrk="1" hangingPunct="1"/>
            <a:r>
              <a:rPr lang="tr-TR" sz="3200" dirty="0" smtClean="0">
                <a:latin typeface="Comic Sans MS" panose="030F0702030302020204" pitchFamily="66" charset="0"/>
              </a:rPr>
              <a:t>Bio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987425"/>
          </a:xfrm>
        </p:spPr>
        <p:txBody>
          <a:bodyPr/>
          <a:lstStyle/>
          <a:p>
            <a:pPr eaLnBrk="1" hangingPunct="1"/>
            <a:r>
              <a:rPr lang="tr-TR" sz="3200" dirty="0" smtClean="0">
                <a:latin typeface="Comic Sans MS" panose="030F0702030302020204" pitchFamily="66" charset="0"/>
              </a:rPr>
              <a:t>Contact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577262" cy="5105400"/>
          </a:xfrm>
        </p:spPr>
        <p:txBody>
          <a:bodyPr/>
          <a:lstStyle/>
          <a:p>
            <a:pPr>
              <a:buNone/>
            </a:pPr>
            <a:r>
              <a:rPr lang="tr-TR" sz="2000" u="sng" dirty="0" smtClean="0">
                <a:latin typeface="Comic Sans MS" pitchFamily="66" charset="0"/>
              </a:rPr>
              <a:t>Phone/WhatsApp</a:t>
            </a:r>
          </a:p>
          <a:p>
            <a:pPr>
              <a:buNone/>
            </a:pPr>
            <a:r>
              <a:rPr lang="tr-TR" sz="2000" dirty="0" smtClean="0">
                <a:latin typeface="Comic Sans MS" pitchFamily="66" charset="0"/>
              </a:rPr>
              <a:t>(532) 355 5045</a:t>
            </a:r>
          </a:p>
          <a:p>
            <a:pPr>
              <a:buNone/>
            </a:pPr>
            <a:r>
              <a:rPr lang="tr-TR" sz="1000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tr-TR" sz="2000" u="sng" dirty="0" smtClean="0">
                <a:latin typeface="Comic Sans MS" pitchFamily="66" charset="0"/>
              </a:rPr>
              <a:t>Web site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Comic Sans MS" pitchFamily="66" charset="0"/>
                <a:hlinkClick r:id="rId3"/>
              </a:rPr>
              <a:t>www.ilkertopcu.</a:t>
            </a:r>
            <a:r>
              <a:rPr lang="tr-TR" sz="2000" dirty="0" smtClean="0">
                <a:latin typeface="Comic Sans MS" pitchFamily="66" charset="0"/>
                <a:hlinkClick r:id="rId3"/>
              </a:rPr>
              <a:t>net</a:t>
            </a:r>
            <a:r>
              <a:rPr lang="tr-TR" sz="2000" dirty="0" smtClean="0">
                <a:latin typeface="Comic Sans MS" panose="030F0702030302020204" pitchFamily="66" charset="0"/>
              </a:rPr>
              <a:t>, </a:t>
            </a:r>
            <a:r>
              <a:rPr lang="tr-TR" sz="2000" u="sng" dirty="0">
                <a:latin typeface="Comic Sans MS" panose="030F0702030302020204" pitchFamily="66" charset="0"/>
                <a:hlinkClick r:id="rId4"/>
              </a:rPr>
              <a:t>www.linkedin.com/in/ilker-topcu/</a:t>
            </a:r>
            <a:r>
              <a:rPr lang="tr-TR" sz="2000" dirty="0">
                <a:latin typeface="Comic Sans MS" panose="030F0702030302020204" pitchFamily="66" charset="0"/>
              </a:rPr>
              <a:t>  </a:t>
            </a:r>
            <a:endParaRPr lang="tr-TR" sz="20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000" dirty="0" smtClean="0">
                <a:latin typeface="Comic Sans MS" pitchFamily="66" charset="0"/>
                <a:hlinkClick r:id="rId5"/>
              </a:rPr>
              <a:t>twitter.com/yitopcu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smtClean="0">
                <a:latin typeface="Comic Sans MS" pitchFamily="66" charset="0"/>
                <a:hlinkClick r:id="rId6"/>
              </a:rPr>
              <a:t>facebook.com/yitopcu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smtClean="0">
                <a:latin typeface="Comic Sans MS" pitchFamily="66" charset="0"/>
                <a:hlinkClick r:id="rId7" action="ppaction://hlinkfile"/>
              </a:rPr>
              <a:t>instagram.com/yitopcu</a:t>
            </a:r>
            <a:endParaRPr lang="tr-TR" sz="2000" dirty="0">
              <a:latin typeface="Comic Sans MS" pitchFamily="66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endParaRPr lang="tr-TR" sz="1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sz="2000" u="sng" dirty="0" smtClean="0">
                <a:latin typeface="Comic Sans MS" pitchFamily="66" charset="0"/>
              </a:rPr>
              <a:t>E-mail </a:t>
            </a:r>
            <a:r>
              <a:rPr lang="tr-TR" sz="2000" u="sng" dirty="0" err="1" smtClean="0">
                <a:latin typeface="Comic Sans MS" pitchFamily="66" charset="0"/>
              </a:rPr>
              <a:t>address</a:t>
            </a:r>
            <a:endParaRPr lang="tr-TR" sz="2000" u="sng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sz="2000" dirty="0" smtClean="0">
                <a:latin typeface="Comic Sans MS" pitchFamily="66" charset="0"/>
              </a:rPr>
              <a:t>ilker.topcu@itu.edu.tr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91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3" y="685800"/>
            <a:ext cx="9186291" cy="48657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198006" y="784094"/>
            <a:ext cx="1447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09589" y="2802721"/>
            <a:ext cx="1600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949690" cy="44234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371600" y="4234734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685800"/>
            <a:ext cx="9129713" cy="485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76400"/>
            <a:ext cx="8272462" cy="4495800"/>
          </a:xfrm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Credits</a:t>
            </a:r>
            <a:r>
              <a:rPr lang="tr-TR" dirty="0" smtClean="0">
                <a:latin typeface="Comic Sans MS" pitchFamily="66" charset="0"/>
              </a:rPr>
              <a:t>: 		3+0</a:t>
            </a:r>
          </a:p>
          <a:p>
            <a:r>
              <a:rPr lang="tr-TR" dirty="0" smtClean="0">
                <a:latin typeface="Comic Sans MS" pitchFamily="66" charset="0"/>
              </a:rPr>
              <a:t>ECTS </a:t>
            </a:r>
            <a:r>
              <a:rPr lang="tr-TR" dirty="0" err="1" smtClean="0">
                <a:latin typeface="Comic Sans MS" pitchFamily="66" charset="0"/>
              </a:rPr>
              <a:t>Credits</a:t>
            </a:r>
            <a:r>
              <a:rPr lang="tr-TR" dirty="0" smtClean="0">
                <a:latin typeface="Comic Sans MS" pitchFamily="66" charset="0"/>
              </a:rPr>
              <a:t>: 	7.5</a:t>
            </a:r>
          </a:p>
          <a:p>
            <a:r>
              <a:rPr lang="tr-TR" dirty="0" err="1" smtClean="0">
                <a:latin typeface="Comic Sans MS" pitchFamily="66" charset="0"/>
              </a:rPr>
              <a:t>Type</a:t>
            </a:r>
            <a:r>
              <a:rPr lang="tr-TR" dirty="0" smtClean="0">
                <a:latin typeface="Comic Sans MS" pitchFamily="66" charset="0"/>
              </a:rPr>
              <a:t>: 		</a:t>
            </a:r>
            <a:r>
              <a:rPr lang="tr-TR" dirty="0" err="1" smtClean="0">
                <a:latin typeface="Comic Sans MS" pitchFamily="66" charset="0"/>
              </a:rPr>
              <a:t>Compulsory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Language</a:t>
            </a:r>
            <a:r>
              <a:rPr lang="tr-TR" dirty="0" smtClean="0">
                <a:latin typeface="Comic Sans MS" pitchFamily="66" charset="0"/>
              </a:rPr>
              <a:t>: 	</a:t>
            </a:r>
            <a:r>
              <a:rPr lang="tr-TR" dirty="0" err="1" smtClean="0">
                <a:latin typeface="Comic Sans MS" pitchFamily="66" charset="0"/>
              </a:rPr>
              <a:t>English</a:t>
            </a: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Web site: 	</a:t>
            </a:r>
            <a:r>
              <a:rPr lang="tr-TR" dirty="0" smtClean="0">
                <a:latin typeface="Comic Sans MS" pitchFamily="66" charset="0"/>
                <a:hlinkClick r:id="rId2" action="ppaction://hlinkfile"/>
              </a:rPr>
              <a:t>web.itu.edu.tr/topcuil/ya/MHN502E</a:t>
            </a:r>
            <a:r>
              <a:rPr lang="tr-TR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Course</a:t>
            </a:r>
            <a:r>
              <a:rPr lang="tr-TR" sz="3200" dirty="0" smtClean="0">
                <a:latin typeface="Comic Sans MS" pitchFamily="66" charset="0"/>
              </a:rPr>
              <a:t> Information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577262" cy="5105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Decision making, Model building, Modeling philosophy</a:t>
            </a:r>
          </a:p>
          <a:p>
            <a:r>
              <a:rPr lang="en-US" dirty="0" smtClean="0">
                <a:latin typeface="Comic Sans MS" pitchFamily="66" charset="0"/>
              </a:rPr>
              <a:t>Linear programming</a:t>
            </a:r>
          </a:p>
          <a:p>
            <a:r>
              <a:rPr lang="en-US" dirty="0" smtClean="0">
                <a:latin typeface="Comic Sans MS" pitchFamily="66" charset="0"/>
              </a:rPr>
              <a:t>Graphical solution, Simplex algorithm, M method</a:t>
            </a:r>
          </a:p>
          <a:p>
            <a:r>
              <a:rPr lang="en-US" dirty="0" err="1" smtClean="0">
                <a:latin typeface="Comic Sans MS" pitchFamily="66" charset="0"/>
              </a:rPr>
              <a:t>Lindo</a:t>
            </a:r>
            <a:r>
              <a:rPr lang="en-US" dirty="0" smtClean="0">
                <a:latin typeface="Comic Sans MS" pitchFamily="66" charset="0"/>
              </a:rPr>
              <a:t> and Excel solver</a:t>
            </a:r>
          </a:p>
          <a:p>
            <a:r>
              <a:rPr lang="en-US" dirty="0" smtClean="0">
                <a:latin typeface="Comic Sans MS" pitchFamily="66" charset="0"/>
              </a:rPr>
              <a:t>Duality, Sensitivity analysis</a:t>
            </a:r>
          </a:p>
          <a:p>
            <a:r>
              <a:rPr lang="en-US" dirty="0" smtClean="0">
                <a:latin typeface="Comic Sans MS" pitchFamily="66" charset="0"/>
              </a:rPr>
              <a:t>Transportation models and solving methods, Transshipment, Assignment</a:t>
            </a:r>
          </a:p>
          <a:p>
            <a:r>
              <a:rPr lang="en-US" dirty="0" smtClean="0">
                <a:latin typeface="Comic Sans MS" pitchFamily="66" charset="0"/>
              </a:rPr>
              <a:t>Integer </a:t>
            </a:r>
            <a:r>
              <a:rPr lang="tr-TR" dirty="0" smtClean="0">
                <a:latin typeface="Comic Sans MS" pitchFamily="66" charset="0"/>
              </a:rPr>
              <a:t>p</a:t>
            </a:r>
            <a:r>
              <a:rPr lang="en-US" dirty="0" err="1" smtClean="0">
                <a:latin typeface="Comic Sans MS" pitchFamily="66" charset="0"/>
              </a:rPr>
              <a:t>rogramming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Branch and Bound, Cutting </a:t>
            </a:r>
            <a:r>
              <a:rPr lang="tr-TR" dirty="0" smtClean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lanes</a:t>
            </a:r>
          </a:p>
          <a:p>
            <a:r>
              <a:rPr lang="en-US" dirty="0" smtClean="0">
                <a:latin typeface="Comic Sans MS" pitchFamily="66" charset="0"/>
              </a:rPr>
              <a:t>Combinatorial </a:t>
            </a:r>
            <a:r>
              <a:rPr lang="tr-TR" dirty="0" smtClean="0">
                <a:latin typeface="Comic Sans MS" pitchFamily="66" charset="0"/>
              </a:rPr>
              <a:t>o</a:t>
            </a:r>
            <a:r>
              <a:rPr lang="en-US" dirty="0" err="1" smtClean="0">
                <a:latin typeface="Comic Sans MS" pitchFamily="66" charset="0"/>
              </a:rPr>
              <a:t>ptimization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Course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description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272462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To </a:t>
            </a:r>
            <a:r>
              <a:rPr lang="tr-TR" dirty="0" err="1" smtClean="0">
                <a:latin typeface="Comic Sans MS" pitchFamily="66" charset="0"/>
              </a:rPr>
              <a:t>use</a:t>
            </a:r>
            <a:r>
              <a:rPr lang="en-US" dirty="0" smtClean="0">
                <a:latin typeface="Comic Sans MS" pitchFamily="66" charset="0"/>
              </a:rPr>
              <a:t> different mathematical modeling techniques </a:t>
            </a:r>
            <a:r>
              <a:rPr lang="tr-TR" dirty="0" err="1" smtClean="0">
                <a:latin typeface="Comic Sans MS" pitchFamily="66" charset="0"/>
              </a:rPr>
              <a:t>utilizing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Operations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Research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en-US" dirty="0" smtClean="0">
                <a:latin typeface="Comic Sans MS" pitchFamily="66" charset="0"/>
              </a:rPr>
              <a:t>OR</a:t>
            </a:r>
            <a:r>
              <a:rPr lang="tr-TR" dirty="0" smtClean="0">
                <a:latin typeface="Comic Sans MS" pitchFamily="66" charset="0"/>
              </a:rPr>
              <a:t>) </a:t>
            </a:r>
            <a:r>
              <a:rPr lang="tr-TR" dirty="0" err="1" smtClean="0">
                <a:latin typeface="Comic Sans MS" pitchFamily="66" charset="0"/>
              </a:rPr>
              <a:t>methodology</a:t>
            </a:r>
            <a:endParaRPr lang="tr-TR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To learn </a:t>
            </a:r>
            <a:r>
              <a:rPr lang="tr-TR" dirty="0" err="1" smtClean="0">
                <a:latin typeface="Comic Sans MS" pitchFamily="66" charset="0"/>
              </a:rPr>
              <a:t>various</a:t>
            </a:r>
            <a:r>
              <a:rPr lang="en-US" dirty="0" smtClean="0">
                <a:latin typeface="Comic Sans MS" pitchFamily="66" charset="0"/>
              </a:rPr>
              <a:t> methods that are used for </a:t>
            </a:r>
            <a:r>
              <a:rPr lang="tr-TR" dirty="0" err="1" smtClean="0">
                <a:latin typeface="Comic Sans MS" pitchFamily="66" charset="0"/>
              </a:rPr>
              <a:t>quantitative</a:t>
            </a:r>
            <a:r>
              <a:rPr lang="en-US" dirty="0" smtClean="0">
                <a:latin typeface="Comic Sans MS" pitchFamily="66" charset="0"/>
              </a:rPr>
              <a:t> decision making</a:t>
            </a:r>
            <a:endParaRPr lang="tr-TR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To find </a:t>
            </a:r>
            <a:r>
              <a:rPr lang="tr-TR" dirty="0" smtClean="0">
                <a:latin typeface="Comic Sans MS" pitchFamily="66" charset="0"/>
              </a:rPr>
              <a:t>optimal</a:t>
            </a:r>
            <a:r>
              <a:rPr lang="en-US" dirty="0" smtClean="0">
                <a:latin typeface="Comic Sans MS" pitchFamily="66" charset="0"/>
              </a:rPr>
              <a:t> solutions to problems</a:t>
            </a:r>
            <a:endParaRPr lang="tr-TR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endParaRPr lang="tr-TR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Course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objectives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8577262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mtClean="0">
                <a:latin typeface="Comic Sans MS" pitchFamily="66" charset="0"/>
              </a:rPr>
              <a:t>Students who pass the course will be able to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latin typeface="Comic Sans MS" pitchFamily="66" charset="0"/>
              </a:rPr>
              <a:t>use different mathematical modeling techniques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latin typeface="Comic Sans MS" pitchFamily="66" charset="0"/>
              </a:rPr>
              <a:t>solve a problem modeled with LP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latin typeface="Comic Sans MS" pitchFamily="66" charset="0"/>
              </a:rPr>
              <a:t>comprehend the solution of an LP model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latin typeface="Comic Sans MS" pitchFamily="66" charset="0"/>
              </a:rPr>
              <a:t>understand the sensitivity of a solution to the changes at the parameters of the problem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latin typeface="Comic Sans MS" pitchFamily="66" charset="0"/>
              </a:rPr>
              <a:t>use some computer softwares to model, solve and analyze a linear model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latin typeface="Comic Sans MS" pitchFamily="66" charset="0"/>
              </a:rPr>
              <a:t>formulate and solve IP problems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latin typeface="Comic Sans MS" pitchFamily="66" charset="0"/>
              </a:rPr>
              <a:t>solve and analyze transportation and assignment problems with related methods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Course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learning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outcomes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524000"/>
            <a:ext cx="8577262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000" b="1" dirty="0" err="1" smtClean="0">
                <a:latin typeface="Comic Sans MS" pitchFamily="66" charset="0"/>
              </a:rPr>
              <a:t>Text</a:t>
            </a: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 err="1" smtClean="0">
                <a:latin typeface="Comic Sans MS" pitchFamily="66" charset="0"/>
              </a:rPr>
              <a:t>book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smtClean="0">
                <a:latin typeface="Comic Sans MS" pitchFamily="66" charset="0"/>
              </a:rPr>
              <a:t>Winston W.L. (2004) “</a:t>
            </a:r>
            <a:r>
              <a:rPr lang="tr-TR" sz="2000" dirty="0" err="1" smtClean="0">
                <a:latin typeface="Comic Sans MS" pitchFamily="66" charset="0"/>
              </a:rPr>
              <a:t>Operations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Research</a:t>
            </a:r>
            <a:r>
              <a:rPr lang="tr-TR" sz="2000" dirty="0" smtClean="0">
                <a:latin typeface="Comic Sans MS" pitchFamily="66" charset="0"/>
              </a:rPr>
              <a:t>: </a:t>
            </a:r>
            <a:r>
              <a:rPr lang="tr-TR" sz="2000" dirty="0" err="1" smtClean="0">
                <a:latin typeface="Comic Sans MS" pitchFamily="66" charset="0"/>
              </a:rPr>
              <a:t>Applications</a:t>
            </a:r>
            <a:r>
              <a:rPr lang="tr-TR" sz="2000" dirty="0" smtClean="0">
                <a:latin typeface="Comic Sans MS" pitchFamily="66" charset="0"/>
              </a:rPr>
              <a:t> and </a:t>
            </a:r>
            <a:r>
              <a:rPr lang="tr-TR" sz="2000" dirty="0" err="1" smtClean="0">
                <a:latin typeface="Comic Sans MS" pitchFamily="66" charset="0"/>
              </a:rPr>
              <a:t>Algorithms</a:t>
            </a:r>
            <a:r>
              <a:rPr lang="tr-TR" sz="2000" dirty="0" smtClean="0">
                <a:latin typeface="Comic Sans MS" pitchFamily="66" charset="0"/>
              </a:rPr>
              <a:t>”, </a:t>
            </a:r>
            <a:r>
              <a:rPr lang="tr-TR" sz="2000" dirty="0" err="1" smtClean="0">
                <a:latin typeface="Comic Sans MS" pitchFamily="66" charset="0"/>
              </a:rPr>
              <a:t>Brooks</a:t>
            </a:r>
            <a:r>
              <a:rPr lang="tr-TR" sz="2000" dirty="0" smtClean="0">
                <a:latin typeface="Comic Sans MS" pitchFamily="66" charset="0"/>
              </a:rPr>
              <a:t>/</a:t>
            </a:r>
            <a:r>
              <a:rPr lang="tr-TR" sz="2000" dirty="0" err="1" smtClean="0">
                <a:latin typeface="Comic Sans MS" pitchFamily="66" charset="0"/>
              </a:rPr>
              <a:t>Cole</a:t>
            </a:r>
            <a:r>
              <a:rPr lang="tr-TR" sz="2000" dirty="0" smtClean="0">
                <a:latin typeface="Comic Sans MS" pitchFamily="66" charset="0"/>
              </a:rPr>
              <a:t> – </a:t>
            </a:r>
            <a:r>
              <a:rPr lang="tr-TR" sz="2000" dirty="0" err="1" smtClean="0">
                <a:latin typeface="Comic Sans MS" pitchFamily="66" charset="0"/>
              </a:rPr>
              <a:t>Thomson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Learning</a:t>
            </a:r>
            <a:r>
              <a:rPr lang="tr-TR" sz="2000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12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000" b="1" dirty="0" smtClean="0">
                <a:latin typeface="Comic Sans MS" pitchFamily="66" charset="0"/>
              </a:rPr>
              <a:t>Web site of </a:t>
            </a:r>
            <a:r>
              <a:rPr lang="tr-TR" sz="2000" b="1" dirty="0" err="1" smtClean="0">
                <a:latin typeface="Comic Sans MS" pitchFamily="66" charset="0"/>
              </a:rPr>
              <a:t>the</a:t>
            </a: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 err="1" smtClean="0">
                <a:latin typeface="Comic Sans MS" pitchFamily="66" charset="0"/>
              </a:rPr>
              <a:t>course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err="1" smtClean="0">
                <a:latin typeface="Comic Sans MS" pitchFamily="66" charset="0"/>
              </a:rPr>
              <a:t>Up</a:t>
            </a:r>
            <a:r>
              <a:rPr lang="tr-TR" sz="2000" dirty="0" smtClean="0">
                <a:latin typeface="Comic Sans MS" pitchFamily="66" charset="0"/>
              </a:rPr>
              <a:t>-</a:t>
            </a:r>
            <a:r>
              <a:rPr lang="tr-TR" sz="2000" dirty="0" err="1" smtClean="0">
                <a:latin typeface="Comic Sans MS" pitchFamily="66" charset="0"/>
              </a:rPr>
              <a:t>to</a:t>
            </a:r>
            <a:r>
              <a:rPr lang="tr-TR" sz="2000" dirty="0" smtClean="0">
                <a:latin typeface="Comic Sans MS" pitchFamily="66" charset="0"/>
              </a:rPr>
              <a:t>-</a:t>
            </a:r>
            <a:r>
              <a:rPr lang="tr-TR" sz="2000" dirty="0" err="1" smtClean="0">
                <a:latin typeface="Comic Sans MS" pitchFamily="66" charset="0"/>
              </a:rPr>
              <a:t>date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lecture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notes</a:t>
            </a:r>
            <a:r>
              <a:rPr lang="tr-TR" sz="2000" dirty="0" smtClean="0">
                <a:latin typeface="Comic Sans MS" pitchFamily="66" charset="0"/>
              </a:rPr>
              <a:t> and </a:t>
            </a:r>
            <a:r>
              <a:rPr lang="tr-TR" sz="2000" dirty="0" err="1" smtClean="0">
                <a:latin typeface="Comic Sans MS" pitchFamily="66" charset="0"/>
              </a:rPr>
              <a:t>supplements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err="1" smtClean="0">
                <a:latin typeface="Comic Sans MS" pitchFamily="66" charset="0"/>
              </a:rPr>
              <a:t>Solutions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to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exams</a:t>
            </a:r>
            <a:r>
              <a:rPr lang="tr-TR" sz="2000" dirty="0" smtClean="0">
                <a:latin typeface="Comic Sans MS" pitchFamily="66" charset="0"/>
              </a:rPr>
              <a:t> and </a:t>
            </a:r>
            <a:r>
              <a:rPr lang="tr-TR" sz="2000" dirty="0" err="1" smtClean="0">
                <a:latin typeface="Comic Sans MS" pitchFamily="66" charset="0"/>
              </a:rPr>
              <a:t>homework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err="1" smtClean="0">
                <a:latin typeface="Comic Sans MS" pitchFamily="66" charset="0"/>
              </a:rPr>
              <a:t>Previous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exam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questions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12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000" b="1" dirty="0" err="1" smtClean="0">
                <a:latin typeface="Comic Sans MS" pitchFamily="66" charset="0"/>
              </a:rPr>
              <a:t>Books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smtClean="0">
                <a:latin typeface="Comic Sans MS" pitchFamily="66" charset="0"/>
              </a:rPr>
              <a:t>“</a:t>
            </a:r>
            <a:r>
              <a:rPr lang="tr-TR" sz="2000" dirty="0" err="1" smtClean="0">
                <a:latin typeface="Comic Sans MS" pitchFamily="66" charset="0"/>
              </a:rPr>
              <a:t>Operations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Research</a:t>
            </a:r>
            <a:r>
              <a:rPr lang="tr-TR" sz="2000" dirty="0" smtClean="0">
                <a:latin typeface="Comic Sans MS" pitchFamily="66" charset="0"/>
              </a:rPr>
              <a:t>”, "</a:t>
            </a:r>
            <a:r>
              <a:rPr lang="tr-TR" sz="2000" dirty="0" err="1" smtClean="0">
                <a:latin typeface="Comic Sans MS" pitchFamily="66" charset="0"/>
              </a:rPr>
              <a:t>Practical</a:t>
            </a:r>
            <a:r>
              <a:rPr lang="tr-TR" sz="2000" dirty="0" smtClean="0">
                <a:latin typeface="Comic Sans MS" pitchFamily="66" charset="0"/>
              </a:rPr>
              <a:t> Management </a:t>
            </a:r>
            <a:r>
              <a:rPr lang="tr-TR" sz="2000" dirty="0" err="1" smtClean="0">
                <a:latin typeface="Comic Sans MS" pitchFamily="66" charset="0"/>
              </a:rPr>
              <a:t>Science</a:t>
            </a:r>
            <a:r>
              <a:rPr lang="tr-TR" sz="2000" dirty="0" smtClean="0">
                <a:latin typeface="Comic Sans MS" pitchFamily="66" charset="0"/>
              </a:rPr>
              <a:t>", "</a:t>
            </a:r>
            <a:r>
              <a:rPr lang="tr-TR" sz="2000" dirty="0" err="1" smtClean="0">
                <a:latin typeface="Comic Sans MS" pitchFamily="66" charset="0"/>
              </a:rPr>
              <a:t>Introduction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to</a:t>
            </a:r>
            <a:r>
              <a:rPr lang="tr-TR" sz="2000" dirty="0" smtClean="0">
                <a:latin typeface="Comic Sans MS" pitchFamily="66" charset="0"/>
              </a:rPr>
              <a:t> Management </a:t>
            </a:r>
            <a:r>
              <a:rPr lang="tr-TR" sz="2000" dirty="0" err="1" smtClean="0">
                <a:latin typeface="Comic Sans MS" pitchFamily="66" charset="0"/>
              </a:rPr>
              <a:t>Science</a:t>
            </a:r>
            <a:r>
              <a:rPr lang="tr-TR" sz="2000" dirty="0" smtClean="0">
                <a:latin typeface="Comic Sans MS" pitchFamily="66" charset="0"/>
              </a:rPr>
              <a:t>“, "</a:t>
            </a:r>
            <a:r>
              <a:rPr lang="tr-TR" sz="2000" dirty="0" err="1" smtClean="0">
                <a:latin typeface="Comic Sans MS" pitchFamily="66" charset="0"/>
              </a:rPr>
              <a:t>Quantitative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Analysis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for</a:t>
            </a:r>
            <a:r>
              <a:rPr lang="tr-TR" sz="2000" dirty="0" smtClean="0">
                <a:latin typeface="Comic Sans MS" pitchFamily="66" charset="0"/>
              </a:rPr>
              <a:t> Management”,</a:t>
            </a: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dirty="0" smtClean="0">
                <a:latin typeface="Comic Sans MS" pitchFamily="66" charset="0"/>
              </a:rPr>
              <a:t>"</a:t>
            </a:r>
            <a:r>
              <a:rPr lang="tr-TR" sz="2000" dirty="0" err="1" smtClean="0">
                <a:latin typeface="Comic Sans MS" pitchFamily="66" charset="0"/>
              </a:rPr>
              <a:t>Optimization</a:t>
            </a:r>
            <a:r>
              <a:rPr lang="tr-TR" sz="2000" dirty="0" smtClean="0">
                <a:latin typeface="Comic Sans MS" pitchFamily="66" charset="0"/>
              </a:rPr>
              <a:t> in </a:t>
            </a:r>
            <a:r>
              <a:rPr lang="tr-TR" sz="2000" dirty="0" err="1" smtClean="0">
                <a:latin typeface="Comic Sans MS" pitchFamily="66" charset="0"/>
              </a:rPr>
              <a:t>Operations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Research</a:t>
            </a:r>
            <a:r>
              <a:rPr lang="tr-TR" sz="2000" dirty="0" smtClean="0">
                <a:latin typeface="Comic Sans MS" pitchFamily="66" charset="0"/>
              </a:rPr>
              <a:t>", "</a:t>
            </a:r>
            <a:r>
              <a:rPr lang="tr-TR" sz="2000" dirty="0" err="1" smtClean="0">
                <a:latin typeface="Comic Sans MS" pitchFamily="66" charset="0"/>
              </a:rPr>
              <a:t>Introduction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to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Mathematical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Programming</a:t>
            </a:r>
            <a:r>
              <a:rPr lang="tr-TR" sz="2000" dirty="0" smtClean="0">
                <a:latin typeface="Comic Sans MS" pitchFamily="66" charset="0"/>
              </a:rPr>
              <a:t>“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12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latin typeface="Comic Sans MS" pitchFamily="66" charset="0"/>
              </a:rPr>
              <a:t>Online courses, video recordings, and web sites of other </a:t>
            </a:r>
            <a:r>
              <a:rPr lang="tr-TR" sz="2000" b="1" dirty="0" smtClean="0">
                <a:latin typeface="Comic Sans MS" pitchFamily="66" charset="0"/>
              </a:rPr>
              <a:t>courses</a:t>
            </a:r>
            <a:endParaRPr lang="tr-TR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 smtClean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87425"/>
          </a:xfrm>
        </p:spPr>
        <p:txBody>
          <a:bodyPr/>
          <a:lstStyle/>
          <a:p>
            <a:r>
              <a:rPr lang="tr-TR" sz="3200" dirty="0" err="1" smtClean="0">
                <a:latin typeface="Comic Sans MS" pitchFamily="66" charset="0"/>
              </a:rPr>
              <a:t>References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2522</TotalTime>
  <Words>546</Words>
  <Application>Microsoft Office PowerPoint</Application>
  <PresentationFormat>On-screen Show (4:3)</PresentationFormat>
  <Paragraphs>108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Verdana</vt:lpstr>
      <vt:lpstr>Wingdings</vt:lpstr>
      <vt:lpstr>Profile</vt:lpstr>
      <vt:lpstr>MHN502E Operations Research I</vt:lpstr>
      <vt:lpstr>PowerPoint Presentation</vt:lpstr>
      <vt:lpstr>PowerPoint Presentation</vt:lpstr>
      <vt:lpstr>PowerPoint Presentation</vt:lpstr>
      <vt:lpstr>Course Information</vt:lpstr>
      <vt:lpstr>Course description</vt:lpstr>
      <vt:lpstr>Course objectives</vt:lpstr>
      <vt:lpstr>Course learning outcomes</vt:lpstr>
      <vt:lpstr>References</vt:lpstr>
      <vt:lpstr>Suggested Videos</vt:lpstr>
      <vt:lpstr>Assessment</vt:lpstr>
      <vt:lpstr>Cheating and Plagiarism</vt:lpstr>
      <vt:lpstr>Midterm Exams</vt:lpstr>
      <vt:lpstr>Final Exam</vt:lpstr>
      <vt:lpstr>Schedule</vt:lpstr>
      <vt:lpstr>Bio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</dc:title>
  <dc:creator>YIT</dc:creator>
  <cp:lastModifiedBy>Ilker Topcu</cp:lastModifiedBy>
  <cp:revision>260</cp:revision>
  <dcterms:created xsi:type="dcterms:W3CDTF">2004-05-29T12:46:12Z</dcterms:created>
  <dcterms:modified xsi:type="dcterms:W3CDTF">2023-08-29T16:04:53Z</dcterms:modified>
</cp:coreProperties>
</file>