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notesMasterIdLst>
    <p:notesMasterId r:id="rId15"/>
  </p:notesMasterIdLst>
  <p:handoutMasterIdLst>
    <p:handoutMasterId r:id="rId16"/>
  </p:handoutMasterIdLst>
  <p:sldIdLst>
    <p:sldId id="257" r:id="rId2"/>
    <p:sldId id="276" r:id="rId3"/>
    <p:sldId id="265" r:id="rId4"/>
    <p:sldId id="268" r:id="rId5"/>
    <p:sldId id="267" r:id="rId6"/>
    <p:sldId id="266" r:id="rId7"/>
    <p:sldId id="269" r:id="rId8"/>
    <p:sldId id="270" r:id="rId9"/>
    <p:sldId id="273" r:id="rId10"/>
    <p:sldId id="272" r:id="rId11"/>
    <p:sldId id="271" r:id="rId12"/>
    <p:sldId id="281" r:id="rId13"/>
    <p:sldId id="282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00"/>
    <a:srgbClr val="000099"/>
    <a:srgbClr val="CCFFCC"/>
    <a:srgbClr val="CCECFF"/>
    <a:srgbClr val="99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94" autoAdjust="0"/>
    <p:restoredTop sz="92932" autoAdjust="0"/>
  </p:normalViewPr>
  <p:slideViewPr>
    <p:cSldViewPr>
      <p:cViewPr varScale="1">
        <p:scale>
          <a:sx n="104" d="100"/>
          <a:sy n="104" d="100"/>
        </p:scale>
        <p:origin x="1746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939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7624D3CC-24B8-488E-975C-D4FB89DB67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626348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</a:defRPr>
            </a:lvl1pPr>
          </a:lstStyle>
          <a:p>
            <a:pPr>
              <a:defRPr/>
            </a:pPr>
            <a:fld id="{ADF9A03E-341D-4C04-BB95-5E2FB49D7D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430866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B84C7EC4-0210-4330-A93D-EF8B7A61BC5E}" type="slidenum">
              <a:rPr lang="en-US" smtClean="0">
                <a:latin typeface="Arial" charset="0"/>
              </a:rPr>
              <a:pPr/>
              <a:t>1</a:t>
            </a:fld>
            <a:endParaRPr lang="en-US" smtClean="0">
              <a:latin typeface="Arial" charset="0"/>
            </a:endParaRPr>
          </a:p>
        </p:txBody>
      </p:sp>
      <p:sp>
        <p:nvSpPr>
          <p:cNvPr id="143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6489975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11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33184685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fld id="{250B24D0-FBE9-40AD-AC34-24D0A00BC1B7}" type="slidenum">
              <a:rPr lang="en-US" smtClean="0">
                <a:latin typeface="Arial" charset="0"/>
              </a:rPr>
              <a:pPr/>
              <a:t>12</a:t>
            </a:fld>
            <a:endParaRPr lang="en-US" smtClean="0">
              <a:latin typeface="Arial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  <p:extLst>
      <p:ext uri="{BB962C8B-B14F-4D97-AF65-F5344CB8AC3E}">
        <p14:creationId xmlns:p14="http://schemas.microsoft.com/office/powerpoint/2010/main" val="22054085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AutoShape 7"/>
          <p:cNvSpPr>
            <a:spLocks noChangeArrowheads="1"/>
          </p:cNvSpPr>
          <p:nvPr/>
        </p:nvSpPr>
        <p:spPr bwMode="auto">
          <a:xfrm>
            <a:off x="685800" y="2393950"/>
            <a:ext cx="7772400" cy="109538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573 h 1000"/>
              <a:gd name="T6" fmla="*/ 0 w 1000"/>
              <a:gd name="T7" fmla="*/ 11998573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618" y="0"/>
                </a:lnTo>
                <a:lnTo>
                  <a:pt x="618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18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990600"/>
            <a:ext cx="8153400" cy="1371600"/>
          </a:xfrm>
        </p:spPr>
        <p:txBody>
          <a:bodyPr/>
          <a:lstStyle>
            <a:lvl1pPr>
              <a:defRPr sz="38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3429000"/>
            <a:ext cx="8458200" cy="16002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 sz="22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5" name="Footer Placeholder 4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4646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702957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73838" y="228600"/>
            <a:ext cx="2001837" cy="61722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66738" y="228600"/>
            <a:ext cx="5854700" cy="61722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1519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50443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683423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667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3438" y="1524000"/>
            <a:ext cx="39243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86986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79601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431552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01569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tr-T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476107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tr-T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150100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CEC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74675" y="228600"/>
            <a:ext cx="8001000" cy="98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66738" y="1524000"/>
            <a:ext cx="8001000" cy="4876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AutoShape 4"/>
          <p:cNvSpPr>
            <a:spLocks noChangeArrowheads="1"/>
          </p:cNvSpPr>
          <p:nvPr/>
        </p:nvSpPr>
        <p:spPr bwMode="auto">
          <a:xfrm>
            <a:off x="609600" y="1262063"/>
            <a:ext cx="7958138" cy="109537"/>
          </a:xfrm>
          <a:custGeom>
            <a:avLst/>
            <a:gdLst>
              <a:gd name="T0" fmla="*/ 0 w 1000"/>
              <a:gd name="T1" fmla="*/ 0 h 1000"/>
              <a:gd name="T2" fmla="*/ 2147483647 w 1000"/>
              <a:gd name="T3" fmla="*/ 0 h 1000"/>
              <a:gd name="T4" fmla="*/ 2147483647 w 1000"/>
              <a:gd name="T5" fmla="*/ 11998354 h 1000"/>
              <a:gd name="T6" fmla="*/ 0 w 1000"/>
              <a:gd name="T7" fmla="*/ 11998354 h 1000"/>
              <a:gd name="T8" fmla="*/ 0 w 1000"/>
              <a:gd name="T9" fmla="*/ 0 h 1000"/>
              <a:gd name="T10" fmla="*/ 2147483647 w 1000"/>
              <a:gd name="T11" fmla="*/ 0 h 1000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0" t="0" r="r" b="b"/>
            <a:pathLst>
              <a:path w="1000" h="1000" stroke="0">
                <a:moveTo>
                  <a:pt x="0" y="0"/>
                </a:moveTo>
                <a:lnTo>
                  <a:pt x="585" y="0"/>
                </a:lnTo>
                <a:lnTo>
                  <a:pt x="585" y="1000"/>
                </a:lnTo>
                <a:lnTo>
                  <a:pt x="0" y="1000"/>
                </a:lnTo>
                <a:lnTo>
                  <a:pt x="0" y="0"/>
                </a:lnTo>
                <a:close/>
              </a:path>
              <a:path w="1000" h="1000">
                <a:moveTo>
                  <a:pt x="0" y="0"/>
                </a:moveTo>
                <a:lnTo>
                  <a:pt x="1000" y="0"/>
                </a:lnTo>
              </a:path>
            </a:pathLst>
          </a:custGeom>
          <a:solidFill>
            <a:schemeClr val="accent2"/>
          </a:solidFill>
          <a:ln w="952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 flipV="1">
            <a:off x="609600" y="6629400"/>
            <a:ext cx="7924800" cy="0"/>
          </a:xfrm>
          <a:prstGeom prst="line">
            <a:avLst/>
          </a:prstGeom>
          <a:noFill/>
          <a:ln w="3175">
            <a:solidFill>
              <a:schemeClr val="accent2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tr-TR"/>
          </a:p>
        </p:txBody>
      </p:sp>
      <p:sp>
        <p:nvSpPr>
          <p:cNvPr id="1030" name="Text Box 9"/>
          <p:cNvSpPr txBox="1">
            <a:spLocks noChangeArrowheads="1"/>
          </p:cNvSpPr>
          <p:nvPr userDrawn="1"/>
        </p:nvSpPr>
        <p:spPr bwMode="auto">
          <a:xfrm>
            <a:off x="8632825" y="6545263"/>
            <a:ext cx="485775" cy="2746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Verdana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</a:defRPr>
            </a:lvl9pPr>
          </a:lstStyle>
          <a:p>
            <a:pPr>
              <a:defRPr/>
            </a:pPr>
            <a:fld id="{3671F7FC-0E88-49BA-AF94-DC924A752A08}" type="slidenum">
              <a:rPr lang="en-US" sz="1200" smtClean="0"/>
              <a:pPr>
                <a:defRPr/>
              </a:pPr>
              <a:t>‹#›</a:t>
            </a:fld>
            <a:endParaRPr lang="en-US" sz="1200" smtClean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78" r:id="rId2"/>
    <p:sldLayoutId id="2147483679" r:id="rId3"/>
    <p:sldLayoutId id="2147483680" r:id="rId4"/>
    <p:sldLayoutId id="2147483681" r:id="rId5"/>
    <p:sldLayoutId id="2147483682" r:id="rId6"/>
    <p:sldLayoutId id="2147483683" r:id="rId7"/>
    <p:sldLayoutId id="2147483684" r:id="rId8"/>
    <p:sldLayoutId id="2147483685" r:id="rId9"/>
    <p:sldLayoutId id="2147483686" r:id="rId10"/>
    <p:sldLayoutId id="2147483687" r:id="rId1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Verdana" pitchFamily="34" charset="0"/>
        </a:defRPr>
      </a:lvl9pPr>
    </p:titleStyle>
    <p:bodyStyle>
      <a:lvl1pPr marL="469900" indent="-46990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2000">
          <a:solidFill>
            <a:schemeClr val="tx1"/>
          </a:solidFill>
          <a:latin typeface="+mn-lt"/>
        </a:defRPr>
      </a:lvl2pPr>
      <a:lvl3pPr marL="1304925" indent="-395288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n"/>
        <a:defRPr sz="1900">
          <a:solidFill>
            <a:schemeClr val="tx1"/>
          </a:solidFill>
          <a:latin typeface="+mn-lt"/>
        </a:defRPr>
      </a:lvl3pPr>
      <a:lvl4pPr marL="1693863" indent="-387350" algn="l" rtl="0" eaLnBrk="0" fontAlgn="base" hangingPunct="0">
        <a:spcBef>
          <a:spcPct val="20000"/>
        </a:spcBef>
        <a:spcAft>
          <a:spcPct val="25000"/>
        </a:spcAft>
        <a:buClr>
          <a:schemeClr val="accent2"/>
        </a:buClr>
        <a:buFont typeface="Wingdings" pitchFamily="2" charset="2"/>
        <a:buChar char="o"/>
        <a:defRPr sz="1600">
          <a:solidFill>
            <a:schemeClr val="tx1"/>
          </a:solidFill>
          <a:latin typeface="+mn-lt"/>
        </a:defRPr>
      </a:lvl4pPr>
      <a:lvl5pPr marL="2093913" indent="-398463" algn="l" rtl="0" eaLnBrk="0" fontAlgn="base" hangingPunct="0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5pPr>
      <a:lvl6pPr marL="25511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6pPr>
      <a:lvl7pPr marL="30083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7pPr>
      <a:lvl8pPr marL="34655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8pPr>
      <a:lvl9pPr marL="3922713" indent="-398463" algn="l" rtl="0" fontAlgn="base">
        <a:spcBef>
          <a:spcPct val="25000"/>
        </a:spcBef>
        <a:spcAft>
          <a:spcPct val="25000"/>
        </a:spcAft>
        <a:buClr>
          <a:schemeClr val="accent2"/>
        </a:buClr>
        <a:buFont typeface="Wingdings" pitchFamily="2" charset="2"/>
        <a:buChar char="§"/>
        <a:defRPr sz="1600">
          <a:solidFill>
            <a:schemeClr val="tx1"/>
          </a:solidFill>
          <a:latin typeface="+mn-lt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lkertopcu.net/" TargetMode="External"/><Relationship Id="rId7" Type="http://schemas.openxmlformats.org/officeDocument/2006/relationships/hyperlink" Target="instagram.com/yitopcu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facebook.com/yitopcu" TargetMode="External"/><Relationship Id="rId5" Type="http://schemas.openxmlformats.org/officeDocument/2006/relationships/hyperlink" Target="https://twitter.com/yitopcu" TargetMode="External"/><Relationship Id="rId4" Type="http://schemas.openxmlformats.org/officeDocument/2006/relationships/hyperlink" Target="http://www.linkedin.com/in/ilker-topcu/" TargetMode="Externa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://web.itu.edu.tr/topcuil/ya/IYB560E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381000"/>
            <a:ext cx="8153400" cy="1752600"/>
          </a:xfrm>
        </p:spPr>
        <p:txBody>
          <a:bodyPr/>
          <a:lstStyle/>
          <a:p>
            <a:pPr eaLnBrk="1" hangingPunct="1"/>
            <a:r>
              <a:rPr lang="tr-TR" sz="4400" b="1" dirty="0" smtClean="0">
                <a:latin typeface="Comic Sans MS" pitchFamily="66" charset="0"/>
              </a:rPr>
              <a:t>IYB560E EXECUTIVE AND GROUP DECISION MAKING </a:t>
            </a:r>
            <a:endParaRPr lang="en-US" sz="4000" b="1" dirty="0" smtClean="0">
              <a:latin typeface="Comic Sans MS" pitchFamily="66" charset="0"/>
            </a:endParaRPr>
          </a:p>
        </p:txBody>
      </p:sp>
      <p:sp>
        <p:nvSpPr>
          <p:cNvPr id="5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52400" y="2743200"/>
            <a:ext cx="8839200" cy="4114800"/>
          </a:xfrm>
        </p:spPr>
        <p:txBody>
          <a:bodyPr>
            <a:noAutofit/>
          </a:bodyPr>
          <a:lstStyle/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endParaRPr lang="tr-TR" sz="24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Prof. Dr. </a:t>
            </a: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Y. </a:t>
            </a:r>
            <a:r>
              <a:rPr lang="en-US" sz="2400" dirty="0" err="1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İlker</a:t>
            </a:r>
            <a:r>
              <a:rPr lang="en-US" sz="24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TOPCU</a:t>
            </a:r>
            <a:endParaRPr lang="tr-TR" sz="2400" dirty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www.ilkertopcu.</a:t>
            </a: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net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    www.linkedin.com/in/ilker-topcu	   twitter.com/yitopcu</a:t>
            </a:r>
          </a:p>
          <a:p>
            <a:pPr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tr-TR" sz="2000" dirty="0" smtClean="0">
                <a:solidFill>
                  <a:srgbClr val="002060"/>
                </a:solidFill>
                <a:latin typeface="Comic Sans MS" panose="030F0702030302020204" pitchFamily="66" charset="0"/>
                <a:ea typeface="Verdana" panose="020B0604030504040204" pitchFamily="34" charset="0"/>
              </a:rPr>
              <a:t>	       facebook.com/yitopcu 	   instagram.com/yitopcu</a:t>
            </a:r>
          </a:p>
          <a:p>
            <a:pPr algn="l">
              <a:lnSpc>
                <a:spcPct val="150000"/>
              </a:lnSpc>
              <a:spcBef>
                <a:spcPts val="0"/>
              </a:spcBef>
            </a:pPr>
            <a:endParaRPr lang="tr-TR" sz="800" dirty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0"/>
              </a:spcBef>
            </a:pPr>
            <a:endParaRPr lang="tr-TR" sz="20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  <a:p>
            <a:pPr algn="ctr" eaLnBrk="1" hangingPunct="1">
              <a:lnSpc>
                <a:spcPct val="150000"/>
              </a:lnSpc>
              <a:spcBef>
                <a:spcPts val="0"/>
              </a:spcBef>
            </a:pPr>
            <a:endParaRPr lang="tr-TR" sz="2000" dirty="0" smtClean="0">
              <a:solidFill>
                <a:srgbClr val="002060"/>
              </a:solidFill>
              <a:latin typeface="Comic Sans MS" panose="030F0702030302020204" pitchFamily="66" charset="0"/>
              <a:ea typeface="Verdana" panose="020B060403050404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577262" cy="5029200"/>
          </a:xfrm>
        </p:spPr>
        <p:txBody>
          <a:bodyPr/>
          <a:lstStyle/>
          <a:p>
            <a:r>
              <a:rPr lang="en-US" sz="2000" dirty="0" smtClean="0">
                <a:latin typeface="Comic Sans MS" pitchFamily="66" charset="0"/>
              </a:rPr>
              <a:t>Do not!</a:t>
            </a:r>
          </a:p>
          <a:p>
            <a:r>
              <a:rPr lang="en-US" sz="2000" dirty="0" smtClean="0">
                <a:latin typeface="Comic Sans MS" pitchFamily="66" charset="0"/>
              </a:rPr>
              <a:t>Studying together to understand the material is fine, but the work you hand in is to be your own. </a:t>
            </a:r>
          </a:p>
          <a:p>
            <a:r>
              <a:rPr lang="en-US" sz="2000" dirty="0" smtClean="0">
                <a:latin typeface="Comic Sans MS" pitchFamily="66" charset="0"/>
              </a:rPr>
              <a:t>No cheating will be tolerated: A letter grade of F will be given!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Cheating</a:t>
            </a:r>
            <a:r>
              <a:rPr lang="tr-TR" sz="3200" dirty="0" smtClean="0">
                <a:latin typeface="Comic Sans MS" pitchFamily="66" charset="0"/>
              </a:rPr>
              <a:t> and </a:t>
            </a:r>
            <a:r>
              <a:rPr lang="tr-TR" sz="3200" dirty="0" err="1" smtClean="0">
                <a:latin typeface="Comic Sans MS" pitchFamily="66" charset="0"/>
              </a:rPr>
              <a:t>Plagiarism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anose="030F0702030302020204" pitchFamily="66" charset="0"/>
              </a:rPr>
              <a:t>Schedule</a:t>
            </a:r>
            <a:endParaRPr lang="en-US" sz="3200" dirty="0" smtClean="0">
              <a:latin typeface="Comic Sans MS" panose="030F0702030302020204" pitchFamily="66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28317" y="1600200"/>
            <a:ext cx="7715965" cy="43884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5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8001000" cy="987425"/>
          </a:xfrm>
        </p:spPr>
        <p:txBody>
          <a:bodyPr/>
          <a:lstStyle/>
          <a:p>
            <a:pPr eaLnBrk="1" hangingPunct="1"/>
            <a:r>
              <a:rPr lang="tr-TR" sz="3200" dirty="0" smtClean="0">
                <a:latin typeface="Comic Sans MS" panose="030F0702030302020204" pitchFamily="66" charset="0"/>
              </a:rPr>
              <a:t>Prof. Dr. Y. İlker Topcu</a:t>
            </a:r>
            <a:endParaRPr lang="en-US" sz="3200" dirty="0" smtClean="0">
              <a:latin typeface="Comic Sans MS" panose="030F0702030302020204" pitchFamily="66" charset="0"/>
            </a:endParaRPr>
          </a:p>
        </p:txBody>
      </p:sp>
      <p:sp>
        <p:nvSpPr>
          <p:cNvPr id="4099" name="Rectangle 6"/>
          <p:cNvSpPr>
            <a:spLocks noGrp="1" noChangeArrowheads="1"/>
          </p:cNvSpPr>
          <p:nvPr>
            <p:ph type="body" idx="1"/>
          </p:nvPr>
        </p:nvSpPr>
        <p:spPr>
          <a:xfrm>
            <a:off x="566738" y="1524000"/>
            <a:ext cx="8577262" cy="5105400"/>
          </a:xfrm>
        </p:spPr>
        <p:txBody>
          <a:bodyPr/>
          <a:lstStyle/>
          <a:p>
            <a:pPr>
              <a:buNone/>
            </a:pPr>
            <a:r>
              <a:rPr lang="tr-TR" sz="1000" dirty="0" smtClean="0">
                <a:latin typeface="Comic Sans MS" pitchFamily="66" charset="0"/>
              </a:rPr>
              <a:t> </a:t>
            </a:r>
          </a:p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Phone</a:t>
            </a:r>
            <a:r>
              <a:rPr lang="tr-TR" sz="2000" dirty="0">
                <a:latin typeface="Comic Sans MS" pitchFamily="66" charset="0"/>
              </a:rPr>
              <a:t>:</a:t>
            </a:r>
            <a:r>
              <a:rPr lang="tr-TR" sz="2000" dirty="0" smtClean="0">
                <a:latin typeface="Comic Sans MS" pitchFamily="66" charset="0"/>
              </a:rPr>
              <a:t> (532) 355 5045 mobile</a:t>
            </a:r>
          </a:p>
          <a:p>
            <a:pPr>
              <a:buNone/>
            </a:pPr>
            <a:r>
              <a:rPr lang="tr-TR" sz="1000" dirty="0" smtClean="0">
                <a:latin typeface="Comic Sans MS" pitchFamily="66" charset="0"/>
              </a:rPr>
              <a:t> 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omic Sans MS" pitchFamily="66" charset="0"/>
                <a:hlinkClick r:id="rId3"/>
              </a:rPr>
              <a:t>www.ilkertopcu.</a:t>
            </a:r>
            <a:r>
              <a:rPr lang="tr-TR" sz="2000" dirty="0" smtClean="0">
                <a:latin typeface="Comic Sans MS" pitchFamily="66" charset="0"/>
                <a:hlinkClick r:id="rId3"/>
              </a:rPr>
              <a:t>net</a:t>
            </a:r>
            <a:r>
              <a:rPr lang="tr-TR" sz="2000" dirty="0" smtClean="0">
                <a:latin typeface="Comic Sans MS" pitchFamily="66" charset="0"/>
              </a:rPr>
              <a:t>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000" dirty="0">
                <a:latin typeface="Comic Sans MS" pitchFamily="66" charset="0"/>
                <a:hlinkClick r:id="rId4"/>
              </a:rPr>
              <a:t>www.linkedin.com/in/ilker-topcu</a:t>
            </a:r>
            <a:r>
              <a:rPr lang="tr-TR" sz="2000" dirty="0" smtClean="0">
                <a:latin typeface="Comic Sans MS" pitchFamily="66" charset="0"/>
                <a:hlinkClick r:id="rId4"/>
              </a:rPr>
              <a:t>/</a:t>
            </a:r>
            <a:r>
              <a:rPr lang="tr-TR" sz="2000" dirty="0" smtClean="0">
                <a:latin typeface="Comic Sans MS" pitchFamily="66" charset="0"/>
              </a:rPr>
              <a:t>, </a:t>
            </a:r>
            <a:r>
              <a:rPr lang="tr-TR" sz="2000" dirty="0" smtClean="0">
                <a:latin typeface="Comic Sans MS" pitchFamily="66" charset="0"/>
                <a:hlinkClick r:id="rId5"/>
              </a:rPr>
              <a:t>twitter.com/yitopcu</a:t>
            </a:r>
            <a:r>
              <a:rPr lang="tr-TR" sz="2000" dirty="0" smtClean="0">
                <a:latin typeface="Comic Sans MS" pitchFamily="66" charset="0"/>
              </a:rPr>
              <a:t>, </a:t>
            </a: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tr-TR" sz="2000" dirty="0" smtClean="0">
                <a:latin typeface="Comic Sans MS" pitchFamily="66" charset="0"/>
                <a:hlinkClick r:id="rId6"/>
              </a:rPr>
              <a:t>facebook.com/yitopcu</a:t>
            </a:r>
            <a:r>
              <a:rPr lang="tr-TR" sz="2000" dirty="0" smtClean="0">
                <a:latin typeface="Comic Sans MS" pitchFamily="66" charset="0"/>
              </a:rPr>
              <a:t>, </a:t>
            </a:r>
            <a:r>
              <a:rPr lang="tr-TR" sz="2000" dirty="0" smtClean="0">
                <a:latin typeface="Comic Sans MS" pitchFamily="66" charset="0"/>
                <a:hlinkClick r:id="rId7" action="ppaction://hlinkfile"/>
              </a:rPr>
              <a:t>instagram.com/yitopcu</a:t>
            </a:r>
            <a:endParaRPr lang="tr-TR" sz="2000" dirty="0">
              <a:latin typeface="Comic Sans MS" pitchFamily="66" charset="0"/>
            </a:endParaRPr>
          </a:p>
          <a:p>
            <a:pPr marL="0" indent="0" eaLnBrk="1" hangingPunct="1">
              <a:lnSpc>
                <a:spcPct val="150000"/>
              </a:lnSpc>
              <a:spcBef>
                <a:spcPts val="600"/>
              </a:spcBef>
              <a:buNone/>
            </a:pPr>
            <a:endParaRPr lang="tr-TR" sz="1000" dirty="0" smtClean="0">
              <a:latin typeface="Comic Sans MS" pitchFamily="66" charset="0"/>
            </a:endParaRPr>
          </a:p>
          <a:p>
            <a:pPr>
              <a:buNone/>
            </a:pPr>
            <a:r>
              <a:rPr lang="tr-TR" sz="2000" dirty="0" smtClean="0">
                <a:latin typeface="Comic Sans MS" pitchFamily="66" charset="0"/>
              </a:rPr>
              <a:t>E-mail address: ilker.topcu@itu.edu.tr </a:t>
            </a:r>
          </a:p>
          <a:p>
            <a:pPr eaLnBrk="1" hangingPunct="1">
              <a:lnSpc>
                <a:spcPct val="90000"/>
              </a:lnSpc>
              <a:buNone/>
            </a:pPr>
            <a:r>
              <a:rPr lang="tr-TR" sz="2000" dirty="0" smtClean="0"/>
              <a:t> </a:t>
            </a:r>
            <a:endParaRPr lang="en-US" sz="2000" dirty="0" smtClean="0"/>
          </a:p>
        </p:txBody>
      </p:sp>
    </p:spTree>
    <p:extLst>
      <p:ext uri="{BB962C8B-B14F-4D97-AF65-F5344CB8AC3E}">
        <p14:creationId xmlns:p14="http://schemas.microsoft.com/office/powerpoint/2010/main" val="2926046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371600"/>
            <a:ext cx="8272462" cy="5257800"/>
          </a:xfrm>
        </p:spPr>
        <p:txBody>
          <a:bodyPr/>
          <a:lstStyle/>
          <a:p>
            <a:r>
              <a:rPr lang="en-US" sz="2000" dirty="0">
                <a:latin typeface="Comic Sans MS" pitchFamily="66" charset="0"/>
              </a:rPr>
              <a:t>Professor at Industrial Engineering department</a:t>
            </a:r>
            <a:r>
              <a:rPr lang="tr-TR" sz="2000" dirty="0">
                <a:latin typeface="Comic Sans MS" pitchFamily="66" charset="0"/>
              </a:rPr>
              <a:t>,</a:t>
            </a:r>
            <a:r>
              <a:rPr lang="en-US" sz="2000" dirty="0">
                <a:latin typeface="Comic Sans MS" pitchFamily="66" charset="0"/>
              </a:rPr>
              <a:t> ITU (2011</a:t>
            </a:r>
            <a:r>
              <a:rPr lang="tr-TR" sz="2000" dirty="0">
                <a:latin typeface="Comic Sans MS" pitchFamily="66" charset="0"/>
              </a:rPr>
              <a:t>- </a:t>
            </a:r>
            <a:r>
              <a:rPr lang="en-US" sz="2000" dirty="0">
                <a:latin typeface="Comic Sans MS" pitchFamily="66" charset="0"/>
              </a:rPr>
              <a:t>)</a:t>
            </a:r>
          </a:p>
          <a:p>
            <a:r>
              <a:rPr lang="tr-TR" sz="2000" dirty="0" smtClean="0">
                <a:latin typeface="Comic Sans MS" pitchFamily="66" charset="0"/>
              </a:rPr>
              <a:t>Visiting Professor at </a:t>
            </a:r>
            <a:r>
              <a:rPr lang="tr-TR" sz="2000" dirty="0">
                <a:latin typeface="Comic Sans MS" pitchFamily="66" charset="0"/>
              </a:rPr>
              <a:t>The Joseph M. Katz Graduate School of </a:t>
            </a:r>
            <a:r>
              <a:rPr lang="tr-TR" sz="2000" dirty="0" smtClean="0">
                <a:latin typeface="Comic Sans MS" pitchFamily="66" charset="0"/>
              </a:rPr>
              <a:t>Business, University of Pittsburgh (2018-2019)</a:t>
            </a:r>
            <a:endParaRPr lang="en-US" sz="2000" dirty="0">
              <a:latin typeface="Comic Sans MS" pitchFamily="66" charset="0"/>
            </a:endParaRPr>
          </a:p>
          <a:p>
            <a:r>
              <a:rPr lang="en-US" sz="2000" dirty="0" smtClean="0">
                <a:latin typeface="Comic Sans MS" pitchFamily="66" charset="0"/>
              </a:rPr>
              <a:t>Ph.D. in ITU Engineering Management program (2000)</a:t>
            </a:r>
          </a:p>
          <a:p>
            <a:r>
              <a:rPr lang="tr-TR" sz="2000" dirty="0" smtClean="0">
                <a:latin typeface="Comic Sans MS" pitchFamily="66" charset="0"/>
              </a:rPr>
              <a:t>Visiting Re</a:t>
            </a:r>
            <a:r>
              <a:rPr lang="en-US" sz="2000" dirty="0" smtClean="0">
                <a:latin typeface="Comic Sans MS" pitchFamily="66" charset="0"/>
              </a:rPr>
              <a:t>search</a:t>
            </a:r>
            <a:r>
              <a:rPr lang="tr-TR" sz="2000" dirty="0" smtClean="0">
                <a:latin typeface="Comic Sans MS" pitchFamily="66" charset="0"/>
              </a:rPr>
              <a:t>er</a:t>
            </a:r>
            <a:r>
              <a:rPr lang="en-US" sz="2000" dirty="0" smtClean="0">
                <a:latin typeface="Comic Sans MS" pitchFamily="66" charset="0"/>
              </a:rPr>
              <a:t> at Centre for Decision Research of Leeds University Business School (1998-1999)</a:t>
            </a:r>
          </a:p>
          <a:p>
            <a:r>
              <a:rPr lang="en-US" sz="2000" dirty="0" smtClean="0">
                <a:latin typeface="Comic Sans MS" pitchFamily="66" charset="0"/>
              </a:rPr>
              <a:t>Research interests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Decision Analysis, Multi Criteria Decision Making, Group Decision Making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Operations Research / Management Science</a:t>
            </a:r>
          </a:p>
          <a:p>
            <a:pPr lvl="1"/>
            <a:r>
              <a:rPr lang="en-US" dirty="0" smtClean="0">
                <a:latin typeface="Comic Sans MS" pitchFamily="66" charset="0"/>
              </a:rPr>
              <a:t>Logistics Management, Ethics in OR, Business Ethics, </a:t>
            </a:r>
            <a:r>
              <a:rPr lang="en-US" dirty="0" err="1" smtClean="0">
                <a:latin typeface="Comic Sans MS" pitchFamily="66" charset="0"/>
              </a:rPr>
              <a:t>Transp’n</a:t>
            </a:r>
            <a:r>
              <a:rPr lang="en-US" dirty="0" smtClean="0">
                <a:latin typeface="Comic Sans MS" pitchFamily="66" charset="0"/>
              </a:rPr>
              <a:t>, Energy, Bidding and Tender Systems, Scheduling</a:t>
            </a:r>
          </a:p>
        </p:txBody>
      </p:sp>
    </p:spTree>
    <p:extLst>
      <p:ext uri="{BB962C8B-B14F-4D97-AF65-F5344CB8AC3E}">
        <p14:creationId xmlns:p14="http://schemas.microsoft.com/office/powerpoint/2010/main" val="5757584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1936" y="866660"/>
            <a:ext cx="9144000" cy="5143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76400"/>
            <a:ext cx="8272462" cy="4495800"/>
          </a:xfrm>
        </p:spPr>
        <p:txBody>
          <a:bodyPr/>
          <a:lstStyle/>
          <a:p>
            <a:r>
              <a:rPr lang="en-US" smtClean="0">
                <a:latin typeface="Comic Sans MS" pitchFamily="66" charset="0"/>
              </a:rPr>
              <a:t>Credits: 		3+0</a:t>
            </a:r>
          </a:p>
          <a:p>
            <a:r>
              <a:rPr lang="en-US" smtClean="0">
                <a:latin typeface="Comic Sans MS" pitchFamily="66" charset="0"/>
              </a:rPr>
              <a:t>ECTS Credits: 	7</a:t>
            </a:r>
          </a:p>
          <a:p>
            <a:r>
              <a:rPr lang="en-US" smtClean="0">
                <a:latin typeface="Comic Sans MS" pitchFamily="66" charset="0"/>
              </a:rPr>
              <a:t>Type: 		Compulsory</a:t>
            </a:r>
          </a:p>
          <a:p>
            <a:r>
              <a:rPr lang="en-US" smtClean="0">
                <a:latin typeface="Comic Sans MS" pitchFamily="66" charset="0"/>
              </a:rPr>
              <a:t>Language: 	English</a:t>
            </a:r>
          </a:p>
          <a:p>
            <a:endParaRPr lang="en-US" smtClean="0">
              <a:latin typeface="Comic Sans MS" pitchFamily="66" charset="0"/>
            </a:endParaRPr>
          </a:p>
          <a:p>
            <a:r>
              <a:rPr lang="en-US" smtClean="0">
                <a:latin typeface="Comic Sans MS" pitchFamily="66" charset="0"/>
              </a:rPr>
              <a:t>Web site: 	</a:t>
            </a:r>
            <a:r>
              <a:rPr lang="en-US" smtClean="0">
                <a:latin typeface="Comic Sans MS" pitchFamily="66" charset="0"/>
                <a:hlinkClick r:id="rId2"/>
              </a:rPr>
              <a:t>web.itu.edu.tr/topcuil/ya/IYB560E</a:t>
            </a:r>
            <a:endParaRPr lang="en-US" smtClean="0">
              <a:latin typeface="Comic Sans MS" pitchFamily="66" charset="0"/>
            </a:endParaRPr>
          </a:p>
          <a:p>
            <a:pPr>
              <a:buNone/>
            </a:pPr>
            <a:r>
              <a:rPr lang="en-US" smtClean="0">
                <a:latin typeface="Comic Sans MS" pitchFamily="66" charset="0"/>
              </a:rPr>
              <a:t>	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en-US" sz="3200" smtClean="0">
                <a:latin typeface="Comic Sans MS" pitchFamily="66" charset="0"/>
              </a:rPr>
              <a:t>Course information</a:t>
            </a:r>
            <a:endParaRPr lang="en-US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447800"/>
            <a:ext cx="8272462" cy="5257800"/>
          </a:xfrm>
        </p:spPr>
        <p:txBody>
          <a:bodyPr/>
          <a:lstStyle/>
          <a:p>
            <a:pPr marL="469900" lvl="1" indent="-469900">
              <a:spcBef>
                <a:spcPts val="0"/>
              </a:spcBef>
              <a:spcAft>
                <a:spcPts val="600"/>
              </a:spcAft>
              <a:buFont typeface="Wingdings" pitchFamily="2" charset="2"/>
              <a:buChar char="n"/>
            </a:pPr>
            <a:r>
              <a:rPr lang="en-US" dirty="0" smtClean="0">
                <a:latin typeface="Comic Sans MS" pitchFamily="66" charset="0"/>
              </a:rPr>
              <a:t>Decision analysis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Decision tables / payoff matrices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Decision trees</a:t>
            </a: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 smtClean="0">
                <a:latin typeface="Comic Sans MS" pitchFamily="66" charset="0"/>
              </a:rPr>
              <a:t>Multiple Criteria Decision Making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Constructing the decision model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Analyzing the problem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Elementary methods</a:t>
            </a:r>
          </a:p>
          <a:p>
            <a:pPr lvl="2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SAW, WP, TOPSIS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Analytic Hierarchy Process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 smtClean="0">
                <a:latin typeface="Comic Sans MS" pitchFamily="66" charset="0"/>
              </a:rPr>
              <a:t>Analytic Network Process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600"/>
              </a:spcAft>
            </a:pPr>
            <a:r>
              <a:rPr lang="en-US" sz="2000" dirty="0">
                <a:latin typeface="Comic Sans MS" pitchFamily="66" charset="0"/>
              </a:rPr>
              <a:t>Group decision making</a:t>
            </a: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800" dirty="0">
                <a:latin typeface="Comic Sans MS" pitchFamily="66" charset="0"/>
              </a:rPr>
              <a:t>Voting</a:t>
            </a:r>
            <a:r>
              <a:rPr lang="tr-TR" sz="1800" dirty="0">
                <a:latin typeface="Comic Sans MS" pitchFamily="66" charset="0"/>
              </a:rPr>
              <a:t> methods</a:t>
            </a:r>
            <a:endParaRPr lang="en-US" sz="1800" dirty="0">
              <a:latin typeface="Comic Sans MS" pitchFamily="66" charset="0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tr-TR" sz="1800" dirty="0">
                <a:latin typeface="Comic Sans MS" pitchFamily="66" charset="0"/>
              </a:rPr>
              <a:t>Multi-attribute group decision making</a:t>
            </a:r>
            <a:endParaRPr lang="en-US" sz="18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en-US" sz="3200" smtClean="0">
                <a:latin typeface="Comic Sans MS" pitchFamily="66" charset="0"/>
              </a:rPr>
              <a:t>Course description</a:t>
            </a:r>
            <a:endParaRPr lang="en-US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524000"/>
            <a:ext cx="8272462" cy="4876800"/>
          </a:xfrm>
        </p:spPr>
        <p:txBody>
          <a:bodyPr/>
          <a:lstStyle/>
          <a:p>
            <a:pPr lvl="0"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to provide students practical techniques and decision support tools those help them to solve decision problems </a:t>
            </a:r>
          </a:p>
          <a:p>
            <a:pPr lvl="0"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to enable students to integrate judgments with other types of information in a logical and defensible manner</a:t>
            </a:r>
          </a:p>
          <a:p>
            <a:pPr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to improve students’ decision making skills, their ability to analyze problems systematically, and their confidence in their own decision making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en-US" sz="3200" smtClean="0">
                <a:latin typeface="Comic Sans MS" pitchFamily="66" charset="0"/>
              </a:rPr>
              <a:t>Course objectives</a:t>
            </a:r>
            <a:endParaRPr lang="en-US" sz="320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447800"/>
            <a:ext cx="8577262" cy="51054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en-US" sz="2000" dirty="0" smtClean="0">
                <a:latin typeface="Comic Sans MS" pitchFamily="66" charset="0"/>
              </a:rPr>
              <a:t>Students who pass the course gain knowledge, skill and competency in the following subjects: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identifying common errors and traps that prevent them from making effective decisions,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learning how decision making process takes place, 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using a range of decision making techniques to improve the effectiveness of their decision making</a:t>
            </a:r>
          </a:p>
          <a:p>
            <a:pPr>
              <a:spcBef>
                <a:spcPts val="0"/>
              </a:spcBef>
              <a:spcAft>
                <a:spcPts val="600"/>
              </a:spcAft>
              <a:buFont typeface="+mj-lt"/>
              <a:buAutoNum type="arabicPeriod"/>
            </a:pPr>
            <a:r>
              <a:rPr lang="en-US" sz="2000" dirty="0" smtClean="0">
                <a:latin typeface="Comic Sans MS" pitchFamily="66" charset="0"/>
              </a:rPr>
              <a:t>finding (choosing, ranking, or classifying) the </a:t>
            </a:r>
            <a:r>
              <a:rPr lang="en-US" sz="2000" dirty="0" err="1" smtClean="0">
                <a:latin typeface="Comic Sans MS" pitchFamily="66" charset="0"/>
              </a:rPr>
              <a:t>comprimise</a:t>
            </a:r>
            <a:r>
              <a:rPr lang="en-US" sz="2000" dirty="0" smtClean="0">
                <a:latin typeface="Comic Sans MS" pitchFamily="66" charset="0"/>
              </a:rPr>
              <a:t> alternative for making a decision</a:t>
            </a: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en-US" sz="3200" dirty="0" smtClean="0">
                <a:latin typeface="Comic Sans MS" pitchFamily="66" charset="0"/>
              </a:rPr>
              <a:t>Course learning outcomes</a:t>
            </a:r>
            <a:endParaRPr lang="en-US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447800"/>
            <a:ext cx="8577262" cy="5410200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b="1" dirty="0" smtClean="0">
                <a:latin typeface="Comic Sans MS" pitchFamily="66" charset="0"/>
              </a:rPr>
              <a:t>Lecture </a:t>
            </a:r>
            <a:r>
              <a:rPr lang="tr-TR" sz="2000" b="1" dirty="0">
                <a:latin typeface="Comic Sans MS" pitchFamily="66" charset="0"/>
              </a:rPr>
              <a:t>notes and </a:t>
            </a:r>
            <a:r>
              <a:rPr lang="tr-TR" sz="2000" b="1" dirty="0" smtClean="0">
                <a:latin typeface="Comic Sans MS" pitchFamily="66" charset="0"/>
              </a:rPr>
              <a:t>supplements at the website </a:t>
            </a:r>
            <a:r>
              <a:rPr lang="tr-TR" sz="2000" b="1" dirty="0">
                <a:latin typeface="Comic Sans MS" pitchFamily="66" charset="0"/>
              </a:rPr>
              <a:t>of the course</a:t>
            </a:r>
          </a:p>
          <a:p>
            <a:pPr>
              <a:spcBef>
                <a:spcPts val="0"/>
              </a:spcBef>
              <a:spcAft>
                <a:spcPts val="600"/>
              </a:spcAft>
              <a:buNone/>
            </a:pPr>
            <a:r>
              <a:rPr lang="tr-TR" sz="2000" b="1" dirty="0" smtClean="0">
                <a:latin typeface="Comic Sans MS" pitchFamily="66" charset="0"/>
              </a:rPr>
              <a:t>Books</a:t>
            </a: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mic Sans MS" pitchFamily="66" charset="0"/>
              </a:rPr>
              <a:t>Thakkar J.J. 2021. Multi-Criteria Decision Making. Springer, Singapore.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latin typeface="Comic Sans MS" pitchFamily="66" charset="0"/>
              </a:rPr>
              <a:t>Bozorg</a:t>
            </a:r>
            <a:r>
              <a:rPr lang="en-US" sz="1800" dirty="0">
                <a:latin typeface="Comic Sans MS" pitchFamily="66" charset="0"/>
              </a:rPr>
              <a:t>-Haddad O., </a:t>
            </a:r>
            <a:r>
              <a:rPr lang="en-US" sz="1800" dirty="0" err="1">
                <a:latin typeface="Comic Sans MS" pitchFamily="66" charset="0"/>
              </a:rPr>
              <a:t>Zolghadr-Asli</a:t>
            </a:r>
            <a:r>
              <a:rPr lang="en-US" sz="1800" dirty="0">
                <a:latin typeface="Comic Sans MS" pitchFamily="66" charset="0"/>
              </a:rPr>
              <a:t> B., </a:t>
            </a:r>
            <a:r>
              <a:rPr lang="en-US" sz="1800" dirty="0" err="1">
                <a:latin typeface="Comic Sans MS" pitchFamily="66" charset="0"/>
              </a:rPr>
              <a:t>Loáiciga</a:t>
            </a:r>
            <a:r>
              <a:rPr lang="en-US" sz="1800" dirty="0">
                <a:latin typeface="Comic Sans MS" pitchFamily="66" charset="0"/>
              </a:rPr>
              <a:t> H.A. 2021. A handbook on multi-attribute decision-making methods. Wiley, New Jersey.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mic Sans MS" pitchFamily="66" charset="0"/>
              </a:rPr>
              <a:t>Topcu Y.I., </a:t>
            </a:r>
            <a:r>
              <a:rPr lang="en-US" sz="1800" dirty="0" err="1">
                <a:latin typeface="Comic Sans MS" pitchFamily="66" charset="0"/>
              </a:rPr>
              <a:t>Özaydin</a:t>
            </a:r>
            <a:r>
              <a:rPr lang="en-US" sz="1800" dirty="0">
                <a:latin typeface="Comic Sans MS" pitchFamily="66" charset="0"/>
              </a:rPr>
              <a:t> Ö., </a:t>
            </a:r>
            <a:r>
              <a:rPr lang="en-US" sz="1800" dirty="0" err="1">
                <a:latin typeface="Comic Sans MS" pitchFamily="66" charset="0"/>
              </a:rPr>
              <a:t>Kabak</a:t>
            </a:r>
            <a:r>
              <a:rPr lang="en-US" sz="1800" dirty="0">
                <a:latin typeface="Comic Sans MS" pitchFamily="66" charset="0"/>
              </a:rPr>
              <a:t> Ö., </a:t>
            </a:r>
            <a:r>
              <a:rPr lang="en-US" sz="1800" dirty="0" err="1">
                <a:latin typeface="Comic Sans MS" pitchFamily="66" charset="0"/>
              </a:rPr>
              <a:t>Önsel</a:t>
            </a:r>
            <a:r>
              <a:rPr lang="en-US" sz="1800" dirty="0">
                <a:latin typeface="Comic Sans MS" pitchFamily="66" charset="0"/>
              </a:rPr>
              <a:t> </a:t>
            </a:r>
            <a:r>
              <a:rPr lang="en-US" sz="1800" dirty="0" err="1">
                <a:latin typeface="Comic Sans MS" pitchFamily="66" charset="0"/>
              </a:rPr>
              <a:t>Ekici</a:t>
            </a:r>
            <a:r>
              <a:rPr lang="en-US" sz="1800" dirty="0">
                <a:latin typeface="Comic Sans MS" pitchFamily="66" charset="0"/>
              </a:rPr>
              <a:t> Ş. 2021. Multiple Criteria Decision Making - Beyond the Information Age. Springer, Cham.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mic Sans MS" pitchFamily="66" charset="0"/>
              </a:rPr>
              <a:t>Taylor B.W. 2019. Introduction to Management Science. 13th edition, Pearson Education Inc., New Jersey.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latin typeface="Comic Sans MS" pitchFamily="66" charset="0"/>
              </a:rPr>
              <a:t>Render B., Stair Jr R.M., and Hanna M.E. 2018. Quantitative Analysis for Management. 13th edition, Pearson Education Inc., New Jersey.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smtClean="0">
                <a:latin typeface="Comic Sans MS" pitchFamily="66" charset="0"/>
              </a:rPr>
              <a:t>Goodwin </a:t>
            </a:r>
            <a:r>
              <a:rPr lang="en-US" sz="1800" dirty="0">
                <a:latin typeface="Comic Sans MS" pitchFamily="66" charset="0"/>
              </a:rPr>
              <a:t>P. and Wright G. 2014. Decision Analysis for Management Judgment. 5th edition, Wiley, New York.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US" sz="1800" dirty="0" err="1">
                <a:latin typeface="Comic Sans MS" pitchFamily="66" charset="0"/>
              </a:rPr>
              <a:t>Saaty</a:t>
            </a:r>
            <a:r>
              <a:rPr lang="en-US" sz="1800" dirty="0">
                <a:latin typeface="Comic Sans MS" pitchFamily="66" charset="0"/>
              </a:rPr>
              <a:t> T.L. and Vargas L.G. 2013. Decision Making with the Analytic Network Process. 2nd edition, Springer, New York.</a:t>
            </a:r>
            <a:endParaRPr lang="tr-TR" sz="1800" dirty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12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r>
              <a:rPr lang="tr-TR" sz="2000" b="1" dirty="0" smtClean="0">
                <a:latin typeface="Comic Sans MS" pitchFamily="66" charset="0"/>
              </a:rPr>
              <a:t>The websites of other courses</a:t>
            </a: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  <a:p>
            <a:pPr>
              <a:spcBef>
                <a:spcPts val="0"/>
              </a:spcBef>
              <a:spcAft>
                <a:spcPts val="0"/>
              </a:spcAft>
              <a:buNone/>
            </a:pPr>
            <a:endParaRPr lang="tr-TR" sz="2000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References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6738" y="1676400"/>
            <a:ext cx="8577262" cy="5029200"/>
          </a:xfrm>
        </p:spPr>
        <p:txBody>
          <a:bodyPr/>
          <a:lstStyle/>
          <a:p>
            <a:r>
              <a:rPr lang="tr-TR" sz="2000" dirty="0" smtClean="0">
                <a:latin typeface="Comic Sans MS" pitchFamily="66" charset="0"/>
              </a:rPr>
              <a:t>Final exam (40%)</a:t>
            </a:r>
          </a:p>
          <a:p>
            <a:r>
              <a:rPr lang="tr-TR" sz="2000" dirty="0" smtClean="0">
                <a:latin typeface="Comic Sans MS" pitchFamily="66" charset="0"/>
              </a:rPr>
              <a:t>2 Midterm Exams (60%) </a:t>
            </a:r>
          </a:p>
          <a:p>
            <a:endParaRPr lang="tr-TR" sz="2000" b="1" dirty="0" smtClean="0">
              <a:latin typeface="Comic Sans MS" pitchFamily="66" charset="0"/>
            </a:endParaRPr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574675" y="228600"/>
            <a:ext cx="8001000" cy="987425"/>
          </a:xfrm>
        </p:spPr>
        <p:txBody>
          <a:bodyPr/>
          <a:lstStyle/>
          <a:p>
            <a:r>
              <a:rPr lang="tr-TR" sz="3200" dirty="0" err="1" smtClean="0">
                <a:latin typeface="Comic Sans MS" pitchFamily="66" charset="0"/>
              </a:rPr>
              <a:t>Assessment</a:t>
            </a:r>
            <a:r>
              <a:rPr lang="tr-TR" sz="3200" dirty="0" smtClean="0">
                <a:latin typeface="Comic Sans MS" pitchFamily="66" charset="0"/>
              </a:rPr>
              <a:t> </a:t>
            </a:r>
            <a:r>
              <a:rPr lang="tr-TR" sz="3200" dirty="0" err="1" smtClean="0">
                <a:latin typeface="Comic Sans MS" pitchFamily="66" charset="0"/>
              </a:rPr>
              <a:t>Criteria</a:t>
            </a:r>
            <a:endParaRPr lang="tr-TR" sz="3200" dirty="0"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3200" dirty="0" smtClean="0">
                <a:latin typeface="Comic Sans MS" pitchFamily="66" charset="0"/>
              </a:rPr>
              <a:t>Assessments</a:t>
            </a:r>
            <a:endParaRPr lang="tr-TR" sz="3200" dirty="0">
              <a:latin typeface="Comic Sans MS" pitchFamily="66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sz="2000" dirty="0">
                <a:latin typeface="Comic Sans MS" pitchFamily="66" charset="0"/>
              </a:rPr>
              <a:t>Midterm Exam </a:t>
            </a:r>
            <a:r>
              <a:rPr lang="tr-TR" sz="2000" dirty="0" smtClean="0">
                <a:latin typeface="Comic Sans MS" pitchFamily="66" charset="0"/>
              </a:rPr>
              <a:t>1 </a:t>
            </a:r>
          </a:p>
          <a:p>
            <a:pPr marL="438150" lvl="1" indent="0"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 February </a:t>
            </a: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11</a:t>
            </a:r>
          </a:p>
          <a:p>
            <a:pPr>
              <a:buNone/>
            </a:pPr>
            <a:endParaRPr lang="tr-TR" sz="9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Midterm Exam 2</a:t>
            </a:r>
          </a:p>
          <a:p>
            <a:pPr marL="438150" lvl="1" indent="0"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 March </a:t>
            </a: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11</a:t>
            </a:r>
          </a:p>
          <a:p>
            <a:pPr>
              <a:buNone/>
            </a:pPr>
            <a:endParaRPr lang="tr-TR" sz="900" dirty="0" smtClean="0">
              <a:latin typeface="Comic Sans MS" pitchFamily="66" charset="0"/>
            </a:endParaRPr>
          </a:p>
          <a:p>
            <a:r>
              <a:rPr lang="tr-TR" sz="2000" dirty="0" smtClean="0">
                <a:latin typeface="Comic Sans MS" pitchFamily="66" charset="0"/>
              </a:rPr>
              <a:t>Final exam</a:t>
            </a:r>
          </a:p>
          <a:p>
            <a:pPr marL="438150" lvl="1" indent="0">
              <a:buNone/>
            </a:pP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 April </a:t>
            </a:r>
            <a:r>
              <a:rPr lang="tr-TR" sz="1800" dirty="0" smtClean="0">
                <a:solidFill>
                  <a:srgbClr val="FF0000"/>
                </a:solidFill>
                <a:latin typeface="Comic Sans MS" pitchFamily="66" charset="0"/>
              </a:rPr>
              <a:t>8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ofile">
  <a:themeElements>
    <a:clrScheme name="Profile 9">
      <a:dk1>
        <a:srgbClr val="000000"/>
      </a:dk1>
      <a:lt1>
        <a:srgbClr val="FFFFFF"/>
      </a:lt1>
      <a:dk2>
        <a:srgbClr val="000000"/>
      </a:dk2>
      <a:lt2>
        <a:srgbClr val="DDDDDD"/>
      </a:lt2>
      <a:accent1>
        <a:srgbClr val="A3B2C1"/>
      </a:accent1>
      <a:accent2>
        <a:srgbClr val="CC0000"/>
      </a:accent2>
      <a:accent3>
        <a:srgbClr val="FFFFFF"/>
      </a:accent3>
      <a:accent4>
        <a:srgbClr val="000000"/>
      </a:accent4>
      <a:accent5>
        <a:srgbClr val="CED5DD"/>
      </a:accent5>
      <a:accent6>
        <a:srgbClr val="B90000"/>
      </a:accent6>
      <a:hlink>
        <a:srgbClr val="336699"/>
      </a:hlink>
      <a:folHlink>
        <a:srgbClr val="003366"/>
      </a:folHlink>
    </a:clrScheme>
    <a:fontScheme name="Profile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Verdana" pitchFamily="34" charset="0"/>
          </a:defRPr>
        </a:defPPr>
      </a:lstStyle>
    </a:lnDef>
  </a:objectDefaults>
  <a:extraClrSchemeLst>
    <a:extraClrScheme>
      <a:clrScheme name="Profile 1">
        <a:dk1>
          <a:srgbClr val="A50021"/>
        </a:dk1>
        <a:lt1>
          <a:srgbClr val="FFFFFF"/>
        </a:lt1>
        <a:dk2>
          <a:srgbClr val="800000"/>
        </a:dk2>
        <a:lt2>
          <a:srgbClr val="FFFFFF"/>
        </a:lt2>
        <a:accent1>
          <a:srgbClr val="FF9900"/>
        </a:accent1>
        <a:accent2>
          <a:srgbClr val="FF3300"/>
        </a:accent2>
        <a:accent3>
          <a:srgbClr val="C0AAAA"/>
        </a:accent3>
        <a:accent4>
          <a:srgbClr val="DADADA"/>
        </a:accent4>
        <a:accent5>
          <a:srgbClr val="FFCAAA"/>
        </a:accent5>
        <a:accent6>
          <a:srgbClr val="E72D00"/>
        </a:accent6>
        <a:hlink>
          <a:srgbClr val="FFFFCC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2">
        <a:dk1>
          <a:srgbClr val="3C001E"/>
        </a:dk1>
        <a:lt1>
          <a:srgbClr val="FFFFFF"/>
        </a:lt1>
        <a:dk2>
          <a:srgbClr val="51072E"/>
        </a:dk2>
        <a:lt2>
          <a:srgbClr val="FFFFFF"/>
        </a:lt2>
        <a:accent1>
          <a:srgbClr val="89A38F"/>
        </a:accent1>
        <a:accent2>
          <a:srgbClr val="666699"/>
        </a:accent2>
        <a:accent3>
          <a:srgbClr val="B3AAAD"/>
        </a:accent3>
        <a:accent4>
          <a:srgbClr val="DADADA"/>
        </a:accent4>
        <a:accent5>
          <a:srgbClr val="C4CEC6"/>
        </a:accent5>
        <a:accent6>
          <a:srgbClr val="5C5C8A"/>
        </a:accent6>
        <a:hlink>
          <a:srgbClr val="808000"/>
        </a:hlink>
        <a:folHlink>
          <a:srgbClr val="66663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3">
        <a:dk1>
          <a:srgbClr val="333333"/>
        </a:dk1>
        <a:lt1>
          <a:srgbClr val="FFFFFF"/>
        </a:lt1>
        <a:dk2>
          <a:srgbClr val="000000"/>
        </a:dk2>
        <a:lt2>
          <a:srgbClr val="FFFFFF"/>
        </a:lt2>
        <a:accent1>
          <a:srgbClr val="3399FF"/>
        </a:accent1>
        <a:accent2>
          <a:srgbClr val="CC0000"/>
        </a:accent2>
        <a:accent3>
          <a:srgbClr val="AAAAAA"/>
        </a:accent3>
        <a:accent4>
          <a:srgbClr val="DADADA"/>
        </a:accent4>
        <a:accent5>
          <a:srgbClr val="ADCAFF"/>
        </a:accent5>
        <a:accent6>
          <a:srgbClr val="B90000"/>
        </a:accent6>
        <a:hlink>
          <a:srgbClr val="666699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4">
        <a:dk1>
          <a:srgbClr val="4B3D1B"/>
        </a:dk1>
        <a:lt1>
          <a:srgbClr val="FFFFFF"/>
        </a:lt1>
        <a:dk2>
          <a:srgbClr val="330000"/>
        </a:dk2>
        <a:lt2>
          <a:srgbClr val="FFFFFF"/>
        </a:lt2>
        <a:accent1>
          <a:srgbClr val="CC9900"/>
        </a:accent1>
        <a:accent2>
          <a:srgbClr val="CC6600"/>
        </a:accent2>
        <a:accent3>
          <a:srgbClr val="ADAAAA"/>
        </a:accent3>
        <a:accent4>
          <a:srgbClr val="DADADA"/>
        </a:accent4>
        <a:accent5>
          <a:srgbClr val="E2CAAA"/>
        </a:accent5>
        <a:accent6>
          <a:srgbClr val="B95C00"/>
        </a:accent6>
        <a:hlink>
          <a:srgbClr val="666699"/>
        </a:hlink>
        <a:folHlink>
          <a:srgbClr val="CC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5">
        <a:dk1>
          <a:srgbClr val="006666"/>
        </a:dk1>
        <a:lt1>
          <a:srgbClr val="FFFFFF"/>
        </a:lt1>
        <a:dk2>
          <a:srgbClr val="003366"/>
        </a:dk2>
        <a:lt2>
          <a:srgbClr val="FFFFFF"/>
        </a:lt2>
        <a:accent1>
          <a:srgbClr val="0099CC"/>
        </a:accent1>
        <a:accent2>
          <a:srgbClr val="6666FF"/>
        </a:accent2>
        <a:accent3>
          <a:srgbClr val="AAADB8"/>
        </a:accent3>
        <a:accent4>
          <a:srgbClr val="DADADA"/>
        </a:accent4>
        <a:accent5>
          <a:srgbClr val="AACAE2"/>
        </a:accent5>
        <a:accent6>
          <a:srgbClr val="5C5CE7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6">
        <a:dk1>
          <a:srgbClr val="003366"/>
        </a:dk1>
        <a:lt1>
          <a:srgbClr val="FFFFFF"/>
        </a:lt1>
        <a:dk2>
          <a:srgbClr val="006666"/>
        </a:dk2>
        <a:lt2>
          <a:srgbClr val="FFFFFF"/>
        </a:lt2>
        <a:accent1>
          <a:srgbClr val="6699FF"/>
        </a:accent1>
        <a:accent2>
          <a:srgbClr val="00CCFF"/>
        </a:accent2>
        <a:accent3>
          <a:srgbClr val="AAB8B8"/>
        </a:accent3>
        <a:accent4>
          <a:srgbClr val="DADADA"/>
        </a:accent4>
        <a:accent5>
          <a:srgbClr val="B8CAFF"/>
        </a:accent5>
        <a:accent6>
          <a:srgbClr val="00B9E7"/>
        </a:accent6>
        <a:hlink>
          <a:srgbClr val="FFFFCC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7">
        <a:dk1>
          <a:srgbClr val="000000"/>
        </a:dk1>
        <a:lt1>
          <a:srgbClr val="619CB1"/>
        </a:lt1>
        <a:dk2>
          <a:srgbClr val="FFFFFF"/>
        </a:dk2>
        <a:lt2>
          <a:srgbClr val="4E899E"/>
        </a:lt2>
        <a:accent1>
          <a:srgbClr val="FFCC00"/>
        </a:accent1>
        <a:accent2>
          <a:srgbClr val="B6523E"/>
        </a:accent2>
        <a:accent3>
          <a:srgbClr val="B7CBD5"/>
        </a:accent3>
        <a:accent4>
          <a:srgbClr val="000000"/>
        </a:accent4>
        <a:accent5>
          <a:srgbClr val="FFE2AA"/>
        </a:accent5>
        <a:accent6>
          <a:srgbClr val="A54937"/>
        </a:accent6>
        <a:hlink>
          <a:srgbClr val="99CC00"/>
        </a:hlink>
        <a:folHlink>
          <a:srgbClr val="6666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ofile 8">
        <a:dk1>
          <a:srgbClr val="598600"/>
        </a:dk1>
        <a:lt1>
          <a:srgbClr val="FFFFFF"/>
        </a:lt1>
        <a:dk2>
          <a:srgbClr val="336600"/>
        </a:dk2>
        <a:lt2>
          <a:srgbClr val="FFFFFF"/>
        </a:lt2>
        <a:accent1>
          <a:srgbClr val="33CC33"/>
        </a:accent1>
        <a:accent2>
          <a:srgbClr val="99CC00"/>
        </a:accent2>
        <a:accent3>
          <a:srgbClr val="ADB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ofile 9">
        <a:dk1>
          <a:srgbClr val="000000"/>
        </a:dk1>
        <a:lt1>
          <a:srgbClr val="FFFFFF"/>
        </a:lt1>
        <a:dk2>
          <a:srgbClr val="000000"/>
        </a:dk2>
        <a:lt2>
          <a:srgbClr val="DDDDDD"/>
        </a:lt2>
        <a:accent1>
          <a:srgbClr val="A3B2C1"/>
        </a:accent1>
        <a:accent2>
          <a:srgbClr val="CC0000"/>
        </a:accent2>
        <a:accent3>
          <a:srgbClr val="FFFFFF"/>
        </a:accent3>
        <a:accent4>
          <a:srgbClr val="000000"/>
        </a:accent4>
        <a:accent5>
          <a:srgbClr val="CED5DD"/>
        </a:accent5>
        <a:accent6>
          <a:srgbClr val="B90000"/>
        </a:accent6>
        <a:hlink>
          <a:srgbClr val="336699"/>
        </a:hlink>
        <a:folHlink>
          <a:srgbClr val="003366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Profile</Template>
  <TotalTime>2449</TotalTime>
  <Words>553</Words>
  <Application>Microsoft Office PowerPoint</Application>
  <PresentationFormat>On-screen Show (4:3)</PresentationFormat>
  <Paragraphs>89</Paragraphs>
  <Slides>13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Comic Sans MS</vt:lpstr>
      <vt:lpstr>Verdana</vt:lpstr>
      <vt:lpstr>Wingdings</vt:lpstr>
      <vt:lpstr>Profile</vt:lpstr>
      <vt:lpstr>IYB560E EXECUTIVE AND GROUP DECISION MAKING </vt:lpstr>
      <vt:lpstr>PowerPoint Presentation</vt:lpstr>
      <vt:lpstr>Course information</vt:lpstr>
      <vt:lpstr>Course description</vt:lpstr>
      <vt:lpstr>Course objectives</vt:lpstr>
      <vt:lpstr>Course learning outcomes</vt:lpstr>
      <vt:lpstr>References</vt:lpstr>
      <vt:lpstr>Assessment Criteria</vt:lpstr>
      <vt:lpstr>Assessments</vt:lpstr>
      <vt:lpstr>Cheating and Plagiarism</vt:lpstr>
      <vt:lpstr>Schedule</vt:lpstr>
      <vt:lpstr>Prof. Dr. Y. İlker Topcu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YA</dc:title>
  <dc:creator>YIT</dc:creator>
  <cp:lastModifiedBy>Ilker Topcu</cp:lastModifiedBy>
  <cp:revision>263</cp:revision>
  <dcterms:created xsi:type="dcterms:W3CDTF">2004-05-29T12:46:12Z</dcterms:created>
  <dcterms:modified xsi:type="dcterms:W3CDTF">2026-01-07T16:07:33Z</dcterms:modified>
</cp:coreProperties>
</file>