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6" r:id="rId3"/>
    <p:sldId id="265" r:id="rId4"/>
    <p:sldId id="268" r:id="rId5"/>
    <p:sldId id="267" r:id="rId6"/>
    <p:sldId id="266" r:id="rId7"/>
    <p:sldId id="269" r:id="rId8"/>
    <p:sldId id="270" r:id="rId9"/>
    <p:sldId id="273" r:id="rId10"/>
    <p:sldId id="283" r:id="rId11"/>
    <p:sldId id="272" r:id="rId12"/>
    <p:sldId id="271" r:id="rId13"/>
    <p:sldId id="27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CCFFCC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2932" autoAdjust="0"/>
  </p:normalViewPr>
  <p:slideViewPr>
    <p:cSldViewPr>
      <p:cViewPr varScale="1">
        <p:scale>
          <a:sx n="63" d="100"/>
          <a:sy n="63" d="100"/>
        </p:scale>
        <p:origin x="131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24D3CC-24B8-488E-975C-D4FB89DB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3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DF9A03E-341D-4C04-BB95-5E2FB49D7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4C7EC4-0210-4330-A93D-EF8B7A61BC5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4899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3184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8371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0540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153400" cy="13716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4582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64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29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28600"/>
            <a:ext cx="2001837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28600"/>
            <a:ext cx="5854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15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4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834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524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98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96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15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6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61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01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28600"/>
            <a:ext cx="80010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240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2620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629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8632825" y="6545263"/>
            <a:ext cx="485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3671F7FC-0E88-49BA-AF94-DC924A752A08}" type="slidenum">
              <a:rPr lang="en-US" sz="1200" smtClean="0"/>
              <a:pPr>
                <a:defRPr/>
              </a:pPr>
              <a:t>‹#›</a:t>
            </a:fld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eb.itu.edu.tr/kabak/" TargetMode="External"/><Relationship Id="rId3" Type="http://schemas.openxmlformats.org/officeDocument/2006/relationships/hyperlink" Target="http://www.ilkertopcu.net/" TargetMode="External"/><Relationship Id="rId7" Type="http://schemas.openxmlformats.org/officeDocument/2006/relationships/hyperlink" Target="instagram.com/yitopc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acebook.com/yitopcu" TargetMode="External"/><Relationship Id="rId5" Type="http://schemas.openxmlformats.org/officeDocument/2006/relationships/hyperlink" Target="https://twitter.com/yitopcu" TargetMode="External"/><Relationship Id="rId4" Type="http://schemas.openxmlformats.org/officeDocument/2006/relationships/hyperlink" Target="http://www.linkedin.com/in/ilker-topc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kertopcu.net/" TargetMode="External"/><Relationship Id="rId7" Type="http://schemas.openxmlformats.org/officeDocument/2006/relationships/hyperlink" Target="instagram.com/yitopc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yitopcu" TargetMode="External"/><Relationship Id="rId5" Type="http://schemas.openxmlformats.org/officeDocument/2006/relationships/hyperlink" Target="https://twitter.com/yitopcu" TargetMode="External"/><Relationship Id="rId4" Type="http://schemas.openxmlformats.org/officeDocument/2006/relationships/hyperlink" Target="http://www.linkedin.com/in/ilker-topc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itu.edu.tr/topcuil/ya/IYB560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153400" cy="1752600"/>
          </a:xfrm>
        </p:spPr>
        <p:txBody>
          <a:bodyPr/>
          <a:lstStyle/>
          <a:p>
            <a:pPr eaLnBrk="1" hangingPunct="1"/>
            <a:r>
              <a:rPr lang="tr-TR" sz="4400" b="1" dirty="0" smtClean="0">
                <a:latin typeface="Comic Sans MS" pitchFamily="66" charset="0"/>
              </a:rPr>
              <a:t>IYB560E EXECUTIVE AND GROUP DECISION MAKING </a:t>
            </a:r>
            <a:endParaRPr lang="en-US" sz="4000" b="1" dirty="0" smtClean="0">
              <a:latin typeface="Comic Sans MS" pitchFamily="66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743200"/>
            <a:ext cx="88392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>
                <a:latin typeface="Comic Sans MS" pitchFamily="66" charset="0"/>
              </a:rPr>
              <a:t>Prof. Dr. </a:t>
            </a:r>
            <a:r>
              <a:rPr lang="en-US" sz="2400" dirty="0" smtClean="0">
                <a:latin typeface="Comic Sans MS" pitchFamily="66" charset="0"/>
              </a:rPr>
              <a:t>Y. İlker TOPCU</a:t>
            </a: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sz="2000" dirty="0" smtClean="0">
                <a:latin typeface="Comic Sans MS" pitchFamily="66" charset="0"/>
                <a:hlinkClick r:id="rId3"/>
              </a:rPr>
              <a:t>www.ilkertopcu.</a:t>
            </a:r>
            <a:r>
              <a:rPr lang="tr-TR" sz="2000" dirty="0" smtClean="0">
                <a:latin typeface="Comic Sans MS" pitchFamily="66" charset="0"/>
                <a:hlinkClick r:id="rId3"/>
              </a:rPr>
              <a:t>net</a:t>
            </a:r>
            <a:r>
              <a:rPr lang="tr-TR" sz="2000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tr-TR" sz="2000" dirty="0" smtClean="0">
                <a:latin typeface="Comic Sans MS" pitchFamily="66" charset="0"/>
                <a:hlinkClick r:id="rId4"/>
              </a:rPr>
              <a:t>www.linkedin.com/in/ilker-topcu/</a:t>
            </a:r>
            <a:r>
              <a:rPr lang="tr-TR" sz="2000" dirty="0" smtClean="0">
                <a:latin typeface="Comic Sans MS" pitchFamily="66" charset="0"/>
              </a:rPr>
              <a:t>      </a:t>
            </a:r>
            <a:r>
              <a:rPr lang="tr-TR" sz="2000" dirty="0" smtClean="0">
                <a:latin typeface="Comic Sans MS" pitchFamily="66" charset="0"/>
                <a:hlinkClick r:id="rId5"/>
              </a:rPr>
              <a:t>twitter.com/yitopcu</a:t>
            </a:r>
            <a:endParaRPr lang="tr-TR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tr-TR" sz="2000" dirty="0" smtClean="0">
                <a:latin typeface="Comic Sans MS" pitchFamily="66" charset="0"/>
                <a:hlinkClick r:id="rId6"/>
              </a:rPr>
              <a:t>facebook.com/yitopcu</a:t>
            </a:r>
            <a:r>
              <a:rPr lang="tr-TR" sz="2000" dirty="0" smtClean="0">
                <a:latin typeface="Comic Sans MS" pitchFamily="66" charset="0"/>
              </a:rPr>
              <a:t>     </a:t>
            </a:r>
            <a:r>
              <a:rPr lang="tr-TR" sz="2000" dirty="0" smtClean="0">
                <a:latin typeface="Comic Sans MS" pitchFamily="66" charset="0"/>
                <a:hlinkClick r:id="rId7" action="ppaction://hlinkfile"/>
              </a:rPr>
              <a:t>instagram.com/yitopcu</a:t>
            </a:r>
            <a:endParaRPr lang="tr-TR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6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6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dirty="0" smtClean="0">
                <a:latin typeface="Comic Sans MS" pitchFamily="66" charset="0"/>
              </a:rPr>
              <a:t>Prof. Dr. Özgür KABAK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  <a:hlinkClick r:id="rId8"/>
              </a:rPr>
              <a:t>web.itu.edu.tr/</a:t>
            </a:r>
            <a:r>
              <a:rPr lang="en-US" sz="2000" dirty="0" err="1" smtClean="0">
                <a:latin typeface="Comic Sans MS" pitchFamily="66" charset="0"/>
                <a:hlinkClick r:id="rId8"/>
              </a:rPr>
              <a:t>kabak</a:t>
            </a:r>
            <a:r>
              <a:rPr lang="en-US" sz="2000" dirty="0" smtClean="0">
                <a:latin typeface="Comic Sans MS" pitchFamily="66" charset="0"/>
                <a:hlinkClick r:id="rId8"/>
              </a:rPr>
              <a:t>/</a:t>
            </a:r>
            <a:endParaRPr lang="tr-TR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endParaRPr lang="tr-TR" sz="800" dirty="0" smtClean="0"/>
          </a:p>
          <a:p>
            <a:pPr eaLnBrk="1" hangingPunct="1">
              <a:lnSpc>
                <a:spcPct val="80000"/>
              </a:lnSpc>
            </a:pPr>
            <a:endParaRPr lang="tr-TR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Term Project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001000" cy="5105400"/>
          </a:xfrm>
        </p:spPr>
        <p:txBody>
          <a:bodyPr/>
          <a:lstStyle/>
          <a:p>
            <a:r>
              <a:rPr lang="en-US" sz="1800" dirty="0">
                <a:latin typeface="Comic Sans MS" pitchFamily="66" charset="0"/>
              </a:rPr>
              <a:t>Structuring, modeling, and </a:t>
            </a:r>
            <a:r>
              <a:rPr lang="en-US" sz="1800" dirty="0" err="1" smtClean="0">
                <a:latin typeface="Comic Sans MS" pitchFamily="66" charset="0"/>
              </a:rPr>
              <a:t>analy</a:t>
            </a:r>
            <a:r>
              <a:rPr lang="tr-TR" sz="1800" dirty="0" smtClean="0">
                <a:latin typeface="Comic Sans MS" pitchFamily="66" charset="0"/>
              </a:rPr>
              <a:t>z</a:t>
            </a:r>
            <a:r>
              <a:rPr lang="en-US" sz="1800" dirty="0" err="1" smtClean="0">
                <a:latin typeface="Comic Sans MS" pitchFamily="66" charset="0"/>
              </a:rPr>
              <a:t>ing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a non-personal multiple criteria decision </a:t>
            </a:r>
            <a:r>
              <a:rPr lang="en-US" sz="1800">
                <a:latin typeface="Comic Sans MS" pitchFamily="66" charset="0"/>
              </a:rPr>
              <a:t>making </a:t>
            </a:r>
            <a:r>
              <a:rPr lang="en-US" sz="1800" smtClean="0">
                <a:latin typeface="Comic Sans MS" pitchFamily="66" charset="0"/>
              </a:rPr>
              <a:t>problem.</a:t>
            </a:r>
            <a:r>
              <a:rPr lang="en-US" sz="1800" dirty="0">
                <a:latin typeface="Comic Sans MS" pitchFamily="66" charset="0"/>
              </a:rPr>
              <a:t> </a:t>
            </a:r>
          </a:p>
          <a:p>
            <a:r>
              <a:rPr lang="tr-TR" sz="1800" dirty="0" smtClean="0">
                <a:latin typeface="Comic Sans MS" pitchFamily="66" charset="0"/>
              </a:rPr>
              <a:t>A </a:t>
            </a:r>
            <a:r>
              <a:rPr lang="tr-TR" sz="1800" dirty="0">
                <a:latin typeface="Comic Sans MS" pitchFamily="66" charset="0"/>
              </a:rPr>
              <a:t>report will be submitted and a presentation will be </a:t>
            </a:r>
            <a:r>
              <a:rPr lang="tr-TR" sz="1800" dirty="0" smtClean="0">
                <a:latin typeface="Comic Sans MS" pitchFamily="66" charset="0"/>
              </a:rPr>
              <a:t>made.</a:t>
            </a:r>
            <a:r>
              <a:rPr lang="en-US" sz="1800" dirty="0" smtClean="0">
                <a:latin typeface="Comic Sans MS" pitchFamily="66" charset="0"/>
              </a:rPr>
              <a:t> </a:t>
            </a:r>
            <a:endParaRPr lang="en-US" sz="1800" dirty="0">
              <a:latin typeface="Comic Sans MS" pitchFamily="66" charset="0"/>
            </a:endParaRPr>
          </a:p>
          <a:p>
            <a:r>
              <a:rPr lang="tr-TR" sz="1800" dirty="0" smtClean="0">
                <a:latin typeface="Comic Sans MS" pitchFamily="66" charset="0"/>
              </a:rPr>
              <a:t>Report and presentation content</a:t>
            </a:r>
            <a:endParaRPr lang="en-US" sz="1800" dirty="0">
              <a:latin typeface="Comic Sans MS" pitchFamily="66" charset="0"/>
            </a:endParaRPr>
          </a:p>
          <a:p>
            <a:pPr marL="438150" lvl="1" indent="0">
              <a:buNone/>
            </a:pPr>
            <a:r>
              <a:rPr lang="en-US" sz="1800" dirty="0" smtClean="0">
                <a:latin typeface="Comic Sans MS" panose="030F0702030302020204" pitchFamily="66" charset="0"/>
              </a:rPr>
              <a:t>1 </a:t>
            </a:r>
            <a:r>
              <a:rPr lang="tr-TR" sz="1800" dirty="0" smtClean="0">
                <a:latin typeface="Comic Sans MS" panose="030F0702030302020204" pitchFamily="66" charset="0"/>
              </a:rPr>
              <a:t>- </a:t>
            </a:r>
            <a:r>
              <a:rPr lang="en-US" sz="1800" dirty="0" smtClean="0">
                <a:latin typeface="Comic Sans MS" panose="030F0702030302020204" pitchFamily="66" charset="0"/>
              </a:rPr>
              <a:t>Problem </a:t>
            </a:r>
            <a:r>
              <a:rPr lang="en-US" sz="1800" dirty="0">
                <a:latin typeface="Comic Sans MS" panose="030F0702030302020204" pitchFamily="66" charset="0"/>
              </a:rPr>
              <a:t>Definition 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438150" lvl="1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2 – </a:t>
            </a:r>
            <a:r>
              <a:rPr lang="tr-TR" sz="1800" dirty="0" smtClean="0">
                <a:latin typeface="Comic Sans MS" panose="030F0702030302020204" pitchFamily="66" charset="0"/>
              </a:rPr>
              <a:t>Identification </a:t>
            </a:r>
            <a:r>
              <a:rPr lang="en-US" sz="1800" dirty="0" smtClean="0">
                <a:latin typeface="Comic Sans MS" panose="030F0702030302020204" pitchFamily="66" charset="0"/>
              </a:rPr>
              <a:t>of </a:t>
            </a:r>
            <a:r>
              <a:rPr lang="en-US" sz="1800" dirty="0">
                <a:latin typeface="Comic Sans MS" panose="030F0702030302020204" pitchFamily="66" charset="0"/>
              </a:rPr>
              <a:t>alternatives and criteria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438150" lvl="1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3 – </a:t>
            </a:r>
            <a:r>
              <a:rPr lang="en-US" sz="1800" dirty="0" smtClean="0">
                <a:latin typeface="Comic Sans MS" panose="030F0702030302020204" pitchFamily="66" charset="0"/>
              </a:rPr>
              <a:t>Construct</a:t>
            </a:r>
            <a:r>
              <a:rPr lang="tr-TR" sz="1800" dirty="0" smtClean="0">
                <a:latin typeface="Comic Sans MS" panose="030F0702030302020204" pitchFamily="66" charset="0"/>
              </a:rPr>
              <a:t>ion of </a:t>
            </a:r>
            <a:r>
              <a:rPr lang="en-US" sz="1800" dirty="0" smtClean="0">
                <a:latin typeface="Comic Sans MS" panose="030F0702030302020204" pitchFamily="66" charset="0"/>
              </a:rPr>
              <a:t>the </a:t>
            </a:r>
            <a:r>
              <a:rPr lang="en-US" sz="1800" dirty="0">
                <a:latin typeface="Comic Sans MS" panose="030F0702030302020204" pitchFamily="66" charset="0"/>
              </a:rPr>
              <a:t>decision </a:t>
            </a:r>
            <a:r>
              <a:rPr lang="en-US" sz="1800" dirty="0" smtClean="0">
                <a:latin typeface="Comic Sans MS" panose="030F0702030302020204" pitchFamily="66" charset="0"/>
              </a:rPr>
              <a:t>matrix</a:t>
            </a:r>
            <a:r>
              <a:rPr lang="tr-TR" sz="1800" dirty="0" smtClean="0">
                <a:latin typeface="Comic Sans MS" panose="030F0702030302020204" pitchFamily="66" charset="0"/>
              </a:rPr>
              <a:t> / hierarchy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438150" lvl="1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4 – </a:t>
            </a:r>
            <a:r>
              <a:rPr lang="en-US" sz="1800" dirty="0" err="1" smtClean="0">
                <a:latin typeface="Comic Sans MS" panose="030F0702030302020204" pitchFamily="66" charset="0"/>
              </a:rPr>
              <a:t>Determin</a:t>
            </a:r>
            <a:r>
              <a:rPr lang="tr-TR" sz="1800" dirty="0" smtClean="0">
                <a:latin typeface="Comic Sans MS" panose="030F0702030302020204" pitchFamily="66" charset="0"/>
              </a:rPr>
              <a:t>ation of </a:t>
            </a:r>
            <a:r>
              <a:rPr lang="en-US" sz="1800" dirty="0" smtClean="0">
                <a:latin typeface="Comic Sans MS" panose="030F0702030302020204" pitchFamily="66" charset="0"/>
              </a:rPr>
              <a:t>the criteria</a:t>
            </a:r>
            <a:r>
              <a:rPr lang="tr-TR" sz="1800" dirty="0" smtClean="0">
                <a:latin typeface="Comic Sans MS" panose="030F0702030302020204" pitchFamily="66" charset="0"/>
              </a:rPr>
              <a:t> importance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438150" lvl="1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5 – Analysis of the problem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438150" lvl="1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     5.1 Using an elementary method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438150" lvl="1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     5.2 Using a value-based method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438150" lvl="1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6 – Sensitivity Analysis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438150" lvl="1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7 – Final evaluation and recommendation</a:t>
            </a:r>
            <a:endParaRPr lang="tr-TR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577262" cy="50292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Do not!</a:t>
            </a:r>
          </a:p>
          <a:p>
            <a:r>
              <a:rPr lang="en-US" dirty="0" smtClean="0">
                <a:latin typeface="Comic Sans MS" pitchFamily="66" charset="0"/>
              </a:rPr>
              <a:t>Studying together to understand the material is fine, but the work you hand in is to be your own. </a:t>
            </a:r>
          </a:p>
          <a:p>
            <a:r>
              <a:rPr lang="en-US" dirty="0" smtClean="0">
                <a:latin typeface="Comic Sans MS" pitchFamily="66" charset="0"/>
              </a:rPr>
              <a:t>No cheating will be tolerated: A letter grade of F will be given!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Cheating</a:t>
            </a:r>
            <a:r>
              <a:rPr lang="tr-TR" sz="3200" dirty="0" smtClean="0">
                <a:latin typeface="Comic Sans MS" pitchFamily="66" charset="0"/>
              </a:rPr>
              <a:t> and </a:t>
            </a:r>
            <a:r>
              <a:rPr lang="tr-TR" sz="3200" dirty="0" err="1" smtClean="0">
                <a:latin typeface="Comic Sans MS" pitchFamily="66" charset="0"/>
              </a:rPr>
              <a:t>Plagiarism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smtClean="0"/>
              <a:t>Schedule</a:t>
            </a:r>
            <a:endParaRPr 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3" y="1523999"/>
            <a:ext cx="7903845" cy="3484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smtClean="0"/>
              <a:t>Prof. Dr. Özgür Kabak</a:t>
            </a:r>
            <a:endParaRPr lang="en-US" sz="3200" dirty="0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524000"/>
            <a:ext cx="8348662" cy="4876800"/>
          </a:xfrm>
        </p:spPr>
        <p:txBody>
          <a:bodyPr/>
          <a:lstStyle/>
          <a:p>
            <a:pPr>
              <a:buNone/>
            </a:pPr>
            <a:r>
              <a:rPr lang="en-US" sz="1000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en-US" sz="2000" u="sng" dirty="0" smtClean="0">
                <a:latin typeface="Comic Sans MS" pitchFamily="66" charset="0"/>
              </a:rPr>
              <a:t>Phone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(212) 293 1300 /2073 secretary</a:t>
            </a:r>
          </a:p>
          <a:p>
            <a:pPr>
              <a:buNone/>
            </a:pPr>
            <a:r>
              <a:rPr lang="en-US" sz="1000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en-US" sz="2000" u="sng" dirty="0" smtClean="0">
                <a:latin typeface="Comic Sans MS" pitchFamily="66" charset="0"/>
              </a:rPr>
              <a:t>Web site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web.itu.edu.tr/</a:t>
            </a:r>
            <a:r>
              <a:rPr lang="en-US" sz="2000" dirty="0" err="1" smtClean="0">
                <a:latin typeface="Comic Sans MS" pitchFamily="66" charset="0"/>
              </a:rPr>
              <a:t>kabak</a:t>
            </a:r>
            <a:r>
              <a:rPr lang="en-US" sz="2000" dirty="0" smtClean="0">
                <a:latin typeface="Comic Sans MS" pitchFamily="66" charset="0"/>
              </a:rPr>
              <a:t>/</a:t>
            </a:r>
          </a:p>
          <a:p>
            <a:pPr>
              <a:buNone/>
            </a:pPr>
            <a:endParaRPr lang="en-US" sz="1000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000" u="sng" dirty="0" smtClean="0">
                <a:latin typeface="Comic Sans MS" pitchFamily="66" charset="0"/>
              </a:rPr>
              <a:t>E-mail address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kabak@itu.edu.tr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87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424862" cy="4876800"/>
          </a:xfrm>
        </p:spPr>
        <p:txBody>
          <a:bodyPr/>
          <a:lstStyle/>
          <a:p>
            <a:r>
              <a:rPr lang="tr-TR" sz="2000" dirty="0" smtClean="0">
                <a:latin typeface="Comic Sans MS" pitchFamily="66" charset="0"/>
              </a:rPr>
              <a:t>Professor at Industrial Engineering department of ITU (2021- )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Post-</a:t>
            </a:r>
            <a:r>
              <a:rPr lang="tr-TR" sz="2000" dirty="0" err="1" smtClean="0">
                <a:latin typeface="Comic Sans MS" pitchFamily="66" charset="0"/>
              </a:rPr>
              <a:t>doc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studies</a:t>
            </a:r>
            <a:r>
              <a:rPr lang="tr-TR" sz="2000" dirty="0" smtClean="0">
                <a:latin typeface="Comic Sans MS" pitchFamily="66" charset="0"/>
              </a:rPr>
              <a:t> at </a:t>
            </a:r>
            <a:r>
              <a:rPr lang="en-US" sz="2000" dirty="0" smtClean="0">
                <a:latin typeface="Comic Sans MS" pitchFamily="66" charset="0"/>
              </a:rPr>
              <a:t>Belgium Nuclear Research Centre </a:t>
            </a:r>
            <a:r>
              <a:rPr lang="tr-TR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SCK.CEN</a:t>
            </a:r>
            <a:r>
              <a:rPr lang="tr-TR" sz="2000" dirty="0" smtClean="0">
                <a:latin typeface="Comic Sans MS" pitchFamily="66" charset="0"/>
              </a:rPr>
              <a:t>) (2009-2010)</a:t>
            </a:r>
            <a:endParaRPr lang="en-US" sz="2000" dirty="0" smtClean="0">
              <a:latin typeface="Comic Sans MS" pitchFamily="66" charset="0"/>
            </a:endParaRPr>
          </a:p>
          <a:p>
            <a:pPr lvl="1"/>
            <a:r>
              <a:rPr lang="tr-TR" dirty="0" smtClean="0">
                <a:latin typeface="Comic Sans MS" pitchFamily="66" charset="0"/>
              </a:rPr>
              <a:t>A </a:t>
            </a:r>
            <a:r>
              <a:rPr lang="tr-TR" dirty="0" err="1" smtClean="0">
                <a:latin typeface="Comic Sans MS" pitchFamily="66" charset="0"/>
              </a:rPr>
              <a:t>fuzzy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multi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attribute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decision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making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approach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nuclear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safeguards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information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management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sz="2000" dirty="0" err="1" smtClean="0">
                <a:latin typeface="Comic Sans MS" pitchFamily="66" charset="0"/>
              </a:rPr>
              <a:t>Ph</a:t>
            </a:r>
            <a:r>
              <a:rPr lang="tr-TR" sz="2000" dirty="0" smtClean="0">
                <a:latin typeface="Comic Sans MS" pitchFamily="66" charset="0"/>
              </a:rPr>
              <a:t>.D. in ITU </a:t>
            </a:r>
            <a:r>
              <a:rPr lang="tr-TR" sz="2000" dirty="0" err="1" smtClean="0">
                <a:latin typeface="Comic Sans MS" pitchFamily="66" charset="0"/>
              </a:rPr>
              <a:t>Industrial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Engineering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programme</a:t>
            </a:r>
            <a:r>
              <a:rPr lang="tr-TR" sz="2000" dirty="0" smtClean="0">
                <a:latin typeface="Comic Sans MS" pitchFamily="66" charset="0"/>
              </a:rPr>
              <a:t> (2008)</a:t>
            </a:r>
            <a:endParaRPr lang="en-US" sz="2000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Modeling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supply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chain</a:t>
            </a:r>
            <a:r>
              <a:rPr lang="tr-TR" dirty="0" smtClean="0">
                <a:latin typeface="Comic Sans MS" pitchFamily="66" charset="0"/>
              </a:rPr>
              <a:t> network </a:t>
            </a:r>
            <a:r>
              <a:rPr lang="tr-TR" dirty="0" err="1" smtClean="0">
                <a:latin typeface="Comic Sans MS" pitchFamily="66" charset="0"/>
              </a:rPr>
              <a:t>using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possibilistic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linear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programming</a:t>
            </a:r>
            <a:r>
              <a:rPr lang="tr-TR" dirty="0" smtClean="0">
                <a:latin typeface="Comic Sans MS" pitchFamily="66" charset="0"/>
              </a:rPr>
              <a:t> and an </a:t>
            </a:r>
            <a:r>
              <a:rPr lang="tr-TR" dirty="0" err="1" smtClean="0">
                <a:latin typeface="Comic Sans MS" pitchFamily="66" charset="0"/>
              </a:rPr>
              <a:t>application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interests</a:t>
            </a:r>
            <a:endParaRPr lang="tr-TR" sz="2000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Operations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Research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Mathematical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programming</a:t>
            </a:r>
            <a:r>
              <a:rPr lang="tr-TR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tr-TR" dirty="0" err="1" smtClean="0">
                <a:latin typeface="Comic Sans MS" pitchFamily="66" charset="0"/>
              </a:rPr>
              <a:t>Modeling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Complex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systems</a:t>
            </a:r>
            <a:endParaRPr lang="tr-TR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Fuzzy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decision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making</a:t>
            </a:r>
            <a:endParaRPr lang="tr-TR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smtClean="0"/>
              <a:t>Prof. Dr. Y. İlker Topcu</a:t>
            </a:r>
            <a:endParaRPr lang="en-US" sz="3200" dirty="0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524000"/>
            <a:ext cx="8577262" cy="5105400"/>
          </a:xfrm>
        </p:spPr>
        <p:txBody>
          <a:bodyPr/>
          <a:lstStyle/>
          <a:p>
            <a:pPr>
              <a:buNone/>
            </a:pPr>
            <a:r>
              <a:rPr lang="tr-TR" sz="1000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tr-TR" sz="2000" dirty="0" smtClean="0">
                <a:latin typeface="Comic Sans MS" pitchFamily="66" charset="0"/>
              </a:rPr>
              <a:t>Phone</a:t>
            </a:r>
            <a:r>
              <a:rPr lang="tr-TR" sz="2000" dirty="0">
                <a:latin typeface="Comic Sans MS" pitchFamily="66" charset="0"/>
              </a:rPr>
              <a:t>:</a:t>
            </a:r>
            <a:r>
              <a:rPr lang="tr-TR" sz="2000" dirty="0" smtClean="0">
                <a:latin typeface="Comic Sans MS" pitchFamily="66" charset="0"/>
              </a:rPr>
              <a:t> (532) 355 5045 mobile</a:t>
            </a:r>
          </a:p>
          <a:p>
            <a:pPr>
              <a:buNone/>
            </a:pPr>
            <a:r>
              <a:rPr lang="tr-TR" sz="1000" dirty="0" smtClean="0">
                <a:latin typeface="Comic Sans MS" pitchFamily="66" charset="0"/>
              </a:rPr>
              <a:t> 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Comic Sans MS" pitchFamily="66" charset="0"/>
                <a:hlinkClick r:id="rId3"/>
              </a:rPr>
              <a:t>www.ilkertopcu.</a:t>
            </a:r>
            <a:r>
              <a:rPr lang="tr-TR" sz="2000" dirty="0" smtClean="0">
                <a:latin typeface="Comic Sans MS" pitchFamily="66" charset="0"/>
                <a:hlinkClick r:id="rId3"/>
              </a:rPr>
              <a:t>net</a:t>
            </a:r>
            <a:r>
              <a:rPr lang="tr-TR" sz="2000" dirty="0" smtClean="0">
                <a:latin typeface="Comic Sans MS" pitchFamily="66" charset="0"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>
                <a:latin typeface="Comic Sans MS" pitchFamily="66" charset="0"/>
                <a:hlinkClick r:id="rId4"/>
              </a:rPr>
              <a:t>www.linkedin.com/in/ilker-topcu/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  <a:hlinkClick r:id="rId5"/>
              </a:rPr>
              <a:t>twitter.com/yitopcu</a:t>
            </a:r>
            <a:r>
              <a:rPr lang="tr-TR" sz="2000" dirty="0" smtClean="0">
                <a:latin typeface="Comic Sans MS" pitchFamily="66" charset="0"/>
              </a:rPr>
              <a:t>, 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dirty="0" smtClean="0">
                <a:latin typeface="Comic Sans MS" pitchFamily="66" charset="0"/>
                <a:hlinkClick r:id="rId6"/>
              </a:rPr>
              <a:t>facebook.com/yitopcu</a:t>
            </a:r>
            <a:r>
              <a:rPr lang="tr-TR" sz="2000" dirty="0" smtClean="0">
                <a:latin typeface="Comic Sans MS" pitchFamily="66" charset="0"/>
              </a:rPr>
              <a:t>, </a:t>
            </a:r>
            <a:r>
              <a:rPr lang="tr-TR" sz="2000" dirty="0" smtClean="0">
                <a:latin typeface="Comic Sans MS" pitchFamily="66" charset="0"/>
                <a:hlinkClick r:id="rId7" action="ppaction://hlinkfile"/>
              </a:rPr>
              <a:t>instagram.com/yitopcu</a:t>
            </a:r>
            <a:endParaRPr lang="tr-TR" sz="2000" dirty="0">
              <a:latin typeface="Comic Sans MS" pitchFamily="66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tr-TR" sz="1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000" dirty="0" smtClean="0">
                <a:latin typeface="Comic Sans MS" pitchFamily="66" charset="0"/>
              </a:rPr>
              <a:t>E-mail address: ilker.topcu@itu.edu.tr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sz="20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260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5257800"/>
          </a:xfrm>
        </p:spPr>
        <p:txBody>
          <a:bodyPr/>
          <a:lstStyle/>
          <a:p>
            <a:r>
              <a:rPr lang="en-US" sz="2000" dirty="0">
                <a:latin typeface="Comic Sans MS" pitchFamily="66" charset="0"/>
              </a:rPr>
              <a:t>Professor at Industrial Engineering department</a:t>
            </a:r>
            <a:r>
              <a:rPr lang="tr-TR" sz="2000" dirty="0">
                <a:latin typeface="Comic Sans MS" pitchFamily="66" charset="0"/>
              </a:rPr>
              <a:t>,</a:t>
            </a:r>
            <a:r>
              <a:rPr lang="en-US" sz="2000" dirty="0">
                <a:latin typeface="Comic Sans MS" pitchFamily="66" charset="0"/>
              </a:rPr>
              <a:t> ITU (2011</a:t>
            </a:r>
            <a:r>
              <a:rPr lang="tr-TR" sz="2000" dirty="0">
                <a:latin typeface="Comic Sans MS" pitchFamily="66" charset="0"/>
              </a:rPr>
              <a:t>- 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r>
              <a:rPr lang="tr-TR" sz="2000" dirty="0" smtClean="0">
                <a:latin typeface="Comic Sans MS" pitchFamily="66" charset="0"/>
              </a:rPr>
              <a:t>Visiting Professor at </a:t>
            </a:r>
            <a:r>
              <a:rPr lang="tr-TR" sz="2000" dirty="0">
                <a:latin typeface="Comic Sans MS" pitchFamily="66" charset="0"/>
              </a:rPr>
              <a:t>The Joseph M. Katz Graduate School of </a:t>
            </a:r>
            <a:r>
              <a:rPr lang="tr-TR" sz="2000" dirty="0" smtClean="0">
                <a:latin typeface="Comic Sans MS" pitchFamily="66" charset="0"/>
              </a:rPr>
              <a:t>Business, University of Pittsburgh (2018-2019)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Ph.D. in ITU Engineering Management program (2000)</a:t>
            </a:r>
          </a:p>
          <a:p>
            <a:r>
              <a:rPr lang="tr-TR" sz="2000" dirty="0" smtClean="0">
                <a:latin typeface="Comic Sans MS" pitchFamily="66" charset="0"/>
              </a:rPr>
              <a:t>Visiting Re</a:t>
            </a:r>
            <a:r>
              <a:rPr lang="en-US" sz="2000" dirty="0" smtClean="0">
                <a:latin typeface="Comic Sans MS" pitchFamily="66" charset="0"/>
              </a:rPr>
              <a:t>search</a:t>
            </a:r>
            <a:r>
              <a:rPr lang="tr-TR" sz="2000" dirty="0" smtClean="0">
                <a:latin typeface="Comic Sans MS" pitchFamily="66" charset="0"/>
              </a:rPr>
              <a:t>er</a:t>
            </a:r>
            <a:r>
              <a:rPr lang="en-US" sz="2000" dirty="0" smtClean="0">
                <a:latin typeface="Comic Sans MS" pitchFamily="66" charset="0"/>
              </a:rPr>
              <a:t> at Centre for Decision Research of Leeds University Business School (1998-1999)</a:t>
            </a:r>
          </a:p>
          <a:p>
            <a:r>
              <a:rPr lang="en-US" sz="2000" dirty="0" smtClean="0">
                <a:latin typeface="Comic Sans MS" pitchFamily="66" charset="0"/>
              </a:rPr>
              <a:t>Research interests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Decision Analysis, Multi Criteria Decision Making, Group Decision Making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Operations Research / Management Science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Logistics Management, Ethics in OR, Business Ethics, </a:t>
            </a:r>
            <a:r>
              <a:rPr lang="en-US" dirty="0" err="1" smtClean="0">
                <a:latin typeface="Comic Sans MS" pitchFamily="66" charset="0"/>
              </a:rPr>
              <a:t>Transp’n</a:t>
            </a:r>
            <a:r>
              <a:rPr lang="en-US" dirty="0" smtClean="0">
                <a:latin typeface="Comic Sans MS" pitchFamily="66" charset="0"/>
              </a:rPr>
              <a:t>, Energy, Bidding and Tender Systems, Scheduling</a:t>
            </a:r>
          </a:p>
        </p:txBody>
      </p:sp>
    </p:spTree>
    <p:extLst>
      <p:ext uri="{BB962C8B-B14F-4D97-AF65-F5344CB8AC3E}">
        <p14:creationId xmlns:p14="http://schemas.microsoft.com/office/powerpoint/2010/main" val="5757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36" y="86666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272462" cy="44958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Credits: 		3+0</a:t>
            </a:r>
          </a:p>
          <a:p>
            <a:r>
              <a:rPr lang="en-US" smtClean="0">
                <a:latin typeface="Comic Sans MS" pitchFamily="66" charset="0"/>
              </a:rPr>
              <a:t>ECTS Credits: 	7</a:t>
            </a:r>
          </a:p>
          <a:p>
            <a:r>
              <a:rPr lang="en-US" smtClean="0">
                <a:latin typeface="Comic Sans MS" pitchFamily="66" charset="0"/>
              </a:rPr>
              <a:t>Type: 		Compulsory</a:t>
            </a:r>
          </a:p>
          <a:p>
            <a:r>
              <a:rPr lang="en-US" smtClean="0">
                <a:latin typeface="Comic Sans MS" pitchFamily="66" charset="0"/>
              </a:rPr>
              <a:t>Language: 	English</a:t>
            </a:r>
          </a:p>
          <a:p>
            <a:endParaRPr lang="en-US" smtClean="0">
              <a:latin typeface="Comic Sans MS" pitchFamily="66" charset="0"/>
            </a:endParaRPr>
          </a:p>
          <a:p>
            <a:r>
              <a:rPr lang="en-US" smtClean="0">
                <a:latin typeface="Comic Sans MS" pitchFamily="66" charset="0"/>
              </a:rPr>
              <a:t>Web site: 	</a:t>
            </a:r>
            <a:r>
              <a:rPr lang="en-US" smtClean="0">
                <a:latin typeface="Comic Sans MS" pitchFamily="66" charset="0"/>
                <a:hlinkClick r:id="rId2"/>
              </a:rPr>
              <a:t>web.itu.edu.tr/topcuil/ya/IYB560E</a:t>
            </a:r>
            <a:endParaRPr lang="en-US" smtClean="0">
              <a:latin typeface="Comic Sans MS" pitchFamily="66" charset="0"/>
            </a:endParaRPr>
          </a:p>
          <a:p>
            <a:pPr>
              <a:buNone/>
            </a:pPr>
            <a:r>
              <a:rPr lang="en-US" smtClean="0">
                <a:latin typeface="Comic Sans MS" pitchFamily="66" charset="0"/>
              </a:rPr>
              <a:t>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Course information</a:t>
            </a: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272462" cy="5257800"/>
          </a:xfrm>
        </p:spPr>
        <p:txBody>
          <a:bodyPr/>
          <a:lstStyle/>
          <a:p>
            <a:pPr marL="469900" lvl="1" indent="-469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n"/>
            </a:pPr>
            <a:r>
              <a:rPr lang="en-US" sz="2400" dirty="0" smtClean="0">
                <a:latin typeface="Comic Sans MS" pitchFamily="66" charset="0"/>
              </a:rPr>
              <a:t>Decision analysis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Decision tables / payoff matrices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Decision trees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Multiple </a:t>
            </a:r>
            <a:r>
              <a:rPr lang="en-US" dirty="0" smtClean="0">
                <a:latin typeface="Comic Sans MS" pitchFamily="66" charset="0"/>
              </a:rPr>
              <a:t>Criteria Decision Making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Constructing the decision model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Analyzing the problem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omic Sans MS" pitchFamily="66" charset="0"/>
              </a:rPr>
              <a:t>Elementary methods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omic Sans MS" pitchFamily="66" charset="0"/>
              </a:rPr>
              <a:t>SAW, WP, TOPSIS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Analytic Hierarchy Process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Analytic Network </a:t>
            </a:r>
            <a:r>
              <a:rPr lang="en-US" dirty="0" smtClean="0">
                <a:latin typeface="Comic Sans MS" pitchFamily="66" charset="0"/>
              </a:rPr>
              <a:t>Process</a:t>
            </a:r>
            <a:endParaRPr lang="tr-TR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omic Sans MS" pitchFamily="66" charset="0"/>
              </a:rPr>
              <a:t>Group decision making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omic Sans MS" pitchFamily="66" charset="0"/>
              </a:rPr>
              <a:t>Voting</a:t>
            </a:r>
            <a:r>
              <a:rPr lang="tr-TR" dirty="0">
                <a:latin typeface="Comic Sans MS" pitchFamily="66" charset="0"/>
              </a:rPr>
              <a:t> methods</a:t>
            </a:r>
            <a:endParaRPr lang="en-US" dirty="0">
              <a:latin typeface="Comic Sans MS" pitchFamily="66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latin typeface="Comic Sans MS" pitchFamily="66" charset="0"/>
              </a:rPr>
              <a:t>Multi-attribute group decision making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Course description</a:t>
            </a: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272462" cy="48768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to provide students practical techniques and decision support tools those help them to solve decision problems </a:t>
            </a:r>
          </a:p>
          <a:p>
            <a:pPr lvl="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to enable students to integrate judgments with other types of information in a logical and defensible manner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to improve students’ decision making skills, their ability to analyze problems systematically, and their confidence in their own decision making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Course objectives</a:t>
            </a: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577262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mtClean="0">
                <a:latin typeface="Comic Sans MS" pitchFamily="66" charset="0"/>
              </a:rPr>
              <a:t>Students who pass the course gain knowledge, skill and competency in the following subjects: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identifying common errors and traps that prevent them from making effective decisions,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learning how decision making process takes place,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using a range of decision making techniques to improve the effectiveness of their decision making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finding (choosing, ranking, or classifying) the comprimise alternative for making a decision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dirty="0" smtClean="0">
                <a:latin typeface="Comic Sans MS" pitchFamily="66" charset="0"/>
              </a:rPr>
              <a:t>Course learning outcomes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577262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000" b="1" dirty="0" smtClean="0">
                <a:latin typeface="Comic Sans MS" pitchFamily="66" charset="0"/>
              </a:rPr>
              <a:t>Lecture </a:t>
            </a:r>
            <a:r>
              <a:rPr lang="tr-TR" sz="2000" b="1" dirty="0">
                <a:latin typeface="Comic Sans MS" pitchFamily="66" charset="0"/>
              </a:rPr>
              <a:t>notes and </a:t>
            </a:r>
            <a:r>
              <a:rPr lang="tr-TR" sz="2000" b="1" dirty="0" smtClean="0">
                <a:latin typeface="Comic Sans MS" pitchFamily="66" charset="0"/>
              </a:rPr>
              <a:t>supplements at the website </a:t>
            </a:r>
            <a:r>
              <a:rPr lang="tr-TR" sz="2000" b="1" dirty="0">
                <a:latin typeface="Comic Sans MS" pitchFamily="66" charset="0"/>
              </a:rPr>
              <a:t>of the course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000" b="1" dirty="0" smtClean="0">
                <a:latin typeface="Comic Sans MS" pitchFamily="66" charset="0"/>
              </a:rPr>
              <a:t>Books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mic Sans MS" pitchFamily="66" charset="0"/>
              </a:rPr>
              <a:t>Thakkar J.J. 2021. Multi-Criteria Decision Making. Springer, Singapore.</a:t>
            </a:r>
            <a:endParaRPr lang="tr-TR" sz="18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latin typeface="Comic Sans MS" pitchFamily="66" charset="0"/>
              </a:rPr>
              <a:t>Bozorg</a:t>
            </a:r>
            <a:r>
              <a:rPr lang="en-US" sz="1800" dirty="0">
                <a:latin typeface="Comic Sans MS" pitchFamily="66" charset="0"/>
              </a:rPr>
              <a:t>-Haddad O., </a:t>
            </a:r>
            <a:r>
              <a:rPr lang="en-US" sz="1800" dirty="0" err="1">
                <a:latin typeface="Comic Sans MS" pitchFamily="66" charset="0"/>
              </a:rPr>
              <a:t>Zolghadr-Asli</a:t>
            </a:r>
            <a:r>
              <a:rPr lang="en-US" sz="1800" dirty="0">
                <a:latin typeface="Comic Sans MS" pitchFamily="66" charset="0"/>
              </a:rPr>
              <a:t> B., </a:t>
            </a:r>
            <a:r>
              <a:rPr lang="en-US" sz="1800" dirty="0" err="1">
                <a:latin typeface="Comic Sans MS" pitchFamily="66" charset="0"/>
              </a:rPr>
              <a:t>Loáiciga</a:t>
            </a:r>
            <a:r>
              <a:rPr lang="en-US" sz="1800" dirty="0">
                <a:latin typeface="Comic Sans MS" pitchFamily="66" charset="0"/>
              </a:rPr>
              <a:t> H.A. 2021. A handbook on multi-attribute decision-making methods. Wiley, New Jersey.</a:t>
            </a:r>
            <a:endParaRPr lang="tr-TR" sz="18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mic Sans MS" pitchFamily="66" charset="0"/>
              </a:rPr>
              <a:t>Topcu Y.I., </a:t>
            </a:r>
            <a:r>
              <a:rPr lang="en-US" sz="1800" dirty="0" err="1">
                <a:latin typeface="Comic Sans MS" pitchFamily="66" charset="0"/>
              </a:rPr>
              <a:t>Özaydin</a:t>
            </a:r>
            <a:r>
              <a:rPr lang="en-US" sz="1800" dirty="0">
                <a:latin typeface="Comic Sans MS" pitchFamily="66" charset="0"/>
              </a:rPr>
              <a:t> Ö., </a:t>
            </a:r>
            <a:r>
              <a:rPr lang="en-US" sz="1800" dirty="0" err="1">
                <a:latin typeface="Comic Sans MS" pitchFamily="66" charset="0"/>
              </a:rPr>
              <a:t>Kabak</a:t>
            </a:r>
            <a:r>
              <a:rPr lang="en-US" sz="1800" dirty="0">
                <a:latin typeface="Comic Sans MS" pitchFamily="66" charset="0"/>
              </a:rPr>
              <a:t> Ö., </a:t>
            </a:r>
            <a:r>
              <a:rPr lang="en-US" sz="1800" dirty="0" err="1">
                <a:latin typeface="Comic Sans MS" pitchFamily="66" charset="0"/>
              </a:rPr>
              <a:t>Önsel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Ekici</a:t>
            </a:r>
            <a:r>
              <a:rPr lang="en-US" sz="1800" dirty="0">
                <a:latin typeface="Comic Sans MS" pitchFamily="66" charset="0"/>
              </a:rPr>
              <a:t> Ş. 2021. Multiple Criteria Decision Making - Beyond the Information Age. Springer, Cham.</a:t>
            </a:r>
            <a:endParaRPr lang="tr-TR" sz="18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mic Sans MS" pitchFamily="66" charset="0"/>
              </a:rPr>
              <a:t>Taylor B.W. 2019. Introduction to Management Science. 13th edition, Pearson Education Inc., New Jersey.</a:t>
            </a:r>
            <a:endParaRPr lang="tr-TR" sz="18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mic Sans MS" pitchFamily="66" charset="0"/>
              </a:rPr>
              <a:t>Render B., Stair Jr R.M., and Hanna M.E. 2018. Quantitative Analysis for Management. 13th edition, Pearson Education Inc., New Jersey.</a:t>
            </a:r>
            <a:endParaRPr lang="tr-TR" sz="18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omic Sans MS" pitchFamily="66" charset="0"/>
              </a:rPr>
              <a:t>Goodwin </a:t>
            </a:r>
            <a:r>
              <a:rPr lang="en-US" sz="1800" dirty="0">
                <a:latin typeface="Comic Sans MS" pitchFamily="66" charset="0"/>
              </a:rPr>
              <a:t>P. and Wright G. 2014. Decision Analysis for Management Judgment. 5th edition, Wiley, New York.</a:t>
            </a:r>
            <a:endParaRPr lang="tr-TR" sz="18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latin typeface="Comic Sans MS" pitchFamily="66" charset="0"/>
              </a:rPr>
              <a:t>Saaty</a:t>
            </a:r>
            <a:r>
              <a:rPr lang="en-US" sz="1800" dirty="0">
                <a:latin typeface="Comic Sans MS" pitchFamily="66" charset="0"/>
              </a:rPr>
              <a:t> T.L. and Vargas L.G. 2013. Decision Making with the Analytic Network Process. 2nd edition, Springer, New York.</a:t>
            </a:r>
            <a:endParaRPr lang="tr-TR" sz="18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12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dirty="0" smtClean="0">
                <a:latin typeface="Comic Sans MS" pitchFamily="66" charset="0"/>
              </a:rPr>
              <a:t>The websites of other courses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References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577262" cy="5029200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Final exam (30%)</a:t>
            </a:r>
          </a:p>
          <a:p>
            <a:r>
              <a:rPr lang="tr-TR" dirty="0" smtClean="0">
                <a:latin typeface="Comic Sans MS" pitchFamily="66" charset="0"/>
              </a:rPr>
              <a:t>Term Project (%30)</a:t>
            </a:r>
          </a:p>
          <a:p>
            <a:r>
              <a:rPr lang="tr-TR" dirty="0" smtClean="0">
                <a:latin typeface="Comic Sans MS" pitchFamily="66" charset="0"/>
              </a:rPr>
              <a:t>2 Homework Assignments (40%) </a:t>
            </a:r>
          </a:p>
          <a:p>
            <a:endParaRPr lang="tr-TR" b="1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Assessment</a:t>
            </a:r>
            <a:r>
              <a:rPr lang="tr-TR" sz="3200" dirty="0" smtClean="0">
                <a:latin typeface="Comic Sans MS" pitchFamily="66" charset="0"/>
              </a:rPr>
              <a:t> </a:t>
            </a:r>
            <a:r>
              <a:rPr lang="tr-TR" sz="3200" dirty="0" err="1" smtClean="0">
                <a:latin typeface="Comic Sans MS" pitchFamily="66" charset="0"/>
              </a:rPr>
              <a:t>Criteria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Assessments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Homework 1 </a:t>
            </a:r>
          </a:p>
          <a:p>
            <a:r>
              <a:rPr lang="tr-TR" dirty="0" smtClean="0">
                <a:latin typeface="Comic Sans MS" pitchFamily="66" charset="0"/>
              </a:rPr>
              <a:t>January </a:t>
            </a:r>
            <a:r>
              <a:rPr lang="tr-TR" dirty="0" smtClean="0">
                <a:latin typeface="Comic Sans MS" pitchFamily="66" charset="0"/>
              </a:rPr>
              <a:t>31 </a:t>
            </a:r>
            <a:r>
              <a:rPr lang="tr-TR" dirty="0" smtClean="0">
                <a:latin typeface="Comic Sans MS" pitchFamily="66" charset="0"/>
              </a:rPr>
              <a:t>– </a:t>
            </a:r>
            <a:r>
              <a:rPr lang="tr-TR" dirty="0" smtClean="0">
                <a:latin typeface="Comic Sans MS" pitchFamily="66" charset="0"/>
              </a:rPr>
              <a:t>February 7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endParaRPr lang="tr-TR" sz="1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Homework 2</a:t>
            </a:r>
          </a:p>
          <a:p>
            <a:r>
              <a:rPr lang="tr-TR" dirty="0" smtClean="0">
                <a:latin typeface="Comic Sans MS" pitchFamily="66" charset="0"/>
              </a:rPr>
              <a:t>February </a:t>
            </a:r>
            <a:r>
              <a:rPr lang="tr-TR" dirty="0" smtClean="0">
                <a:latin typeface="Comic Sans MS" pitchFamily="66" charset="0"/>
              </a:rPr>
              <a:t>21 </a:t>
            </a:r>
            <a:r>
              <a:rPr lang="tr-TR" dirty="0" smtClean="0">
                <a:latin typeface="Comic Sans MS" pitchFamily="66" charset="0"/>
              </a:rPr>
              <a:t>– February </a:t>
            </a:r>
            <a:r>
              <a:rPr lang="tr-TR" dirty="0" smtClean="0">
                <a:latin typeface="Comic Sans MS" pitchFamily="66" charset="0"/>
              </a:rPr>
              <a:t>28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endParaRPr lang="tr-TR" sz="1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Term Project </a:t>
            </a:r>
            <a:endParaRPr lang="tr-TR" dirty="0">
              <a:latin typeface="Comic Sans MS" pitchFamily="66" charset="0"/>
            </a:endParaRPr>
          </a:p>
          <a:p>
            <a:r>
              <a:rPr lang="tr-TR" dirty="0">
                <a:latin typeface="Comic Sans MS" pitchFamily="66" charset="0"/>
              </a:rPr>
              <a:t>March </a:t>
            </a:r>
            <a:r>
              <a:rPr lang="tr-TR" dirty="0" smtClean="0">
                <a:latin typeface="Comic Sans MS" pitchFamily="66" charset="0"/>
              </a:rPr>
              <a:t>27</a:t>
            </a:r>
            <a:endParaRPr lang="tr-TR" dirty="0">
              <a:latin typeface="Comic Sans MS" pitchFamily="66" charset="0"/>
            </a:endParaRPr>
          </a:p>
          <a:p>
            <a:pPr>
              <a:buNone/>
            </a:pPr>
            <a:endParaRPr lang="tr-TR" sz="1000" dirty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Final exam</a:t>
            </a:r>
          </a:p>
          <a:p>
            <a:r>
              <a:rPr lang="tr-TR" dirty="0" smtClean="0">
                <a:latin typeface="Comic Sans MS" pitchFamily="66" charset="0"/>
              </a:rPr>
              <a:t>April 3</a:t>
            </a:r>
            <a:endParaRPr lang="tr-T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2434</TotalTime>
  <Words>670</Words>
  <Application>Microsoft Office PowerPoint</Application>
  <PresentationFormat>On-screen Show (4:3)</PresentationFormat>
  <Paragraphs>130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Comic Sans MS</vt:lpstr>
      <vt:lpstr>Verdana</vt:lpstr>
      <vt:lpstr>Wingdings</vt:lpstr>
      <vt:lpstr>Profile</vt:lpstr>
      <vt:lpstr>IYB560E EXECUTIVE AND GROUP DECISION MAKING </vt:lpstr>
      <vt:lpstr>PowerPoint Presentation</vt:lpstr>
      <vt:lpstr>Course information</vt:lpstr>
      <vt:lpstr>Course description</vt:lpstr>
      <vt:lpstr>Course objectives</vt:lpstr>
      <vt:lpstr>Course learning outcomes</vt:lpstr>
      <vt:lpstr>References</vt:lpstr>
      <vt:lpstr>Assessment Criteria</vt:lpstr>
      <vt:lpstr>Assessments</vt:lpstr>
      <vt:lpstr>Term Project</vt:lpstr>
      <vt:lpstr>Cheating and Plagiarism</vt:lpstr>
      <vt:lpstr>Schedule</vt:lpstr>
      <vt:lpstr>Prof. Dr. Özgür Kabak</vt:lpstr>
      <vt:lpstr>PowerPoint Presentation</vt:lpstr>
      <vt:lpstr>Prof. Dr. Y. İlker Topcu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</dc:title>
  <dc:creator>YIT</dc:creator>
  <cp:lastModifiedBy>Ilker Topcu</cp:lastModifiedBy>
  <cp:revision>258</cp:revision>
  <dcterms:created xsi:type="dcterms:W3CDTF">2004-05-29T12:46:12Z</dcterms:created>
  <dcterms:modified xsi:type="dcterms:W3CDTF">2024-01-17T14:55:05Z</dcterms:modified>
</cp:coreProperties>
</file>