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6" r:id="rId3"/>
    <p:sldId id="265" r:id="rId4"/>
    <p:sldId id="268" r:id="rId5"/>
    <p:sldId id="267" r:id="rId6"/>
    <p:sldId id="266" r:id="rId7"/>
    <p:sldId id="269" r:id="rId8"/>
    <p:sldId id="270" r:id="rId9"/>
    <p:sldId id="273" r:id="rId10"/>
    <p:sldId id="272" r:id="rId11"/>
    <p:sldId id="271" r:id="rId12"/>
    <p:sldId id="277" r:id="rId13"/>
    <p:sldId id="27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CCFFCC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4" autoAdjust="0"/>
    <p:restoredTop sz="92932" autoAdjust="0"/>
  </p:normalViewPr>
  <p:slideViewPr>
    <p:cSldViewPr>
      <p:cViewPr varScale="1">
        <p:scale>
          <a:sx n="104" d="100"/>
          <a:sy n="104" d="100"/>
        </p:scale>
        <p:origin x="17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624D3CC-24B8-488E-975C-D4FB89DB6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63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DF9A03E-341D-4C04-BB95-5E2FB49D7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8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84C7EC4-0210-4330-A93D-EF8B7A61BC5E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582210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50B24D0-FBE9-40AD-AC34-24D0A00BC1B7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943923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50B24D0-FBE9-40AD-AC34-24D0A00BC1B7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287570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153400" cy="1371600"/>
          </a:xfrm>
        </p:spPr>
        <p:txBody>
          <a:bodyPr/>
          <a:lstStyle>
            <a:lvl1pPr>
              <a:defRPr sz="3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84582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64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29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228600"/>
            <a:ext cx="2001837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228600"/>
            <a:ext cx="5854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15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4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834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5240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5240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98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96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15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56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761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501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228600"/>
            <a:ext cx="8001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524000"/>
            <a:ext cx="8001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2620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629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8632825" y="6545263"/>
            <a:ext cx="485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3671F7FC-0E88-49BA-AF94-DC924A752A08}" type="slidenum">
              <a:rPr lang="en-US" sz="1200" smtClean="0"/>
              <a:pPr>
                <a:defRPr/>
              </a:pPr>
              <a:t>‹#›</a:t>
            </a:fld>
            <a:endParaRPr lang="en-US" sz="12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n"/>
        <a:defRPr sz="19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o"/>
        <a:defRPr sz="16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eb.itu.edu.tr/topcuil/ya/ITY52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8153400" cy="1752600"/>
          </a:xfrm>
        </p:spPr>
        <p:txBody>
          <a:bodyPr/>
          <a:lstStyle/>
          <a:p>
            <a:pPr eaLnBrk="1" hangingPunct="1"/>
            <a:r>
              <a:rPr lang="tr-TR" sz="4400" b="1" dirty="0" smtClean="0">
                <a:solidFill>
                  <a:srgbClr val="002060"/>
                </a:solidFill>
                <a:latin typeface="Comic Sans MS" pitchFamily="66" charset="0"/>
              </a:rPr>
              <a:t>KARAR VERME</a:t>
            </a:r>
            <a:endParaRPr lang="en-US" sz="4000" b="1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743200"/>
            <a:ext cx="8839200" cy="4114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tr-TR" sz="2400" dirty="0" smtClean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Prof. Dr. </a:t>
            </a:r>
            <a:r>
              <a:rPr lang="en-US" sz="24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Y. </a:t>
            </a:r>
            <a:r>
              <a:rPr lang="en-US" sz="2400" dirty="0" err="1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İlker</a:t>
            </a:r>
            <a:r>
              <a:rPr lang="en-US" sz="24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 TOPCU</a:t>
            </a:r>
            <a:endParaRPr lang="tr-TR" sz="2400" dirty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www.ilkertopcu.</a:t>
            </a:r>
            <a:r>
              <a:rPr lang="tr-TR" sz="20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net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0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    www.linkedin.com/in/ilker-topcu	   twitter.com/yitopcu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000" dirty="0" smtClean="0">
                <a:solidFill>
                  <a:srgbClr val="002060"/>
                </a:solidFill>
                <a:latin typeface="Comic Sans MS" panose="030F0702030302020204" pitchFamily="66" charset="0"/>
                <a:ea typeface="Verdana" panose="020B0604030504040204" pitchFamily="34" charset="0"/>
              </a:rPr>
              <a:t>	       facebook.com/yitopcu 	   instagram.com/yitopcu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tr-TR" sz="800" dirty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endParaRPr lang="tr-TR" sz="2000" dirty="0" smtClean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endParaRPr lang="tr-TR" sz="2000" dirty="0" smtClean="0">
              <a:solidFill>
                <a:srgbClr val="002060"/>
              </a:solidFill>
              <a:latin typeface="Comic Sans MS" panose="030F0702030302020204" pitchFamily="66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577262" cy="5029200"/>
          </a:xfrm>
        </p:spPr>
        <p:txBody>
          <a:bodyPr/>
          <a:lstStyle/>
          <a:p>
            <a:r>
              <a:rPr lang="tr-TR" sz="2000" dirty="0" smtClean="0">
                <a:latin typeface="Comic Sans MS" pitchFamily="66" charset="0"/>
              </a:rPr>
              <a:t>Yapmayın! </a:t>
            </a:r>
          </a:p>
          <a:p>
            <a:r>
              <a:rPr lang="tr-TR" sz="2000" dirty="0" smtClean="0">
                <a:latin typeface="Comic Sans MS" pitchFamily="66" charset="0"/>
              </a:rPr>
              <a:t>Bir konuyu anlamak için beraber çalışmak iyidir. Fakat bu dersteki sınavlarda yanıtlar size ait fikir ve işlemlerden oluşmalıdır. </a:t>
            </a:r>
          </a:p>
          <a:p>
            <a:r>
              <a:rPr lang="tr-TR" sz="2000" dirty="0" smtClean="0">
                <a:latin typeface="Comic Sans MS" pitchFamily="66" charset="0"/>
              </a:rPr>
              <a:t>Kopya çekmeye ya da başkasının yaptıklarını aşırmaya kesinlikle tolerans gösterilmeyecektir ve F verilecektir.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2000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Kopya ve Aşırma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87425"/>
          </a:xfrm>
        </p:spPr>
        <p:txBody>
          <a:bodyPr/>
          <a:lstStyle/>
          <a:p>
            <a:pPr eaLnBrk="1" hangingPunct="1"/>
            <a:r>
              <a:rPr lang="tr-TR" sz="3200" dirty="0" smtClean="0">
                <a:latin typeface="Comic Sans MS" panose="030F0702030302020204" pitchFamily="66" charset="0"/>
              </a:rPr>
              <a:t>Program</a:t>
            </a:r>
            <a:endParaRPr lang="en-US" sz="3200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984238"/>
              </p:ext>
            </p:extLst>
          </p:nvPr>
        </p:nvGraphicFramePr>
        <p:xfrm>
          <a:off x="685800" y="1752600"/>
          <a:ext cx="6553200" cy="3526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7334">
                  <a:extLst>
                    <a:ext uri="{9D8B030D-6E8A-4147-A177-3AD203B41FA5}">
                      <a16:colId xmlns:a16="http://schemas.microsoft.com/office/drawing/2014/main" val="1435585064"/>
                    </a:ext>
                  </a:extLst>
                </a:gridCol>
                <a:gridCol w="5465866">
                  <a:extLst>
                    <a:ext uri="{9D8B030D-6E8A-4147-A177-3AD203B41FA5}">
                      <a16:colId xmlns:a16="http://schemas.microsoft.com/office/drawing/2014/main" val="571802782"/>
                    </a:ext>
                  </a:extLst>
                </a:gridCol>
              </a:tblGrid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</a:rPr>
                        <a:t>TARİH</a:t>
                      </a:r>
                      <a:endParaRPr lang="tr-TR" sz="2000" b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71755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Comic Sans MS" panose="030F0702030302020204" pitchFamily="66" charset="0"/>
                        </a:rPr>
                        <a:t>KONU</a:t>
                      </a:r>
                      <a:endParaRPr lang="tr-TR" sz="200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06784339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effectLst/>
                          <a:latin typeface="Comic Sans MS" panose="030F0702030302020204" pitchFamily="66" charset="0"/>
                        </a:rPr>
                        <a:t>29 Nis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71755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omic Sans MS" panose="030F0702030302020204" pitchFamily="66" charset="0"/>
                        </a:rPr>
                        <a:t>Karar Vermeye Giriş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33964211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effectLst/>
                          <a:latin typeface="Comic Sans MS" panose="030F0702030302020204" pitchFamily="66" charset="0"/>
                        </a:rPr>
                        <a:t>6 </a:t>
                      </a:r>
                      <a:r>
                        <a:rPr lang="tr-TR" sz="1400" b="0" dirty="0">
                          <a:effectLst/>
                          <a:latin typeface="Comic Sans MS" panose="030F0702030302020204" pitchFamily="66" charset="0"/>
                        </a:rPr>
                        <a:t>May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71755"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omic Sans MS" panose="030F0702030302020204" pitchFamily="66" charset="0"/>
                        </a:rPr>
                        <a:t>Belirsizlik ve Risk Altında Karar </a:t>
                      </a: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Verme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4481696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effectLst/>
                          <a:latin typeface="Comic Sans MS" panose="030F0702030302020204" pitchFamily="66" charset="0"/>
                        </a:rPr>
                        <a:t>13 </a:t>
                      </a:r>
                      <a:r>
                        <a:rPr lang="tr-TR" sz="1400" b="0" dirty="0">
                          <a:effectLst/>
                          <a:latin typeface="Comic Sans MS" panose="030F0702030302020204" pitchFamily="66" charset="0"/>
                        </a:rPr>
                        <a:t>May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Karar Ağaçları; Grup Karar Verme</a:t>
                      </a:r>
                      <a:endParaRPr lang="tr-TR" sz="1400" dirty="0" smtClean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308527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20 </a:t>
                      </a:r>
                      <a:r>
                        <a:rPr lang="tr-TR" sz="1400" b="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May</a:t>
                      </a:r>
                      <a:endParaRPr lang="tr-TR" sz="2000" b="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YARIYIL İÇİ SINAV 1</a:t>
                      </a:r>
                      <a:endParaRPr lang="tr-TR" sz="1400" dirty="0" smtClean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195144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effectLst/>
                          <a:latin typeface="Comic Sans MS" panose="030F0702030302020204" pitchFamily="66" charset="0"/>
                        </a:rPr>
                        <a:t>27 </a:t>
                      </a:r>
                      <a:r>
                        <a:rPr lang="tr-TR" sz="1400" b="0" dirty="0">
                          <a:effectLst/>
                          <a:latin typeface="Comic Sans MS" panose="030F0702030302020204" pitchFamily="66" charset="0"/>
                        </a:rPr>
                        <a:t>May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Performansların Belirlenmesi</a:t>
                      </a:r>
                      <a:endParaRPr lang="tr-TR" sz="1400" dirty="0" smtClean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2412124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3 </a:t>
                      </a:r>
                      <a:r>
                        <a:rPr lang="tr-TR" sz="1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Haz</a:t>
                      </a:r>
                      <a:endParaRPr lang="tr-TR" sz="20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--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2721526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10 </a:t>
                      </a:r>
                      <a:r>
                        <a:rPr lang="tr-TR" sz="1400" b="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Haz</a:t>
                      </a:r>
                      <a:endParaRPr lang="tr-TR" sz="2000" b="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Önemlerin Belirlenmesi</a:t>
                      </a:r>
                      <a:endParaRPr lang="tr-TR" sz="14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60929944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effectLst/>
                          <a:latin typeface="Comic Sans MS" panose="030F0702030302020204" pitchFamily="66" charset="0"/>
                        </a:rPr>
                        <a:t>17 </a:t>
                      </a:r>
                      <a:r>
                        <a:rPr lang="tr-TR" sz="1400" b="0" dirty="0">
                          <a:effectLst/>
                          <a:latin typeface="Comic Sans MS" panose="030F0702030302020204" pitchFamily="66" charset="0"/>
                        </a:rPr>
                        <a:t>Haz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Temel Yöntemler; SAW, WP, TOPSIS</a:t>
                      </a:r>
                      <a:endParaRPr lang="tr-TR" sz="1400" dirty="0" smtClean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7424019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effectLst/>
                          <a:latin typeface="Comic Sans MS" panose="030F0702030302020204" pitchFamily="66" charset="0"/>
                        </a:rPr>
                        <a:t>24 </a:t>
                      </a:r>
                      <a:r>
                        <a:rPr lang="tr-TR" sz="1400" b="0" dirty="0">
                          <a:effectLst/>
                          <a:latin typeface="Comic Sans MS" panose="030F0702030302020204" pitchFamily="66" charset="0"/>
                        </a:rPr>
                        <a:t>Haz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YARIYIL İÇİ SINAV 2</a:t>
                      </a:r>
                      <a:endParaRPr lang="tr-TR" sz="1400" dirty="0" smtClean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3048572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</a:rPr>
                        <a:t>1</a:t>
                      </a:r>
                      <a:r>
                        <a:rPr lang="tr-TR" sz="1400" b="0" baseline="0" dirty="0" smtClean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</a:rPr>
                        <a:t> Tem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Analitik Hiyerarşi Süreci</a:t>
                      </a:r>
                      <a:endParaRPr lang="tr-TR" sz="1400" dirty="0" smtClean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39084386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  <a:r>
                        <a:rPr lang="tr-TR" sz="1400" b="0" dirty="0" smtClean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tr-TR" sz="1400" b="0" dirty="0">
                          <a:effectLst/>
                          <a:latin typeface="Comic Sans MS" panose="030F0702030302020204" pitchFamily="66" charset="0"/>
                        </a:rPr>
                        <a:t>Tem</a:t>
                      </a:r>
                      <a:endParaRPr lang="tr-TR" sz="2000" b="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717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effectLst/>
                          <a:latin typeface="Comic Sans MS" panose="030F0702030302020204" pitchFamily="66" charset="0"/>
                        </a:rPr>
                        <a:t>Analitik Ağ Süreci</a:t>
                      </a:r>
                      <a:endParaRPr lang="tr-TR" sz="2000" dirty="0" smtClean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1220360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15 </a:t>
                      </a:r>
                      <a:r>
                        <a:rPr lang="tr-TR" sz="1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Tem</a:t>
                      </a:r>
                      <a:endParaRPr lang="tr-TR" sz="20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71755"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--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384075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87425"/>
          </a:xfrm>
        </p:spPr>
        <p:txBody>
          <a:bodyPr/>
          <a:lstStyle/>
          <a:p>
            <a:pPr eaLnBrk="1" hangingPunct="1"/>
            <a:r>
              <a:rPr lang="tr-TR" sz="3200" dirty="0" smtClean="0">
                <a:latin typeface="Comic Sans MS" panose="030F0702030302020204" pitchFamily="66" charset="0"/>
              </a:rPr>
              <a:t>Prof. Dr. Y. İlker Topcu</a:t>
            </a:r>
            <a:endParaRPr lang="en-US" sz="3200" dirty="0" smtClean="0">
              <a:latin typeface="Comic Sans MS" panose="030F0702030302020204" pitchFamily="66" charset="0"/>
            </a:endParaRP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524000"/>
            <a:ext cx="8348662" cy="50292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tr-TR" sz="2000" u="sng" dirty="0" smtClean="0">
                <a:latin typeface="Comic Sans MS" pitchFamily="66" charset="0"/>
              </a:rPr>
              <a:t>Telefon</a:t>
            </a:r>
          </a:p>
          <a:p>
            <a:pPr>
              <a:buNone/>
            </a:pPr>
            <a:r>
              <a:rPr lang="tr-TR" sz="2000" dirty="0" smtClean="0">
                <a:latin typeface="Comic Sans MS" pitchFamily="66" charset="0"/>
              </a:rPr>
              <a:t>(532) 355 5045 cep</a:t>
            </a:r>
          </a:p>
          <a:p>
            <a:pPr>
              <a:buNone/>
            </a:pPr>
            <a:r>
              <a:rPr lang="tr-TR" sz="1000" dirty="0" smtClean="0">
                <a:latin typeface="Comic Sans MS" pitchFamily="66" charset="0"/>
              </a:rPr>
              <a:t> </a:t>
            </a:r>
          </a:p>
          <a:p>
            <a:pPr>
              <a:buNone/>
            </a:pPr>
            <a:r>
              <a:rPr lang="tr-TR" sz="2000" u="sng" dirty="0" smtClean="0">
                <a:latin typeface="Comic Sans MS" pitchFamily="66" charset="0"/>
              </a:rPr>
              <a:t>Web sitesi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omic Sans MS" pitchFamily="66" charset="0"/>
              </a:rPr>
              <a:t>www.ilkertopcu.</a:t>
            </a:r>
            <a:r>
              <a:rPr lang="tr-TR" sz="2000" dirty="0" smtClean="0">
                <a:latin typeface="Comic Sans MS" pitchFamily="66" charset="0"/>
              </a:rPr>
              <a:t>net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 dirty="0" smtClean="0">
                <a:latin typeface="Comic Sans MS" panose="030F0702030302020204" pitchFamily="66" charset="0"/>
                <a:ea typeface="Verdana" panose="020B0604030504040204" pitchFamily="34" charset="0"/>
              </a:rPr>
              <a:t>www.linkedin.com/in/ilker-topcu	twitter.com/yitopcu, facebook.com/yitopcu			instagram.com/yitopcu</a:t>
            </a:r>
            <a:endParaRPr lang="tr-TR" sz="2000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>
              <a:buNone/>
            </a:pPr>
            <a:endParaRPr lang="tr-TR" sz="1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000" u="sng" dirty="0" smtClean="0">
                <a:latin typeface="Comic Sans MS" pitchFamily="66" charset="0"/>
              </a:rPr>
              <a:t>E-posta adresi</a:t>
            </a:r>
          </a:p>
          <a:p>
            <a:pPr>
              <a:buNone/>
            </a:pPr>
            <a:r>
              <a:rPr lang="tr-TR" sz="2000" dirty="0" smtClean="0">
                <a:latin typeface="Comic Sans MS" pitchFamily="66" charset="0"/>
              </a:rPr>
              <a:t>ilker.</a:t>
            </a:r>
            <a:r>
              <a:rPr lang="tr-TR" sz="2000" dirty="0" err="1" smtClean="0">
                <a:latin typeface="Comic Sans MS" pitchFamily="66" charset="0"/>
              </a:rPr>
              <a:t>topcu</a:t>
            </a:r>
            <a:r>
              <a:rPr lang="tr-TR" sz="2000" dirty="0" smtClean="0">
                <a:latin typeface="Comic Sans MS" pitchFamily="66" charset="0"/>
              </a:rPr>
              <a:t>@</a:t>
            </a:r>
            <a:r>
              <a:rPr lang="tr-TR" sz="2000" dirty="0" err="1" smtClean="0">
                <a:latin typeface="Comic Sans MS" pitchFamily="66" charset="0"/>
              </a:rPr>
              <a:t>itu</a:t>
            </a:r>
            <a:r>
              <a:rPr lang="tr-TR" sz="2000" dirty="0" smtClean="0">
                <a:latin typeface="Comic Sans MS" pitchFamily="66" charset="0"/>
              </a:rPr>
              <a:t>.edu.tr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4075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272462" cy="4876800"/>
          </a:xfrm>
        </p:spPr>
        <p:txBody>
          <a:bodyPr/>
          <a:lstStyle/>
          <a:p>
            <a:r>
              <a:rPr lang="tr-TR" sz="2000" dirty="0" smtClean="0">
                <a:latin typeface="Comic Sans MS" pitchFamily="66" charset="0"/>
              </a:rPr>
              <a:t>İTÜ Endüstri Mühendisliği bölümünde profesör (2011- )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The </a:t>
            </a:r>
            <a:r>
              <a:rPr lang="tr-TR" sz="2000" dirty="0">
                <a:latin typeface="Comic Sans MS" pitchFamily="66" charset="0"/>
              </a:rPr>
              <a:t>Joseph M. Katz Graduate School of Business, University of </a:t>
            </a:r>
            <a:r>
              <a:rPr lang="tr-TR" sz="2000" dirty="0" smtClean="0">
                <a:latin typeface="Comic Sans MS" pitchFamily="66" charset="0"/>
              </a:rPr>
              <a:t>Pittsburgh’da misafir profesör </a:t>
            </a:r>
            <a:r>
              <a:rPr lang="tr-TR" sz="2000" dirty="0">
                <a:latin typeface="Comic Sans MS" pitchFamily="66" charset="0"/>
              </a:rPr>
              <a:t>(2018-2019)</a:t>
            </a:r>
            <a:endParaRPr lang="en-US" sz="2000" dirty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İTÜ FBE Mühendislik Yönetimi programında doktora (2000)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Leeds University Business School Centre for Decision Research’da doktora araştırması (1998-1999)</a:t>
            </a:r>
          </a:p>
          <a:p>
            <a:r>
              <a:rPr lang="tr-TR" sz="2000" dirty="0" smtClean="0">
                <a:latin typeface="Comic Sans MS" pitchFamily="66" charset="0"/>
              </a:rPr>
              <a:t>Çalışma Alanları</a:t>
            </a:r>
          </a:p>
          <a:p>
            <a:pPr lvl="1"/>
            <a:r>
              <a:rPr lang="tr-TR" dirty="0" smtClean="0">
                <a:latin typeface="Comic Sans MS" pitchFamily="66" charset="0"/>
              </a:rPr>
              <a:t>Karar Analizi, Çok Kriterli Karar Verme, Grup Halinde Karar Verme</a:t>
            </a:r>
          </a:p>
          <a:p>
            <a:pPr lvl="1"/>
            <a:r>
              <a:rPr lang="tr-TR" dirty="0" smtClean="0">
                <a:latin typeface="Comic Sans MS" pitchFamily="66" charset="0"/>
              </a:rPr>
              <a:t>Yöneylem Araştırması / Yönetim Bilimleri</a:t>
            </a:r>
          </a:p>
        </p:txBody>
      </p:sp>
    </p:spTree>
    <p:extLst>
      <p:ext uri="{BB962C8B-B14F-4D97-AF65-F5344CB8AC3E}">
        <p14:creationId xmlns:p14="http://schemas.microsoft.com/office/powerpoint/2010/main" val="371380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1" y="609600"/>
            <a:ext cx="9129713" cy="4948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272462" cy="4495800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Kredisi: 		3+0</a:t>
            </a:r>
          </a:p>
          <a:p>
            <a:r>
              <a:rPr lang="tr-TR" dirty="0" smtClean="0">
                <a:latin typeface="Comic Sans MS" pitchFamily="66" charset="0"/>
              </a:rPr>
              <a:t>AKTS Kredisi: 	4</a:t>
            </a:r>
          </a:p>
          <a:p>
            <a:r>
              <a:rPr lang="tr-TR" dirty="0" smtClean="0">
                <a:latin typeface="Comic Sans MS" pitchFamily="66" charset="0"/>
              </a:rPr>
              <a:t>Türü: 		Seçmeli</a:t>
            </a:r>
          </a:p>
          <a:p>
            <a:r>
              <a:rPr lang="tr-TR" dirty="0" smtClean="0">
                <a:latin typeface="Comic Sans MS" pitchFamily="66" charset="0"/>
              </a:rPr>
              <a:t>Dili: 		Türkçe</a:t>
            </a:r>
          </a:p>
          <a:p>
            <a:endParaRPr lang="tr-TR" dirty="0" smtClean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Web sitesi: 	</a:t>
            </a:r>
            <a:r>
              <a:rPr lang="tr-TR" dirty="0" smtClean="0">
                <a:latin typeface="Comic Sans MS" pitchFamily="66" charset="0"/>
                <a:hlinkClick r:id="rId2"/>
              </a:rPr>
              <a:t>web.</a:t>
            </a:r>
            <a:r>
              <a:rPr lang="tr-TR" dirty="0" err="1" smtClean="0">
                <a:latin typeface="Comic Sans MS" pitchFamily="66" charset="0"/>
                <a:hlinkClick r:id="rId2"/>
              </a:rPr>
              <a:t>itu</a:t>
            </a:r>
            <a:r>
              <a:rPr lang="tr-TR" dirty="0" smtClean="0">
                <a:latin typeface="Comic Sans MS" pitchFamily="66" charset="0"/>
                <a:hlinkClick r:id="rId2"/>
              </a:rPr>
              <a:t>.edu.tr/</a:t>
            </a:r>
            <a:r>
              <a:rPr lang="tr-TR" dirty="0" err="1" smtClean="0">
                <a:latin typeface="Comic Sans MS" pitchFamily="66" charset="0"/>
                <a:hlinkClick r:id="rId2"/>
              </a:rPr>
              <a:t>topcuil</a:t>
            </a:r>
            <a:r>
              <a:rPr lang="tr-TR" dirty="0" smtClean="0">
                <a:latin typeface="Comic Sans MS" pitchFamily="66" charset="0"/>
                <a:hlinkClick r:id="rId2"/>
              </a:rPr>
              <a:t>/ya/ITY529/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	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Ders ile ilgili bilgiler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47800"/>
            <a:ext cx="8272462" cy="5257800"/>
          </a:xfrm>
        </p:spPr>
        <p:txBody>
          <a:bodyPr/>
          <a:lstStyle/>
          <a:p>
            <a:pPr marL="469900" lvl="1" indent="-469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n"/>
            </a:pPr>
            <a:r>
              <a:rPr lang="tr-TR" dirty="0" smtClean="0">
                <a:latin typeface="Comic Sans MS" pitchFamily="66" charset="0"/>
              </a:rPr>
              <a:t>Karar analizi (belirsizlik ve risk altında karar verme)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dirty="0" smtClean="0">
                <a:latin typeface="Comic Sans MS" pitchFamily="66" charset="0"/>
              </a:rPr>
              <a:t>Karar tabloları / ödemeler matrisleri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dirty="0" smtClean="0">
                <a:latin typeface="Comic Sans MS" pitchFamily="66" charset="0"/>
              </a:rPr>
              <a:t>Karar ağaçları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000" dirty="0">
                <a:latin typeface="Comic Sans MS" pitchFamily="66" charset="0"/>
              </a:rPr>
              <a:t>Grup Karar Verme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latin typeface="Comic Sans MS" pitchFamily="66" charset="0"/>
              </a:rPr>
              <a:t>Çok Kriterli Karar Verme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dirty="0" smtClean="0">
                <a:latin typeface="Comic Sans MS" pitchFamily="66" charset="0"/>
              </a:rPr>
              <a:t>Karar modelinin kurulması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latin typeface="Comic Sans MS" pitchFamily="66" charset="0"/>
              </a:rPr>
              <a:t>Performansların belirlenmesi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latin typeface="Comic Sans MS" pitchFamily="66" charset="0"/>
              </a:rPr>
              <a:t>Önemlerin belirlenmesi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dirty="0" smtClean="0">
                <a:latin typeface="Comic Sans MS" pitchFamily="66" charset="0"/>
              </a:rPr>
              <a:t>Sorunun çözülmesi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latin typeface="Comic Sans MS" pitchFamily="66" charset="0"/>
              </a:rPr>
              <a:t>Temel yöntemler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latin typeface="Comic Sans MS" pitchFamily="66" charset="0"/>
              </a:rPr>
              <a:t>SAW, WP, TOPSIS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latin typeface="Comic Sans MS" pitchFamily="66" charset="0"/>
              </a:rPr>
              <a:t>Analitik Hiyerarşi Süreci (AHP)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latin typeface="Comic Sans MS" pitchFamily="66" charset="0"/>
              </a:rPr>
              <a:t>Analitik Ağ Süreci (ANP)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Dersin içeriği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272462" cy="4876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tr-TR" sz="2000" dirty="0" smtClean="0">
                <a:latin typeface="Comic Sans MS" pitchFamily="66" charset="0"/>
              </a:rPr>
              <a:t>Karar sorunlarının çözümünde yardımcı olacak pratik teknikler ve karar destek araçları sağlamak</a:t>
            </a:r>
          </a:p>
          <a:p>
            <a:pPr>
              <a:buFont typeface="+mj-lt"/>
              <a:buAutoNum type="arabicPeriod"/>
            </a:pPr>
            <a:r>
              <a:rPr lang="tr-TR" sz="2000" dirty="0" smtClean="0">
                <a:latin typeface="Comic Sans MS" pitchFamily="66" charset="0"/>
              </a:rPr>
              <a:t>Yargıların farklı tip bilgilerle mantıksal ve savunulabilir bir şekilde bütünleştirilmesine olanak vermek </a:t>
            </a:r>
          </a:p>
          <a:p>
            <a:pPr>
              <a:buFont typeface="+mj-lt"/>
              <a:buAutoNum type="arabicPeriod"/>
            </a:pPr>
            <a:r>
              <a:rPr lang="tr-TR" sz="2000" dirty="0" smtClean="0">
                <a:latin typeface="Comic Sans MS" pitchFamily="66" charset="0"/>
              </a:rPr>
              <a:t>Karar verme becerilerini ve sorunları sistematik olarak analiz etmeyi geliştirmek; karar verirken kendine olan güveni arttırmak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Dersin amaçları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47800"/>
            <a:ext cx="8577262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2000" dirty="0" smtClean="0">
                <a:latin typeface="Comic Sans MS" pitchFamily="66" charset="0"/>
              </a:rPr>
              <a:t>Bu dersi başarıyla tamamlayan öğrenciler,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>
                <a:latin typeface="Comic Sans MS" pitchFamily="66" charset="0"/>
              </a:rPr>
              <a:t>kendilerini etkin karar vermeden uzaklaştırabilecek hataları ve tuzakları tanımlayabilme,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>
                <a:latin typeface="Comic Sans MS" pitchFamily="66" charset="0"/>
              </a:rPr>
              <a:t>karar verme sürecinin nasıl işlediğini anlayabilme,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>
                <a:latin typeface="Comic Sans MS" pitchFamily="66" charset="0"/>
              </a:rPr>
              <a:t>karar verme etkinliğini geliştirecek çok sayıda karar verme tekniği kullanabilme,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000" dirty="0" smtClean="0">
                <a:latin typeface="Comic Sans MS" pitchFamily="66" charset="0"/>
              </a:rPr>
              <a:t>karar verebilmek için </a:t>
            </a:r>
            <a:r>
              <a:rPr lang="tr-TR" sz="2000" dirty="0" err="1" smtClean="0">
                <a:latin typeface="Comic Sans MS" pitchFamily="66" charset="0"/>
              </a:rPr>
              <a:t>uzlaşık</a:t>
            </a:r>
            <a:r>
              <a:rPr lang="tr-TR" sz="2000" dirty="0" smtClean="0">
                <a:latin typeface="Comic Sans MS" pitchFamily="66" charset="0"/>
              </a:rPr>
              <a:t> seçeneği bulabilme (seçim, sıralama veya sınıflandırma)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err="1" smtClean="0">
                <a:latin typeface="Comic Sans MS" pitchFamily="66" charset="0"/>
              </a:rPr>
              <a:t>becerilerini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kazanır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tr-TR" sz="2000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Dersin öğrenme çıktıları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577262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 b="1" dirty="0" smtClean="0">
                <a:latin typeface="Comic Sans MS" pitchFamily="66" charset="0"/>
              </a:rPr>
              <a:t>Dersin web sitesi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dirty="0" smtClean="0">
                <a:latin typeface="Comic Sans MS" pitchFamily="66" charset="0"/>
              </a:rPr>
              <a:t>Güncel ders notları ve ekler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600" b="1" dirty="0" smtClean="0">
                <a:latin typeface="Comic Sans MS" pitchFamily="66" charset="0"/>
              </a:rPr>
              <a:t>Kitaplar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dirty="0">
                <a:latin typeface="Comic Sans MS" panose="030F0702030302020204" pitchFamily="66" charset="0"/>
              </a:rPr>
              <a:t>Thakkar J.J. 2021. Multi-Criteria Decision Making. Springer, </a:t>
            </a:r>
            <a:r>
              <a:rPr lang="tr-TR" sz="1600" dirty="0" smtClean="0">
                <a:latin typeface="Comic Sans MS" panose="030F0702030302020204" pitchFamily="66" charset="0"/>
              </a:rPr>
              <a:t>Singapore.</a:t>
            </a:r>
            <a:endParaRPr lang="tr-TR" sz="16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err="1">
                <a:latin typeface="Comic Sans MS" panose="030F0702030302020204" pitchFamily="66" charset="0"/>
              </a:rPr>
              <a:t>Bozorg</a:t>
            </a:r>
            <a:r>
              <a:rPr lang="en-US" sz="1600" dirty="0">
                <a:latin typeface="Comic Sans MS" panose="030F0702030302020204" pitchFamily="66" charset="0"/>
              </a:rPr>
              <a:t>-Haddad O., </a:t>
            </a:r>
            <a:r>
              <a:rPr lang="en-US" sz="1600" dirty="0" err="1">
                <a:latin typeface="Comic Sans MS" panose="030F0702030302020204" pitchFamily="66" charset="0"/>
              </a:rPr>
              <a:t>Zolghadr-Asli</a:t>
            </a:r>
            <a:r>
              <a:rPr lang="en-US" sz="1600" dirty="0">
                <a:latin typeface="Comic Sans MS" panose="030F0702030302020204" pitchFamily="66" charset="0"/>
              </a:rPr>
              <a:t> B., </a:t>
            </a:r>
            <a:r>
              <a:rPr lang="en-US" sz="1600" dirty="0" err="1">
                <a:latin typeface="Comic Sans MS" panose="030F0702030302020204" pitchFamily="66" charset="0"/>
              </a:rPr>
              <a:t>Loáiciga</a:t>
            </a:r>
            <a:r>
              <a:rPr lang="en-US" sz="1600" dirty="0">
                <a:latin typeface="Comic Sans MS" panose="030F0702030302020204" pitchFamily="66" charset="0"/>
              </a:rPr>
              <a:t> H.A. 2021. A handbook on multi-attribute decision-making methods. Wiley, New Jersey</a:t>
            </a:r>
            <a:endParaRPr lang="tr-TR" sz="16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1600" dirty="0">
                <a:latin typeface="Comic Sans MS" panose="030F0702030302020204" pitchFamily="66" charset="0"/>
              </a:rPr>
              <a:t>Topcu Y.I., Özaydin Ö., Kabak Ö., Önsel Ekici Ş. 2021. Multiple Criteria Decision Making - Beyond the Information Age. Springer, </a:t>
            </a:r>
            <a:r>
              <a:rPr lang="tr-TR" sz="1600" dirty="0" smtClean="0">
                <a:latin typeface="Comic Sans MS" panose="030F0702030302020204" pitchFamily="66" charset="0"/>
              </a:rPr>
              <a:t>Cham.</a:t>
            </a:r>
            <a:endParaRPr lang="tr-TR" sz="16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omic Sans MS" panose="030F0702030302020204" pitchFamily="66" charset="0"/>
              </a:rPr>
              <a:t>Taylor B.W. 2019. Introduction to Management Science. 13th edition, Pearson Education Inc., New Jersey.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omic Sans MS" panose="030F0702030302020204" pitchFamily="66" charset="0"/>
              </a:rPr>
              <a:t>Render B., Stair Jr R.M., and Hanna M.E. 2018. Quantitative Analysis for Management. 13th edition, Pearson Education Inc., New Jersey.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latin typeface="Comic Sans MS" panose="030F0702030302020204" pitchFamily="66" charset="0"/>
              </a:rPr>
              <a:t>Balakrishnan</a:t>
            </a:r>
            <a:r>
              <a:rPr lang="en-US" sz="1600" dirty="0" smtClean="0">
                <a:latin typeface="Comic Sans MS" panose="030F0702030302020204" pitchFamily="66" charset="0"/>
              </a:rPr>
              <a:t> N., Render B., Stair R.M. Jr. 2017. Managerial Decision Modeling with Spreadsheets. 4th Edition, Prentice Hall, New Jersey.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omic Sans MS" panose="030F0702030302020204" pitchFamily="66" charset="0"/>
              </a:rPr>
              <a:t>Goodwin P. and Wright G. 2014. Decision Analysis for Management Judgment. 5th edition, John Wiley &amp; Sons, New York.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latin typeface="Comic Sans MS" panose="030F0702030302020204" pitchFamily="66" charset="0"/>
              </a:rPr>
              <a:t>Saaty</a:t>
            </a:r>
            <a:r>
              <a:rPr lang="en-US" sz="1600" dirty="0" smtClean="0">
                <a:latin typeface="Comic Sans MS" panose="030F0702030302020204" pitchFamily="66" charset="0"/>
              </a:rPr>
              <a:t> T.L. 2005. Theory and Applications of the Analytic Network Process. RWS Publ., Pittsburgh.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latin typeface="Comic Sans MS" panose="030F0702030302020204" pitchFamily="66" charset="0"/>
              </a:rPr>
              <a:t>Saaty</a:t>
            </a:r>
            <a:r>
              <a:rPr lang="en-US" sz="1600" dirty="0" smtClean="0">
                <a:latin typeface="Comic Sans MS" panose="030F0702030302020204" pitchFamily="66" charset="0"/>
              </a:rPr>
              <a:t> T.L. 2012. Decision Making for Leaders: The Analytic Hierarchy Process for Decisions in a Complex World. 3rd edition, RWS Publ., Pittsburgh.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 b="1" dirty="0" smtClean="0">
                <a:latin typeface="Comic Sans MS" pitchFamily="66" charset="0"/>
              </a:rPr>
              <a:t>Diğer ders web siteleri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2000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Kaynaklar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577262" cy="50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>
                <a:latin typeface="Comic Sans MS" pitchFamily="66" charset="0"/>
              </a:rPr>
              <a:t>Yarıyıl içi sınav</a:t>
            </a:r>
            <a:r>
              <a:rPr lang="tr-TR" sz="2000" dirty="0">
                <a:latin typeface="Comic Sans MS" pitchFamily="66" charset="0"/>
              </a:rPr>
              <a:t> </a:t>
            </a:r>
            <a:r>
              <a:rPr lang="tr-TR" sz="2000" dirty="0" smtClean="0">
                <a:latin typeface="Comic Sans MS" pitchFamily="66" charset="0"/>
              </a:rPr>
              <a:t>I (%30) 	</a:t>
            </a:r>
            <a:r>
              <a:rPr lang="tr-TR" sz="2000" i="1" dirty="0" smtClean="0">
                <a:latin typeface="Comic Sans MS" pitchFamily="66" charset="0"/>
              </a:rPr>
              <a:t>2-3 kişilik grup çalışması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Comic Sans MS" pitchFamily="66" charset="0"/>
              </a:rPr>
              <a:t>Yarıyıl içi sınav </a:t>
            </a:r>
            <a:r>
              <a:rPr lang="tr-TR" sz="2000" dirty="0" smtClean="0">
                <a:latin typeface="Comic Sans MS" pitchFamily="66" charset="0"/>
              </a:rPr>
              <a:t>II </a:t>
            </a:r>
            <a:r>
              <a:rPr lang="tr-TR" sz="2000" dirty="0">
                <a:latin typeface="Comic Sans MS" pitchFamily="66" charset="0"/>
              </a:rPr>
              <a:t>(%30</a:t>
            </a:r>
            <a:r>
              <a:rPr lang="tr-TR" sz="2000" dirty="0" smtClean="0">
                <a:latin typeface="Comic Sans MS" pitchFamily="66" charset="0"/>
              </a:rPr>
              <a:t>)	</a:t>
            </a:r>
            <a:r>
              <a:rPr lang="tr-TR" sz="2000" i="1" dirty="0" smtClean="0">
                <a:latin typeface="Comic Sans MS" pitchFamily="66" charset="0"/>
              </a:rPr>
              <a:t>2-3 </a:t>
            </a:r>
            <a:r>
              <a:rPr lang="tr-TR" sz="2000" i="1" dirty="0">
                <a:latin typeface="Comic Sans MS" pitchFamily="66" charset="0"/>
              </a:rPr>
              <a:t>kişilik grup çalışması</a:t>
            </a:r>
            <a:endParaRPr lang="tr-TR" sz="2000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Comic Sans MS" pitchFamily="66" charset="0"/>
              </a:rPr>
              <a:t>Yarıyıl</a:t>
            </a:r>
            <a:r>
              <a:rPr lang="tr-TR" sz="2000" dirty="0">
                <a:latin typeface="Comic Sans MS" pitchFamily="66" charset="0"/>
              </a:rPr>
              <a:t> sonu </a:t>
            </a:r>
            <a:r>
              <a:rPr lang="tr-TR" sz="2000" dirty="0" smtClean="0">
                <a:latin typeface="Comic Sans MS" pitchFamily="66" charset="0"/>
              </a:rPr>
              <a:t>sınav</a:t>
            </a:r>
            <a:r>
              <a:rPr lang="tr-TR" sz="2000" dirty="0">
                <a:latin typeface="Comic Sans MS" pitchFamily="66" charset="0"/>
              </a:rPr>
              <a:t> </a:t>
            </a:r>
            <a:r>
              <a:rPr lang="tr-TR" sz="2000" dirty="0" smtClean="0">
                <a:latin typeface="Comic Sans MS" pitchFamily="66" charset="0"/>
              </a:rPr>
              <a:t>(%40)	</a:t>
            </a:r>
            <a:r>
              <a:rPr lang="tr-TR" sz="2000" i="1" dirty="0" smtClean="0">
                <a:latin typeface="Comic Sans MS" pitchFamily="66" charset="0"/>
              </a:rPr>
              <a:t>Bireysel, tatil seçimi</a:t>
            </a:r>
            <a:endParaRPr lang="tr-TR" sz="2000" i="1" dirty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Başarı Değerlendirme Sistemi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Önemli Tarihler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272462" cy="48768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2000" dirty="0" smtClean="0">
                <a:latin typeface="Comic Sans MS" pitchFamily="66" charset="0"/>
              </a:rPr>
              <a:t>Yarıyıl içi sınav I</a:t>
            </a:r>
          </a:p>
          <a:p>
            <a:pPr marL="4381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 smtClean="0">
                <a:latin typeface="Comic Sans MS" pitchFamily="66" charset="0"/>
              </a:rPr>
              <a:t>Soru yükleme: </a:t>
            </a: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13 Mayıs 22:00</a:t>
            </a:r>
            <a:r>
              <a:rPr lang="tr-TR" sz="1800" dirty="0" smtClean="0">
                <a:latin typeface="Comic Sans MS" pitchFamily="66" charset="0"/>
              </a:rPr>
              <a:t>, Teslim bitişi: </a:t>
            </a: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20 Mayıs 22:00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2000" dirty="0">
                <a:latin typeface="Comic Sans MS" pitchFamily="66" charset="0"/>
              </a:rPr>
              <a:t>Yarıyıl içi sınav </a:t>
            </a:r>
            <a:r>
              <a:rPr lang="tr-TR" sz="2000" dirty="0" smtClean="0">
                <a:latin typeface="Comic Sans MS" pitchFamily="66" charset="0"/>
              </a:rPr>
              <a:t>II</a:t>
            </a:r>
          </a:p>
          <a:p>
            <a:pPr marL="4381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>
                <a:latin typeface="Comic Sans MS" pitchFamily="66" charset="0"/>
              </a:rPr>
              <a:t>Soru yükleme: </a:t>
            </a: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17 Haziran </a:t>
            </a:r>
            <a:r>
              <a:rPr lang="tr-TR" sz="1800" dirty="0">
                <a:solidFill>
                  <a:srgbClr val="FF0000"/>
                </a:solidFill>
                <a:latin typeface="Comic Sans MS" pitchFamily="66" charset="0"/>
              </a:rPr>
              <a:t>22:00</a:t>
            </a:r>
            <a:r>
              <a:rPr lang="tr-TR" sz="1800" dirty="0">
                <a:latin typeface="Comic Sans MS" pitchFamily="66" charset="0"/>
              </a:rPr>
              <a:t>, Teslim bitişi: </a:t>
            </a: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24 Haziran 22:00</a:t>
            </a:r>
            <a:endParaRPr lang="tr-TR" sz="18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2000" dirty="0" smtClean="0">
                <a:latin typeface="Comic Sans MS" pitchFamily="66" charset="0"/>
              </a:rPr>
              <a:t>Yarıyıl </a:t>
            </a:r>
            <a:r>
              <a:rPr lang="tr-TR" sz="2000" dirty="0">
                <a:latin typeface="Comic Sans MS" pitchFamily="66" charset="0"/>
              </a:rPr>
              <a:t>sonu </a:t>
            </a:r>
            <a:r>
              <a:rPr lang="tr-TR" sz="2000" dirty="0" smtClean="0">
                <a:latin typeface="Comic Sans MS" pitchFamily="66" charset="0"/>
              </a:rPr>
              <a:t>sınav</a:t>
            </a:r>
          </a:p>
          <a:p>
            <a:pPr marL="4381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1800" dirty="0">
                <a:latin typeface="Comic Sans MS" pitchFamily="66" charset="0"/>
              </a:rPr>
              <a:t>Soru yükleme: </a:t>
            </a: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8 </a:t>
            </a: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Temmuz </a:t>
            </a:r>
            <a:r>
              <a:rPr lang="tr-TR" sz="1800" dirty="0">
                <a:solidFill>
                  <a:srgbClr val="FF0000"/>
                </a:solidFill>
                <a:latin typeface="Comic Sans MS" pitchFamily="66" charset="0"/>
              </a:rPr>
              <a:t>22:00</a:t>
            </a:r>
            <a:r>
              <a:rPr lang="tr-TR" sz="1800" dirty="0">
                <a:latin typeface="Comic Sans MS" pitchFamily="66" charset="0"/>
              </a:rPr>
              <a:t>, Teslim bitişi: </a:t>
            </a:r>
            <a:r>
              <a:rPr lang="tr-TR" sz="1800" dirty="0" smtClean="0">
                <a:solidFill>
                  <a:srgbClr val="FF0000"/>
                </a:solidFill>
                <a:latin typeface="Comic Sans MS" pitchFamily="66" charset="0"/>
              </a:rPr>
              <a:t>22 Temmuz 22:00</a:t>
            </a:r>
            <a:endParaRPr lang="tr-TR" sz="18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2410</TotalTime>
  <Words>446</Words>
  <Application>Microsoft Office PowerPoint</Application>
  <PresentationFormat>On-screen Show (4:3)</PresentationFormat>
  <Paragraphs>116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Comic Sans MS</vt:lpstr>
      <vt:lpstr>Times New Roman</vt:lpstr>
      <vt:lpstr>Verdana</vt:lpstr>
      <vt:lpstr>Wingdings</vt:lpstr>
      <vt:lpstr>Profile</vt:lpstr>
      <vt:lpstr>KARAR VERME</vt:lpstr>
      <vt:lpstr>PowerPoint Presentation</vt:lpstr>
      <vt:lpstr>Ders ile ilgili bilgiler</vt:lpstr>
      <vt:lpstr>Dersin içeriği</vt:lpstr>
      <vt:lpstr>Dersin amaçları</vt:lpstr>
      <vt:lpstr>Dersin öğrenme çıktıları</vt:lpstr>
      <vt:lpstr>Kaynaklar</vt:lpstr>
      <vt:lpstr>Başarı Değerlendirme Sistemi</vt:lpstr>
      <vt:lpstr>Önemli Tarihler</vt:lpstr>
      <vt:lpstr>Kopya ve Aşırma</vt:lpstr>
      <vt:lpstr>Program</vt:lpstr>
      <vt:lpstr>Prof. Dr. Y. İlker Topcu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</dc:title>
  <dc:creator>YIT</dc:creator>
  <cp:lastModifiedBy>Ilker Topcu</cp:lastModifiedBy>
  <cp:revision>256</cp:revision>
  <dcterms:created xsi:type="dcterms:W3CDTF">2004-05-29T12:46:12Z</dcterms:created>
  <dcterms:modified xsi:type="dcterms:W3CDTF">2025-05-01T14:13:07Z</dcterms:modified>
</cp:coreProperties>
</file>