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6" r:id="rId3"/>
    <p:sldId id="265" r:id="rId4"/>
    <p:sldId id="268" r:id="rId5"/>
    <p:sldId id="267" r:id="rId6"/>
    <p:sldId id="266" r:id="rId7"/>
    <p:sldId id="269" r:id="rId8"/>
    <p:sldId id="270" r:id="rId9"/>
    <p:sldId id="273" r:id="rId10"/>
    <p:sldId id="272" r:id="rId11"/>
    <p:sldId id="271" r:id="rId12"/>
    <p:sldId id="277" r:id="rId13"/>
    <p:sldId id="27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CCFFCC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4" autoAdjust="0"/>
    <p:restoredTop sz="92932" autoAdjust="0"/>
  </p:normalViewPr>
  <p:slideViewPr>
    <p:cSldViewPr>
      <p:cViewPr varScale="1">
        <p:scale>
          <a:sx n="104" d="100"/>
          <a:sy n="104" d="100"/>
        </p:scale>
        <p:origin x="17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624D3CC-24B8-488E-975C-D4FB89DB6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6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DF9A03E-341D-4C04-BB95-5E2FB49D7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8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4C7EC4-0210-4330-A93D-EF8B7A61BC5E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82210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43923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8757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153400" cy="1371600"/>
          </a:xfrm>
        </p:spPr>
        <p:txBody>
          <a:bodyPr/>
          <a:lstStyle>
            <a:lvl1pPr>
              <a:defRPr sz="3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429000"/>
            <a:ext cx="84582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64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9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228600"/>
            <a:ext cx="2001837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228600"/>
            <a:ext cx="5854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5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4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834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98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96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15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56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61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501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228600"/>
            <a:ext cx="80010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524000"/>
            <a:ext cx="8001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2620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6294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0" name="Text Box 9"/>
          <p:cNvSpPr txBox="1">
            <a:spLocks noChangeArrowheads="1"/>
          </p:cNvSpPr>
          <p:nvPr userDrawn="1"/>
        </p:nvSpPr>
        <p:spPr bwMode="auto">
          <a:xfrm>
            <a:off x="8632825" y="6545263"/>
            <a:ext cx="485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fld id="{3671F7FC-0E88-49BA-AF94-DC924A752A08}" type="slidenum">
              <a:rPr lang="en-US" sz="1200" smtClean="0"/>
              <a:pPr>
                <a:defRPr/>
              </a:pPr>
              <a:t>‹#›</a:t>
            </a:fld>
            <a:endParaRPr lang="en-US" sz="12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19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eb.itu.edu.tr/topcuil/ya/ITY5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153400" cy="1752600"/>
          </a:xfrm>
        </p:spPr>
        <p:txBody>
          <a:bodyPr/>
          <a:lstStyle/>
          <a:p>
            <a:pPr eaLnBrk="1" hangingPunct="1"/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KARAR VERME</a:t>
            </a:r>
            <a:endParaRPr lang="en-US" sz="4000" b="1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743200"/>
            <a:ext cx="8839200" cy="41148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tr-TR" sz="24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Prof. Dr. </a:t>
            </a: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Y. </a:t>
            </a:r>
            <a:r>
              <a:rPr lang="en-US" sz="2400" dirty="0" err="1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İlker</a:t>
            </a: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TOPCU</a:t>
            </a:r>
            <a:endParaRPr lang="tr-TR" sz="2400" dirty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www.ilkertopcu.</a:t>
            </a: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net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www.linkedin.com/in/ilker-topcu	   twitter.com/yitopcu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	       facebook.com/yitopcu 	   instagram.com/yitopcu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tr-TR" sz="800" dirty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0"/>
              </a:spcBef>
            </a:pPr>
            <a:endParaRPr lang="tr-TR" sz="20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0"/>
              </a:spcBef>
            </a:pPr>
            <a:endParaRPr lang="tr-TR" sz="20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577262" cy="5029200"/>
          </a:xfrm>
        </p:spPr>
        <p:txBody>
          <a:bodyPr/>
          <a:lstStyle/>
          <a:p>
            <a:r>
              <a:rPr lang="tr-TR" sz="2000" dirty="0" smtClean="0">
                <a:latin typeface="Comic Sans MS" pitchFamily="66" charset="0"/>
              </a:rPr>
              <a:t>Yapmayın! </a:t>
            </a:r>
          </a:p>
          <a:p>
            <a:r>
              <a:rPr lang="tr-TR" sz="2000" dirty="0" smtClean="0">
                <a:latin typeface="Comic Sans MS" pitchFamily="66" charset="0"/>
              </a:rPr>
              <a:t>Bir konuyu anlamak için beraber çalışmak iyidir. Fakat bu dersteki sınavlarda yanıtlar size ait fikir ve işlemlerden oluşmalıdır. </a:t>
            </a:r>
          </a:p>
          <a:p>
            <a:r>
              <a:rPr lang="tr-TR" sz="2000" dirty="0" smtClean="0">
                <a:latin typeface="Comic Sans MS" pitchFamily="66" charset="0"/>
              </a:rPr>
              <a:t>Kopya çekmeye ya da başkasının yaptıklarını aşırmaya kesinlikle tolerans gösterilmeyecektir ve F verilecektir.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Kopya ve Aşırma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anose="030F0702030302020204" pitchFamily="66" charset="0"/>
              </a:rPr>
              <a:t>Program</a:t>
            </a:r>
            <a:endParaRPr lang="en-US" sz="3200" dirty="0" smtClean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434" y="1676400"/>
            <a:ext cx="6038581" cy="3605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anose="030F0702030302020204" pitchFamily="66" charset="0"/>
              </a:rPr>
              <a:t>Prof. Dr. Y. İlker Topcu</a:t>
            </a:r>
            <a:endParaRPr lang="en-US" sz="3200" dirty="0" smtClean="0">
              <a:latin typeface="Comic Sans MS" panose="030F0702030302020204" pitchFamily="66" charset="0"/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66738" y="1524000"/>
            <a:ext cx="8348662" cy="5029200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tr-TR" sz="2000" u="sng" dirty="0" smtClean="0">
                <a:latin typeface="Comic Sans MS" pitchFamily="66" charset="0"/>
              </a:rPr>
              <a:t>Telefon</a:t>
            </a:r>
          </a:p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(532) 355 5045 cep</a:t>
            </a:r>
          </a:p>
          <a:p>
            <a:pPr>
              <a:buNone/>
            </a:pPr>
            <a:r>
              <a:rPr lang="tr-TR" sz="1000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tr-TR" sz="2000" u="sng" dirty="0" smtClean="0">
                <a:latin typeface="Comic Sans MS" pitchFamily="66" charset="0"/>
              </a:rPr>
              <a:t>Web sitesi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latin typeface="Comic Sans MS" pitchFamily="66" charset="0"/>
              </a:rPr>
              <a:t>www.ilkertopcu.</a:t>
            </a:r>
            <a:r>
              <a:rPr lang="tr-TR" sz="2000" dirty="0" smtClean="0">
                <a:latin typeface="Comic Sans MS" pitchFamily="66" charset="0"/>
              </a:rPr>
              <a:t>net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dirty="0" smtClean="0">
                <a:latin typeface="Comic Sans MS" panose="030F0702030302020204" pitchFamily="66" charset="0"/>
                <a:ea typeface="Verdana" panose="020B0604030504040204" pitchFamily="34" charset="0"/>
              </a:rPr>
              <a:t>www.linkedin.com/in/ilker-topcu	twitter.com/yitopcu, facebook.com/yitopcu			instagram.com/yitopcu</a:t>
            </a:r>
            <a:endParaRPr lang="tr-TR" sz="2000" dirty="0"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>
              <a:buNone/>
            </a:pPr>
            <a:endParaRPr lang="tr-TR" sz="1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000" u="sng" dirty="0" smtClean="0">
                <a:latin typeface="Comic Sans MS" pitchFamily="66" charset="0"/>
              </a:rPr>
              <a:t>E-posta adresi</a:t>
            </a:r>
          </a:p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ilker.</a:t>
            </a:r>
            <a:r>
              <a:rPr lang="tr-TR" sz="2000" dirty="0" err="1" smtClean="0">
                <a:latin typeface="Comic Sans MS" pitchFamily="66" charset="0"/>
              </a:rPr>
              <a:t>topcu</a:t>
            </a:r>
            <a:r>
              <a:rPr lang="tr-TR" sz="2000" dirty="0" smtClean="0">
                <a:latin typeface="Comic Sans MS" pitchFamily="66" charset="0"/>
              </a:rPr>
              <a:t>@</a:t>
            </a:r>
            <a:r>
              <a:rPr lang="tr-TR" sz="2000" dirty="0" err="1" smtClean="0">
                <a:latin typeface="Comic Sans MS" pitchFamily="66" charset="0"/>
              </a:rPr>
              <a:t>itu</a:t>
            </a:r>
            <a:r>
              <a:rPr lang="tr-TR" sz="2000" dirty="0" smtClean="0">
                <a:latin typeface="Comic Sans MS" pitchFamily="66" charset="0"/>
              </a:rPr>
              <a:t>.edu.tr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4075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272462" cy="4876800"/>
          </a:xfrm>
        </p:spPr>
        <p:txBody>
          <a:bodyPr/>
          <a:lstStyle/>
          <a:p>
            <a:r>
              <a:rPr lang="tr-TR" sz="2000" dirty="0" smtClean="0">
                <a:latin typeface="Comic Sans MS" pitchFamily="66" charset="0"/>
              </a:rPr>
              <a:t>İTÜ Endüstri Mühendisliği bölümünde profesör (2011- )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The </a:t>
            </a:r>
            <a:r>
              <a:rPr lang="tr-TR" sz="2000" dirty="0">
                <a:latin typeface="Comic Sans MS" pitchFamily="66" charset="0"/>
              </a:rPr>
              <a:t>Joseph M. Katz Graduate School of Business, University of </a:t>
            </a:r>
            <a:r>
              <a:rPr lang="tr-TR" sz="2000" dirty="0" smtClean="0">
                <a:latin typeface="Comic Sans MS" pitchFamily="66" charset="0"/>
              </a:rPr>
              <a:t>Pittsburgh’da misafir profesör </a:t>
            </a:r>
            <a:r>
              <a:rPr lang="tr-TR" sz="2000" dirty="0">
                <a:latin typeface="Comic Sans MS" pitchFamily="66" charset="0"/>
              </a:rPr>
              <a:t>(2018-2019)</a:t>
            </a:r>
            <a:endParaRPr lang="en-US" sz="2000" dirty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İTÜ FBE Mühendislik Yönetimi programında doktora (2000)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Leeds University Business School Centre for Decision Research’da doktora araştırması (1998-1999)</a:t>
            </a:r>
          </a:p>
          <a:p>
            <a:r>
              <a:rPr lang="tr-TR" sz="2000" dirty="0" smtClean="0">
                <a:latin typeface="Comic Sans MS" pitchFamily="66" charset="0"/>
              </a:rPr>
              <a:t>Çalışma Alanları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Karar Analizi, Çok Kriterli Karar Verme, Grup Halinde Karar Verme</a:t>
            </a:r>
          </a:p>
          <a:p>
            <a:pPr lvl="1"/>
            <a:r>
              <a:rPr lang="tr-TR" dirty="0" smtClean="0">
                <a:latin typeface="Comic Sans MS" pitchFamily="66" charset="0"/>
              </a:rPr>
              <a:t>Yöneylem Araştırması / Yönetim Bilimleri</a:t>
            </a:r>
          </a:p>
        </p:txBody>
      </p:sp>
    </p:spTree>
    <p:extLst>
      <p:ext uri="{BB962C8B-B14F-4D97-AF65-F5344CB8AC3E}">
        <p14:creationId xmlns:p14="http://schemas.microsoft.com/office/powerpoint/2010/main" val="371380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1" y="609600"/>
            <a:ext cx="9129713" cy="4948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76400"/>
            <a:ext cx="8272462" cy="4495800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Kredisi: 		3+0</a:t>
            </a:r>
          </a:p>
          <a:p>
            <a:r>
              <a:rPr lang="tr-TR" dirty="0" smtClean="0">
                <a:latin typeface="Comic Sans MS" pitchFamily="66" charset="0"/>
              </a:rPr>
              <a:t>AKTS Kredisi: 	4</a:t>
            </a:r>
          </a:p>
          <a:p>
            <a:r>
              <a:rPr lang="tr-TR" dirty="0" smtClean="0">
                <a:latin typeface="Comic Sans MS" pitchFamily="66" charset="0"/>
              </a:rPr>
              <a:t>Türü: 		Seçmeli</a:t>
            </a:r>
          </a:p>
          <a:p>
            <a:r>
              <a:rPr lang="tr-TR" dirty="0" smtClean="0">
                <a:latin typeface="Comic Sans MS" pitchFamily="66" charset="0"/>
              </a:rPr>
              <a:t>Dili: 		Türkçe</a:t>
            </a:r>
          </a:p>
          <a:p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Web sitesi: 	</a:t>
            </a:r>
            <a:r>
              <a:rPr lang="tr-TR" dirty="0" smtClean="0">
                <a:latin typeface="Comic Sans MS" pitchFamily="66" charset="0"/>
                <a:hlinkClick r:id="rId2"/>
              </a:rPr>
              <a:t>web.</a:t>
            </a:r>
            <a:r>
              <a:rPr lang="tr-TR" dirty="0" err="1" smtClean="0">
                <a:latin typeface="Comic Sans MS" pitchFamily="66" charset="0"/>
                <a:hlinkClick r:id="rId2"/>
              </a:rPr>
              <a:t>itu</a:t>
            </a:r>
            <a:r>
              <a:rPr lang="tr-TR" dirty="0" smtClean="0">
                <a:latin typeface="Comic Sans MS" pitchFamily="66" charset="0"/>
                <a:hlinkClick r:id="rId2"/>
              </a:rPr>
              <a:t>.edu.tr/</a:t>
            </a:r>
            <a:r>
              <a:rPr lang="tr-TR" dirty="0" err="1" smtClean="0">
                <a:latin typeface="Comic Sans MS" pitchFamily="66" charset="0"/>
                <a:hlinkClick r:id="rId2"/>
              </a:rPr>
              <a:t>topcuil</a:t>
            </a:r>
            <a:r>
              <a:rPr lang="tr-TR" dirty="0" smtClean="0">
                <a:latin typeface="Comic Sans MS" pitchFamily="66" charset="0"/>
                <a:hlinkClick r:id="rId2"/>
              </a:rPr>
              <a:t>/ya/ITY529/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	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Ders ile ilgili bilgiler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447800"/>
            <a:ext cx="8272462" cy="5257800"/>
          </a:xfrm>
        </p:spPr>
        <p:txBody>
          <a:bodyPr/>
          <a:lstStyle/>
          <a:p>
            <a:pPr marL="469900" lvl="1" indent="-469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n"/>
            </a:pPr>
            <a:r>
              <a:rPr lang="tr-TR" dirty="0" smtClean="0">
                <a:latin typeface="Comic Sans MS" pitchFamily="66" charset="0"/>
              </a:rPr>
              <a:t>Karar analizi (belirsizlik ve risk altında karar verme)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latin typeface="Comic Sans MS" pitchFamily="66" charset="0"/>
              </a:rPr>
              <a:t>Karar tabloları / ödemeler matrisleri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latin typeface="Comic Sans MS" pitchFamily="66" charset="0"/>
              </a:rPr>
              <a:t>Karar ağaçları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000" dirty="0">
                <a:latin typeface="Comic Sans MS" pitchFamily="66" charset="0"/>
              </a:rPr>
              <a:t>Grup Karar Verme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Çok Kriterli Karar Verme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latin typeface="Comic Sans MS" pitchFamily="66" charset="0"/>
              </a:rPr>
              <a:t>Karar modelinin kurulması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Performansların belirlenmesi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Önemlerin belirlenmesi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latin typeface="Comic Sans MS" pitchFamily="66" charset="0"/>
              </a:rPr>
              <a:t>Sorunun çözülmesi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Temel yöntemler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SAW, WP, TOPSIS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Analitik Hiyerarşi Süreci (AHP)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>
                <a:latin typeface="Comic Sans MS" pitchFamily="66" charset="0"/>
              </a:rPr>
              <a:t>Analitik Ağ Süreci (ANP)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Dersin içeriği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272462" cy="48768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Karar sorunlarının çözümünde yardımcı olacak pratik teknikler ve karar destek araçları sağlamak</a:t>
            </a:r>
          </a:p>
          <a:p>
            <a:pPr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Yargıların farklı tip bilgilerle mantıksal ve savunulabilir bir şekilde bütünleştirilmesine olanak vermek </a:t>
            </a:r>
          </a:p>
          <a:p>
            <a:pPr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Karar verme becerilerini ve sorunları sistematik olarak analiz etmeyi geliştirmek; karar verirken kendine olan güveni arttırmak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Dersin amaçları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447800"/>
            <a:ext cx="8577262" cy="5105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dirty="0" smtClean="0">
                <a:latin typeface="Comic Sans MS" pitchFamily="66" charset="0"/>
              </a:rPr>
              <a:t>Bu dersi başarıyla tamamlayan öğrenciler,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kendilerini etkin karar vermeden uzaklaştırabilecek hataları ve tuzakları tanımlayabilme, 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karar verme sürecinin nasıl işlediğini anlayabilme,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karar verme etkinliğini geliştirecek çok sayıda karar verme tekniği kullanabilme,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2000" dirty="0" smtClean="0">
                <a:latin typeface="Comic Sans MS" pitchFamily="66" charset="0"/>
              </a:rPr>
              <a:t>karar verebilmek için </a:t>
            </a:r>
            <a:r>
              <a:rPr lang="tr-TR" sz="2000" dirty="0" err="1" smtClean="0">
                <a:latin typeface="Comic Sans MS" pitchFamily="66" charset="0"/>
              </a:rPr>
              <a:t>uzlaşık</a:t>
            </a:r>
            <a:r>
              <a:rPr lang="tr-TR" sz="2000" dirty="0" smtClean="0">
                <a:latin typeface="Comic Sans MS" pitchFamily="66" charset="0"/>
              </a:rPr>
              <a:t> seçeneği bulabilme (seçim, sıralama veya sınıflandırma)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err="1" smtClean="0">
                <a:latin typeface="Comic Sans MS" pitchFamily="66" charset="0"/>
              </a:rPr>
              <a:t>becerilerini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kazanır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Dersin öğrenme çıktıları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71600"/>
            <a:ext cx="8577262" cy="5410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 b="1" dirty="0" smtClean="0">
                <a:latin typeface="Comic Sans MS" pitchFamily="66" charset="0"/>
              </a:rPr>
              <a:t>Dersin web sitesi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dirty="0" smtClean="0">
                <a:latin typeface="Comic Sans MS" pitchFamily="66" charset="0"/>
              </a:rPr>
              <a:t>Güncel ders notları ve ekler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600" b="1" dirty="0" smtClean="0">
                <a:latin typeface="Comic Sans MS" pitchFamily="66" charset="0"/>
              </a:rPr>
              <a:t>Kitaplar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dirty="0">
                <a:latin typeface="Comic Sans MS" panose="030F0702030302020204" pitchFamily="66" charset="0"/>
              </a:rPr>
              <a:t>Thakkar J.J. 2021. Multi-Criteria Decision Making. Springer, </a:t>
            </a:r>
            <a:r>
              <a:rPr lang="tr-TR" sz="1600" dirty="0" smtClean="0">
                <a:latin typeface="Comic Sans MS" panose="030F0702030302020204" pitchFamily="66" charset="0"/>
              </a:rPr>
              <a:t>Singapore.</a:t>
            </a:r>
            <a:endParaRPr lang="tr-TR" sz="16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latin typeface="Comic Sans MS" panose="030F0702030302020204" pitchFamily="66" charset="0"/>
              </a:rPr>
              <a:t>Bozorg</a:t>
            </a:r>
            <a:r>
              <a:rPr lang="en-US" sz="1600" dirty="0">
                <a:latin typeface="Comic Sans MS" panose="030F0702030302020204" pitchFamily="66" charset="0"/>
              </a:rPr>
              <a:t>-Haddad O., </a:t>
            </a:r>
            <a:r>
              <a:rPr lang="en-US" sz="1600" dirty="0" err="1">
                <a:latin typeface="Comic Sans MS" panose="030F0702030302020204" pitchFamily="66" charset="0"/>
              </a:rPr>
              <a:t>Zolghadr-Asli</a:t>
            </a:r>
            <a:r>
              <a:rPr lang="en-US" sz="1600" dirty="0">
                <a:latin typeface="Comic Sans MS" panose="030F0702030302020204" pitchFamily="66" charset="0"/>
              </a:rPr>
              <a:t> B., </a:t>
            </a:r>
            <a:r>
              <a:rPr lang="en-US" sz="1600" dirty="0" err="1">
                <a:latin typeface="Comic Sans MS" panose="030F0702030302020204" pitchFamily="66" charset="0"/>
              </a:rPr>
              <a:t>Loáiciga</a:t>
            </a:r>
            <a:r>
              <a:rPr lang="en-US" sz="1600" dirty="0">
                <a:latin typeface="Comic Sans MS" panose="030F0702030302020204" pitchFamily="66" charset="0"/>
              </a:rPr>
              <a:t> H.A. 2021. A handbook on multi-attribute decision-making methods. Wiley, New Jersey</a:t>
            </a:r>
            <a:endParaRPr lang="tr-TR" sz="16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dirty="0">
                <a:latin typeface="Comic Sans MS" panose="030F0702030302020204" pitchFamily="66" charset="0"/>
              </a:rPr>
              <a:t>Topcu Y.I., Özaydin Ö., Kabak Ö., Önsel Ekici Ş. 2021. Multiple Criteria Decision Making - Beyond the Information Age. Springer, </a:t>
            </a:r>
            <a:r>
              <a:rPr lang="tr-TR" sz="1600" dirty="0" smtClean="0">
                <a:latin typeface="Comic Sans MS" panose="030F0702030302020204" pitchFamily="66" charset="0"/>
              </a:rPr>
              <a:t>Cham.</a:t>
            </a:r>
            <a:endParaRPr lang="tr-TR" sz="16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latin typeface="Comic Sans MS" panose="030F0702030302020204" pitchFamily="66" charset="0"/>
              </a:rPr>
              <a:t>Taylor B.W. 2019. Introduction to Management Science. 13th edition, Pearson Education Inc., New Jersey.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latin typeface="Comic Sans MS" panose="030F0702030302020204" pitchFamily="66" charset="0"/>
              </a:rPr>
              <a:t>Render B., Stair Jr R.M., and Hanna M.E. 2018. Quantitative Analysis for Management. 13th edition, Pearson Education Inc., New Jersey.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>
                <a:latin typeface="Comic Sans MS" panose="030F0702030302020204" pitchFamily="66" charset="0"/>
              </a:rPr>
              <a:t>Balakrishnan</a:t>
            </a:r>
            <a:r>
              <a:rPr lang="en-US" sz="1600" dirty="0" smtClean="0">
                <a:latin typeface="Comic Sans MS" panose="030F0702030302020204" pitchFamily="66" charset="0"/>
              </a:rPr>
              <a:t> N., Render B., Stair R.M. Jr. 2017. Managerial Decision Modeling with Spreadsheets. 4th Edition, Prentice Hall, New Jersey.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latin typeface="Comic Sans MS" panose="030F0702030302020204" pitchFamily="66" charset="0"/>
              </a:rPr>
              <a:t>Goodwin P. and Wright G. 2014. Decision Analysis for Management Judgment. 5th edition, John Wiley &amp; Sons, New York.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>
                <a:latin typeface="Comic Sans MS" panose="030F0702030302020204" pitchFamily="66" charset="0"/>
              </a:rPr>
              <a:t>Saaty</a:t>
            </a:r>
            <a:r>
              <a:rPr lang="en-US" sz="1600" dirty="0" smtClean="0">
                <a:latin typeface="Comic Sans MS" panose="030F0702030302020204" pitchFamily="66" charset="0"/>
              </a:rPr>
              <a:t> T.L. 2005. Theory and Applications of the Analytic Network Process. RWS Publ., Pittsburgh.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err="1" smtClean="0">
                <a:latin typeface="Comic Sans MS" panose="030F0702030302020204" pitchFamily="66" charset="0"/>
              </a:rPr>
              <a:t>Saaty</a:t>
            </a:r>
            <a:r>
              <a:rPr lang="en-US" sz="1600" dirty="0" smtClean="0">
                <a:latin typeface="Comic Sans MS" panose="030F0702030302020204" pitchFamily="66" charset="0"/>
              </a:rPr>
              <a:t> T.L. 2012. Decision Making for Leaders: The Analytic Hierarchy Process for Decisions in a Complex World. 3rd edition, RWS Publ., Pittsburgh.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 b="1" dirty="0" smtClean="0">
                <a:latin typeface="Comic Sans MS" pitchFamily="66" charset="0"/>
              </a:rPr>
              <a:t>Diğer ders web siteleri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Kaynaklar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577262" cy="5029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>Yarıyıl içi sınav</a:t>
            </a:r>
            <a:r>
              <a:rPr lang="tr-TR" sz="2000" dirty="0">
                <a:latin typeface="Comic Sans MS" pitchFamily="66" charset="0"/>
              </a:rPr>
              <a:t> </a:t>
            </a:r>
            <a:r>
              <a:rPr lang="tr-TR" sz="2000" dirty="0" smtClean="0">
                <a:latin typeface="Comic Sans MS" pitchFamily="66" charset="0"/>
              </a:rPr>
              <a:t>I (%30) 	</a:t>
            </a:r>
            <a:endParaRPr lang="tr-TR" sz="2000" i="1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sz="2000" dirty="0">
                <a:latin typeface="Comic Sans MS" pitchFamily="66" charset="0"/>
              </a:rPr>
              <a:t>Yarıyıl içi sınav </a:t>
            </a:r>
            <a:r>
              <a:rPr lang="tr-TR" sz="2000" dirty="0" smtClean="0">
                <a:latin typeface="Comic Sans MS" pitchFamily="66" charset="0"/>
              </a:rPr>
              <a:t>II </a:t>
            </a:r>
            <a:r>
              <a:rPr lang="tr-TR" sz="2000" dirty="0">
                <a:latin typeface="Comic Sans MS" pitchFamily="66" charset="0"/>
              </a:rPr>
              <a:t>(%30</a:t>
            </a:r>
            <a:r>
              <a:rPr lang="tr-TR" sz="2000" dirty="0" smtClean="0">
                <a:latin typeface="Comic Sans MS" pitchFamily="66" charset="0"/>
              </a:rPr>
              <a:t>)	</a:t>
            </a:r>
            <a:endParaRPr lang="tr-TR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>Yarıyıl</a:t>
            </a:r>
            <a:r>
              <a:rPr lang="tr-TR" sz="2000" dirty="0">
                <a:latin typeface="Comic Sans MS" pitchFamily="66" charset="0"/>
              </a:rPr>
              <a:t> sonu </a:t>
            </a:r>
            <a:r>
              <a:rPr lang="tr-TR" sz="2000" dirty="0" smtClean="0">
                <a:latin typeface="Comic Sans MS" pitchFamily="66" charset="0"/>
              </a:rPr>
              <a:t>sınav</a:t>
            </a:r>
            <a:r>
              <a:rPr lang="tr-TR" sz="2000" dirty="0">
                <a:latin typeface="Comic Sans MS" pitchFamily="66" charset="0"/>
              </a:rPr>
              <a:t> </a:t>
            </a:r>
            <a:r>
              <a:rPr lang="tr-TR" sz="2000" dirty="0" smtClean="0">
                <a:latin typeface="Comic Sans MS" pitchFamily="66" charset="0"/>
              </a:rPr>
              <a:t>(%40)	</a:t>
            </a:r>
            <a:endParaRPr lang="tr-TR" sz="2000" i="1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Başarı Değerlendirme Sistemi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Önemli Tarihler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272462" cy="48768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2000" dirty="0" smtClean="0">
                <a:latin typeface="Comic Sans MS" pitchFamily="66" charset="0"/>
              </a:rPr>
              <a:t>Yarıyıl içi sınav I</a:t>
            </a:r>
          </a:p>
          <a:p>
            <a:pPr marL="4381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12 Şubat</a:t>
            </a:r>
            <a:endParaRPr lang="tr-TR" sz="1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2000" dirty="0">
                <a:latin typeface="Comic Sans MS" pitchFamily="66" charset="0"/>
              </a:rPr>
              <a:t>Yarıyıl içi sınav </a:t>
            </a:r>
            <a:r>
              <a:rPr lang="tr-TR" sz="2000" dirty="0" smtClean="0">
                <a:latin typeface="Comic Sans MS" pitchFamily="66" charset="0"/>
              </a:rPr>
              <a:t>II</a:t>
            </a:r>
          </a:p>
          <a:p>
            <a:pPr marL="4381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12 Mart</a:t>
            </a:r>
            <a:endParaRPr lang="tr-TR" sz="18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2000" dirty="0" smtClean="0">
                <a:latin typeface="Comic Sans MS" pitchFamily="66" charset="0"/>
              </a:rPr>
              <a:t>Yarıyıl </a:t>
            </a:r>
            <a:r>
              <a:rPr lang="tr-TR" sz="2000" dirty="0">
                <a:latin typeface="Comic Sans MS" pitchFamily="66" charset="0"/>
              </a:rPr>
              <a:t>sonu </a:t>
            </a:r>
            <a:r>
              <a:rPr lang="tr-TR" sz="2000" dirty="0" smtClean="0">
                <a:latin typeface="Comic Sans MS" pitchFamily="66" charset="0"/>
              </a:rPr>
              <a:t>sınav</a:t>
            </a:r>
          </a:p>
          <a:p>
            <a:pPr marL="4381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9 Nisan</a:t>
            </a:r>
            <a:endParaRPr lang="tr-TR" sz="1800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2417</TotalTime>
  <Words>344</Words>
  <Application>Microsoft Office PowerPoint</Application>
  <PresentationFormat>On-screen Show (4:3)</PresentationFormat>
  <Paragraphs>90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Comic Sans MS</vt:lpstr>
      <vt:lpstr>Verdana</vt:lpstr>
      <vt:lpstr>Wingdings</vt:lpstr>
      <vt:lpstr>Profile</vt:lpstr>
      <vt:lpstr>KARAR VERME</vt:lpstr>
      <vt:lpstr>PowerPoint Presentation</vt:lpstr>
      <vt:lpstr>Ders ile ilgili bilgiler</vt:lpstr>
      <vt:lpstr>Dersin içeriği</vt:lpstr>
      <vt:lpstr>Dersin amaçları</vt:lpstr>
      <vt:lpstr>Dersin öğrenme çıktıları</vt:lpstr>
      <vt:lpstr>Kaynaklar</vt:lpstr>
      <vt:lpstr>Başarı Değerlendirme Sistemi</vt:lpstr>
      <vt:lpstr>Önemli Tarihler</vt:lpstr>
      <vt:lpstr>Kopya ve Aşırma</vt:lpstr>
      <vt:lpstr>Program</vt:lpstr>
      <vt:lpstr>Prof. Dr. Y. İlker Topcu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</dc:title>
  <dc:creator>YIT</dc:creator>
  <cp:lastModifiedBy>Ilker Topcu</cp:lastModifiedBy>
  <cp:revision>257</cp:revision>
  <dcterms:created xsi:type="dcterms:W3CDTF">2004-05-29T12:46:12Z</dcterms:created>
  <dcterms:modified xsi:type="dcterms:W3CDTF">2025-12-28T19:22:56Z</dcterms:modified>
</cp:coreProperties>
</file>