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3"/>
  </p:notesMasterIdLst>
  <p:handoutMasterIdLst>
    <p:handoutMasterId r:id="rId24"/>
  </p:handoutMasterIdLst>
  <p:sldIdLst>
    <p:sldId id="257" r:id="rId2"/>
    <p:sldId id="284" r:id="rId3"/>
    <p:sldId id="285" r:id="rId4"/>
    <p:sldId id="286" r:id="rId5"/>
    <p:sldId id="287" r:id="rId6"/>
    <p:sldId id="265" r:id="rId7"/>
    <p:sldId id="268" r:id="rId8"/>
    <p:sldId id="267" r:id="rId9"/>
    <p:sldId id="266" r:id="rId10"/>
    <p:sldId id="274" r:id="rId11"/>
    <p:sldId id="269" r:id="rId12"/>
    <p:sldId id="288" r:id="rId13"/>
    <p:sldId id="289" r:id="rId14"/>
    <p:sldId id="290" r:id="rId15"/>
    <p:sldId id="283" r:id="rId16"/>
    <p:sldId id="277" r:id="rId17"/>
    <p:sldId id="275" r:id="rId18"/>
    <p:sldId id="291" r:id="rId19"/>
    <p:sldId id="282" r:id="rId20"/>
    <p:sldId id="280" r:id="rId21"/>
    <p:sldId id="271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99"/>
    <a:srgbClr val="CCFFCC"/>
    <a:srgbClr val="CCE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0" autoAdjust="0"/>
  </p:normalViewPr>
  <p:slideViewPr>
    <p:cSldViewPr>
      <p:cViewPr varScale="1">
        <p:scale>
          <a:sx n="63" d="100"/>
          <a:sy n="63" d="100"/>
        </p:scale>
        <p:origin x="1316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624D3CC-24B8-488E-975C-D4FB89DB67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2634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DF9A03E-341D-4C04-BB95-5E2FB49D7D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308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84C7EC4-0210-4330-A93D-EF8B7A61BC5E}" type="slidenum">
              <a:rPr lang="en-US" smtClean="0">
                <a:latin typeface="Arial" charset="0"/>
              </a:rPr>
              <a:pPr/>
              <a:t>1</a:t>
            </a:fld>
            <a:endParaRPr lang="en-US" smtClean="0">
              <a:latin typeface="Arial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2558871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50B24D0-FBE9-40AD-AC34-24D0A00BC1B7}" type="slidenum">
              <a:rPr lang="en-US" smtClean="0">
                <a:latin typeface="Arial" charset="0"/>
              </a:rPr>
              <a:pPr/>
              <a:t>2</a:t>
            </a:fld>
            <a:endParaRPr lang="en-US">
              <a:latin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37008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50B24D0-FBE9-40AD-AC34-24D0A00BC1B7}" type="slidenum">
              <a:rPr lang="en-US" smtClean="0">
                <a:latin typeface="Arial" charset="0"/>
              </a:rPr>
              <a:pPr/>
              <a:t>4</a:t>
            </a:fld>
            <a:endParaRPr lang="en-US">
              <a:latin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1355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DF9A03E-341D-4C04-BB95-5E2FB49D7D4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6512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50B24D0-FBE9-40AD-AC34-24D0A00BC1B7}" type="slidenum">
              <a:rPr lang="en-US" smtClean="0">
                <a:latin typeface="Arial" charset="0"/>
              </a:rPr>
              <a:pPr/>
              <a:t>21</a:t>
            </a:fld>
            <a:endParaRPr lang="en-US" smtClean="0">
              <a:latin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865174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8153400" cy="1371600"/>
          </a:xfrm>
        </p:spPr>
        <p:txBody>
          <a:bodyPr/>
          <a:lstStyle>
            <a:lvl1pPr>
              <a:defRPr sz="3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429000"/>
            <a:ext cx="8458200" cy="1600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2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4646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0295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228600"/>
            <a:ext cx="2001837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228600"/>
            <a:ext cx="58547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9151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4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8342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524000"/>
            <a:ext cx="39243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524000"/>
            <a:ext cx="39243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6986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97960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3155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1569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7610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5010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228600"/>
            <a:ext cx="8001000" cy="98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524000"/>
            <a:ext cx="80010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2620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tr-TR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6294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25000"/>
        </a:spcAft>
        <a:buClr>
          <a:schemeClr val="accent2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25000"/>
        </a:spcAft>
        <a:buClr>
          <a:schemeClr val="accent2"/>
        </a:buClr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25000"/>
        </a:spcAft>
        <a:buClr>
          <a:schemeClr val="accent2"/>
        </a:buClr>
        <a:buFont typeface="Wingdings" pitchFamily="2" charset="2"/>
        <a:buChar char="n"/>
        <a:defRPr sz="19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25000"/>
        </a:spcAft>
        <a:buClr>
          <a:schemeClr val="accent2"/>
        </a:buClr>
        <a:buFont typeface="Wingdings" pitchFamily="2" charset="2"/>
        <a:buChar char="o"/>
        <a:defRPr sz="16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2500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2500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2500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2500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2500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Worksheet.xlsx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kademi.itu.edu.tr/kabak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lkertopcu.net/" TargetMode="External"/><Relationship Id="rId7" Type="http://schemas.openxmlformats.org/officeDocument/2006/relationships/hyperlink" Target="instagram.com/yitopcu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acebook.com/yitopcu" TargetMode="External"/><Relationship Id="rId5" Type="http://schemas.openxmlformats.org/officeDocument/2006/relationships/hyperlink" Target="https://twitter.com/yitopcu" TargetMode="External"/><Relationship Id="rId4" Type="http://schemas.openxmlformats.org/officeDocument/2006/relationships/hyperlink" Target="http://www.linkedin.com/in/ilker-topcu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ninova.itu.edu.tr/" TargetMode="External"/><Relationship Id="rId2" Type="http://schemas.openxmlformats.org/officeDocument/2006/relationships/hyperlink" Target="http://web.itu.edu.tr/topcuil/ya/END332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8153400" cy="1752600"/>
          </a:xfrm>
        </p:spPr>
        <p:txBody>
          <a:bodyPr/>
          <a:lstStyle/>
          <a:p>
            <a:pPr eaLnBrk="1" hangingPunct="1"/>
            <a:r>
              <a:rPr lang="tr-TR" sz="4400" b="1" dirty="0" smtClean="0">
                <a:latin typeface="Comic Sans MS" pitchFamily="66" charset="0"/>
              </a:rPr>
              <a:t>END332E </a:t>
            </a:r>
            <a:br>
              <a:rPr lang="tr-TR" sz="4400" b="1" dirty="0" smtClean="0">
                <a:latin typeface="Comic Sans MS" pitchFamily="66" charset="0"/>
              </a:rPr>
            </a:br>
            <a:r>
              <a:rPr lang="tr-TR" sz="4400" b="1" dirty="0" err="1" smtClean="0">
                <a:latin typeface="Comic Sans MS" pitchFamily="66" charset="0"/>
              </a:rPr>
              <a:t>Operations</a:t>
            </a:r>
            <a:r>
              <a:rPr lang="tr-TR" sz="4400" b="1" dirty="0" smtClean="0">
                <a:latin typeface="Comic Sans MS" pitchFamily="66" charset="0"/>
              </a:rPr>
              <a:t> </a:t>
            </a:r>
            <a:r>
              <a:rPr lang="tr-TR" sz="4400" b="1" dirty="0" err="1" smtClean="0">
                <a:latin typeface="Comic Sans MS" pitchFamily="66" charset="0"/>
              </a:rPr>
              <a:t>Research</a:t>
            </a:r>
            <a:r>
              <a:rPr lang="tr-TR" sz="4400" b="1" dirty="0" smtClean="0">
                <a:latin typeface="Comic Sans MS" pitchFamily="66" charset="0"/>
              </a:rPr>
              <a:t> II</a:t>
            </a:r>
            <a:endParaRPr lang="en-US" sz="4000" b="1" dirty="0" smtClean="0">
              <a:latin typeface="Comic Sans MS" pitchFamily="66" charset="0"/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/>
        </p:nvSpPr>
        <p:spPr bwMode="auto">
          <a:xfrm>
            <a:off x="152400" y="2819400"/>
            <a:ext cx="88392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accent2"/>
              </a:buClr>
              <a:buFont typeface="Wingdings" pitchFamily="2" charset="2"/>
              <a:buNone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accent2"/>
              </a:buClr>
              <a:buFont typeface="Wingdings" pitchFamily="2" charset="2"/>
              <a:buChar char="o"/>
              <a:defRPr sz="20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accent2"/>
              </a:buClr>
              <a:buFont typeface="Wingdings" pitchFamily="2" charset="2"/>
              <a:buChar char="n"/>
              <a:defRPr sz="19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25000"/>
              </a:spcAft>
              <a:buClr>
                <a:schemeClr val="accent2"/>
              </a:buClr>
              <a:buFont typeface="Wingdings" pitchFamily="2" charset="2"/>
              <a:buChar char="o"/>
              <a:defRPr sz="16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25000"/>
              </a:spcAft>
              <a:buClr>
                <a:schemeClr val="accent2"/>
              </a:buClr>
              <a:buFont typeface="Wingdings" pitchFamily="2" charset="2"/>
              <a:buChar char="§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2400" dirty="0">
                <a:latin typeface="Comic Sans MS" pitchFamily="66" charset="0"/>
              </a:rPr>
              <a:t>Prof. Dr. </a:t>
            </a:r>
            <a:r>
              <a:rPr lang="en-US" sz="2400" dirty="0">
                <a:latin typeface="Comic Sans MS" pitchFamily="66" charset="0"/>
              </a:rPr>
              <a:t>Y. İlker TOPCU</a:t>
            </a:r>
            <a:endParaRPr lang="tr-TR" sz="2400" dirty="0">
              <a:latin typeface="Comic Sans MS" pitchFamily="66" charset="0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latin typeface="Comic Sans MS" panose="030F0702030302020204" pitchFamily="66" charset="0"/>
                <a:ea typeface="Verdana" panose="020B0604030504040204" pitchFamily="34" charset="0"/>
              </a:rPr>
              <a:t>www.ilkertopcu.</a:t>
            </a:r>
            <a:r>
              <a:rPr lang="tr-TR" sz="2000" dirty="0" smtClean="0">
                <a:latin typeface="Comic Sans MS" panose="030F0702030302020204" pitchFamily="66" charset="0"/>
                <a:ea typeface="Verdana" panose="020B0604030504040204" pitchFamily="34" charset="0"/>
              </a:rPr>
              <a:t>net </a:t>
            </a:r>
            <a:endParaRPr lang="tr-TR" sz="2000" dirty="0">
              <a:latin typeface="Comic Sans MS" panose="030F0702030302020204" pitchFamily="66" charset="0"/>
              <a:ea typeface="Verdana" panose="020B0604030504040204" pitchFamily="34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2000" dirty="0">
                <a:latin typeface="Comic Sans MS" panose="030F0702030302020204" pitchFamily="66" charset="0"/>
                <a:ea typeface="Verdana" panose="020B0604030504040204" pitchFamily="34" charset="0"/>
              </a:rPr>
              <a:t>    </a:t>
            </a:r>
            <a:r>
              <a:rPr lang="tr-TR" sz="2000" dirty="0" smtClean="0">
                <a:latin typeface="Comic Sans MS" panose="030F0702030302020204" pitchFamily="66" charset="0"/>
                <a:ea typeface="Verdana" panose="020B0604030504040204" pitchFamily="34" charset="0"/>
              </a:rPr>
              <a:t>www.linkedin.com/in/ilker-topcu	  twitter.com/yitopcu  </a:t>
            </a:r>
            <a:endParaRPr lang="tr-TR" sz="2000" dirty="0">
              <a:latin typeface="Comic Sans MS" panose="030F0702030302020204" pitchFamily="66" charset="0"/>
              <a:ea typeface="Verdana" panose="020B0604030504040204" pitchFamily="34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2000" dirty="0">
                <a:latin typeface="Comic Sans MS" panose="030F0702030302020204" pitchFamily="66" charset="0"/>
                <a:ea typeface="Verdana" panose="020B0604030504040204" pitchFamily="34" charset="0"/>
              </a:rPr>
              <a:t>	       facebook.com/yitopcu 	  </a:t>
            </a:r>
            <a:r>
              <a:rPr lang="tr-TR" sz="2000" dirty="0" smtClean="0">
                <a:latin typeface="Comic Sans MS" panose="030F0702030302020204" pitchFamily="66" charset="0"/>
                <a:ea typeface="Verdana" panose="020B0604030504040204" pitchFamily="34" charset="0"/>
              </a:rPr>
              <a:t>instagram.com/yitopcu</a:t>
            </a:r>
            <a:endParaRPr lang="tr-TR" sz="2000" dirty="0">
              <a:latin typeface="Comic Sans MS" panose="030F0702030302020204" pitchFamily="66" charset="0"/>
              <a:ea typeface="Verdana" panose="020B060403050404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tr-TR" sz="1600" dirty="0">
              <a:latin typeface="Comic Sans MS" pitchFamily="66" charset="0"/>
            </a:endParaRP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sz="2400" dirty="0">
                <a:latin typeface="Comic Sans MS" pitchFamily="66" charset="0"/>
              </a:rPr>
              <a:t>Prof. Dr. Özgür </a:t>
            </a:r>
            <a:r>
              <a:rPr lang="tr-TR" sz="2400" dirty="0" smtClean="0">
                <a:latin typeface="Comic Sans MS" pitchFamily="66" charset="0"/>
              </a:rPr>
              <a:t>KABAK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latin typeface="Comic Sans MS" pitchFamily="66" charset="0"/>
              </a:rPr>
              <a:t>akademi.itu.edu.tr/</a:t>
            </a:r>
            <a:r>
              <a:rPr lang="en-US" sz="2000" dirty="0" err="1" smtClean="0">
                <a:latin typeface="Comic Sans MS" pitchFamily="66" charset="0"/>
              </a:rPr>
              <a:t>kabak</a:t>
            </a:r>
            <a:r>
              <a:rPr lang="en-US" sz="2000" dirty="0" smtClean="0">
                <a:latin typeface="Comic Sans MS" pitchFamily="66" charset="0"/>
              </a:rPr>
              <a:t>/ </a:t>
            </a:r>
            <a:r>
              <a:rPr lang="tr-TR" sz="2000" dirty="0" smtClean="0">
                <a:latin typeface="Comic Sans MS" pitchFamily="66" charset="0"/>
              </a:rPr>
              <a:t>         </a:t>
            </a:r>
          </a:p>
          <a:p>
            <a:pPr ea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latin typeface="Comic Sans MS" pitchFamily="66" charset="0"/>
              </a:rPr>
              <a:t>kabak@itu.edu.tr </a:t>
            </a:r>
            <a:endParaRPr lang="tr-TR" sz="20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endParaRPr lang="tr-TR" sz="2000" dirty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400" dirty="0">
                <a:latin typeface="Comic Sans MS" pitchFamily="66" charset="0"/>
              </a:rPr>
              <a:t/>
            </a:r>
            <a:br>
              <a:rPr lang="en-US" sz="2400" dirty="0">
                <a:latin typeface="Comic Sans MS" pitchFamily="66" charset="0"/>
              </a:rPr>
            </a:br>
            <a:endParaRPr lang="en-US" sz="800" dirty="0"/>
          </a:p>
          <a:p>
            <a:pPr eaLnBrk="1" hangingPunct="1">
              <a:lnSpc>
                <a:spcPct val="80000"/>
              </a:lnSpc>
            </a:pPr>
            <a:endParaRPr lang="tr-TR" sz="800" dirty="0"/>
          </a:p>
          <a:p>
            <a:pPr eaLnBrk="1" hangingPunct="1">
              <a:lnSpc>
                <a:spcPct val="80000"/>
              </a:lnSpc>
            </a:pPr>
            <a:endParaRPr lang="tr-TR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74675" y="228600"/>
            <a:ext cx="8001000" cy="987425"/>
          </a:xfrm>
        </p:spPr>
        <p:txBody>
          <a:bodyPr/>
          <a:lstStyle/>
          <a:p>
            <a:r>
              <a:rPr lang="en-US" sz="3200" dirty="0" smtClean="0">
                <a:latin typeface="Comic Sans MS" pitchFamily="66" charset="0"/>
              </a:rPr>
              <a:t>Relationship between the </a:t>
            </a:r>
            <a:r>
              <a:rPr lang="tr-TR" sz="3200" dirty="0" smtClean="0">
                <a:latin typeface="Comic Sans MS" pitchFamily="66" charset="0"/>
              </a:rPr>
              <a:t>c</a:t>
            </a:r>
            <a:r>
              <a:rPr lang="en-US" sz="3200" dirty="0" err="1" smtClean="0">
                <a:latin typeface="Comic Sans MS" pitchFamily="66" charset="0"/>
              </a:rPr>
              <a:t>ourse</a:t>
            </a:r>
            <a:r>
              <a:rPr lang="en-US" sz="3200" dirty="0" smtClean="0">
                <a:latin typeface="Comic Sans MS" pitchFamily="66" charset="0"/>
              </a:rPr>
              <a:t> and Industrial Engineering </a:t>
            </a:r>
            <a:r>
              <a:rPr lang="tr-TR" sz="3200" dirty="0" smtClean="0">
                <a:latin typeface="Comic Sans MS" pitchFamily="66" charset="0"/>
              </a:rPr>
              <a:t>c</a:t>
            </a:r>
            <a:r>
              <a:rPr lang="en-US" sz="3200" dirty="0" err="1" smtClean="0">
                <a:latin typeface="Comic Sans MS" pitchFamily="66" charset="0"/>
              </a:rPr>
              <a:t>urriculum</a:t>
            </a:r>
            <a:endParaRPr lang="tr-TR" sz="3200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83290" y="6629400"/>
            <a:ext cx="193193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100" dirty="0" smtClean="0">
                <a:latin typeface="Comic Sans MS" pitchFamily="66" charset="0"/>
              </a:rPr>
              <a:t>1: </a:t>
            </a:r>
            <a:r>
              <a:rPr lang="tr-TR" sz="1100" dirty="0" err="1" smtClean="0">
                <a:latin typeface="Comic Sans MS" pitchFamily="66" charset="0"/>
              </a:rPr>
              <a:t>Little</a:t>
            </a:r>
            <a:r>
              <a:rPr lang="tr-TR" sz="1100" dirty="0" smtClean="0">
                <a:latin typeface="Comic Sans MS" pitchFamily="66" charset="0"/>
              </a:rPr>
              <a:t>,  2. </a:t>
            </a:r>
            <a:r>
              <a:rPr lang="tr-TR" sz="1100" dirty="0" err="1" smtClean="0">
                <a:latin typeface="Comic Sans MS" pitchFamily="66" charset="0"/>
              </a:rPr>
              <a:t>Partial</a:t>
            </a:r>
            <a:r>
              <a:rPr lang="tr-TR" sz="1100" dirty="0" smtClean="0">
                <a:latin typeface="Comic Sans MS" pitchFamily="66" charset="0"/>
              </a:rPr>
              <a:t>,  3. </a:t>
            </a:r>
            <a:r>
              <a:rPr lang="tr-TR" sz="1100" dirty="0" err="1" smtClean="0">
                <a:latin typeface="Comic Sans MS" pitchFamily="66" charset="0"/>
              </a:rPr>
              <a:t>Full</a:t>
            </a:r>
            <a:endParaRPr lang="tr-TR" sz="1100" dirty="0">
              <a:latin typeface="Comic Sans MS" pitchFamily="66" charset="0"/>
            </a:endParaRPr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324037" y="1358153"/>
          <a:ext cx="8385175" cy="5254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0" name="Worksheet" r:id="rId4" imgW="5943600" imgH="3724343" progId="Excel.Sheet.12">
                  <p:embed/>
                </p:oleObj>
              </mc:Choice>
              <mc:Fallback>
                <p:oleObj name="Worksheet" r:id="rId4" imgW="5943600" imgH="3724343" progId="Excel.Sheet.12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037" y="1358153"/>
                        <a:ext cx="8385175" cy="5254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524000"/>
            <a:ext cx="8577262" cy="5029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tr-TR" sz="2000" b="1" dirty="0" err="1" smtClean="0">
                <a:latin typeface="Comic Sans MS" pitchFamily="66" charset="0"/>
              </a:rPr>
              <a:t>Text</a:t>
            </a:r>
            <a:r>
              <a:rPr lang="tr-TR" sz="2000" b="1" dirty="0" smtClean="0">
                <a:latin typeface="Comic Sans MS" pitchFamily="66" charset="0"/>
              </a:rPr>
              <a:t> </a:t>
            </a:r>
            <a:r>
              <a:rPr lang="tr-TR" sz="2000" b="1" dirty="0" err="1" smtClean="0">
                <a:latin typeface="Comic Sans MS" pitchFamily="66" charset="0"/>
              </a:rPr>
              <a:t>book</a:t>
            </a:r>
            <a:endParaRPr lang="tr-TR" sz="2000" dirty="0" smtClean="0">
              <a:latin typeface="Comic Sans MS" pitchFamily="66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tr-TR" sz="2000" dirty="0" smtClean="0">
                <a:latin typeface="Comic Sans MS" pitchFamily="66" charset="0"/>
              </a:rPr>
              <a:t>Winston W.L. (2004) “</a:t>
            </a:r>
            <a:r>
              <a:rPr lang="tr-TR" sz="2000" dirty="0" err="1" smtClean="0">
                <a:latin typeface="Comic Sans MS" pitchFamily="66" charset="0"/>
              </a:rPr>
              <a:t>Operations</a:t>
            </a:r>
            <a:r>
              <a:rPr lang="tr-TR" sz="2000" dirty="0" smtClean="0">
                <a:latin typeface="Comic Sans MS" pitchFamily="66" charset="0"/>
              </a:rPr>
              <a:t> </a:t>
            </a:r>
            <a:r>
              <a:rPr lang="tr-TR" sz="2000" dirty="0" err="1" smtClean="0">
                <a:latin typeface="Comic Sans MS" pitchFamily="66" charset="0"/>
              </a:rPr>
              <a:t>Research</a:t>
            </a:r>
            <a:r>
              <a:rPr lang="tr-TR" sz="2000" dirty="0" smtClean="0">
                <a:latin typeface="Comic Sans MS" pitchFamily="66" charset="0"/>
              </a:rPr>
              <a:t>: </a:t>
            </a:r>
            <a:r>
              <a:rPr lang="tr-TR" sz="2000" dirty="0" err="1" smtClean="0">
                <a:latin typeface="Comic Sans MS" pitchFamily="66" charset="0"/>
              </a:rPr>
              <a:t>Applications</a:t>
            </a:r>
            <a:r>
              <a:rPr lang="tr-TR" sz="2000" dirty="0" smtClean="0">
                <a:latin typeface="Comic Sans MS" pitchFamily="66" charset="0"/>
              </a:rPr>
              <a:t> and </a:t>
            </a:r>
            <a:r>
              <a:rPr lang="tr-TR" sz="2000" dirty="0" err="1" smtClean="0">
                <a:latin typeface="Comic Sans MS" pitchFamily="66" charset="0"/>
              </a:rPr>
              <a:t>Algorithms</a:t>
            </a:r>
            <a:r>
              <a:rPr lang="tr-TR" sz="2000" dirty="0" smtClean="0">
                <a:latin typeface="Comic Sans MS" pitchFamily="66" charset="0"/>
              </a:rPr>
              <a:t>”, </a:t>
            </a:r>
            <a:r>
              <a:rPr lang="tr-TR" sz="2000" dirty="0" err="1" smtClean="0">
                <a:latin typeface="Comic Sans MS" pitchFamily="66" charset="0"/>
              </a:rPr>
              <a:t>Brooks</a:t>
            </a:r>
            <a:r>
              <a:rPr lang="tr-TR" sz="2000" dirty="0" smtClean="0">
                <a:latin typeface="Comic Sans MS" pitchFamily="66" charset="0"/>
              </a:rPr>
              <a:t>/</a:t>
            </a:r>
            <a:r>
              <a:rPr lang="tr-TR" sz="2000" dirty="0" err="1" smtClean="0">
                <a:latin typeface="Comic Sans MS" pitchFamily="66" charset="0"/>
              </a:rPr>
              <a:t>Cole</a:t>
            </a:r>
            <a:r>
              <a:rPr lang="tr-TR" sz="2000" dirty="0" smtClean="0">
                <a:latin typeface="Comic Sans MS" pitchFamily="66" charset="0"/>
              </a:rPr>
              <a:t> – </a:t>
            </a:r>
            <a:r>
              <a:rPr lang="tr-TR" sz="2000" dirty="0" err="1" smtClean="0">
                <a:latin typeface="Comic Sans MS" pitchFamily="66" charset="0"/>
              </a:rPr>
              <a:t>Thomson</a:t>
            </a:r>
            <a:r>
              <a:rPr lang="tr-TR" sz="2000" dirty="0" smtClean="0">
                <a:latin typeface="Comic Sans MS" pitchFamily="66" charset="0"/>
              </a:rPr>
              <a:t> </a:t>
            </a:r>
            <a:r>
              <a:rPr lang="tr-TR" sz="2000" dirty="0" err="1" smtClean="0">
                <a:latin typeface="Comic Sans MS" pitchFamily="66" charset="0"/>
              </a:rPr>
              <a:t>Learning</a:t>
            </a:r>
            <a:r>
              <a:rPr lang="tr-TR" sz="2000" dirty="0" smtClean="0">
                <a:latin typeface="Comic Sans MS" pitchFamily="66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tr-TR" sz="1200" b="1" dirty="0" smtClean="0">
              <a:latin typeface="Comic Sans MS" pitchFamily="66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tr-TR" sz="2000" b="1" dirty="0" smtClean="0">
                <a:latin typeface="Comic Sans MS" pitchFamily="66" charset="0"/>
              </a:rPr>
              <a:t>Web site of </a:t>
            </a:r>
            <a:r>
              <a:rPr lang="tr-TR" sz="2000" b="1" dirty="0" err="1" smtClean="0">
                <a:latin typeface="Comic Sans MS" pitchFamily="66" charset="0"/>
              </a:rPr>
              <a:t>the</a:t>
            </a:r>
            <a:r>
              <a:rPr lang="tr-TR" sz="2000" b="1" dirty="0" smtClean="0">
                <a:latin typeface="Comic Sans MS" pitchFamily="66" charset="0"/>
              </a:rPr>
              <a:t> </a:t>
            </a:r>
            <a:r>
              <a:rPr lang="tr-TR" sz="2000" b="1" dirty="0" err="1" smtClean="0">
                <a:latin typeface="Comic Sans MS" pitchFamily="66" charset="0"/>
              </a:rPr>
              <a:t>course</a:t>
            </a:r>
            <a:endParaRPr lang="tr-TR" sz="2000" b="1" dirty="0" smtClean="0">
              <a:latin typeface="Comic Sans MS" pitchFamily="66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tr-TR" sz="2000" dirty="0" err="1" smtClean="0">
                <a:latin typeface="Comic Sans MS" pitchFamily="66" charset="0"/>
              </a:rPr>
              <a:t>Up</a:t>
            </a:r>
            <a:r>
              <a:rPr lang="tr-TR" sz="2000" dirty="0" smtClean="0">
                <a:latin typeface="Comic Sans MS" pitchFamily="66" charset="0"/>
              </a:rPr>
              <a:t>-</a:t>
            </a:r>
            <a:r>
              <a:rPr lang="tr-TR" sz="2000" dirty="0" err="1" smtClean="0">
                <a:latin typeface="Comic Sans MS" pitchFamily="66" charset="0"/>
              </a:rPr>
              <a:t>to</a:t>
            </a:r>
            <a:r>
              <a:rPr lang="tr-TR" sz="2000" dirty="0" smtClean="0">
                <a:latin typeface="Comic Sans MS" pitchFamily="66" charset="0"/>
              </a:rPr>
              <a:t>-</a:t>
            </a:r>
            <a:r>
              <a:rPr lang="tr-TR" sz="2000" dirty="0" err="1" smtClean="0">
                <a:latin typeface="Comic Sans MS" pitchFamily="66" charset="0"/>
              </a:rPr>
              <a:t>date</a:t>
            </a:r>
            <a:r>
              <a:rPr lang="tr-TR" sz="2000" dirty="0" smtClean="0">
                <a:latin typeface="Comic Sans MS" pitchFamily="66" charset="0"/>
              </a:rPr>
              <a:t> </a:t>
            </a:r>
            <a:r>
              <a:rPr lang="tr-TR" sz="2000" dirty="0" err="1" smtClean="0">
                <a:latin typeface="Comic Sans MS" pitchFamily="66" charset="0"/>
              </a:rPr>
              <a:t>lecture</a:t>
            </a:r>
            <a:r>
              <a:rPr lang="tr-TR" sz="2000" dirty="0" smtClean="0">
                <a:latin typeface="Comic Sans MS" pitchFamily="66" charset="0"/>
              </a:rPr>
              <a:t> </a:t>
            </a:r>
            <a:r>
              <a:rPr lang="tr-TR" sz="2000" dirty="0" err="1" smtClean="0">
                <a:latin typeface="Comic Sans MS" pitchFamily="66" charset="0"/>
              </a:rPr>
              <a:t>notes</a:t>
            </a:r>
            <a:r>
              <a:rPr lang="tr-TR" sz="2000" dirty="0" smtClean="0">
                <a:latin typeface="Comic Sans MS" pitchFamily="66" charset="0"/>
              </a:rPr>
              <a:t> and </a:t>
            </a:r>
            <a:r>
              <a:rPr lang="tr-TR" sz="2000" dirty="0" err="1" smtClean="0">
                <a:latin typeface="Comic Sans MS" pitchFamily="66" charset="0"/>
              </a:rPr>
              <a:t>supplements</a:t>
            </a:r>
            <a:endParaRPr lang="tr-TR" sz="2000" dirty="0" smtClean="0">
              <a:latin typeface="Comic Sans MS" pitchFamily="66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tr-TR" sz="2000" dirty="0" err="1" smtClean="0">
                <a:latin typeface="Comic Sans MS" pitchFamily="66" charset="0"/>
              </a:rPr>
              <a:t>Solutions</a:t>
            </a:r>
            <a:r>
              <a:rPr lang="tr-TR" sz="2000" dirty="0" smtClean="0">
                <a:latin typeface="Comic Sans MS" pitchFamily="66" charset="0"/>
              </a:rPr>
              <a:t> </a:t>
            </a:r>
            <a:r>
              <a:rPr lang="tr-TR" sz="2000" dirty="0" err="1" smtClean="0">
                <a:latin typeface="Comic Sans MS" pitchFamily="66" charset="0"/>
              </a:rPr>
              <a:t>to</a:t>
            </a:r>
            <a:r>
              <a:rPr lang="tr-TR" sz="2000" dirty="0" smtClean="0">
                <a:latin typeface="Comic Sans MS" pitchFamily="66" charset="0"/>
              </a:rPr>
              <a:t> </a:t>
            </a:r>
            <a:r>
              <a:rPr lang="tr-TR" sz="2000" dirty="0" err="1" smtClean="0">
                <a:latin typeface="Comic Sans MS" pitchFamily="66" charset="0"/>
              </a:rPr>
              <a:t>exams</a:t>
            </a:r>
            <a:r>
              <a:rPr lang="tr-TR" sz="2000" dirty="0" smtClean="0">
                <a:latin typeface="Comic Sans MS" pitchFamily="66" charset="0"/>
              </a:rPr>
              <a:t> and </a:t>
            </a:r>
            <a:r>
              <a:rPr lang="tr-TR" sz="2000" dirty="0" err="1" smtClean="0">
                <a:latin typeface="Comic Sans MS" pitchFamily="66" charset="0"/>
              </a:rPr>
              <a:t>homework</a:t>
            </a:r>
            <a:endParaRPr lang="tr-TR" sz="2000" dirty="0" smtClean="0">
              <a:latin typeface="Comic Sans MS" pitchFamily="66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tr-TR" sz="2000" dirty="0" err="1" smtClean="0">
                <a:latin typeface="Comic Sans MS" pitchFamily="66" charset="0"/>
              </a:rPr>
              <a:t>Previous</a:t>
            </a:r>
            <a:r>
              <a:rPr lang="tr-TR" sz="2000" dirty="0" smtClean="0">
                <a:latin typeface="Comic Sans MS" pitchFamily="66" charset="0"/>
              </a:rPr>
              <a:t> </a:t>
            </a:r>
            <a:r>
              <a:rPr lang="tr-TR" sz="2000" dirty="0" err="1" smtClean="0">
                <a:latin typeface="Comic Sans MS" pitchFamily="66" charset="0"/>
              </a:rPr>
              <a:t>exam</a:t>
            </a:r>
            <a:r>
              <a:rPr lang="tr-TR" sz="2000" dirty="0" smtClean="0">
                <a:latin typeface="Comic Sans MS" pitchFamily="66" charset="0"/>
              </a:rPr>
              <a:t> </a:t>
            </a:r>
            <a:r>
              <a:rPr lang="tr-TR" sz="2000" dirty="0" err="1" smtClean="0">
                <a:latin typeface="Comic Sans MS" pitchFamily="66" charset="0"/>
              </a:rPr>
              <a:t>questions</a:t>
            </a:r>
            <a:endParaRPr lang="tr-TR" sz="2000" dirty="0" smtClean="0">
              <a:latin typeface="Comic Sans MS" pitchFamily="66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tr-TR" sz="1200" b="1" dirty="0" smtClean="0">
              <a:latin typeface="Comic Sans MS" pitchFamily="66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tr-TR" sz="2000" b="1" dirty="0" err="1" smtClean="0">
                <a:latin typeface="Comic Sans MS" pitchFamily="66" charset="0"/>
              </a:rPr>
              <a:t>Books</a:t>
            </a:r>
            <a:endParaRPr lang="tr-TR" sz="2000" b="1" dirty="0" smtClean="0">
              <a:latin typeface="Comic Sans MS" pitchFamily="66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tr-TR" sz="2000" dirty="0" smtClean="0">
                <a:latin typeface="Comic Sans MS" pitchFamily="66" charset="0"/>
              </a:rPr>
              <a:t>“</a:t>
            </a:r>
            <a:r>
              <a:rPr lang="tr-TR" sz="2000" dirty="0" err="1" smtClean="0">
                <a:latin typeface="Comic Sans MS" pitchFamily="66" charset="0"/>
              </a:rPr>
              <a:t>Operations</a:t>
            </a:r>
            <a:r>
              <a:rPr lang="tr-TR" sz="2000" dirty="0" smtClean="0">
                <a:latin typeface="Comic Sans MS" pitchFamily="66" charset="0"/>
              </a:rPr>
              <a:t> </a:t>
            </a:r>
            <a:r>
              <a:rPr lang="tr-TR" sz="2000" dirty="0" err="1" smtClean="0">
                <a:latin typeface="Comic Sans MS" pitchFamily="66" charset="0"/>
              </a:rPr>
              <a:t>Research</a:t>
            </a:r>
            <a:r>
              <a:rPr lang="tr-TR" sz="2000" dirty="0" smtClean="0">
                <a:latin typeface="Comic Sans MS" pitchFamily="66" charset="0"/>
              </a:rPr>
              <a:t>”, "</a:t>
            </a:r>
            <a:r>
              <a:rPr lang="tr-TR" sz="2000" dirty="0" err="1" smtClean="0">
                <a:latin typeface="Comic Sans MS" pitchFamily="66" charset="0"/>
              </a:rPr>
              <a:t>Practical</a:t>
            </a:r>
            <a:r>
              <a:rPr lang="tr-TR" sz="2000" dirty="0" smtClean="0">
                <a:latin typeface="Comic Sans MS" pitchFamily="66" charset="0"/>
              </a:rPr>
              <a:t> Management </a:t>
            </a:r>
            <a:r>
              <a:rPr lang="tr-TR" sz="2000" dirty="0" err="1" smtClean="0">
                <a:latin typeface="Comic Sans MS" pitchFamily="66" charset="0"/>
              </a:rPr>
              <a:t>Science</a:t>
            </a:r>
            <a:r>
              <a:rPr lang="tr-TR" sz="2000" dirty="0" smtClean="0">
                <a:latin typeface="Comic Sans MS" pitchFamily="66" charset="0"/>
              </a:rPr>
              <a:t>", "</a:t>
            </a:r>
            <a:r>
              <a:rPr lang="tr-TR" sz="2000" dirty="0" err="1" smtClean="0">
                <a:latin typeface="Comic Sans MS" pitchFamily="66" charset="0"/>
              </a:rPr>
              <a:t>Introduction</a:t>
            </a:r>
            <a:r>
              <a:rPr lang="tr-TR" sz="2000" dirty="0" smtClean="0">
                <a:latin typeface="Comic Sans MS" pitchFamily="66" charset="0"/>
              </a:rPr>
              <a:t> </a:t>
            </a:r>
            <a:r>
              <a:rPr lang="tr-TR" sz="2000" dirty="0" err="1" smtClean="0">
                <a:latin typeface="Comic Sans MS" pitchFamily="66" charset="0"/>
              </a:rPr>
              <a:t>to</a:t>
            </a:r>
            <a:r>
              <a:rPr lang="tr-TR" sz="2000" dirty="0" smtClean="0">
                <a:latin typeface="Comic Sans MS" pitchFamily="66" charset="0"/>
              </a:rPr>
              <a:t> Management </a:t>
            </a:r>
            <a:r>
              <a:rPr lang="tr-TR" sz="2000" dirty="0" err="1" smtClean="0">
                <a:latin typeface="Comic Sans MS" pitchFamily="66" charset="0"/>
              </a:rPr>
              <a:t>Science</a:t>
            </a:r>
            <a:r>
              <a:rPr lang="tr-TR" sz="2000" dirty="0" smtClean="0">
                <a:latin typeface="Comic Sans MS" pitchFamily="66" charset="0"/>
              </a:rPr>
              <a:t>“, "</a:t>
            </a:r>
            <a:r>
              <a:rPr lang="tr-TR" sz="2000" dirty="0" err="1" smtClean="0">
                <a:latin typeface="Comic Sans MS" pitchFamily="66" charset="0"/>
              </a:rPr>
              <a:t>Quantitative</a:t>
            </a:r>
            <a:r>
              <a:rPr lang="tr-TR" sz="2000" dirty="0" smtClean="0">
                <a:latin typeface="Comic Sans MS" pitchFamily="66" charset="0"/>
              </a:rPr>
              <a:t> </a:t>
            </a:r>
            <a:r>
              <a:rPr lang="tr-TR" sz="2000" dirty="0" err="1" smtClean="0">
                <a:latin typeface="Comic Sans MS" pitchFamily="66" charset="0"/>
              </a:rPr>
              <a:t>Analysis</a:t>
            </a:r>
            <a:r>
              <a:rPr lang="tr-TR" sz="2000" dirty="0" smtClean="0">
                <a:latin typeface="Comic Sans MS" pitchFamily="66" charset="0"/>
              </a:rPr>
              <a:t> </a:t>
            </a:r>
            <a:r>
              <a:rPr lang="tr-TR" sz="2000" dirty="0" err="1" smtClean="0">
                <a:latin typeface="Comic Sans MS" pitchFamily="66" charset="0"/>
              </a:rPr>
              <a:t>for</a:t>
            </a:r>
            <a:r>
              <a:rPr lang="tr-TR" sz="2000" dirty="0" smtClean="0">
                <a:latin typeface="Comic Sans MS" pitchFamily="66" charset="0"/>
              </a:rPr>
              <a:t> Management”,</a:t>
            </a:r>
            <a:r>
              <a:rPr lang="tr-TR" sz="2000" b="1" dirty="0" smtClean="0">
                <a:latin typeface="Comic Sans MS" pitchFamily="66" charset="0"/>
              </a:rPr>
              <a:t> </a:t>
            </a:r>
            <a:r>
              <a:rPr lang="tr-TR" sz="2000" dirty="0" smtClean="0">
                <a:latin typeface="Comic Sans MS" pitchFamily="66" charset="0"/>
              </a:rPr>
              <a:t>"</a:t>
            </a:r>
            <a:r>
              <a:rPr lang="tr-TR" sz="2000" dirty="0" err="1" smtClean="0">
                <a:latin typeface="Comic Sans MS" pitchFamily="66" charset="0"/>
              </a:rPr>
              <a:t>Optimization</a:t>
            </a:r>
            <a:r>
              <a:rPr lang="tr-TR" sz="2000" dirty="0" smtClean="0">
                <a:latin typeface="Comic Sans MS" pitchFamily="66" charset="0"/>
              </a:rPr>
              <a:t> in </a:t>
            </a:r>
            <a:r>
              <a:rPr lang="tr-TR" sz="2000" dirty="0" err="1" smtClean="0">
                <a:latin typeface="Comic Sans MS" pitchFamily="66" charset="0"/>
              </a:rPr>
              <a:t>Operations</a:t>
            </a:r>
            <a:r>
              <a:rPr lang="tr-TR" sz="2000" dirty="0" smtClean="0">
                <a:latin typeface="Comic Sans MS" pitchFamily="66" charset="0"/>
              </a:rPr>
              <a:t> </a:t>
            </a:r>
            <a:r>
              <a:rPr lang="tr-TR" sz="2000" dirty="0" err="1" smtClean="0">
                <a:latin typeface="Comic Sans MS" pitchFamily="66" charset="0"/>
              </a:rPr>
              <a:t>Research</a:t>
            </a:r>
            <a:r>
              <a:rPr lang="tr-TR" sz="2000" dirty="0" smtClean="0">
                <a:latin typeface="Comic Sans MS" pitchFamily="66" charset="0"/>
              </a:rPr>
              <a:t>", "</a:t>
            </a:r>
            <a:r>
              <a:rPr lang="tr-TR" sz="2000" dirty="0" err="1" smtClean="0">
                <a:latin typeface="Comic Sans MS" pitchFamily="66" charset="0"/>
              </a:rPr>
              <a:t>Introduction</a:t>
            </a:r>
            <a:r>
              <a:rPr lang="tr-TR" sz="2000" dirty="0" smtClean="0">
                <a:latin typeface="Comic Sans MS" pitchFamily="66" charset="0"/>
              </a:rPr>
              <a:t> </a:t>
            </a:r>
            <a:r>
              <a:rPr lang="tr-TR" sz="2000" dirty="0" err="1" smtClean="0">
                <a:latin typeface="Comic Sans MS" pitchFamily="66" charset="0"/>
              </a:rPr>
              <a:t>to</a:t>
            </a:r>
            <a:r>
              <a:rPr lang="tr-TR" sz="2000" dirty="0" smtClean="0">
                <a:latin typeface="Comic Sans MS" pitchFamily="66" charset="0"/>
              </a:rPr>
              <a:t> </a:t>
            </a:r>
            <a:r>
              <a:rPr lang="tr-TR" sz="2000" dirty="0" err="1" smtClean="0">
                <a:latin typeface="Comic Sans MS" pitchFamily="66" charset="0"/>
              </a:rPr>
              <a:t>Mathematical</a:t>
            </a:r>
            <a:r>
              <a:rPr lang="tr-TR" sz="2000" dirty="0" smtClean="0">
                <a:latin typeface="Comic Sans MS" pitchFamily="66" charset="0"/>
              </a:rPr>
              <a:t> </a:t>
            </a:r>
            <a:r>
              <a:rPr lang="tr-TR" sz="2000" dirty="0" err="1" smtClean="0">
                <a:latin typeface="Comic Sans MS" pitchFamily="66" charset="0"/>
              </a:rPr>
              <a:t>Programming</a:t>
            </a:r>
            <a:r>
              <a:rPr lang="tr-TR" sz="2000" dirty="0" smtClean="0">
                <a:latin typeface="Comic Sans MS" pitchFamily="66" charset="0"/>
              </a:rPr>
              <a:t>“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tr-TR" sz="1200" b="1" dirty="0" smtClean="0">
              <a:latin typeface="Comic Sans MS" pitchFamily="66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r>
              <a:rPr lang="tr-TR" sz="2000" b="1" dirty="0" smtClean="0">
                <a:latin typeface="Comic Sans MS" pitchFamily="66" charset="0"/>
              </a:rPr>
              <a:t>Online courses, video recordings, and web sites of other courses</a:t>
            </a: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tr-TR" sz="2000" dirty="0" smtClean="0">
              <a:latin typeface="Comic Sans MS" pitchFamily="66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None/>
            </a:pPr>
            <a:endParaRPr lang="tr-TR" sz="2000" dirty="0" smtClean="0">
              <a:latin typeface="Comic Sans MS" pitchFamily="66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74675" y="228600"/>
            <a:ext cx="8001000" cy="987425"/>
          </a:xfrm>
        </p:spPr>
        <p:txBody>
          <a:bodyPr/>
          <a:lstStyle/>
          <a:p>
            <a:r>
              <a:rPr lang="tr-TR" sz="3200" dirty="0" err="1" smtClean="0">
                <a:latin typeface="Comic Sans MS" pitchFamily="66" charset="0"/>
              </a:rPr>
              <a:t>References</a:t>
            </a:r>
            <a:endParaRPr lang="tr-TR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0EBE5-688D-6DAC-77FB-7E63A5084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>
                <a:latin typeface="Comic Sans MS" panose="030F0702030302020204" pitchFamily="66" charset="0"/>
              </a:rPr>
              <a:t>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4C2D1-6AF6-74B9-7D3D-CBA61A8C58E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dirty="0">
                <a:latin typeface="Comic Sans MS" panose="030F0702030302020204" pitchFamily="66" charset="0"/>
              </a:rPr>
              <a:t>We will </a:t>
            </a:r>
            <a:r>
              <a:rPr lang="en-US" sz="2000" dirty="0" smtClean="0">
                <a:latin typeface="Comic Sans MS" panose="030F0702030302020204" pitchFamily="66" charset="0"/>
              </a:rPr>
              <a:t>u</a:t>
            </a:r>
            <a:r>
              <a:rPr lang="tr-TR" sz="2000" dirty="0" smtClean="0">
                <a:latin typeface="Comic Sans MS" panose="030F0702030302020204" pitchFamily="66" charset="0"/>
              </a:rPr>
              <a:t>tilize t</a:t>
            </a:r>
            <a:r>
              <a:rPr lang="en-US" sz="2000" dirty="0" smtClean="0">
                <a:latin typeface="Comic Sans MS" panose="030F0702030302020204" pitchFamily="66" charset="0"/>
              </a:rPr>
              <a:t>he </a:t>
            </a:r>
            <a:r>
              <a:rPr lang="en-US" sz="2000" dirty="0">
                <a:latin typeface="Comic Sans MS" panose="030F0702030302020204" pitchFamily="66" charset="0"/>
              </a:rPr>
              <a:t>following computer software packages for integer </a:t>
            </a:r>
            <a:r>
              <a:rPr lang="en-US" sz="2000" dirty="0" smtClean="0">
                <a:latin typeface="Comic Sans MS" panose="030F0702030302020204" pitchFamily="66" charset="0"/>
              </a:rPr>
              <a:t>programming</a:t>
            </a:r>
            <a:r>
              <a:rPr lang="tr-TR" sz="2000" dirty="0" smtClean="0">
                <a:latin typeface="Comic Sans MS" panose="030F0702030302020204" pitchFamily="66" charset="0"/>
              </a:rPr>
              <a:t>: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endParaRPr lang="en-US" sz="2000" dirty="0">
              <a:latin typeface="Comic Sans MS" panose="030F0702030302020204" pitchFamily="66" charset="0"/>
            </a:endParaRPr>
          </a:p>
          <a:p>
            <a:pPr lvl="1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GAMS</a:t>
            </a:r>
          </a:p>
          <a:p>
            <a:pPr lvl="1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Excel Solver and </a:t>
            </a:r>
            <a:r>
              <a:rPr lang="en-US" dirty="0" err="1">
                <a:solidFill>
                  <a:srgbClr val="FF0000"/>
                </a:solidFill>
                <a:latin typeface="Comic Sans MS" panose="030F0702030302020204" pitchFamily="66" charset="0"/>
              </a:rPr>
              <a:t>OpenSolver</a:t>
            </a:r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2000" i="1" dirty="0" smtClean="0">
                <a:latin typeface="Comic Sans MS" panose="030F0702030302020204" pitchFamily="66" charset="0"/>
              </a:rPr>
              <a:t>Since </a:t>
            </a:r>
            <a:r>
              <a:rPr lang="en-US" sz="2000" i="1" dirty="0">
                <a:latin typeface="Comic Sans MS" panose="030F0702030302020204" pitchFamily="66" charset="0"/>
              </a:rPr>
              <a:t>you </a:t>
            </a:r>
            <a:r>
              <a:rPr lang="tr-TR" sz="2000" i="1" dirty="0" smtClean="0">
                <a:latin typeface="Comic Sans MS" panose="030F0702030302020204" pitchFamily="66" charset="0"/>
              </a:rPr>
              <a:t>have already become familiar with</a:t>
            </a:r>
            <a:r>
              <a:rPr lang="en-US" sz="2000" i="1" dirty="0" smtClean="0">
                <a:latin typeface="Comic Sans MS" panose="030F0702030302020204" pitchFamily="66" charset="0"/>
              </a:rPr>
              <a:t> </a:t>
            </a:r>
            <a:r>
              <a:rPr lang="tr-TR" sz="2000" i="1" dirty="0" smtClean="0">
                <a:latin typeface="Comic Sans MS" panose="030F0702030302020204" pitchFamily="66" charset="0"/>
              </a:rPr>
              <a:t>these packages </a:t>
            </a:r>
            <a:r>
              <a:rPr lang="en-US" sz="2000" i="1" dirty="0" smtClean="0">
                <a:latin typeface="Comic Sans MS" panose="030F0702030302020204" pitchFamily="66" charset="0"/>
              </a:rPr>
              <a:t>in</a:t>
            </a:r>
            <a:r>
              <a:rPr lang="tr-TR" sz="2000" i="1" dirty="0" smtClean="0">
                <a:latin typeface="Comic Sans MS" panose="030F0702030302020204" pitchFamily="66" charset="0"/>
              </a:rPr>
              <a:t> the</a:t>
            </a:r>
            <a:r>
              <a:rPr lang="en-US" sz="2000" i="1" dirty="0" smtClean="0">
                <a:latin typeface="Comic Sans MS" panose="030F0702030302020204" pitchFamily="66" charset="0"/>
              </a:rPr>
              <a:t> END331</a:t>
            </a:r>
            <a:r>
              <a:rPr lang="tr-TR" sz="2000" i="1" dirty="0" smtClean="0">
                <a:latin typeface="Comic Sans MS" panose="030F0702030302020204" pitchFamily="66" charset="0"/>
              </a:rPr>
              <a:t> class</a:t>
            </a:r>
            <a:r>
              <a:rPr lang="en-US" sz="2000" i="1" dirty="0" smtClean="0">
                <a:latin typeface="Comic Sans MS" panose="030F0702030302020204" pitchFamily="66" charset="0"/>
              </a:rPr>
              <a:t>, </a:t>
            </a:r>
            <a:r>
              <a:rPr lang="en-US" sz="2000" i="1" dirty="0">
                <a:latin typeface="Comic Sans MS" panose="030F0702030302020204" pitchFamily="66" charset="0"/>
              </a:rPr>
              <a:t>we will not </a:t>
            </a:r>
            <a:r>
              <a:rPr lang="tr-TR" sz="2000" i="1" dirty="0" smtClean="0">
                <a:latin typeface="Comic Sans MS" panose="030F0702030302020204" pitchFamily="66" charset="0"/>
              </a:rPr>
              <a:t>cover</a:t>
            </a:r>
            <a:r>
              <a:rPr lang="en-US" sz="2000" i="1" dirty="0" smtClean="0">
                <a:latin typeface="Comic Sans MS" panose="030F0702030302020204" pitchFamily="66" charset="0"/>
              </a:rPr>
              <a:t> </a:t>
            </a:r>
            <a:r>
              <a:rPr lang="en-US" sz="2000" i="1" dirty="0">
                <a:latin typeface="Comic Sans MS" panose="030F0702030302020204" pitchFamily="66" charset="0"/>
              </a:rPr>
              <a:t>them </a:t>
            </a:r>
            <a:r>
              <a:rPr lang="tr-TR" sz="2000" i="1" dirty="0" smtClean="0">
                <a:latin typeface="Comic Sans MS" panose="030F0702030302020204" pitchFamily="66" charset="0"/>
              </a:rPr>
              <a:t>again in the END332E c</a:t>
            </a:r>
            <a:r>
              <a:rPr lang="en-US" sz="2000" i="1" dirty="0" smtClean="0">
                <a:latin typeface="Comic Sans MS" panose="030F0702030302020204" pitchFamily="66" charset="0"/>
              </a:rPr>
              <a:t>lass</a:t>
            </a:r>
            <a:r>
              <a:rPr lang="en-US" sz="2000" i="1" dirty="0">
                <a:latin typeface="Comic Sans MS" panose="030F0702030302020204" pitchFamily="66" charset="0"/>
              </a:rPr>
              <a:t>.</a:t>
            </a:r>
          </a:p>
          <a:p>
            <a:endParaRPr lang="en-US" sz="2000" dirty="0">
              <a:latin typeface="Comic Sans MS" panose="030F0702030302020204" pitchFamily="66" charset="0"/>
            </a:endParaRPr>
          </a:p>
          <a:p>
            <a:r>
              <a:rPr lang="tr-TR" sz="2000" dirty="0" smtClean="0">
                <a:latin typeface="Comic Sans MS" panose="030F0702030302020204" pitchFamily="66" charset="0"/>
              </a:rPr>
              <a:t>Additionally, w</a:t>
            </a:r>
            <a:r>
              <a:rPr lang="en-US" sz="2000" dirty="0" smtClean="0">
                <a:latin typeface="Comic Sans MS" panose="030F0702030302020204" pitchFamily="66" charset="0"/>
              </a:rPr>
              <a:t>e </a:t>
            </a:r>
            <a:r>
              <a:rPr lang="tr-TR" sz="2000" dirty="0" smtClean="0">
                <a:latin typeface="Comic Sans MS" panose="030F0702030302020204" pitchFamily="66" charset="0"/>
              </a:rPr>
              <a:t>will </a:t>
            </a:r>
            <a:r>
              <a:rPr lang="en-US" sz="2000" dirty="0" smtClean="0">
                <a:latin typeface="Comic Sans MS" panose="030F0702030302020204" pitchFamily="66" charset="0"/>
              </a:rPr>
              <a:t>use </a:t>
            </a:r>
            <a:r>
              <a:rPr lang="tr-TR" sz="2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</a:t>
            </a:r>
            <a:r>
              <a:rPr lang="en-US" sz="2000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ython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>
                <a:latin typeface="Comic Sans MS" panose="030F0702030302020204" pitchFamily="66" charset="0"/>
              </a:rPr>
              <a:t>to formulate and solve </a:t>
            </a:r>
            <a:r>
              <a:rPr lang="en-US" sz="2000" dirty="0" smtClean="0">
                <a:latin typeface="Comic Sans MS" panose="030F0702030302020204" pitchFamily="66" charset="0"/>
              </a:rPr>
              <a:t>Non-</a:t>
            </a:r>
            <a:r>
              <a:rPr lang="tr-TR" sz="2000" dirty="0" smtClean="0">
                <a:latin typeface="Comic Sans MS" panose="030F0702030302020204" pitchFamily="66" charset="0"/>
              </a:rPr>
              <a:t>L</a:t>
            </a:r>
            <a:r>
              <a:rPr lang="en-US" sz="2000" dirty="0" err="1" smtClean="0">
                <a:latin typeface="Comic Sans MS" panose="030F0702030302020204" pitchFamily="66" charset="0"/>
              </a:rPr>
              <a:t>inear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tr-TR" sz="2000" dirty="0" smtClean="0">
                <a:latin typeface="Comic Sans MS" panose="030F0702030302020204" pitchFamily="66" charset="0"/>
              </a:rPr>
              <a:t>P</a:t>
            </a:r>
            <a:r>
              <a:rPr lang="en-US" sz="2000" dirty="0" err="1" smtClean="0">
                <a:latin typeface="Comic Sans MS" panose="030F0702030302020204" pitchFamily="66" charset="0"/>
              </a:rPr>
              <a:t>rogramming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>
                <a:latin typeface="Comic Sans MS" panose="030F0702030302020204" pitchFamily="66" charset="0"/>
              </a:rPr>
              <a:t>models and Dynamic </a:t>
            </a:r>
            <a:r>
              <a:rPr lang="tr-TR" sz="2000" dirty="0" smtClean="0">
                <a:latin typeface="Comic Sans MS" panose="030F0702030302020204" pitchFamily="66" charset="0"/>
              </a:rPr>
              <a:t>P</a:t>
            </a:r>
            <a:r>
              <a:rPr lang="en-US" sz="2000" dirty="0" err="1" smtClean="0">
                <a:latin typeface="Comic Sans MS" panose="030F0702030302020204" pitchFamily="66" charset="0"/>
              </a:rPr>
              <a:t>rogramming</a:t>
            </a:r>
            <a:r>
              <a:rPr lang="en-US" sz="2000" dirty="0" smtClean="0">
                <a:latin typeface="Comic Sans MS" panose="030F0702030302020204" pitchFamily="66" charset="0"/>
              </a:rPr>
              <a:t> recursions</a:t>
            </a:r>
            <a:endParaRPr lang="tr-TR" sz="2000" dirty="0" smtClean="0">
              <a:latin typeface="Comic Sans MS" panose="030F0702030302020204" pitchFamily="66" charset="0"/>
            </a:endParaRPr>
          </a:p>
          <a:p>
            <a:endParaRPr lang="en-US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553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0EBE5-688D-6DAC-77FB-7E63A5084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smtClean="0">
                <a:latin typeface="Comic Sans MS" panose="030F0702030302020204" pitchFamily="66" charset="0"/>
              </a:rPr>
              <a:t>Rules</a:t>
            </a:r>
            <a:endParaRPr lang="tr-TR" sz="32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4C2D1-6AF6-74B9-7D3D-CBA61A8C58E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sz="2000" dirty="0" smtClean="0">
                <a:latin typeface="Comic Sans MS" panose="030F0702030302020204" pitchFamily="66" charset="0"/>
              </a:rPr>
              <a:t>A</a:t>
            </a:r>
            <a:r>
              <a:rPr lang="en-US" sz="2000" dirty="0" err="1" smtClean="0">
                <a:latin typeface="Comic Sans MS" panose="030F0702030302020204" pitchFamily="66" charset="0"/>
              </a:rPr>
              <a:t>ttendance</a:t>
            </a:r>
            <a:r>
              <a:rPr lang="en-US" sz="2000" dirty="0" smtClean="0">
                <a:latin typeface="Comic Sans MS" panose="030F0702030302020204" pitchFamily="66" charset="0"/>
              </a:rPr>
              <a:t> </a:t>
            </a:r>
            <a:r>
              <a:rPr lang="en-US" sz="2000" dirty="0">
                <a:latin typeface="Comic Sans MS" panose="030F0702030302020204" pitchFamily="66" charset="0"/>
              </a:rPr>
              <a:t>is not </a:t>
            </a:r>
            <a:r>
              <a:rPr lang="en-US" sz="2000" dirty="0" smtClean="0">
                <a:latin typeface="Comic Sans MS" panose="030F0702030302020204" pitchFamily="66" charset="0"/>
              </a:rPr>
              <a:t>mandatory</a:t>
            </a:r>
            <a:endParaRPr lang="en-US" sz="2000" dirty="0">
              <a:latin typeface="Comic Sans MS" panose="030F0702030302020204" pitchFamily="66" charset="0"/>
            </a:endParaRPr>
          </a:p>
          <a:p>
            <a:r>
              <a:rPr lang="en-US" sz="2000" dirty="0">
                <a:latin typeface="Comic Sans MS" panose="030F0702030302020204" pitchFamily="66" charset="0"/>
              </a:rPr>
              <a:t>Please </a:t>
            </a:r>
            <a:r>
              <a:rPr lang="tr-TR" sz="2000" dirty="0">
                <a:latin typeface="Comic Sans MS" panose="030F0702030302020204" pitchFamily="66" charset="0"/>
              </a:rPr>
              <a:t>arrive </a:t>
            </a:r>
            <a:r>
              <a:rPr lang="en-US" sz="2000" dirty="0">
                <a:latin typeface="Comic Sans MS" panose="030F0702030302020204" pitchFamily="66" charset="0"/>
              </a:rPr>
              <a:t>on time to participate in sessions</a:t>
            </a:r>
            <a:endParaRPr lang="tr-TR" sz="2000" dirty="0">
              <a:latin typeface="Comic Sans MS" panose="030F0702030302020204" pitchFamily="66" charset="0"/>
            </a:endParaRPr>
          </a:p>
          <a:p>
            <a:r>
              <a:rPr lang="tr-TR" sz="2000" dirty="0" smtClean="0">
                <a:latin typeface="Comic Sans MS" panose="030F0702030302020204" pitchFamily="66" charset="0"/>
              </a:rPr>
              <a:t>Please refrain from using </a:t>
            </a:r>
            <a:r>
              <a:rPr lang="tr-TR" sz="2000" dirty="0">
                <a:latin typeface="Comic Sans MS" panose="030F0702030302020204" pitchFamily="66" charset="0"/>
              </a:rPr>
              <a:t>your mobile phones </a:t>
            </a:r>
            <a:r>
              <a:rPr lang="tr-TR" sz="2000" dirty="0" smtClean="0">
                <a:latin typeface="Comic Sans MS" panose="030F0702030302020204" pitchFamily="66" charset="0"/>
              </a:rPr>
              <a:t>throughout the class</a:t>
            </a:r>
            <a:endParaRPr lang="tr-TR" sz="2000" dirty="0"/>
          </a:p>
          <a:p>
            <a:endParaRPr lang="tr-TR" sz="2000" dirty="0">
              <a:latin typeface="Comic Sans MS" panose="030F0702030302020204" pitchFamily="66" charset="0"/>
            </a:endParaRPr>
          </a:p>
          <a:p>
            <a:endParaRPr lang="en-US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098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524000"/>
            <a:ext cx="8577262" cy="5029200"/>
          </a:xfrm>
        </p:spPr>
        <p:txBody>
          <a:bodyPr/>
          <a:lstStyle/>
          <a:p>
            <a:r>
              <a:rPr lang="en-US" sz="2000" b="1" dirty="0" smtClean="0">
                <a:latin typeface="Comic Sans MS" pitchFamily="66" charset="0"/>
              </a:rPr>
              <a:t>Do not!</a:t>
            </a:r>
          </a:p>
          <a:p>
            <a:r>
              <a:rPr lang="en-US" sz="2000" dirty="0" smtClean="0">
                <a:latin typeface="Comic Sans MS" pitchFamily="66" charset="0"/>
              </a:rPr>
              <a:t>Studying together to understand the material is fine, but the work you hand in is to be your own. </a:t>
            </a:r>
          </a:p>
          <a:p>
            <a:r>
              <a:rPr lang="en-US" sz="2000" dirty="0" smtClean="0">
                <a:latin typeface="Comic Sans MS" pitchFamily="66" charset="0"/>
              </a:rPr>
              <a:t>No cheating will be tolerated: A letter grade of </a:t>
            </a:r>
            <a:r>
              <a:rPr lang="en-US" sz="2000" b="1" dirty="0" smtClean="0">
                <a:latin typeface="Comic Sans MS" pitchFamily="66" charset="0"/>
              </a:rPr>
              <a:t>F</a:t>
            </a:r>
            <a:r>
              <a:rPr lang="en-US" sz="2000" dirty="0" smtClean="0">
                <a:latin typeface="Comic Sans MS" pitchFamily="66" charset="0"/>
              </a:rPr>
              <a:t> will be given!</a:t>
            </a:r>
          </a:p>
          <a:p>
            <a:r>
              <a:rPr lang="en-US" sz="2000" dirty="0" smtClean="0">
                <a:latin typeface="Comic Sans MS" pitchFamily="66" charset="0"/>
              </a:rPr>
              <a:t>You can constitute a group</a:t>
            </a:r>
            <a:r>
              <a:rPr lang="tr-TR" sz="2000" dirty="0" smtClean="0">
                <a:latin typeface="Comic Sans MS" pitchFamily="66" charset="0"/>
              </a:rPr>
              <a:t> </a:t>
            </a:r>
            <a:r>
              <a:rPr lang="en-US" sz="2000" dirty="0" smtClean="0">
                <a:latin typeface="Comic Sans MS" pitchFamily="66" charset="0"/>
              </a:rPr>
              <a:t>to submit </a:t>
            </a:r>
            <a:r>
              <a:rPr lang="tr-TR" sz="2000" dirty="0" smtClean="0">
                <a:latin typeface="Comic Sans MS" pitchFamily="66" charset="0"/>
              </a:rPr>
              <a:t>homework </a:t>
            </a:r>
            <a:r>
              <a:rPr lang="en-US" sz="2000" dirty="0" smtClean="0">
                <a:latin typeface="Comic Sans MS" pitchFamily="66" charset="0"/>
              </a:rPr>
              <a:t>assignments. You may submit a unique report for your group (of course plagiarism among assignment groups is strictly forbidden).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74675" y="228600"/>
            <a:ext cx="8001000" cy="987425"/>
          </a:xfrm>
        </p:spPr>
        <p:txBody>
          <a:bodyPr/>
          <a:lstStyle/>
          <a:p>
            <a:r>
              <a:rPr lang="tr-TR" sz="3200" dirty="0" err="1" smtClean="0">
                <a:latin typeface="Comic Sans MS" pitchFamily="66" charset="0"/>
              </a:rPr>
              <a:t>Cheating</a:t>
            </a:r>
            <a:r>
              <a:rPr lang="tr-TR" sz="3200" dirty="0" smtClean="0">
                <a:latin typeface="Comic Sans MS" pitchFamily="66" charset="0"/>
              </a:rPr>
              <a:t> and </a:t>
            </a:r>
            <a:r>
              <a:rPr lang="tr-TR" sz="3200" dirty="0" err="1" smtClean="0">
                <a:latin typeface="Comic Sans MS" pitchFamily="66" charset="0"/>
              </a:rPr>
              <a:t>Plagiarism</a:t>
            </a:r>
            <a:endParaRPr lang="tr-TR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47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828800"/>
            <a:ext cx="8348662" cy="4724400"/>
          </a:xfrm>
        </p:spPr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4 Homework assg.s 	</a:t>
            </a:r>
            <a:r>
              <a:rPr lang="tr-TR" dirty="0" smtClean="0">
                <a:latin typeface="Comic Sans MS" pitchFamily="66" charset="0"/>
              </a:rPr>
              <a:t>25%</a:t>
            </a:r>
            <a:endParaRPr lang="tr-TR" dirty="0">
              <a:latin typeface="Comic Sans MS" pitchFamily="66" charset="0"/>
            </a:endParaRPr>
          </a:p>
          <a:p>
            <a:r>
              <a:rPr lang="tr-TR" dirty="0">
                <a:latin typeface="Comic Sans MS" pitchFamily="66" charset="0"/>
              </a:rPr>
              <a:t>2 </a:t>
            </a:r>
            <a:r>
              <a:rPr lang="tr-TR" dirty="0" smtClean="0">
                <a:latin typeface="Comic Sans MS" pitchFamily="66" charset="0"/>
              </a:rPr>
              <a:t>Midterm exams	</a:t>
            </a:r>
            <a:r>
              <a:rPr lang="tr-TR" dirty="0" smtClean="0">
                <a:latin typeface="Comic Sans MS" pitchFamily="66" charset="0"/>
              </a:rPr>
              <a:t>35</a:t>
            </a:r>
            <a:r>
              <a:rPr lang="tr-TR" dirty="0" smtClean="0">
                <a:latin typeface="Comic Sans MS" pitchFamily="66" charset="0"/>
              </a:rPr>
              <a:t>% </a:t>
            </a:r>
            <a:endParaRPr lang="tr-TR" dirty="0">
              <a:latin typeface="Comic Sans MS" pitchFamily="66" charset="0"/>
            </a:endParaRPr>
          </a:p>
          <a:p>
            <a:r>
              <a:rPr lang="tr-TR" dirty="0" smtClean="0">
                <a:latin typeface="Comic Sans MS" pitchFamily="66" charset="0"/>
              </a:rPr>
              <a:t>Final exam 		40%</a:t>
            </a:r>
          </a:p>
          <a:p>
            <a:pPr>
              <a:buNone/>
            </a:pPr>
            <a:endParaRPr lang="tr-TR" dirty="0" smtClean="0">
              <a:latin typeface="Comic Sans MS" pitchFamily="66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74675" y="228600"/>
            <a:ext cx="8001000" cy="987425"/>
          </a:xfrm>
        </p:spPr>
        <p:txBody>
          <a:bodyPr/>
          <a:lstStyle/>
          <a:p>
            <a:r>
              <a:rPr lang="tr-TR" sz="3200" dirty="0" smtClean="0">
                <a:latin typeface="Comic Sans MS" pitchFamily="66" charset="0"/>
              </a:rPr>
              <a:t>Assessment</a:t>
            </a:r>
            <a:endParaRPr lang="tr-TR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18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828800"/>
            <a:ext cx="8424862" cy="4800600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 smtClean="0">
                <a:latin typeface="Comic Sans MS" pitchFamily="66" charset="0"/>
              </a:rPr>
              <a:t>If you do not complete the following requirements, </a:t>
            </a:r>
            <a:endParaRPr lang="tr-TR" dirty="0" smtClean="0">
              <a:latin typeface="Comic Sans MS" pitchFamily="66" charset="0"/>
            </a:endParaRPr>
          </a:p>
          <a:p>
            <a:pPr marL="438150" lvl="1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omic Sans MS" pitchFamily="66" charset="0"/>
              </a:rPr>
              <a:t>you will receive a letter grade </a:t>
            </a:r>
            <a:r>
              <a:rPr lang="en-US" sz="2400" b="1" dirty="0" smtClean="0">
                <a:latin typeface="Comic Sans MS" pitchFamily="66" charset="0"/>
              </a:rPr>
              <a:t>VF</a:t>
            </a:r>
            <a:r>
              <a:rPr lang="en-US" sz="2400" dirty="0" smtClean="0">
                <a:latin typeface="Comic Sans MS" pitchFamily="66" charset="0"/>
              </a:rPr>
              <a:t>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Comic Sans MS" pitchFamily="66" charset="0"/>
              </a:rPr>
              <a:t>One of your </a:t>
            </a:r>
            <a:r>
              <a:rPr lang="tr-TR" sz="2400" u="sng" dirty="0" smtClean="0">
                <a:latin typeface="Comic Sans MS" pitchFamily="66" charset="0"/>
              </a:rPr>
              <a:t>midterm exam</a:t>
            </a:r>
            <a:r>
              <a:rPr lang="tr-TR" sz="2400" dirty="0" smtClean="0">
                <a:latin typeface="Comic Sans MS" pitchFamily="66" charset="0"/>
              </a:rPr>
              <a:t> g</a:t>
            </a:r>
            <a:r>
              <a:rPr lang="en-US" sz="2400" dirty="0" err="1" smtClean="0">
                <a:latin typeface="Comic Sans MS" pitchFamily="66" charset="0"/>
              </a:rPr>
              <a:t>rades</a:t>
            </a:r>
            <a:r>
              <a:rPr lang="en-US" sz="2400" dirty="0" smtClean="0">
                <a:latin typeface="Comic Sans MS" pitchFamily="66" charset="0"/>
              </a:rPr>
              <a:t> must be more than </a:t>
            </a:r>
            <a:r>
              <a:rPr lang="en-US" sz="2400" b="1" dirty="0" smtClean="0">
                <a:latin typeface="Comic Sans MS" pitchFamily="66" charset="0"/>
              </a:rPr>
              <a:t>30</a:t>
            </a:r>
            <a:endParaRPr lang="en-US" sz="2400" dirty="0" smtClean="0">
              <a:latin typeface="Comic Sans MS" pitchFamily="66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tr-TR" sz="2400" dirty="0" smtClean="0">
                <a:latin typeface="Comic Sans MS" pitchFamily="66" charset="0"/>
              </a:rPr>
              <a:t>Two</a:t>
            </a:r>
            <a:r>
              <a:rPr lang="en-US" sz="2400" dirty="0" smtClean="0">
                <a:latin typeface="Comic Sans MS" pitchFamily="66" charset="0"/>
              </a:rPr>
              <a:t> of your </a:t>
            </a:r>
            <a:r>
              <a:rPr lang="tr-TR" sz="2400" u="sng" dirty="0" smtClean="0">
                <a:latin typeface="Comic Sans MS" pitchFamily="66" charset="0"/>
              </a:rPr>
              <a:t>HW assignment</a:t>
            </a:r>
            <a:r>
              <a:rPr lang="tr-TR" sz="2400" dirty="0" smtClean="0">
                <a:latin typeface="Comic Sans MS" pitchFamily="66" charset="0"/>
              </a:rPr>
              <a:t> g</a:t>
            </a:r>
            <a:r>
              <a:rPr lang="en-US" sz="2400" dirty="0" err="1" smtClean="0">
                <a:latin typeface="Comic Sans MS" pitchFamily="66" charset="0"/>
              </a:rPr>
              <a:t>rades</a:t>
            </a:r>
            <a:r>
              <a:rPr lang="en-US" sz="2400" dirty="0" smtClean="0">
                <a:latin typeface="Comic Sans MS" pitchFamily="66" charset="0"/>
              </a:rPr>
              <a:t> must be more than </a:t>
            </a:r>
            <a:r>
              <a:rPr lang="tr-TR" sz="2400" b="1" dirty="0" smtClean="0">
                <a:latin typeface="Comic Sans MS" pitchFamily="66" charset="0"/>
              </a:rPr>
              <a:t>5</a:t>
            </a:r>
            <a:r>
              <a:rPr lang="en-US" sz="2400" b="1" dirty="0" smtClean="0">
                <a:latin typeface="Comic Sans MS" pitchFamily="66" charset="0"/>
              </a:rPr>
              <a:t>0</a:t>
            </a:r>
            <a:endParaRPr lang="tr-TR" sz="2400" dirty="0" smtClean="0">
              <a:latin typeface="Comic Sans MS" pitchFamily="66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tr-TR" sz="2400" dirty="0">
              <a:latin typeface="Comic Sans MS" pitchFamily="66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>
                <a:latin typeface="Comic Sans MS" pitchFamily="66" charset="0"/>
              </a:rPr>
              <a:t>If your </a:t>
            </a:r>
            <a:r>
              <a:rPr lang="en-US" u="sng" dirty="0">
                <a:latin typeface="Comic Sans MS" pitchFamily="66" charset="0"/>
              </a:rPr>
              <a:t>final </a:t>
            </a:r>
            <a:r>
              <a:rPr lang="en-US" u="sng" dirty="0" smtClean="0">
                <a:latin typeface="Comic Sans MS" pitchFamily="66" charset="0"/>
              </a:rPr>
              <a:t>exam</a:t>
            </a:r>
            <a:r>
              <a:rPr lang="tr-TR" dirty="0" smtClean="0">
                <a:latin typeface="Comic Sans MS" pitchFamily="66" charset="0"/>
              </a:rPr>
              <a:t> g</a:t>
            </a:r>
            <a:r>
              <a:rPr lang="en-US" dirty="0" err="1" smtClean="0">
                <a:latin typeface="Comic Sans MS" pitchFamily="66" charset="0"/>
              </a:rPr>
              <a:t>rade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is less than </a:t>
            </a:r>
            <a:r>
              <a:rPr lang="en-US" b="1" dirty="0" smtClean="0">
                <a:latin typeface="Comic Sans MS" pitchFamily="66" charset="0"/>
              </a:rPr>
              <a:t>30</a:t>
            </a:r>
            <a:endParaRPr lang="tr-TR" dirty="0" smtClean="0">
              <a:latin typeface="Comic Sans MS" pitchFamily="66" charset="0"/>
            </a:endParaRPr>
          </a:p>
          <a:p>
            <a:pPr marL="438150" lvl="1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omic Sans MS" pitchFamily="66" charset="0"/>
              </a:rPr>
              <a:t>or </a:t>
            </a:r>
            <a:r>
              <a:rPr lang="en-US" sz="2400" dirty="0">
                <a:latin typeface="Comic Sans MS" pitchFamily="66" charset="0"/>
              </a:rPr>
              <a:t>if your </a:t>
            </a:r>
            <a:r>
              <a:rPr lang="en-US" sz="2400" u="sng" dirty="0">
                <a:latin typeface="Comic Sans MS" pitchFamily="66" charset="0"/>
              </a:rPr>
              <a:t>average </a:t>
            </a:r>
            <a:r>
              <a:rPr lang="en-US" sz="2400" u="sng" dirty="0" smtClean="0">
                <a:latin typeface="Comic Sans MS" pitchFamily="66" charset="0"/>
              </a:rPr>
              <a:t>grade</a:t>
            </a:r>
            <a:r>
              <a:rPr lang="tr-TR" sz="2400" dirty="0" smtClean="0">
                <a:latin typeface="Comic Sans MS" pitchFamily="66" charset="0"/>
              </a:rPr>
              <a:t> i</a:t>
            </a:r>
            <a:r>
              <a:rPr lang="en-US" sz="2400" dirty="0" smtClean="0">
                <a:latin typeface="Comic Sans MS" pitchFamily="66" charset="0"/>
              </a:rPr>
              <a:t>s </a:t>
            </a:r>
            <a:r>
              <a:rPr lang="en-US" sz="2400" dirty="0">
                <a:latin typeface="Comic Sans MS" pitchFamily="66" charset="0"/>
              </a:rPr>
              <a:t>less than </a:t>
            </a:r>
            <a:r>
              <a:rPr lang="en-US" sz="2400" b="1" dirty="0" smtClean="0">
                <a:latin typeface="Comic Sans MS" pitchFamily="66" charset="0"/>
              </a:rPr>
              <a:t>40</a:t>
            </a:r>
            <a:r>
              <a:rPr lang="tr-TR" sz="2400" dirty="0" smtClean="0">
                <a:latin typeface="Comic Sans MS" pitchFamily="66" charset="0"/>
              </a:rPr>
              <a:t>,</a:t>
            </a:r>
          </a:p>
          <a:p>
            <a:pPr marL="438150" lvl="1" indent="0"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omic Sans MS" pitchFamily="66" charset="0"/>
              </a:rPr>
              <a:t>you </a:t>
            </a:r>
            <a:r>
              <a:rPr lang="en-US" sz="2400" dirty="0">
                <a:latin typeface="Comic Sans MS" pitchFamily="66" charset="0"/>
              </a:rPr>
              <a:t>will receive a letter grade </a:t>
            </a:r>
            <a:r>
              <a:rPr lang="en-US" sz="2400" b="1" dirty="0">
                <a:latin typeface="Comic Sans MS" pitchFamily="66" charset="0"/>
              </a:rPr>
              <a:t>FF</a:t>
            </a:r>
            <a:endParaRPr lang="en-US" sz="2400" dirty="0">
              <a:latin typeface="Comic Sans MS" pitchFamily="66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2400" dirty="0" smtClean="0">
              <a:latin typeface="Comic Sans MS" pitchFamily="66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74675" y="228600"/>
            <a:ext cx="8001000" cy="987425"/>
          </a:xfrm>
        </p:spPr>
        <p:txBody>
          <a:bodyPr/>
          <a:lstStyle/>
          <a:p>
            <a:r>
              <a:rPr lang="tr-TR" sz="3200" dirty="0" smtClean="0">
                <a:latin typeface="Comic Sans MS" pitchFamily="66" charset="0"/>
              </a:rPr>
              <a:t>Thresholds</a:t>
            </a:r>
            <a:endParaRPr lang="tr-TR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72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smtClean="0">
                <a:latin typeface="Comic Sans MS" pitchFamily="66" charset="0"/>
              </a:rPr>
              <a:t>Homework Assignments</a:t>
            </a:r>
            <a:endParaRPr lang="tr-TR" sz="32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524000"/>
            <a:ext cx="8424862" cy="5105400"/>
          </a:xfrm>
        </p:spPr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Group </a:t>
            </a:r>
            <a:r>
              <a:rPr lang="en-US" dirty="0" smtClean="0">
                <a:latin typeface="Comic Sans MS" pitchFamily="66" charset="0"/>
              </a:rPr>
              <a:t>assignment</a:t>
            </a:r>
            <a:r>
              <a:rPr lang="tr-TR" dirty="0" smtClean="0">
                <a:latin typeface="Comic Sans MS" pitchFamily="66" charset="0"/>
              </a:rPr>
              <a:t> (</a:t>
            </a:r>
            <a:r>
              <a:rPr lang="en-US" dirty="0" smtClean="0">
                <a:latin typeface="Comic Sans MS" pitchFamily="66" charset="0"/>
              </a:rPr>
              <a:t>max.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smtClean="0">
                <a:latin typeface="Comic Sans MS" pitchFamily="66" charset="0"/>
              </a:rPr>
              <a:t>3</a:t>
            </a:r>
            <a:r>
              <a:rPr lang="en-US" dirty="0">
                <a:latin typeface="Comic Sans MS" pitchFamily="66" charset="0"/>
              </a:rPr>
              <a:t> </a:t>
            </a:r>
            <a:r>
              <a:rPr lang="en-US" dirty="0" smtClean="0">
                <a:latin typeface="Comic Sans MS" pitchFamily="66" charset="0"/>
              </a:rPr>
              <a:t>students</a:t>
            </a:r>
            <a:r>
              <a:rPr lang="tr-TR" dirty="0" smtClean="0">
                <a:latin typeface="Comic Sans MS" pitchFamily="66" charset="0"/>
              </a:rPr>
              <a:t>)</a:t>
            </a:r>
          </a:p>
          <a:p>
            <a:r>
              <a:rPr lang="tr-TR" dirty="0" smtClean="0">
                <a:latin typeface="Comic Sans MS" pitchFamily="66" charset="0"/>
              </a:rPr>
              <a:t>D</a:t>
            </a:r>
            <a:r>
              <a:rPr lang="en-US" dirty="0" err="1" smtClean="0">
                <a:latin typeface="Comic Sans MS" pitchFamily="66" charset="0"/>
              </a:rPr>
              <a:t>istributed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and collected </a:t>
            </a:r>
            <a:r>
              <a:rPr lang="tr-TR" dirty="0" smtClean="0">
                <a:latin typeface="Comic Sans MS" pitchFamily="66" charset="0"/>
              </a:rPr>
              <a:t>via Ninova by RA/TA’s</a:t>
            </a:r>
            <a:r>
              <a:rPr lang="tr-TR" dirty="0" smtClean="0">
                <a:latin typeface="Comic Sans MS" pitchFamily="66" charset="0"/>
              </a:rPr>
              <a:t>.</a:t>
            </a:r>
          </a:p>
          <a:p>
            <a:r>
              <a:rPr lang="tr-TR" dirty="0" smtClean="0">
                <a:latin typeface="Comic Sans MS" pitchFamily="66" charset="0"/>
              </a:rPr>
              <a:t>Duration</a:t>
            </a:r>
            <a:r>
              <a:rPr lang="tr-TR" dirty="0" smtClean="0">
                <a:latin typeface="Comic Sans MS" pitchFamily="66" charset="0"/>
              </a:rPr>
              <a:t>: 1 week</a:t>
            </a:r>
            <a:endParaRPr lang="tr-TR" dirty="0">
              <a:latin typeface="Comic Sans MS" pitchFamily="66" charset="0"/>
            </a:endParaRPr>
          </a:p>
          <a:p>
            <a:endParaRPr lang="tr-TR" sz="600" dirty="0" smtClean="0">
              <a:latin typeface="Comic Sans MS" pitchFamily="66" charset="0"/>
            </a:endParaRPr>
          </a:p>
          <a:p>
            <a:endParaRPr lang="tr-TR" sz="600" dirty="0" smtClean="0">
              <a:latin typeface="Comic Sans MS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453219"/>
              </p:ext>
            </p:extLst>
          </p:nvPr>
        </p:nvGraphicFramePr>
        <p:xfrm>
          <a:off x="914398" y="3505200"/>
          <a:ext cx="7696202" cy="14668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4402">
                  <a:extLst>
                    <a:ext uri="{9D8B030D-6E8A-4147-A177-3AD203B41FA5}">
                      <a16:colId xmlns:a16="http://schemas.microsoft.com/office/drawing/2014/main" val="3609158042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377292039"/>
                    </a:ext>
                  </a:extLst>
                </a:gridCol>
                <a:gridCol w="2002296">
                  <a:extLst>
                    <a:ext uri="{9D8B030D-6E8A-4147-A177-3AD203B41FA5}">
                      <a16:colId xmlns:a16="http://schemas.microsoft.com/office/drawing/2014/main" val="1920763753"/>
                    </a:ext>
                  </a:extLst>
                </a:gridCol>
                <a:gridCol w="1655304">
                  <a:extLst>
                    <a:ext uri="{9D8B030D-6E8A-4147-A177-3AD203B41FA5}">
                      <a16:colId xmlns:a16="http://schemas.microsoft.com/office/drawing/2014/main" val="8447242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endParaRPr lang="tr-TR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Subject</a:t>
                      </a:r>
                      <a:endParaRPr lang="tr-T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Assign. Date</a:t>
                      </a:r>
                      <a:endParaRPr lang="tr-TR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Due Date</a:t>
                      </a:r>
                      <a:endParaRPr lang="tr-TR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504810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HW1 </a:t>
                      </a:r>
                      <a:endParaRPr lang="tr-T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IP Formulation</a:t>
                      </a:r>
                      <a:endParaRPr lang="tr-T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Oct. 14</a:t>
                      </a:r>
                      <a:endParaRPr lang="tr-TR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Oct. 21</a:t>
                      </a:r>
                      <a:endParaRPr lang="tr-TR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4422114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HW2</a:t>
                      </a:r>
                      <a:endParaRPr lang="tr-TR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effectLst/>
                        </a:rPr>
                        <a:t>IP</a:t>
                      </a:r>
                      <a:r>
                        <a:rPr lang="tr-TR" sz="1800" baseline="0" dirty="0" smtClean="0">
                          <a:effectLst/>
                        </a:rPr>
                        <a:t> Solution</a:t>
                      </a:r>
                      <a:endParaRPr lang="tr-T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Oct. 28</a:t>
                      </a:r>
                      <a:endParaRPr lang="tr-TR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Nov. 4</a:t>
                      </a:r>
                      <a:endParaRPr lang="tr-TR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972695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HW3</a:t>
                      </a:r>
                      <a:endParaRPr lang="tr-TR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NLP, Interior Point</a:t>
                      </a:r>
                      <a:endParaRPr lang="tr-T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Dec. 9</a:t>
                      </a:r>
                      <a:endParaRPr lang="tr-T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Dec. 16</a:t>
                      </a:r>
                      <a:endParaRPr lang="tr-T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28345147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HW4</a:t>
                      </a:r>
                      <a:endParaRPr lang="tr-TR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Dynamic Programming</a:t>
                      </a:r>
                      <a:endParaRPr lang="tr-TR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>
                          <a:effectLst/>
                        </a:rPr>
                        <a:t>Dec. 23</a:t>
                      </a:r>
                      <a:endParaRPr lang="tr-TR" sz="18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 dirty="0">
                          <a:effectLst/>
                        </a:rPr>
                        <a:t>Dec. 30</a:t>
                      </a:r>
                      <a:endParaRPr lang="tr-TR" sz="18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52543934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smtClean="0">
                <a:latin typeface="Comic Sans MS" pitchFamily="66" charset="0"/>
              </a:rPr>
              <a:t>Homework Assignments</a:t>
            </a:r>
            <a:endParaRPr lang="tr-TR" sz="32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524000"/>
            <a:ext cx="8424862" cy="5105400"/>
          </a:xfrm>
        </p:spPr>
        <p:txBody>
          <a:bodyPr/>
          <a:lstStyle/>
          <a:p>
            <a:r>
              <a:rPr lang="en-US" sz="2000" dirty="0">
                <a:latin typeface="Comic Sans MS" panose="030F0702030302020204" pitchFamily="66" charset="0"/>
              </a:rPr>
              <a:t>You must submit your assignments </a:t>
            </a:r>
            <a:r>
              <a:rPr lang="en-US" sz="2000" dirty="0" smtClean="0">
                <a:latin typeface="Comic Sans MS" panose="030F0702030302020204" pitchFamily="66" charset="0"/>
              </a:rPr>
              <a:t>through </a:t>
            </a:r>
            <a:r>
              <a:rPr lang="en-US" sz="2000" dirty="0" err="1">
                <a:latin typeface="Comic Sans MS" panose="030F0702030302020204" pitchFamily="66" charset="0"/>
              </a:rPr>
              <a:t>Nivola</a:t>
            </a:r>
            <a:r>
              <a:rPr lang="en-US" sz="2000" dirty="0">
                <a:latin typeface="Comic Sans MS" panose="030F0702030302020204" pitchFamily="66" charset="0"/>
              </a:rPr>
              <a:t>. Submissions via email </a:t>
            </a:r>
            <a:r>
              <a:rPr lang="tr-TR" sz="2000" dirty="0" smtClean="0">
                <a:latin typeface="Comic Sans MS" panose="030F0702030302020204" pitchFamily="66" charset="0"/>
              </a:rPr>
              <a:t>or other media </a:t>
            </a:r>
            <a:r>
              <a:rPr lang="en-US" sz="2000" dirty="0" smtClean="0">
                <a:latin typeface="Comic Sans MS" panose="030F0702030302020204" pitchFamily="66" charset="0"/>
              </a:rPr>
              <a:t>are </a:t>
            </a:r>
            <a:r>
              <a:rPr lang="tr-TR" sz="2000" dirty="0" smtClean="0">
                <a:latin typeface="Comic Sans MS" panose="030F0702030302020204" pitchFamily="66" charset="0"/>
              </a:rPr>
              <a:t>not allowed.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For each assignment, you can be part of a group with different </a:t>
            </a:r>
            <a:r>
              <a:rPr lang="en-US" sz="2000" dirty="0" smtClean="0">
                <a:latin typeface="Comic Sans MS" panose="030F0702030302020204" pitchFamily="66" charset="0"/>
              </a:rPr>
              <a:t>peers</a:t>
            </a:r>
            <a:r>
              <a:rPr lang="tr-TR" sz="2000" dirty="0" smtClean="0">
                <a:latin typeface="Comic Sans MS" panose="030F0702030302020204" pitchFamily="66" charset="0"/>
              </a:rPr>
              <a:t>. </a:t>
            </a:r>
            <a:r>
              <a:rPr lang="en-US" sz="2000" dirty="0" smtClean="0">
                <a:latin typeface="Comic Sans MS" panose="030F0702030302020204" pitchFamily="66" charset="0"/>
              </a:rPr>
              <a:t>You </a:t>
            </a:r>
            <a:r>
              <a:rPr lang="en-US" sz="2000" dirty="0">
                <a:latin typeface="Comic Sans MS" panose="030F0702030302020204" pitchFamily="66" charset="0"/>
              </a:rPr>
              <a:t>are permitted to change the group with which you submitted an earlier assignment for subsequent </a:t>
            </a:r>
            <a:r>
              <a:rPr lang="en-US" sz="2000" dirty="0" smtClean="0">
                <a:latin typeface="Comic Sans MS" panose="030F0702030302020204" pitchFamily="66" charset="0"/>
              </a:rPr>
              <a:t>assignments</a:t>
            </a:r>
            <a:r>
              <a:rPr lang="tr-TR" sz="2000" dirty="0" smtClean="0">
                <a:latin typeface="Comic Sans MS" pitchFamily="66" charset="0"/>
              </a:rPr>
              <a:t>. </a:t>
            </a:r>
            <a:endParaRPr lang="tr-TR" sz="2000" dirty="0">
              <a:latin typeface="Comic Sans MS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The </a:t>
            </a:r>
            <a:r>
              <a:rPr lang="en-US" sz="2000" dirty="0">
                <a:latin typeface="Comic Sans MS" panose="030F0702030302020204" pitchFamily="66" charset="0"/>
              </a:rPr>
              <a:t>names of all group members must be clearly written on the submitted assignment's cover </a:t>
            </a:r>
            <a:r>
              <a:rPr lang="en-US" sz="2000" dirty="0" smtClean="0">
                <a:latin typeface="Comic Sans MS" panose="030F0702030302020204" pitchFamily="66" charset="0"/>
              </a:rPr>
              <a:t>page</a:t>
            </a:r>
            <a:r>
              <a:rPr lang="tr-TR" sz="2000" dirty="0" smtClean="0">
                <a:latin typeface="Comic Sans MS" panose="030F0702030302020204" pitchFamily="66" charset="0"/>
              </a:rPr>
              <a:t>.</a:t>
            </a:r>
            <a:endParaRPr lang="tr-TR" sz="2000" dirty="0">
              <a:latin typeface="Comic Sans MS" panose="030F0702030302020204" pitchFamily="66" charset="0"/>
            </a:endParaRPr>
          </a:p>
          <a:p>
            <a:r>
              <a:rPr lang="en-US" sz="2000" dirty="0" smtClean="0">
                <a:latin typeface="Comic Sans MS" panose="030F0702030302020204" pitchFamily="66" charset="0"/>
              </a:rPr>
              <a:t>Assignments </a:t>
            </a:r>
            <a:r>
              <a:rPr lang="en-US" sz="2000" dirty="0">
                <a:latin typeface="Comic Sans MS" panose="030F0702030302020204" pitchFamily="66" charset="0"/>
              </a:rPr>
              <a:t>submitted by groups with more than 3 members will not be </a:t>
            </a:r>
            <a:r>
              <a:rPr lang="en-US" sz="2000" dirty="0" smtClean="0">
                <a:latin typeface="Comic Sans MS" panose="030F0702030302020204" pitchFamily="66" charset="0"/>
              </a:rPr>
              <a:t>graded</a:t>
            </a:r>
            <a:r>
              <a:rPr lang="tr-TR" sz="2000" dirty="0" smtClean="0">
                <a:latin typeface="Comic Sans MS" panose="030F0702030302020204" pitchFamily="66" charset="0"/>
              </a:rPr>
              <a:t>.</a:t>
            </a:r>
            <a:endParaRPr lang="tr-TR" sz="2000" dirty="0">
              <a:latin typeface="Comic Sans MS" panose="030F0702030302020204" pitchFamily="66" charset="0"/>
            </a:endParaRPr>
          </a:p>
          <a:p>
            <a:r>
              <a:rPr lang="en-US" sz="2000" dirty="0">
                <a:latin typeface="Comic Sans MS" panose="030F0702030302020204" pitchFamily="66" charset="0"/>
              </a:rPr>
              <a:t>You and any other group must not submit the same or substantially similar </a:t>
            </a:r>
            <a:r>
              <a:rPr lang="en-US" sz="2000" dirty="0" smtClean="0">
                <a:latin typeface="Comic Sans MS" panose="030F0702030302020204" pitchFamily="66" charset="0"/>
              </a:rPr>
              <a:t>reports</a:t>
            </a:r>
            <a:r>
              <a:rPr lang="tr-TR" sz="2000" dirty="0" smtClean="0">
                <a:latin typeface="Comic Sans MS" panose="030F0702030302020204" pitchFamily="66" charset="0"/>
              </a:rPr>
              <a:t>.</a:t>
            </a:r>
            <a:endParaRPr lang="tr-TR" sz="2000" dirty="0">
              <a:latin typeface="Comic Sans MS" pitchFamily="66" charset="0"/>
            </a:endParaRPr>
          </a:p>
          <a:p>
            <a:endParaRPr lang="tr-TR" sz="2000" dirty="0">
              <a:latin typeface="Comic Sans MS" pitchFamily="66" charset="0"/>
            </a:endParaRPr>
          </a:p>
          <a:p>
            <a:endParaRPr lang="tr-TR" sz="500" dirty="0" smtClean="0">
              <a:latin typeface="Comic Sans MS" pitchFamily="66" charset="0"/>
            </a:endParaRPr>
          </a:p>
          <a:p>
            <a:endParaRPr lang="tr-TR" sz="6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82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smtClean="0">
                <a:latin typeface="Comic Sans MS" pitchFamily="66" charset="0"/>
              </a:rPr>
              <a:t>Midterm Exams</a:t>
            </a:r>
            <a:endParaRPr lang="tr-TR" sz="3200" dirty="0">
              <a:latin typeface="Comic Sans MS" pitchFamily="66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66738" y="1524000"/>
            <a:ext cx="8001000" cy="5029200"/>
          </a:xfrm>
        </p:spPr>
        <p:txBody>
          <a:bodyPr/>
          <a:lstStyle/>
          <a:p>
            <a:r>
              <a:rPr lang="en-US" dirty="0">
                <a:latin typeface="Comic Sans MS" pitchFamily="66" charset="0"/>
              </a:rPr>
              <a:t>Will be held in classroom</a:t>
            </a:r>
            <a:endParaRPr lang="tr-TR" dirty="0">
              <a:latin typeface="Comic Sans MS" pitchFamily="66" charset="0"/>
            </a:endParaRPr>
          </a:p>
          <a:p>
            <a:r>
              <a:rPr lang="tr-TR" dirty="0" err="1">
                <a:latin typeface="Comic Sans MS" pitchFamily="66" charset="0"/>
              </a:rPr>
              <a:t>Duration</a:t>
            </a:r>
            <a:r>
              <a:rPr lang="tr-TR" dirty="0">
                <a:latin typeface="Comic Sans MS" pitchFamily="66" charset="0"/>
              </a:rPr>
              <a:t>: 9</a:t>
            </a:r>
            <a:r>
              <a:rPr lang="en-US" dirty="0">
                <a:latin typeface="Comic Sans MS" pitchFamily="66" charset="0"/>
              </a:rPr>
              <a:t>0-1</a:t>
            </a:r>
            <a:r>
              <a:rPr lang="tr-TR" dirty="0">
                <a:latin typeface="Comic Sans MS" pitchFamily="66" charset="0"/>
              </a:rPr>
              <a:t>20</a:t>
            </a:r>
            <a:r>
              <a:rPr lang="en-US" dirty="0">
                <a:latin typeface="Comic Sans MS" pitchFamily="66" charset="0"/>
              </a:rPr>
              <a:t> minutes</a:t>
            </a:r>
            <a:endParaRPr lang="tr-TR" dirty="0">
              <a:latin typeface="Comic Sans MS" pitchFamily="66" charset="0"/>
            </a:endParaRPr>
          </a:p>
          <a:p>
            <a:pPr>
              <a:buNone/>
            </a:pPr>
            <a:endParaRPr lang="tr-TR" sz="600" dirty="0">
              <a:latin typeface="Comic Sans MS" pitchFamily="66" charset="0"/>
            </a:endParaRPr>
          </a:p>
          <a:p>
            <a:pPr>
              <a:buNone/>
            </a:pPr>
            <a:r>
              <a:rPr lang="tr-TR" dirty="0">
                <a:latin typeface="Comic Sans MS" pitchFamily="66" charset="0"/>
              </a:rPr>
              <a:t>Midterm Exam 1 </a:t>
            </a:r>
          </a:p>
          <a:p>
            <a:r>
              <a:rPr lang="tr-TR" dirty="0" err="1">
                <a:latin typeface="Comic Sans MS" pitchFamily="66" charset="0"/>
              </a:rPr>
              <a:t>Topics</a:t>
            </a:r>
            <a:r>
              <a:rPr lang="tr-TR" dirty="0">
                <a:latin typeface="Comic Sans MS" pitchFamily="66" charset="0"/>
              </a:rPr>
              <a:t> </a:t>
            </a:r>
            <a:r>
              <a:rPr lang="tr-TR" dirty="0" err="1">
                <a:latin typeface="Comic Sans MS" pitchFamily="66" charset="0"/>
              </a:rPr>
              <a:t>covered</a:t>
            </a:r>
            <a:r>
              <a:rPr lang="tr-TR" dirty="0">
                <a:latin typeface="Comic Sans MS" pitchFamily="66" charset="0"/>
              </a:rPr>
              <a:t> in </a:t>
            </a:r>
            <a:r>
              <a:rPr lang="tr-TR" dirty="0" err="1">
                <a:latin typeface="Comic Sans MS" pitchFamily="66" charset="0"/>
              </a:rPr>
              <a:t>the</a:t>
            </a:r>
            <a:r>
              <a:rPr lang="tr-TR" dirty="0">
                <a:latin typeface="Comic Sans MS" pitchFamily="66" charset="0"/>
              </a:rPr>
              <a:t> </a:t>
            </a:r>
            <a:r>
              <a:rPr lang="tr-TR" dirty="0" err="1">
                <a:latin typeface="Comic Sans MS" pitchFamily="66" charset="0"/>
              </a:rPr>
              <a:t>first</a:t>
            </a:r>
            <a:r>
              <a:rPr lang="tr-TR" dirty="0">
                <a:latin typeface="Comic Sans MS" pitchFamily="66" charset="0"/>
              </a:rPr>
              <a:t> </a:t>
            </a:r>
            <a:r>
              <a:rPr lang="tr-TR" dirty="0" err="1">
                <a:latin typeface="Comic Sans MS" pitchFamily="66" charset="0"/>
              </a:rPr>
              <a:t>six</a:t>
            </a:r>
            <a:r>
              <a:rPr lang="tr-TR" dirty="0">
                <a:latin typeface="Comic Sans MS" pitchFamily="66" charset="0"/>
              </a:rPr>
              <a:t> </a:t>
            </a:r>
            <a:r>
              <a:rPr lang="tr-TR" dirty="0" err="1">
                <a:latin typeface="Comic Sans MS" pitchFamily="66" charset="0"/>
              </a:rPr>
              <a:t>weeks</a:t>
            </a:r>
            <a:r>
              <a:rPr lang="tr-TR" dirty="0">
                <a:latin typeface="Comic Sans MS" pitchFamily="66" charset="0"/>
              </a:rPr>
              <a:t> </a:t>
            </a:r>
          </a:p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November</a:t>
            </a:r>
            <a:r>
              <a:rPr lang="tr-TR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11   @ 6 pm</a:t>
            </a:r>
            <a:endParaRPr lang="tr-TR" dirty="0">
              <a:latin typeface="Comic Sans MS" pitchFamily="66" charset="0"/>
            </a:endParaRPr>
          </a:p>
          <a:p>
            <a:pPr>
              <a:buNone/>
            </a:pPr>
            <a:endParaRPr lang="tr-TR" sz="600" dirty="0">
              <a:latin typeface="Comic Sans MS" pitchFamily="66" charset="0"/>
            </a:endParaRPr>
          </a:p>
          <a:p>
            <a:pPr>
              <a:buNone/>
            </a:pPr>
            <a:r>
              <a:rPr lang="tr-TR" dirty="0">
                <a:latin typeface="Comic Sans MS" pitchFamily="66" charset="0"/>
              </a:rPr>
              <a:t>Midterm Exam 2</a:t>
            </a:r>
          </a:p>
          <a:p>
            <a:r>
              <a:rPr lang="tr-TR" dirty="0">
                <a:latin typeface="Comic Sans MS" pitchFamily="66" charset="0"/>
              </a:rPr>
              <a:t>Topics covered after the 7th week</a:t>
            </a:r>
          </a:p>
          <a:p>
            <a:r>
              <a:rPr lang="tr-TR" dirty="0">
                <a:solidFill>
                  <a:srgbClr val="FF0000"/>
                </a:solidFill>
                <a:latin typeface="Comic Sans MS" pitchFamily="66" charset="0"/>
              </a:rPr>
              <a:t>January 6 </a:t>
            </a:r>
            <a:r>
              <a:rPr lang="tr-TR" dirty="0" smtClean="0">
                <a:solidFill>
                  <a:srgbClr val="FF0000"/>
                </a:solidFill>
                <a:latin typeface="Comic Sans MS" pitchFamily="66" charset="0"/>
              </a:rPr>
              <a:t>  @ </a:t>
            </a:r>
            <a:r>
              <a:rPr lang="tr-TR" dirty="0">
                <a:solidFill>
                  <a:srgbClr val="FF0000"/>
                </a:solidFill>
                <a:latin typeface="Comic Sans MS" pitchFamily="66" charset="0"/>
              </a:rPr>
              <a:t>6 pm</a:t>
            </a:r>
          </a:p>
          <a:p>
            <a:pPr>
              <a:buNone/>
            </a:pPr>
            <a:endParaRPr lang="tr-TR" sz="1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74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001000" cy="987425"/>
          </a:xfrm>
        </p:spPr>
        <p:txBody>
          <a:bodyPr/>
          <a:lstStyle/>
          <a:p>
            <a:pPr eaLnBrk="1" hangingPunct="1"/>
            <a:r>
              <a:rPr lang="tr-TR" sz="3200" dirty="0">
                <a:latin typeface="Comic Sans MS" panose="030F0702030302020204" pitchFamily="66" charset="0"/>
              </a:rPr>
              <a:t>Prof. Dr. Özgür Kabak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409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66738" y="1524000"/>
            <a:ext cx="8348662" cy="4876800"/>
          </a:xfrm>
        </p:spPr>
        <p:txBody>
          <a:bodyPr/>
          <a:lstStyle/>
          <a:p>
            <a:pPr>
              <a:buNone/>
            </a:pPr>
            <a:r>
              <a:rPr lang="en-US" sz="2000" u="sng" dirty="0" smtClean="0">
                <a:latin typeface="Comic Sans MS" pitchFamily="66" charset="0"/>
              </a:rPr>
              <a:t>Office </a:t>
            </a:r>
            <a:r>
              <a:rPr lang="en-US" sz="2000" u="sng" dirty="0">
                <a:latin typeface="Comic Sans MS" pitchFamily="66" charset="0"/>
              </a:rPr>
              <a:t>address</a:t>
            </a:r>
          </a:p>
          <a:p>
            <a:pPr>
              <a:buNone/>
            </a:pPr>
            <a:endParaRPr lang="en-US" sz="2000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sz="1000" dirty="0">
                <a:latin typeface="Comic Sans MS" pitchFamily="66" charset="0"/>
              </a:rPr>
              <a:t> </a:t>
            </a:r>
          </a:p>
          <a:p>
            <a:pPr>
              <a:buNone/>
            </a:pPr>
            <a:r>
              <a:rPr lang="en-US" sz="2000" u="sng" dirty="0">
                <a:latin typeface="Comic Sans MS" pitchFamily="66" charset="0"/>
              </a:rPr>
              <a:t>Phone</a:t>
            </a:r>
          </a:p>
          <a:p>
            <a:pPr>
              <a:buNone/>
            </a:pPr>
            <a:r>
              <a:rPr lang="en-US" sz="2000" dirty="0">
                <a:latin typeface="Comic Sans MS" pitchFamily="66" charset="0"/>
              </a:rPr>
              <a:t>(212) 293 1300 /2073 secretary</a:t>
            </a:r>
          </a:p>
          <a:p>
            <a:pPr>
              <a:buNone/>
            </a:pPr>
            <a:r>
              <a:rPr lang="en-US" sz="1000" dirty="0">
                <a:latin typeface="Comic Sans MS" pitchFamily="66" charset="0"/>
              </a:rPr>
              <a:t> </a:t>
            </a:r>
          </a:p>
          <a:p>
            <a:pPr>
              <a:buNone/>
            </a:pPr>
            <a:r>
              <a:rPr lang="en-US" sz="2000" u="sng" dirty="0">
                <a:latin typeface="Comic Sans MS" pitchFamily="66" charset="0"/>
              </a:rPr>
              <a:t>Web site</a:t>
            </a:r>
          </a:p>
          <a:p>
            <a:pPr>
              <a:buNone/>
            </a:pPr>
            <a:r>
              <a:rPr lang="en-US" sz="2000" dirty="0">
                <a:latin typeface="Comic Sans MS" pitchFamily="66" charset="0"/>
                <a:hlinkClick r:id="rId3"/>
              </a:rPr>
              <a:t>https://akademi.itu.edu.tr/kabak/</a:t>
            </a:r>
            <a:endParaRPr lang="en-US" sz="2000" dirty="0">
              <a:latin typeface="Comic Sans MS" pitchFamily="66" charset="0"/>
            </a:endParaRPr>
          </a:p>
          <a:p>
            <a:pPr>
              <a:buNone/>
            </a:pPr>
            <a:endParaRPr lang="en-US" sz="1000" u="sng" dirty="0">
              <a:latin typeface="Comic Sans MS" pitchFamily="66" charset="0"/>
            </a:endParaRPr>
          </a:p>
          <a:p>
            <a:pPr>
              <a:buNone/>
            </a:pPr>
            <a:r>
              <a:rPr lang="en-US" sz="2000" u="sng" dirty="0">
                <a:latin typeface="Comic Sans MS" pitchFamily="66" charset="0"/>
              </a:rPr>
              <a:t>E-mail address</a:t>
            </a:r>
          </a:p>
          <a:p>
            <a:pPr>
              <a:buNone/>
            </a:pPr>
            <a:r>
              <a:rPr lang="en-US" sz="2000" dirty="0">
                <a:latin typeface="Comic Sans MS" pitchFamily="66" charset="0"/>
              </a:rPr>
              <a:t>kabak@itu.edu.tr 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38672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smtClean="0">
                <a:latin typeface="Comic Sans MS" pitchFamily="66" charset="0"/>
              </a:rPr>
              <a:t>Final Exam</a:t>
            </a:r>
            <a:endParaRPr lang="tr-TR" sz="32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524000"/>
            <a:ext cx="7891462" cy="5029200"/>
          </a:xfrm>
        </p:spPr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Individual assignment</a:t>
            </a:r>
          </a:p>
          <a:p>
            <a:r>
              <a:rPr lang="tr-TR" dirty="0" smtClean="0">
                <a:latin typeface="Comic Sans MS" pitchFamily="66" charset="0"/>
              </a:rPr>
              <a:t>Duration</a:t>
            </a:r>
            <a:r>
              <a:rPr lang="tr-TR" dirty="0">
                <a:latin typeface="Comic Sans MS" pitchFamily="66" charset="0"/>
              </a:rPr>
              <a:t>: 9</a:t>
            </a:r>
            <a:r>
              <a:rPr lang="en-US" dirty="0">
                <a:latin typeface="Comic Sans MS" pitchFamily="66" charset="0"/>
              </a:rPr>
              <a:t>0-1</a:t>
            </a:r>
            <a:r>
              <a:rPr lang="tr-TR" dirty="0">
                <a:latin typeface="Comic Sans MS" pitchFamily="66" charset="0"/>
              </a:rPr>
              <a:t>20</a:t>
            </a:r>
            <a:r>
              <a:rPr lang="en-US" dirty="0">
                <a:latin typeface="Comic Sans MS" pitchFamily="66" charset="0"/>
              </a:rPr>
              <a:t> minutes</a:t>
            </a:r>
            <a:endParaRPr lang="tr-TR" dirty="0">
              <a:latin typeface="Comic Sans MS" pitchFamily="66" charset="0"/>
            </a:endParaRPr>
          </a:p>
          <a:p>
            <a:r>
              <a:rPr lang="tr-TR" dirty="0" smtClean="0">
                <a:latin typeface="Comic Sans MS" pitchFamily="66" charset="0"/>
              </a:rPr>
              <a:t>All </a:t>
            </a:r>
            <a:r>
              <a:rPr lang="tr-TR" dirty="0">
                <a:latin typeface="Comic Sans MS" pitchFamily="66" charset="0"/>
              </a:rPr>
              <a:t>topics covered</a:t>
            </a:r>
          </a:p>
          <a:p>
            <a:r>
              <a:rPr lang="tr-TR" dirty="0" smtClean="0">
                <a:latin typeface="Comic Sans MS" pitchFamily="66" charset="0"/>
              </a:rPr>
              <a:t>Date: TBA</a:t>
            </a:r>
          </a:p>
          <a:p>
            <a:pPr>
              <a:buNone/>
            </a:pPr>
            <a:endParaRPr lang="tr-TR" sz="10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18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001000" cy="987425"/>
          </a:xfrm>
        </p:spPr>
        <p:txBody>
          <a:bodyPr/>
          <a:lstStyle/>
          <a:p>
            <a:pPr eaLnBrk="1" hangingPunct="1"/>
            <a:r>
              <a:rPr lang="tr-TR" sz="3200" dirty="0" smtClean="0">
                <a:latin typeface="Comic Sans MS" panose="030F0702030302020204" pitchFamily="66" charset="0"/>
              </a:rPr>
              <a:t>Schedule</a:t>
            </a:r>
            <a:endParaRPr lang="en-US" sz="3200" dirty="0" smtClean="0"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447800"/>
            <a:ext cx="6470711" cy="50717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524000"/>
            <a:ext cx="8424862" cy="4876800"/>
          </a:xfrm>
        </p:spPr>
        <p:txBody>
          <a:bodyPr/>
          <a:lstStyle/>
          <a:p>
            <a:r>
              <a:rPr lang="tr-TR" sz="2000" dirty="0" err="1">
                <a:latin typeface="Comic Sans MS" pitchFamily="66" charset="0"/>
              </a:rPr>
              <a:t>Prof</a:t>
            </a:r>
            <a:r>
              <a:rPr lang="en-US" sz="2000" dirty="0" err="1">
                <a:latin typeface="Comic Sans MS" pitchFamily="66" charset="0"/>
              </a:rPr>
              <a:t>essor</a:t>
            </a:r>
            <a:r>
              <a:rPr lang="tr-TR" sz="2000" dirty="0">
                <a:latin typeface="Comic Sans MS" pitchFamily="66" charset="0"/>
              </a:rPr>
              <a:t> at </a:t>
            </a:r>
            <a:r>
              <a:rPr lang="tr-TR" sz="2000" dirty="0" err="1">
                <a:solidFill>
                  <a:srgbClr val="FF0000"/>
                </a:solidFill>
                <a:latin typeface="Comic Sans MS" pitchFamily="66" charset="0"/>
              </a:rPr>
              <a:t>Industrial</a:t>
            </a:r>
            <a:r>
              <a:rPr lang="tr-TR" sz="20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tr-TR" sz="2000" dirty="0" err="1">
                <a:solidFill>
                  <a:srgbClr val="FF0000"/>
                </a:solidFill>
                <a:latin typeface="Comic Sans MS" pitchFamily="66" charset="0"/>
              </a:rPr>
              <a:t>Engineering</a:t>
            </a:r>
            <a:r>
              <a:rPr lang="tr-TR" sz="20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tr-TR" sz="2000" dirty="0" err="1">
                <a:solidFill>
                  <a:srgbClr val="FF0000"/>
                </a:solidFill>
                <a:latin typeface="Comic Sans MS" pitchFamily="66" charset="0"/>
              </a:rPr>
              <a:t>department</a:t>
            </a:r>
            <a:r>
              <a:rPr lang="tr-TR" sz="2000" dirty="0">
                <a:solidFill>
                  <a:srgbClr val="FF0000"/>
                </a:solidFill>
                <a:latin typeface="Comic Sans MS" pitchFamily="66" charset="0"/>
              </a:rPr>
              <a:t> of ITU </a:t>
            </a:r>
            <a:r>
              <a:rPr lang="tr-TR" sz="2000" dirty="0">
                <a:latin typeface="Comic Sans MS" pitchFamily="66" charset="0"/>
              </a:rPr>
              <a:t>(20</a:t>
            </a:r>
            <a:r>
              <a:rPr lang="en-US" sz="2000" dirty="0">
                <a:latin typeface="Comic Sans MS" pitchFamily="66" charset="0"/>
              </a:rPr>
              <a:t>21</a:t>
            </a:r>
            <a:r>
              <a:rPr lang="tr-TR" sz="2000" dirty="0">
                <a:latin typeface="Comic Sans MS" pitchFamily="66" charset="0"/>
              </a:rPr>
              <a:t>)</a:t>
            </a:r>
            <a:endParaRPr lang="en-US" sz="2000" dirty="0">
              <a:latin typeface="Comic Sans MS" pitchFamily="66" charset="0"/>
            </a:endParaRPr>
          </a:p>
          <a:p>
            <a:r>
              <a:rPr lang="tr-TR" sz="2000" dirty="0">
                <a:latin typeface="Comic Sans MS" pitchFamily="66" charset="0"/>
              </a:rPr>
              <a:t>Post-</a:t>
            </a:r>
            <a:r>
              <a:rPr lang="tr-TR" sz="2000" dirty="0" err="1">
                <a:latin typeface="Comic Sans MS" pitchFamily="66" charset="0"/>
              </a:rPr>
              <a:t>doc</a:t>
            </a:r>
            <a:r>
              <a:rPr lang="tr-TR" sz="2000" dirty="0">
                <a:latin typeface="Comic Sans MS" pitchFamily="66" charset="0"/>
              </a:rPr>
              <a:t> </a:t>
            </a:r>
            <a:r>
              <a:rPr lang="tr-TR" sz="2000" dirty="0" err="1">
                <a:latin typeface="Comic Sans MS" pitchFamily="66" charset="0"/>
              </a:rPr>
              <a:t>studies</a:t>
            </a:r>
            <a:r>
              <a:rPr lang="tr-TR" sz="2000" dirty="0">
                <a:latin typeface="Comic Sans MS" pitchFamily="66" charset="0"/>
              </a:rPr>
              <a:t> at 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Belgium Nuclear Research Centre </a:t>
            </a:r>
            <a:r>
              <a:rPr lang="tr-TR" sz="2000" dirty="0">
                <a:latin typeface="Comic Sans MS" pitchFamily="66" charset="0"/>
              </a:rPr>
              <a:t>(</a:t>
            </a:r>
            <a:r>
              <a:rPr lang="en-US" sz="2000" dirty="0">
                <a:latin typeface="Comic Sans MS" pitchFamily="66" charset="0"/>
              </a:rPr>
              <a:t>SCK.CEN</a:t>
            </a:r>
            <a:r>
              <a:rPr lang="tr-TR" sz="2000" dirty="0">
                <a:latin typeface="Comic Sans MS" pitchFamily="66" charset="0"/>
              </a:rPr>
              <a:t>) (2009-2010)</a:t>
            </a:r>
            <a:endParaRPr lang="en-US" sz="2000" dirty="0">
              <a:latin typeface="Comic Sans MS" pitchFamily="66" charset="0"/>
            </a:endParaRPr>
          </a:p>
          <a:p>
            <a:pPr lvl="1"/>
            <a:r>
              <a:rPr lang="tr-TR" dirty="0">
                <a:latin typeface="Comic Sans MS" pitchFamily="66" charset="0"/>
              </a:rPr>
              <a:t>A </a:t>
            </a:r>
            <a:r>
              <a:rPr lang="tr-TR" dirty="0" err="1">
                <a:latin typeface="Comic Sans MS" pitchFamily="66" charset="0"/>
              </a:rPr>
              <a:t>fuzzy</a:t>
            </a:r>
            <a:r>
              <a:rPr lang="tr-TR" dirty="0">
                <a:latin typeface="Comic Sans MS" pitchFamily="66" charset="0"/>
              </a:rPr>
              <a:t> </a:t>
            </a:r>
            <a:r>
              <a:rPr lang="tr-TR" dirty="0" err="1">
                <a:latin typeface="Comic Sans MS" pitchFamily="66" charset="0"/>
              </a:rPr>
              <a:t>multi</a:t>
            </a:r>
            <a:r>
              <a:rPr lang="tr-TR" dirty="0">
                <a:latin typeface="Comic Sans MS" pitchFamily="66" charset="0"/>
              </a:rPr>
              <a:t> </a:t>
            </a:r>
            <a:r>
              <a:rPr lang="tr-TR" dirty="0" err="1">
                <a:latin typeface="Comic Sans MS" pitchFamily="66" charset="0"/>
              </a:rPr>
              <a:t>attribute</a:t>
            </a:r>
            <a:r>
              <a:rPr lang="tr-TR" dirty="0">
                <a:latin typeface="Comic Sans MS" pitchFamily="66" charset="0"/>
              </a:rPr>
              <a:t> </a:t>
            </a:r>
            <a:r>
              <a:rPr lang="tr-TR" dirty="0" err="1">
                <a:latin typeface="Comic Sans MS" pitchFamily="66" charset="0"/>
              </a:rPr>
              <a:t>decision</a:t>
            </a:r>
            <a:r>
              <a:rPr lang="tr-TR" dirty="0">
                <a:latin typeface="Comic Sans MS" pitchFamily="66" charset="0"/>
              </a:rPr>
              <a:t> </a:t>
            </a:r>
            <a:r>
              <a:rPr lang="tr-TR" dirty="0" err="1">
                <a:latin typeface="Comic Sans MS" pitchFamily="66" charset="0"/>
              </a:rPr>
              <a:t>making</a:t>
            </a:r>
            <a:r>
              <a:rPr lang="tr-TR" dirty="0">
                <a:latin typeface="Comic Sans MS" pitchFamily="66" charset="0"/>
              </a:rPr>
              <a:t> </a:t>
            </a:r>
            <a:r>
              <a:rPr lang="tr-TR" dirty="0" err="1">
                <a:latin typeface="Comic Sans MS" pitchFamily="66" charset="0"/>
              </a:rPr>
              <a:t>approach</a:t>
            </a:r>
            <a:r>
              <a:rPr lang="tr-TR" dirty="0">
                <a:latin typeface="Comic Sans MS" pitchFamily="66" charset="0"/>
              </a:rPr>
              <a:t> </a:t>
            </a:r>
            <a:r>
              <a:rPr lang="tr-TR" dirty="0" err="1">
                <a:latin typeface="Comic Sans MS" pitchFamily="66" charset="0"/>
              </a:rPr>
              <a:t>for</a:t>
            </a:r>
            <a:r>
              <a:rPr lang="tr-TR" dirty="0">
                <a:latin typeface="Comic Sans MS" pitchFamily="66" charset="0"/>
              </a:rPr>
              <a:t> </a:t>
            </a:r>
            <a:r>
              <a:rPr lang="tr-TR" dirty="0" err="1">
                <a:latin typeface="Comic Sans MS" pitchFamily="66" charset="0"/>
              </a:rPr>
              <a:t>nuclear</a:t>
            </a:r>
            <a:r>
              <a:rPr lang="tr-TR" dirty="0">
                <a:latin typeface="Comic Sans MS" pitchFamily="66" charset="0"/>
              </a:rPr>
              <a:t> </a:t>
            </a:r>
            <a:r>
              <a:rPr lang="tr-TR" dirty="0" err="1">
                <a:latin typeface="Comic Sans MS" pitchFamily="66" charset="0"/>
              </a:rPr>
              <a:t>safeguards</a:t>
            </a:r>
            <a:r>
              <a:rPr lang="tr-TR" dirty="0">
                <a:latin typeface="Comic Sans MS" pitchFamily="66" charset="0"/>
              </a:rPr>
              <a:t> </a:t>
            </a:r>
            <a:r>
              <a:rPr lang="tr-TR" dirty="0" err="1">
                <a:latin typeface="Comic Sans MS" pitchFamily="66" charset="0"/>
              </a:rPr>
              <a:t>information</a:t>
            </a:r>
            <a:r>
              <a:rPr lang="tr-TR" dirty="0">
                <a:latin typeface="Comic Sans MS" pitchFamily="66" charset="0"/>
              </a:rPr>
              <a:t> </a:t>
            </a:r>
            <a:r>
              <a:rPr lang="tr-TR" dirty="0" err="1">
                <a:latin typeface="Comic Sans MS" pitchFamily="66" charset="0"/>
              </a:rPr>
              <a:t>management</a:t>
            </a:r>
            <a:endParaRPr lang="tr-TR" dirty="0">
              <a:latin typeface="Comic Sans MS" pitchFamily="66" charset="0"/>
            </a:endParaRPr>
          </a:p>
          <a:p>
            <a:r>
              <a:rPr lang="tr-TR" sz="2000" dirty="0" err="1">
                <a:latin typeface="Comic Sans MS" pitchFamily="66" charset="0"/>
              </a:rPr>
              <a:t>Ph</a:t>
            </a:r>
            <a:r>
              <a:rPr lang="tr-TR" sz="2000" dirty="0">
                <a:latin typeface="Comic Sans MS" pitchFamily="66" charset="0"/>
              </a:rPr>
              <a:t>.D. in ITU </a:t>
            </a:r>
            <a:r>
              <a:rPr lang="tr-TR" sz="2000" dirty="0" err="1">
                <a:latin typeface="Comic Sans MS" pitchFamily="66" charset="0"/>
              </a:rPr>
              <a:t>Industrial</a:t>
            </a:r>
            <a:r>
              <a:rPr lang="tr-TR" sz="2000" dirty="0">
                <a:latin typeface="Comic Sans MS" pitchFamily="66" charset="0"/>
              </a:rPr>
              <a:t> </a:t>
            </a:r>
            <a:r>
              <a:rPr lang="tr-TR" sz="2000" dirty="0" err="1">
                <a:latin typeface="Comic Sans MS" pitchFamily="66" charset="0"/>
              </a:rPr>
              <a:t>Engineering</a:t>
            </a:r>
            <a:r>
              <a:rPr lang="tr-TR" sz="2000" dirty="0">
                <a:latin typeface="Comic Sans MS" pitchFamily="66" charset="0"/>
              </a:rPr>
              <a:t> </a:t>
            </a:r>
            <a:r>
              <a:rPr lang="tr-TR" sz="2000" dirty="0" err="1">
                <a:latin typeface="Comic Sans MS" pitchFamily="66" charset="0"/>
              </a:rPr>
              <a:t>programme</a:t>
            </a:r>
            <a:r>
              <a:rPr lang="tr-TR" sz="2000" dirty="0">
                <a:latin typeface="Comic Sans MS" pitchFamily="66" charset="0"/>
              </a:rPr>
              <a:t> (2008)</a:t>
            </a:r>
            <a:endParaRPr lang="en-US" sz="2000" dirty="0">
              <a:latin typeface="Comic Sans MS" pitchFamily="66" charset="0"/>
            </a:endParaRPr>
          </a:p>
          <a:p>
            <a:pPr lvl="1"/>
            <a:r>
              <a:rPr lang="tr-TR" dirty="0" err="1">
                <a:latin typeface="Comic Sans MS" pitchFamily="66" charset="0"/>
              </a:rPr>
              <a:t>Modeling</a:t>
            </a:r>
            <a:r>
              <a:rPr lang="tr-TR" dirty="0">
                <a:latin typeface="Comic Sans MS" pitchFamily="66" charset="0"/>
              </a:rPr>
              <a:t> </a:t>
            </a:r>
            <a:r>
              <a:rPr lang="tr-TR" dirty="0" err="1">
                <a:latin typeface="Comic Sans MS" pitchFamily="66" charset="0"/>
              </a:rPr>
              <a:t>supply</a:t>
            </a:r>
            <a:r>
              <a:rPr lang="tr-TR" dirty="0">
                <a:latin typeface="Comic Sans MS" pitchFamily="66" charset="0"/>
              </a:rPr>
              <a:t> </a:t>
            </a:r>
            <a:r>
              <a:rPr lang="tr-TR" dirty="0" err="1">
                <a:latin typeface="Comic Sans MS" pitchFamily="66" charset="0"/>
              </a:rPr>
              <a:t>chain</a:t>
            </a:r>
            <a:r>
              <a:rPr lang="tr-TR" dirty="0">
                <a:latin typeface="Comic Sans MS" pitchFamily="66" charset="0"/>
              </a:rPr>
              <a:t> network </a:t>
            </a:r>
            <a:r>
              <a:rPr lang="tr-TR" dirty="0" err="1">
                <a:latin typeface="Comic Sans MS" pitchFamily="66" charset="0"/>
              </a:rPr>
              <a:t>using</a:t>
            </a:r>
            <a:r>
              <a:rPr lang="tr-TR" dirty="0">
                <a:latin typeface="Comic Sans MS" pitchFamily="66" charset="0"/>
              </a:rPr>
              <a:t> </a:t>
            </a:r>
            <a:r>
              <a:rPr lang="tr-TR" dirty="0" err="1">
                <a:latin typeface="Comic Sans MS" pitchFamily="66" charset="0"/>
              </a:rPr>
              <a:t>possibilistic</a:t>
            </a:r>
            <a:r>
              <a:rPr lang="tr-TR" dirty="0">
                <a:latin typeface="Comic Sans MS" pitchFamily="66" charset="0"/>
              </a:rPr>
              <a:t> </a:t>
            </a:r>
            <a:r>
              <a:rPr lang="tr-TR" dirty="0" err="1">
                <a:latin typeface="Comic Sans MS" pitchFamily="66" charset="0"/>
              </a:rPr>
              <a:t>linear</a:t>
            </a:r>
            <a:r>
              <a:rPr lang="tr-TR" dirty="0">
                <a:latin typeface="Comic Sans MS" pitchFamily="66" charset="0"/>
              </a:rPr>
              <a:t> </a:t>
            </a:r>
            <a:r>
              <a:rPr lang="tr-TR" dirty="0" err="1">
                <a:latin typeface="Comic Sans MS" pitchFamily="66" charset="0"/>
              </a:rPr>
              <a:t>programming</a:t>
            </a:r>
            <a:r>
              <a:rPr lang="tr-TR" dirty="0">
                <a:latin typeface="Comic Sans MS" pitchFamily="66" charset="0"/>
              </a:rPr>
              <a:t> and an </a:t>
            </a:r>
            <a:r>
              <a:rPr lang="tr-TR" dirty="0" err="1">
                <a:latin typeface="Comic Sans MS" pitchFamily="66" charset="0"/>
              </a:rPr>
              <a:t>application</a:t>
            </a:r>
            <a:r>
              <a:rPr lang="tr-TR" dirty="0">
                <a:latin typeface="Comic Sans MS" pitchFamily="66" charset="0"/>
              </a:rPr>
              <a:t> </a:t>
            </a:r>
            <a:endParaRPr lang="en-US" dirty="0">
              <a:latin typeface="Comic Sans MS" pitchFamily="66" charset="0"/>
            </a:endParaRPr>
          </a:p>
          <a:p>
            <a:r>
              <a:rPr lang="tr-TR" sz="2000" dirty="0" err="1">
                <a:latin typeface="Comic Sans MS" pitchFamily="66" charset="0"/>
              </a:rPr>
              <a:t>Research</a:t>
            </a:r>
            <a:r>
              <a:rPr lang="tr-TR" sz="2000" dirty="0">
                <a:latin typeface="Comic Sans MS" pitchFamily="66" charset="0"/>
              </a:rPr>
              <a:t> </a:t>
            </a:r>
            <a:r>
              <a:rPr lang="tr-TR" sz="2000" dirty="0" err="1">
                <a:latin typeface="Comic Sans MS" pitchFamily="66" charset="0"/>
              </a:rPr>
              <a:t>interests</a:t>
            </a:r>
            <a:endParaRPr lang="tr-TR" sz="2000" dirty="0">
              <a:latin typeface="Comic Sans MS" pitchFamily="66" charset="0"/>
            </a:endParaRPr>
          </a:p>
          <a:p>
            <a:pPr lvl="1"/>
            <a:r>
              <a:rPr lang="tr-TR" dirty="0" err="1">
                <a:latin typeface="Comic Sans MS" pitchFamily="66" charset="0"/>
              </a:rPr>
              <a:t>Operations</a:t>
            </a:r>
            <a:r>
              <a:rPr lang="tr-TR" dirty="0">
                <a:latin typeface="Comic Sans MS" pitchFamily="66" charset="0"/>
              </a:rPr>
              <a:t> </a:t>
            </a:r>
            <a:r>
              <a:rPr lang="tr-TR" dirty="0" err="1">
                <a:latin typeface="Comic Sans MS" pitchFamily="66" charset="0"/>
              </a:rPr>
              <a:t>Research</a:t>
            </a:r>
            <a:r>
              <a:rPr lang="tr-TR" dirty="0">
                <a:latin typeface="Comic Sans MS" pitchFamily="66" charset="0"/>
              </a:rPr>
              <a:t> (</a:t>
            </a:r>
            <a:r>
              <a:rPr lang="tr-TR" dirty="0" err="1">
                <a:latin typeface="Comic Sans MS" pitchFamily="66" charset="0"/>
              </a:rPr>
              <a:t>Mathematical</a:t>
            </a:r>
            <a:r>
              <a:rPr lang="tr-TR" dirty="0">
                <a:latin typeface="Comic Sans MS" pitchFamily="66" charset="0"/>
              </a:rPr>
              <a:t> </a:t>
            </a:r>
            <a:r>
              <a:rPr lang="tr-TR" dirty="0" err="1">
                <a:latin typeface="Comic Sans MS" pitchFamily="66" charset="0"/>
              </a:rPr>
              <a:t>programming</a:t>
            </a:r>
            <a:r>
              <a:rPr lang="tr-TR" dirty="0">
                <a:latin typeface="Comic Sans MS" pitchFamily="66" charset="0"/>
              </a:rPr>
              <a:t>)</a:t>
            </a:r>
          </a:p>
          <a:p>
            <a:pPr lvl="1"/>
            <a:r>
              <a:rPr lang="tr-TR" dirty="0" err="1">
                <a:latin typeface="Comic Sans MS" pitchFamily="66" charset="0"/>
              </a:rPr>
              <a:t>Modeling</a:t>
            </a:r>
            <a:r>
              <a:rPr lang="tr-TR" dirty="0">
                <a:latin typeface="Comic Sans MS" pitchFamily="66" charset="0"/>
              </a:rPr>
              <a:t> </a:t>
            </a:r>
            <a:r>
              <a:rPr lang="tr-TR" dirty="0" err="1">
                <a:latin typeface="Comic Sans MS" pitchFamily="66" charset="0"/>
              </a:rPr>
              <a:t>complex</a:t>
            </a:r>
            <a:r>
              <a:rPr lang="tr-TR" dirty="0">
                <a:latin typeface="Comic Sans MS" pitchFamily="66" charset="0"/>
              </a:rPr>
              <a:t> </a:t>
            </a:r>
            <a:r>
              <a:rPr lang="tr-TR" dirty="0" err="1">
                <a:latin typeface="Comic Sans MS" pitchFamily="66" charset="0"/>
              </a:rPr>
              <a:t>systems</a:t>
            </a:r>
            <a:endParaRPr lang="tr-TR" dirty="0">
              <a:latin typeface="Comic Sans MS" pitchFamily="66" charset="0"/>
            </a:endParaRPr>
          </a:p>
          <a:p>
            <a:pPr lvl="1"/>
            <a:r>
              <a:rPr lang="tr-TR" dirty="0" err="1">
                <a:latin typeface="Comic Sans MS" pitchFamily="66" charset="0"/>
              </a:rPr>
              <a:t>Fuzzy</a:t>
            </a:r>
            <a:r>
              <a:rPr lang="tr-TR" dirty="0">
                <a:latin typeface="Comic Sans MS" pitchFamily="66" charset="0"/>
              </a:rPr>
              <a:t> </a:t>
            </a:r>
            <a:r>
              <a:rPr lang="en-US" dirty="0">
                <a:latin typeface="Comic Sans MS" pitchFamily="66" charset="0"/>
              </a:rPr>
              <a:t>and Group </a:t>
            </a:r>
            <a:r>
              <a:rPr lang="tr-TR" dirty="0" err="1">
                <a:latin typeface="Comic Sans MS" pitchFamily="66" charset="0"/>
              </a:rPr>
              <a:t>decision</a:t>
            </a:r>
            <a:r>
              <a:rPr lang="tr-TR" dirty="0">
                <a:latin typeface="Comic Sans MS" pitchFamily="66" charset="0"/>
              </a:rPr>
              <a:t> </a:t>
            </a:r>
            <a:r>
              <a:rPr lang="tr-TR" dirty="0" err="1">
                <a:latin typeface="Comic Sans MS" pitchFamily="66" charset="0"/>
              </a:rPr>
              <a:t>making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4D63A174-40D4-4F38-8F57-C1ADDF9BCE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001000" cy="987425"/>
          </a:xfrm>
        </p:spPr>
        <p:txBody>
          <a:bodyPr/>
          <a:lstStyle/>
          <a:p>
            <a:pPr eaLnBrk="1" hangingPunct="1"/>
            <a:r>
              <a:rPr lang="tr-TR" sz="3200" dirty="0">
                <a:latin typeface="Comic Sans MS" panose="030F0702030302020204" pitchFamily="66" charset="0"/>
              </a:rPr>
              <a:t>Prof. Dr. Özgür Kabak</a:t>
            </a:r>
            <a:endParaRPr lang="en-US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641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001000" cy="987425"/>
          </a:xfrm>
        </p:spPr>
        <p:txBody>
          <a:bodyPr/>
          <a:lstStyle/>
          <a:p>
            <a:pPr eaLnBrk="1" hangingPunct="1"/>
            <a:r>
              <a:rPr lang="tr-TR" sz="3200" dirty="0">
                <a:latin typeface="Comic Sans MS" panose="030F0702030302020204" pitchFamily="66" charset="0"/>
              </a:rPr>
              <a:t>Prof. Dr. Y. İlker Topcu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4099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566738" y="1524000"/>
            <a:ext cx="8577262" cy="51054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tr-TR" sz="2000" u="sng" dirty="0">
                <a:latin typeface="Comic Sans MS" pitchFamily="66" charset="0"/>
              </a:rPr>
              <a:t>Office </a:t>
            </a:r>
            <a:r>
              <a:rPr lang="tr-TR" sz="2000" u="sng" dirty="0" err="1">
                <a:latin typeface="Comic Sans MS" pitchFamily="66" charset="0"/>
              </a:rPr>
              <a:t>address</a:t>
            </a:r>
            <a:endParaRPr lang="tr-TR" sz="2000" u="sng" dirty="0">
              <a:latin typeface="Comic Sans MS" pitchFamily="66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en-US" sz="2000" dirty="0">
              <a:latin typeface="Comic Sans MS" pitchFamily="66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tr-TR" sz="1000" dirty="0">
                <a:latin typeface="Comic Sans MS" pitchFamily="66" charset="0"/>
              </a:rPr>
              <a:t> 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tr-TR" sz="2000" u="sng" dirty="0" err="1">
                <a:latin typeface="Comic Sans MS" pitchFamily="66" charset="0"/>
              </a:rPr>
              <a:t>Phone</a:t>
            </a:r>
            <a:endParaRPr lang="tr-TR" sz="2000" u="sng" dirty="0">
              <a:latin typeface="Comic Sans MS" pitchFamily="66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tr-TR" sz="2000" dirty="0">
                <a:latin typeface="Comic Sans MS" pitchFamily="66" charset="0"/>
              </a:rPr>
              <a:t>(532) 355 5045 mobile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tr-TR" sz="1000" dirty="0">
                <a:latin typeface="Comic Sans MS" pitchFamily="66" charset="0"/>
              </a:rPr>
              <a:t> 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tr-TR" sz="2000" u="sng" dirty="0">
                <a:latin typeface="Comic Sans MS" pitchFamily="66" charset="0"/>
              </a:rPr>
              <a:t>Web site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2000" dirty="0">
                <a:latin typeface="Comic Sans MS" pitchFamily="66" charset="0"/>
                <a:hlinkClick r:id="rId3"/>
              </a:rPr>
              <a:t>www.ilkertopcu.</a:t>
            </a:r>
            <a:r>
              <a:rPr lang="tr-TR" sz="2000" dirty="0">
                <a:latin typeface="Comic Sans MS" pitchFamily="66" charset="0"/>
                <a:hlinkClick r:id="rId3"/>
              </a:rPr>
              <a:t>net</a:t>
            </a:r>
            <a:r>
              <a:rPr lang="tr-TR" sz="2000" dirty="0">
                <a:latin typeface="Comic Sans MS" panose="030F0702030302020204" pitchFamily="66" charset="0"/>
              </a:rPr>
              <a:t>, </a:t>
            </a:r>
            <a:r>
              <a:rPr lang="tr-TR" sz="2000" u="sng" dirty="0">
                <a:latin typeface="Comic Sans MS" panose="030F0702030302020204" pitchFamily="66" charset="0"/>
                <a:hlinkClick r:id="rId4"/>
              </a:rPr>
              <a:t>www.linkedin.com/in/ilker-topcu/</a:t>
            </a:r>
            <a:r>
              <a:rPr lang="tr-TR" sz="2000" dirty="0">
                <a:latin typeface="Comic Sans MS" panose="030F0702030302020204" pitchFamily="66" charset="0"/>
              </a:rPr>
              <a:t>  </a:t>
            </a: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tr-TR" sz="2000" dirty="0">
                <a:latin typeface="Comic Sans MS" pitchFamily="66" charset="0"/>
                <a:hlinkClick r:id="rId5"/>
              </a:rPr>
              <a:t>twitter.com/yitopcu</a:t>
            </a:r>
            <a:r>
              <a:rPr lang="tr-TR" sz="2000" dirty="0">
                <a:latin typeface="Comic Sans MS" pitchFamily="66" charset="0"/>
              </a:rPr>
              <a:t>, </a:t>
            </a:r>
            <a:r>
              <a:rPr lang="tr-TR" sz="2000" dirty="0">
                <a:latin typeface="Comic Sans MS" pitchFamily="66" charset="0"/>
                <a:hlinkClick r:id="rId6"/>
              </a:rPr>
              <a:t>facebook.com/yitopcu</a:t>
            </a:r>
            <a:r>
              <a:rPr lang="tr-TR" sz="2000" dirty="0">
                <a:latin typeface="Comic Sans MS" pitchFamily="66" charset="0"/>
              </a:rPr>
              <a:t>, </a:t>
            </a:r>
            <a:r>
              <a:rPr lang="tr-TR" sz="2000" dirty="0">
                <a:latin typeface="Comic Sans MS" pitchFamily="66" charset="0"/>
                <a:hlinkClick r:id="rId7" action="ppaction://hlinkfile"/>
              </a:rPr>
              <a:t>instagram.com/yitopcu</a:t>
            </a:r>
            <a:endParaRPr lang="tr-TR" sz="2000" dirty="0">
              <a:latin typeface="Comic Sans MS" pitchFamily="66" charset="0"/>
            </a:endParaRPr>
          </a:p>
          <a:p>
            <a:pPr marL="0" indent="0" eaLnBrk="1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endParaRPr lang="tr-TR" sz="1000" dirty="0">
              <a:latin typeface="Comic Sans MS" pitchFamily="66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tr-TR" sz="2000" u="sng" dirty="0">
                <a:latin typeface="Comic Sans MS" pitchFamily="66" charset="0"/>
              </a:rPr>
              <a:t>E-mail </a:t>
            </a:r>
            <a:r>
              <a:rPr lang="tr-TR" sz="2000" u="sng" dirty="0" err="1">
                <a:latin typeface="Comic Sans MS" pitchFamily="66" charset="0"/>
              </a:rPr>
              <a:t>address</a:t>
            </a:r>
            <a:endParaRPr lang="tr-TR" sz="2000" u="sng" dirty="0">
              <a:latin typeface="Comic Sans MS" pitchFamily="66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tr-TR" sz="2000" dirty="0">
                <a:latin typeface="Comic Sans MS" pitchFamily="66" charset="0"/>
              </a:rPr>
              <a:t>ilker.</a:t>
            </a:r>
            <a:r>
              <a:rPr lang="tr-TR" sz="2000" dirty="0" err="1">
                <a:latin typeface="Comic Sans MS" pitchFamily="66" charset="0"/>
              </a:rPr>
              <a:t>topcu</a:t>
            </a:r>
            <a:r>
              <a:rPr lang="tr-TR" sz="2000" dirty="0">
                <a:latin typeface="Comic Sans MS" pitchFamily="66" charset="0"/>
              </a:rPr>
              <a:t>@</a:t>
            </a:r>
            <a:r>
              <a:rPr lang="tr-TR" sz="2000" dirty="0" err="1">
                <a:latin typeface="Comic Sans MS" pitchFamily="66" charset="0"/>
              </a:rPr>
              <a:t>itu</a:t>
            </a:r>
            <a:r>
              <a:rPr lang="tr-TR" sz="2000" dirty="0">
                <a:latin typeface="Comic Sans MS" pitchFamily="66" charset="0"/>
              </a:rPr>
              <a:t>.edu.tr 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tr-TR" sz="2000" dirty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98551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600200"/>
            <a:ext cx="8272462" cy="5029200"/>
          </a:xfrm>
        </p:spPr>
        <p:txBody>
          <a:bodyPr/>
          <a:lstStyle/>
          <a:p>
            <a:r>
              <a:rPr lang="en-US" sz="2000" dirty="0">
                <a:latin typeface="Comic Sans MS" pitchFamily="66" charset="0"/>
              </a:rPr>
              <a:t>Professor at 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Industrial Engineering department</a:t>
            </a:r>
            <a:r>
              <a:rPr lang="tr-TR" sz="2000" dirty="0">
                <a:latin typeface="Comic Sans MS" pitchFamily="66" charset="0"/>
              </a:rPr>
              <a:t>,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 ITU </a:t>
            </a:r>
            <a:r>
              <a:rPr lang="en-US" sz="2000" dirty="0">
                <a:latin typeface="Comic Sans MS" pitchFamily="66" charset="0"/>
              </a:rPr>
              <a:t>(2011</a:t>
            </a:r>
            <a:r>
              <a:rPr lang="tr-TR" sz="2000" dirty="0">
                <a:latin typeface="Comic Sans MS" pitchFamily="66" charset="0"/>
              </a:rPr>
              <a:t>- </a:t>
            </a:r>
            <a:r>
              <a:rPr lang="en-US" sz="2000" dirty="0">
                <a:latin typeface="Comic Sans MS" pitchFamily="66" charset="0"/>
              </a:rPr>
              <a:t>)</a:t>
            </a:r>
          </a:p>
          <a:p>
            <a:r>
              <a:rPr lang="tr-TR" sz="2000" dirty="0">
                <a:latin typeface="Comic Sans MS" pitchFamily="66" charset="0"/>
              </a:rPr>
              <a:t>Visiting Professor at The Joseph M. </a:t>
            </a:r>
            <a:r>
              <a:rPr lang="tr-TR" sz="2000" dirty="0">
                <a:solidFill>
                  <a:srgbClr val="FF0000"/>
                </a:solidFill>
                <a:latin typeface="Comic Sans MS" pitchFamily="66" charset="0"/>
              </a:rPr>
              <a:t>Katz</a:t>
            </a:r>
            <a:r>
              <a:rPr lang="tr-TR" sz="2000" dirty="0">
                <a:latin typeface="Comic Sans MS" pitchFamily="66" charset="0"/>
              </a:rPr>
              <a:t> Graduate </a:t>
            </a:r>
            <a:r>
              <a:rPr lang="tr-TR" sz="2000" dirty="0">
                <a:solidFill>
                  <a:srgbClr val="FF0000"/>
                </a:solidFill>
                <a:latin typeface="Comic Sans MS" pitchFamily="66" charset="0"/>
              </a:rPr>
              <a:t>School of Business</a:t>
            </a:r>
            <a:r>
              <a:rPr lang="tr-TR" sz="2000" dirty="0">
                <a:latin typeface="Comic Sans MS" pitchFamily="66" charset="0"/>
              </a:rPr>
              <a:t>, </a:t>
            </a:r>
            <a:r>
              <a:rPr lang="tr-TR" sz="2000" dirty="0">
                <a:solidFill>
                  <a:srgbClr val="FF0000"/>
                </a:solidFill>
                <a:latin typeface="Comic Sans MS" pitchFamily="66" charset="0"/>
              </a:rPr>
              <a:t>University of Pittsburgh </a:t>
            </a:r>
            <a:r>
              <a:rPr lang="tr-TR" sz="2000" dirty="0">
                <a:latin typeface="Comic Sans MS" pitchFamily="66" charset="0"/>
              </a:rPr>
              <a:t>(2018-2019)</a:t>
            </a:r>
            <a:endParaRPr lang="en-US" sz="2000" dirty="0">
              <a:latin typeface="Comic Sans MS" pitchFamily="66" charset="0"/>
            </a:endParaRPr>
          </a:p>
          <a:p>
            <a:r>
              <a:rPr lang="en-US" sz="2000" dirty="0">
                <a:latin typeface="Comic Sans MS" pitchFamily="66" charset="0"/>
              </a:rPr>
              <a:t>Ph.D. in ITU Engineering Management program (2000)</a:t>
            </a:r>
          </a:p>
          <a:p>
            <a:r>
              <a:rPr lang="tr-TR" sz="2000" dirty="0">
                <a:latin typeface="Comic Sans MS" pitchFamily="66" charset="0"/>
              </a:rPr>
              <a:t>Visiting Re</a:t>
            </a:r>
            <a:r>
              <a:rPr lang="en-US" sz="2000" dirty="0">
                <a:latin typeface="Comic Sans MS" pitchFamily="66" charset="0"/>
              </a:rPr>
              <a:t>search</a:t>
            </a:r>
            <a:r>
              <a:rPr lang="tr-TR" sz="2000" dirty="0">
                <a:latin typeface="Comic Sans MS" pitchFamily="66" charset="0"/>
              </a:rPr>
              <a:t>er</a:t>
            </a:r>
            <a:r>
              <a:rPr lang="en-US" sz="2000" dirty="0">
                <a:latin typeface="Comic Sans MS" pitchFamily="66" charset="0"/>
              </a:rPr>
              <a:t> at Centre for Decision Research of </a:t>
            </a:r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Leeds University Business School </a:t>
            </a:r>
            <a:r>
              <a:rPr lang="en-US" sz="2000" dirty="0">
                <a:latin typeface="Comic Sans MS" pitchFamily="66" charset="0"/>
              </a:rPr>
              <a:t>(1998-1999)</a:t>
            </a:r>
          </a:p>
          <a:p>
            <a:r>
              <a:rPr lang="en-US" sz="2000" dirty="0">
                <a:latin typeface="Comic Sans MS" pitchFamily="66" charset="0"/>
              </a:rPr>
              <a:t>Research interests</a:t>
            </a:r>
          </a:p>
          <a:p>
            <a:pPr lvl="1"/>
            <a:r>
              <a:rPr lang="en-US" dirty="0">
                <a:latin typeface="Comic Sans MS" pitchFamily="66" charset="0"/>
              </a:rPr>
              <a:t>Decision Analysis, Multi Criteria Decision Making, Group Decision Making</a:t>
            </a:r>
          </a:p>
          <a:p>
            <a:pPr lvl="1"/>
            <a:r>
              <a:rPr lang="en-US" dirty="0">
                <a:latin typeface="Comic Sans MS" pitchFamily="66" charset="0"/>
              </a:rPr>
              <a:t>Operations Research / Management </a:t>
            </a:r>
            <a:r>
              <a:rPr lang="en-US" dirty="0" smtClean="0">
                <a:latin typeface="Comic Sans MS" pitchFamily="66" charset="0"/>
              </a:rPr>
              <a:t>Science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E7A49A6-4AE5-4997-88DE-B3D87739B9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001000" cy="987425"/>
          </a:xfrm>
        </p:spPr>
        <p:txBody>
          <a:bodyPr/>
          <a:lstStyle/>
          <a:p>
            <a:pPr eaLnBrk="1" hangingPunct="1"/>
            <a:r>
              <a:rPr lang="tr-TR" sz="3200" dirty="0">
                <a:latin typeface="Comic Sans MS" panose="030F0702030302020204" pitchFamily="66" charset="0"/>
              </a:rPr>
              <a:t>Prof. Dr. Y. İlker Topcu</a:t>
            </a:r>
            <a:endParaRPr lang="en-US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829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676400"/>
            <a:ext cx="8272462" cy="4495800"/>
          </a:xfrm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Credits: 		3+0</a:t>
            </a:r>
          </a:p>
          <a:p>
            <a:r>
              <a:rPr lang="en-US" dirty="0" smtClean="0">
                <a:latin typeface="Comic Sans MS" pitchFamily="66" charset="0"/>
              </a:rPr>
              <a:t>ECTS Credits: 	7</a:t>
            </a:r>
          </a:p>
          <a:p>
            <a:r>
              <a:rPr lang="en-US" dirty="0" smtClean="0">
                <a:latin typeface="Comic Sans MS" pitchFamily="66" charset="0"/>
              </a:rPr>
              <a:t>Type: 		Compulsory</a:t>
            </a:r>
          </a:p>
          <a:p>
            <a:r>
              <a:rPr lang="en-US" dirty="0" smtClean="0">
                <a:latin typeface="Comic Sans MS" pitchFamily="66" charset="0"/>
              </a:rPr>
              <a:t>Language: 	English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Web site: 	</a:t>
            </a:r>
            <a:r>
              <a:rPr lang="en-US" dirty="0" smtClean="0">
                <a:latin typeface="Comic Sans MS" pitchFamily="66" charset="0"/>
                <a:hlinkClick r:id="rId2"/>
              </a:rPr>
              <a:t>web.itu.edu.tr/</a:t>
            </a:r>
            <a:r>
              <a:rPr lang="en-US" dirty="0" err="1" smtClean="0">
                <a:latin typeface="Comic Sans MS" pitchFamily="66" charset="0"/>
                <a:hlinkClick r:id="rId2"/>
              </a:rPr>
              <a:t>topcuil</a:t>
            </a:r>
            <a:r>
              <a:rPr lang="en-US" dirty="0" smtClean="0">
                <a:latin typeface="Comic Sans MS" pitchFamily="66" charset="0"/>
                <a:hlinkClick r:id="rId2"/>
              </a:rPr>
              <a:t>/</a:t>
            </a:r>
            <a:r>
              <a:rPr lang="en-US" dirty="0" err="1" smtClean="0">
                <a:latin typeface="Comic Sans MS" pitchFamily="66" charset="0"/>
                <a:hlinkClick r:id="rId2"/>
              </a:rPr>
              <a:t>ya</a:t>
            </a:r>
            <a:r>
              <a:rPr lang="en-US" dirty="0" smtClean="0">
                <a:latin typeface="Comic Sans MS" pitchFamily="66" charset="0"/>
                <a:hlinkClick r:id="rId2"/>
              </a:rPr>
              <a:t>/EN</a:t>
            </a:r>
            <a:r>
              <a:rPr lang="tr-TR" dirty="0" smtClean="0">
                <a:latin typeface="Comic Sans MS" pitchFamily="66" charset="0"/>
                <a:hlinkClick r:id="rId2"/>
              </a:rPr>
              <a:t>D</a:t>
            </a:r>
            <a:r>
              <a:rPr lang="en-US" dirty="0" smtClean="0">
                <a:latin typeface="Comic Sans MS" pitchFamily="66" charset="0"/>
                <a:hlinkClick r:id="rId2"/>
              </a:rPr>
              <a:t>3</a:t>
            </a:r>
            <a:r>
              <a:rPr lang="tr-TR" dirty="0" smtClean="0">
                <a:latin typeface="Comic Sans MS" pitchFamily="66" charset="0"/>
                <a:hlinkClick r:id="rId2"/>
              </a:rPr>
              <a:t>32E</a:t>
            </a:r>
            <a:endParaRPr lang="en-US" dirty="0" smtClean="0">
              <a:latin typeface="Comic Sans MS" pitchFamily="66" charset="0"/>
            </a:endParaRPr>
          </a:p>
          <a:p>
            <a:pPr>
              <a:buNone/>
            </a:pPr>
            <a:r>
              <a:rPr lang="en-US" dirty="0" smtClean="0">
                <a:latin typeface="Comic Sans MS" pitchFamily="66" charset="0"/>
              </a:rPr>
              <a:t>				</a:t>
            </a:r>
            <a:r>
              <a:rPr lang="en-US" dirty="0" smtClean="0">
                <a:latin typeface="Comic Sans MS" pitchFamily="66" charset="0"/>
                <a:hlinkClick r:id="rId3"/>
              </a:rPr>
              <a:t>ninova.itu.edu.tr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74675" y="228600"/>
            <a:ext cx="8001000" cy="987425"/>
          </a:xfrm>
        </p:spPr>
        <p:txBody>
          <a:bodyPr/>
          <a:lstStyle/>
          <a:p>
            <a:r>
              <a:rPr lang="tr-TR" sz="3200" dirty="0" err="1" smtClean="0">
                <a:latin typeface="Comic Sans MS" pitchFamily="66" charset="0"/>
              </a:rPr>
              <a:t>Course</a:t>
            </a:r>
            <a:r>
              <a:rPr lang="tr-TR" sz="3200" dirty="0" smtClean="0">
                <a:latin typeface="Comic Sans MS" pitchFamily="66" charset="0"/>
              </a:rPr>
              <a:t> Information</a:t>
            </a:r>
            <a:endParaRPr lang="tr-TR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752600"/>
            <a:ext cx="8577262" cy="4876800"/>
          </a:xfrm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Integer Programming</a:t>
            </a:r>
            <a:endParaRPr lang="tr-TR" dirty="0" smtClean="0">
              <a:latin typeface="Comic Sans MS" pitchFamily="66" charset="0"/>
            </a:endParaRPr>
          </a:p>
          <a:p>
            <a:r>
              <a:rPr lang="tr-TR" dirty="0" err="1" smtClean="0">
                <a:latin typeface="Comic Sans MS" pitchFamily="66" charset="0"/>
              </a:rPr>
              <a:t>Branch</a:t>
            </a:r>
            <a:r>
              <a:rPr lang="tr-TR" dirty="0" smtClean="0">
                <a:latin typeface="Comic Sans MS" pitchFamily="66" charset="0"/>
              </a:rPr>
              <a:t> and </a:t>
            </a:r>
            <a:r>
              <a:rPr lang="tr-TR" dirty="0" err="1" smtClean="0">
                <a:latin typeface="Comic Sans MS" pitchFamily="66" charset="0"/>
              </a:rPr>
              <a:t>Bound</a:t>
            </a:r>
            <a:r>
              <a:rPr lang="tr-TR" dirty="0" smtClean="0">
                <a:latin typeface="Comic Sans MS" pitchFamily="66" charset="0"/>
              </a:rPr>
              <a:t> / </a:t>
            </a:r>
            <a:r>
              <a:rPr lang="tr-TR" dirty="0" err="1" smtClean="0">
                <a:latin typeface="Comic Sans MS" pitchFamily="66" charset="0"/>
              </a:rPr>
              <a:t>Cutting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Planes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Algorithms</a:t>
            </a:r>
            <a:endParaRPr lang="tr-TR" dirty="0" smtClean="0">
              <a:latin typeface="Comic Sans MS" pitchFamily="66" charset="0"/>
            </a:endParaRPr>
          </a:p>
          <a:p>
            <a:r>
              <a:rPr lang="tr-TR" dirty="0" err="1" smtClean="0">
                <a:latin typeface="Comic Sans MS" pitchFamily="66" charset="0"/>
              </a:rPr>
              <a:t>Combinatorial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Optimization</a:t>
            </a:r>
            <a:endParaRPr lang="tr-TR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Multi objective decision making (</a:t>
            </a:r>
            <a:r>
              <a:rPr lang="tr-TR" dirty="0" smtClean="0">
                <a:latin typeface="Comic Sans MS" pitchFamily="66" charset="0"/>
              </a:rPr>
              <a:t>G</a:t>
            </a:r>
            <a:r>
              <a:rPr lang="en-US" dirty="0" err="1" smtClean="0">
                <a:latin typeface="Comic Sans MS" pitchFamily="66" charset="0"/>
              </a:rPr>
              <a:t>oal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tr-TR" dirty="0" smtClean="0">
                <a:latin typeface="Comic Sans MS" pitchFamily="66" charset="0"/>
              </a:rPr>
              <a:t>P</a:t>
            </a:r>
            <a:r>
              <a:rPr lang="en-US" dirty="0" err="1" smtClean="0">
                <a:latin typeface="Comic Sans MS" pitchFamily="66" charset="0"/>
              </a:rPr>
              <a:t>rogramming</a:t>
            </a:r>
            <a:r>
              <a:rPr lang="en-US" dirty="0" smtClean="0">
                <a:latin typeface="Comic Sans MS" pitchFamily="66" charset="0"/>
              </a:rPr>
              <a:t>)</a:t>
            </a:r>
            <a:endParaRPr lang="tr-TR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Non-Linear Programming</a:t>
            </a:r>
            <a:endParaRPr lang="tr-TR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Interior point algorithms</a:t>
            </a:r>
          </a:p>
          <a:p>
            <a:r>
              <a:rPr lang="en-US" dirty="0" smtClean="0">
                <a:latin typeface="Comic Sans MS" pitchFamily="66" charset="0"/>
              </a:rPr>
              <a:t>Dynamic Programming</a:t>
            </a:r>
            <a:endParaRPr lang="tr-TR" dirty="0" smtClean="0">
              <a:latin typeface="Comic Sans MS" pitchFamily="66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74675" y="228600"/>
            <a:ext cx="8001000" cy="987425"/>
          </a:xfrm>
        </p:spPr>
        <p:txBody>
          <a:bodyPr/>
          <a:lstStyle/>
          <a:p>
            <a:r>
              <a:rPr lang="tr-TR" sz="3200" dirty="0" err="1" smtClean="0">
                <a:latin typeface="Comic Sans MS" pitchFamily="66" charset="0"/>
              </a:rPr>
              <a:t>Course</a:t>
            </a:r>
            <a:r>
              <a:rPr lang="tr-TR" sz="3200" dirty="0" smtClean="0">
                <a:latin typeface="Comic Sans MS" pitchFamily="66" charset="0"/>
              </a:rPr>
              <a:t> </a:t>
            </a:r>
            <a:r>
              <a:rPr lang="tr-TR" sz="3200" dirty="0" err="1" smtClean="0">
                <a:latin typeface="Comic Sans MS" pitchFamily="66" charset="0"/>
              </a:rPr>
              <a:t>description</a:t>
            </a:r>
            <a:endParaRPr lang="tr-TR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828800"/>
            <a:ext cx="8272462" cy="45720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dirty="0" smtClean="0">
                <a:latin typeface="Comic Sans MS" pitchFamily="66" charset="0"/>
              </a:rPr>
              <a:t>To </a:t>
            </a:r>
            <a:r>
              <a:rPr lang="tr-TR" dirty="0" err="1" smtClean="0">
                <a:latin typeface="Comic Sans MS" pitchFamily="66" charset="0"/>
              </a:rPr>
              <a:t>use</a:t>
            </a:r>
            <a:r>
              <a:rPr lang="en-US" dirty="0" smtClean="0">
                <a:latin typeface="Comic Sans MS" pitchFamily="66" charset="0"/>
              </a:rPr>
              <a:t> different mathematical modeling techniques </a:t>
            </a:r>
            <a:r>
              <a:rPr lang="tr-TR" dirty="0" err="1" smtClean="0">
                <a:latin typeface="Comic Sans MS" pitchFamily="66" charset="0"/>
              </a:rPr>
              <a:t>utilizing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Operations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Research</a:t>
            </a:r>
            <a:r>
              <a:rPr lang="tr-TR" dirty="0" smtClean="0">
                <a:latin typeface="Comic Sans MS" pitchFamily="66" charset="0"/>
              </a:rPr>
              <a:t> (</a:t>
            </a:r>
            <a:r>
              <a:rPr lang="en-US" dirty="0" smtClean="0">
                <a:latin typeface="Comic Sans MS" pitchFamily="66" charset="0"/>
              </a:rPr>
              <a:t>OR</a:t>
            </a:r>
            <a:r>
              <a:rPr lang="tr-TR" dirty="0" smtClean="0">
                <a:latin typeface="Comic Sans MS" pitchFamily="66" charset="0"/>
              </a:rPr>
              <a:t>) </a:t>
            </a:r>
            <a:r>
              <a:rPr lang="tr-TR" dirty="0" err="1" smtClean="0">
                <a:latin typeface="Comic Sans MS" pitchFamily="66" charset="0"/>
              </a:rPr>
              <a:t>methodology</a:t>
            </a:r>
            <a:endParaRPr lang="tr-TR" dirty="0" smtClean="0">
              <a:latin typeface="Comic Sans MS" pitchFamily="66" charset="0"/>
            </a:endParaRPr>
          </a:p>
          <a:p>
            <a:pPr>
              <a:buFont typeface="+mj-lt"/>
              <a:buAutoNum type="arabicPeriod"/>
            </a:pPr>
            <a:r>
              <a:rPr lang="en-US" dirty="0" smtClean="0">
                <a:latin typeface="Comic Sans MS" pitchFamily="66" charset="0"/>
              </a:rPr>
              <a:t>To learn </a:t>
            </a:r>
            <a:r>
              <a:rPr lang="tr-TR" dirty="0" err="1" smtClean="0">
                <a:latin typeface="Comic Sans MS" pitchFamily="66" charset="0"/>
              </a:rPr>
              <a:t>various</a:t>
            </a:r>
            <a:r>
              <a:rPr lang="en-US" dirty="0" smtClean="0">
                <a:latin typeface="Comic Sans MS" pitchFamily="66" charset="0"/>
              </a:rPr>
              <a:t> methods that are used for </a:t>
            </a:r>
            <a:r>
              <a:rPr lang="tr-TR" dirty="0" err="1" smtClean="0">
                <a:latin typeface="Comic Sans MS" pitchFamily="66" charset="0"/>
              </a:rPr>
              <a:t>quantitative</a:t>
            </a:r>
            <a:r>
              <a:rPr lang="en-US" dirty="0" smtClean="0">
                <a:latin typeface="Comic Sans MS" pitchFamily="66" charset="0"/>
              </a:rPr>
              <a:t> decision making</a:t>
            </a:r>
            <a:endParaRPr lang="tr-TR" dirty="0" smtClean="0">
              <a:latin typeface="Comic Sans MS" pitchFamily="66" charset="0"/>
            </a:endParaRPr>
          </a:p>
          <a:p>
            <a:pPr>
              <a:buFont typeface="+mj-lt"/>
              <a:buAutoNum type="arabicPeriod"/>
            </a:pPr>
            <a:r>
              <a:rPr lang="en-US" dirty="0" smtClean="0">
                <a:latin typeface="Comic Sans MS" pitchFamily="66" charset="0"/>
              </a:rPr>
              <a:t>To find </a:t>
            </a:r>
            <a:r>
              <a:rPr lang="tr-TR" dirty="0" smtClean="0">
                <a:latin typeface="Comic Sans MS" pitchFamily="66" charset="0"/>
              </a:rPr>
              <a:t>optimal</a:t>
            </a:r>
            <a:r>
              <a:rPr lang="en-US" dirty="0" smtClean="0">
                <a:latin typeface="Comic Sans MS" pitchFamily="66" charset="0"/>
              </a:rPr>
              <a:t> solutions to problems</a:t>
            </a:r>
            <a:endParaRPr lang="tr-TR" dirty="0" smtClean="0">
              <a:latin typeface="Comic Sans MS" pitchFamily="66" charset="0"/>
            </a:endParaRPr>
          </a:p>
          <a:p>
            <a:pPr>
              <a:buFont typeface="+mj-lt"/>
              <a:buAutoNum type="arabicPeriod"/>
            </a:pPr>
            <a:endParaRPr lang="tr-TR" dirty="0" smtClean="0">
              <a:latin typeface="Comic Sans MS" pitchFamily="66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74675" y="228600"/>
            <a:ext cx="8001000" cy="987425"/>
          </a:xfrm>
        </p:spPr>
        <p:txBody>
          <a:bodyPr/>
          <a:lstStyle/>
          <a:p>
            <a:r>
              <a:rPr lang="tr-TR" sz="3200" dirty="0" err="1" smtClean="0">
                <a:latin typeface="Comic Sans MS" pitchFamily="66" charset="0"/>
              </a:rPr>
              <a:t>Course</a:t>
            </a:r>
            <a:r>
              <a:rPr lang="tr-TR" sz="3200" dirty="0" smtClean="0">
                <a:latin typeface="Comic Sans MS" pitchFamily="66" charset="0"/>
              </a:rPr>
              <a:t> </a:t>
            </a:r>
            <a:r>
              <a:rPr lang="tr-TR" sz="3200" dirty="0" err="1" smtClean="0">
                <a:latin typeface="Comic Sans MS" pitchFamily="66" charset="0"/>
              </a:rPr>
              <a:t>objectives</a:t>
            </a:r>
            <a:endParaRPr lang="tr-TR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828800"/>
            <a:ext cx="8577262" cy="44196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 smtClean="0">
                <a:latin typeface="Comic Sans MS" pitchFamily="66" charset="0"/>
              </a:rPr>
              <a:t>Students who pass the course will </a:t>
            </a:r>
            <a:r>
              <a:rPr lang="tr-TR" dirty="0" err="1" smtClean="0">
                <a:latin typeface="Comic Sans MS" pitchFamily="66" charset="0"/>
              </a:rPr>
              <a:t>gain</a:t>
            </a:r>
            <a:endParaRPr lang="en-US" dirty="0" smtClean="0">
              <a:latin typeface="Comic Sans MS" pitchFamily="66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dirty="0" err="1" smtClean="0">
                <a:latin typeface="Comic Sans MS" pitchFamily="66" charset="0"/>
              </a:rPr>
              <a:t>ability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to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formulate</a:t>
            </a:r>
            <a:r>
              <a:rPr lang="tr-TR" dirty="0" smtClean="0">
                <a:latin typeface="Comic Sans MS" pitchFamily="66" charset="0"/>
              </a:rPr>
              <a:t> and </a:t>
            </a:r>
            <a:r>
              <a:rPr lang="tr-TR" dirty="0" err="1" smtClean="0">
                <a:latin typeface="Comic Sans MS" pitchFamily="66" charset="0"/>
              </a:rPr>
              <a:t>solve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Integer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Programming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problems</a:t>
            </a:r>
            <a:endParaRPr lang="tr-TR" dirty="0" smtClean="0">
              <a:latin typeface="Comic Sans MS" pitchFamily="66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dirty="0" err="1" smtClean="0">
                <a:latin typeface="Comic Sans MS" pitchFamily="66" charset="0"/>
              </a:rPr>
              <a:t>insight</a:t>
            </a:r>
            <a:r>
              <a:rPr lang="tr-TR" dirty="0" smtClean="0">
                <a:latin typeface="Comic Sans MS" pitchFamily="66" charset="0"/>
              </a:rPr>
              <a:t> in </a:t>
            </a:r>
            <a:r>
              <a:rPr lang="tr-TR" dirty="0" err="1" smtClean="0">
                <a:latin typeface="Comic Sans MS" pitchFamily="66" charset="0"/>
              </a:rPr>
              <a:t>Combinatorial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Optimization</a:t>
            </a:r>
            <a:endParaRPr lang="tr-TR" dirty="0" smtClean="0">
              <a:latin typeface="Comic Sans MS" pitchFamily="66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dirty="0" smtClean="0">
                <a:latin typeface="Comic Sans MS" pitchFamily="66" charset="0"/>
              </a:rPr>
              <a:t>insight in Multi Objective </a:t>
            </a:r>
            <a:r>
              <a:rPr lang="tr-TR" dirty="0">
                <a:latin typeface="Comic Sans MS" pitchFamily="66" charset="0"/>
              </a:rPr>
              <a:t>Decision </a:t>
            </a:r>
            <a:r>
              <a:rPr lang="tr-TR" dirty="0" smtClean="0">
                <a:latin typeface="Comic Sans MS" pitchFamily="66" charset="0"/>
              </a:rPr>
              <a:t>Making (</a:t>
            </a:r>
            <a:r>
              <a:rPr lang="tr-TR" dirty="0">
                <a:latin typeface="Comic Sans MS" pitchFamily="66" charset="0"/>
              </a:rPr>
              <a:t>Goal </a:t>
            </a:r>
            <a:r>
              <a:rPr lang="tr-TR" dirty="0" smtClean="0">
                <a:latin typeface="Comic Sans MS" pitchFamily="66" charset="0"/>
              </a:rPr>
              <a:t>Programming)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dirty="0" err="1" smtClean="0">
                <a:latin typeface="Comic Sans MS" pitchFamily="66" charset="0"/>
              </a:rPr>
              <a:t>ability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to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formulate</a:t>
            </a:r>
            <a:r>
              <a:rPr lang="tr-TR" dirty="0" smtClean="0">
                <a:latin typeface="Comic Sans MS" pitchFamily="66" charset="0"/>
              </a:rPr>
              <a:t> and </a:t>
            </a:r>
            <a:r>
              <a:rPr lang="tr-TR" dirty="0" err="1" smtClean="0">
                <a:latin typeface="Comic Sans MS" pitchFamily="66" charset="0"/>
              </a:rPr>
              <a:t>solve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Non</a:t>
            </a:r>
            <a:r>
              <a:rPr lang="tr-TR" dirty="0" smtClean="0">
                <a:latin typeface="Comic Sans MS" pitchFamily="66" charset="0"/>
              </a:rPr>
              <a:t>-</a:t>
            </a:r>
            <a:r>
              <a:rPr lang="tr-TR" dirty="0" err="1" smtClean="0">
                <a:latin typeface="Comic Sans MS" pitchFamily="66" charset="0"/>
              </a:rPr>
              <a:t>Linear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Programming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problems</a:t>
            </a:r>
            <a:endParaRPr lang="tr-TR" dirty="0" smtClean="0">
              <a:latin typeface="Comic Sans MS" pitchFamily="66" charset="0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tr-TR" dirty="0" err="1" smtClean="0">
                <a:latin typeface="Comic Sans MS" pitchFamily="66" charset="0"/>
              </a:rPr>
              <a:t>ability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to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formulate</a:t>
            </a:r>
            <a:r>
              <a:rPr lang="tr-TR" dirty="0" smtClean="0">
                <a:latin typeface="Comic Sans MS" pitchFamily="66" charset="0"/>
              </a:rPr>
              <a:t> and </a:t>
            </a:r>
            <a:r>
              <a:rPr lang="tr-TR" dirty="0" err="1" smtClean="0">
                <a:latin typeface="Comic Sans MS" pitchFamily="66" charset="0"/>
              </a:rPr>
              <a:t>solve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Dynamic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Programming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problems</a:t>
            </a:r>
            <a:endParaRPr lang="en-US" dirty="0" smtClean="0">
              <a:latin typeface="Comic Sans MS" pitchFamily="66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74675" y="228600"/>
            <a:ext cx="8001000" cy="987425"/>
          </a:xfrm>
        </p:spPr>
        <p:txBody>
          <a:bodyPr/>
          <a:lstStyle/>
          <a:p>
            <a:r>
              <a:rPr lang="tr-TR" sz="3200" dirty="0" err="1" smtClean="0">
                <a:latin typeface="Comic Sans MS" pitchFamily="66" charset="0"/>
              </a:rPr>
              <a:t>Course</a:t>
            </a:r>
            <a:r>
              <a:rPr lang="tr-TR" sz="3200" dirty="0" smtClean="0">
                <a:latin typeface="Comic Sans MS" pitchFamily="66" charset="0"/>
              </a:rPr>
              <a:t> </a:t>
            </a:r>
            <a:r>
              <a:rPr lang="tr-TR" sz="3200" dirty="0" err="1" smtClean="0">
                <a:latin typeface="Comic Sans MS" pitchFamily="66" charset="0"/>
              </a:rPr>
              <a:t>learning</a:t>
            </a:r>
            <a:r>
              <a:rPr lang="tr-TR" sz="3200" dirty="0" smtClean="0">
                <a:latin typeface="Comic Sans MS" pitchFamily="66" charset="0"/>
              </a:rPr>
              <a:t> </a:t>
            </a:r>
            <a:r>
              <a:rPr lang="tr-TR" sz="3200" dirty="0" err="1" smtClean="0">
                <a:latin typeface="Comic Sans MS" pitchFamily="66" charset="0"/>
              </a:rPr>
              <a:t>outcomes</a:t>
            </a:r>
            <a:endParaRPr lang="tr-TR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2666</TotalTime>
  <Words>842</Words>
  <Application>Microsoft Office PowerPoint</Application>
  <PresentationFormat>On-screen Show (4:3)</PresentationFormat>
  <Paragraphs>178</Paragraphs>
  <Slides>21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Comic Sans MS</vt:lpstr>
      <vt:lpstr>Times New Roman</vt:lpstr>
      <vt:lpstr>Verdana</vt:lpstr>
      <vt:lpstr>Wingdings</vt:lpstr>
      <vt:lpstr>Profile</vt:lpstr>
      <vt:lpstr>Worksheet</vt:lpstr>
      <vt:lpstr>END332E  Operations Research II</vt:lpstr>
      <vt:lpstr>Prof. Dr. Özgür Kabak</vt:lpstr>
      <vt:lpstr>Prof. Dr. Özgür Kabak</vt:lpstr>
      <vt:lpstr>Prof. Dr. Y. İlker Topcu</vt:lpstr>
      <vt:lpstr>Prof. Dr. Y. İlker Topcu</vt:lpstr>
      <vt:lpstr>Course Information</vt:lpstr>
      <vt:lpstr>Course description</vt:lpstr>
      <vt:lpstr>Course objectives</vt:lpstr>
      <vt:lpstr>Course learning outcomes</vt:lpstr>
      <vt:lpstr>Relationship between the course and Industrial Engineering curriculum</vt:lpstr>
      <vt:lpstr>References</vt:lpstr>
      <vt:lpstr>Software</vt:lpstr>
      <vt:lpstr>Rules</vt:lpstr>
      <vt:lpstr>Cheating and Plagiarism</vt:lpstr>
      <vt:lpstr>Assessment</vt:lpstr>
      <vt:lpstr>Thresholds</vt:lpstr>
      <vt:lpstr>Homework Assignments</vt:lpstr>
      <vt:lpstr>Homework Assignments</vt:lpstr>
      <vt:lpstr>Midterm Exams</vt:lpstr>
      <vt:lpstr>Final Exam</vt:lpstr>
      <vt:lpstr>Schedule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</dc:title>
  <dc:creator>YIT</dc:creator>
  <cp:lastModifiedBy>Ilker Topcu</cp:lastModifiedBy>
  <cp:revision>289</cp:revision>
  <dcterms:created xsi:type="dcterms:W3CDTF">2004-05-29T12:46:12Z</dcterms:created>
  <dcterms:modified xsi:type="dcterms:W3CDTF">2024-09-10T13:44:17Z</dcterms:modified>
</cp:coreProperties>
</file>