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ECA60-9C8E-4ACA-9EF2-706219706591}" type="datetimeFigureOut">
              <a:rPr lang="tr-TR" smtClean="0"/>
              <a:t>10.12.2016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F3E9B-45D0-4640-AC08-A67D90155C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55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C1D660B-40A3-4FCB-8CA2-E39F5103558D}" type="slidenum">
              <a:rPr lang="en-GB" altLang="tr-TR" i="0"/>
              <a:pPr algn="r"/>
              <a:t>42</a:t>
            </a:fld>
            <a:endParaRPr lang="en-GB" altLang="tr-TR" i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07772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D3D1BA-DE14-46B2-B725-B4C850D075AA}" type="slidenum">
              <a:rPr lang="en-GB" altLang="tr-TR" i="0"/>
              <a:pPr algn="r"/>
              <a:t>51</a:t>
            </a:fld>
            <a:endParaRPr lang="en-GB" altLang="tr-TR" i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346705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DDC46FC-AB33-4FCB-B472-C4602121C84F}" type="slidenum">
              <a:rPr lang="en-GB" altLang="tr-TR" i="0"/>
              <a:pPr algn="r"/>
              <a:t>52</a:t>
            </a:fld>
            <a:endParaRPr lang="en-GB" altLang="tr-TR" i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799627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83EAF8C-FD81-4888-B0D2-992E990C8FCF}" type="slidenum">
              <a:rPr lang="en-GB" altLang="tr-TR" i="0"/>
              <a:pPr algn="r"/>
              <a:t>53</a:t>
            </a:fld>
            <a:endParaRPr lang="en-GB" altLang="tr-TR" i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32048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4F58EA2-272D-4196-90E0-08FA95F9083E}" type="slidenum">
              <a:rPr lang="en-GB" altLang="tr-TR" i="0"/>
              <a:pPr algn="r"/>
              <a:t>54</a:t>
            </a:fld>
            <a:endParaRPr lang="en-GB" altLang="tr-TR" i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138752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51FBCB7-D935-4F49-9D54-B7E11483D614}" type="slidenum">
              <a:rPr lang="en-GB" altLang="tr-TR" i="0"/>
              <a:pPr algn="r"/>
              <a:t>55</a:t>
            </a:fld>
            <a:endParaRPr lang="en-GB" altLang="tr-TR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455510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E278A2A-C285-42DD-ACEA-8D49861BC409}" type="slidenum">
              <a:rPr lang="en-GB" altLang="tr-TR" i="0"/>
              <a:pPr algn="r"/>
              <a:t>56</a:t>
            </a:fld>
            <a:endParaRPr lang="en-GB" altLang="tr-TR" i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335213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74A03EB-7D1E-40B7-BD3C-6F5CD7D2BD0D}" type="slidenum">
              <a:rPr lang="en-GB" altLang="tr-TR" i="0"/>
              <a:pPr algn="r"/>
              <a:t>57</a:t>
            </a:fld>
            <a:endParaRPr lang="en-GB" altLang="tr-TR" i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097979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817B6FF-4B72-41E2-8B10-2023FEAE4BC4}" type="slidenum">
              <a:rPr lang="en-GB" altLang="tr-TR" i="0"/>
              <a:pPr algn="r"/>
              <a:t>58</a:t>
            </a:fld>
            <a:endParaRPr lang="en-GB" altLang="tr-TR" i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461420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8C21718-FD48-4201-8550-9D2F5757F924}" type="slidenum">
              <a:rPr lang="en-GB" altLang="tr-TR" i="0"/>
              <a:pPr algn="r"/>
              <a:t>59</a:t>
            </a:fld>
            <a:endParaRPr lang="en-GB" altLang="tr-TR" i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415047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837DCDE-4A42-489D-97E5-8B7961192021}" type="slidenum">
              <a:rPr lang="en-GB" altLang="tr-TR" i="0"/>
              <a:pPr algn="r"/>
              <a:t>60</a:t>
            </a:fld>
            <a:endParaRPr lang="en-GB" altLang="tr-TR" i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22463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4A5488D-DB93-49E3-A291-637539BB59D9}" type="slidenum">
              <a:rPr lang="en-GB" altLang="tr-TR" i="0"/>
              <a:pPr algn="r"/>
              <a:t>43</a:t>
            </a:fld>
            <a:endParaRPr lang="en-GB" altLang="tr-TR" i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553285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A82D726-5BF8-49A4-A42E-21CEA978DA22}" type="slidenum">
              <a:rPr lang="en-GB" altLang="tr-TR" i="0"/>
              <a:pPr algn="r"/>
              <a:t>61</a:t>
            </a:fld>
            <a:endParaRPr lang="en-GB" altLang="tr-TR" i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153255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372AE4A-61C7-4CCD-A7EE-9663DF166170}" type="slidenum">
              <a:rPr lang="en-GB" altLang="tr-TR" i="0"/>
              <a:pPr algn="r"/>
              <a:t>62</a:t>
            </a:fld>
            <a:endParaRPr lang="en-GB" altLang="tr-TR" i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627877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90CD226-4A05-42E3-A682-D5C20B3D1ED4}" type="slidenum">
              <a:rPr lang="en-GB" altLang="tr-TR" i="0"/>
              <a:pPr algn="r"/>
              <a:t>63</a:t>
            </a:fld>
            <a:endParaRPr lang="en-GB" altLang="tr-TR" i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161848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DBB8D89-AE2E-4C9C-8277-F64AAC3DCEC2}" type="slidenum">
              <a:rPr lang="en-GB" altLang="tr-TR" i="0"/>
              <a:pPr algn="r"/>
              <a:t>64</a:t>
            </a:fld>
            <a:endParaRPr lang="en-GB" altLang="tr-TR" i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54205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6818055-1430-4BA7-B4DB-5F987DD115AF}" type="slidenum">
              <a:rPr lang="en-GB" altLang="tr-TR" i="0"/>
              <a:pPr algn="r"/>
              <a:t>44</a:t>
            </a:fld>
            <a:endParaRPr lang="en-GB" altLang="tr-TR" i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65267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3A708FD-8D85-4DF6-9DEE-42BF7817B115}" type="slidenum">
              <a:rPr lang="en-GB" altLang="tr-TR" i="0"/>
              <a:pPr algn="r"/>
              <a:t>45</a:t>
            </a:fld>
            <a:endParaRPr lang="en-GB" altLang="tr-TR" i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498951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7F525EC-5E05-4E82-9344-E933A16CDC32}" type="slidenum">
              <a:rPr lang="en-GB" altLang="tr-TR" i="0"/>
              <a:pPr algn="r"/>
              <a:t>46</a:t>
            </a:fld>
            <a:endParaRPr lang="en-GB" altLang="tr-TR" i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098463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C445D61-C0C1-40FC-85FD-8963BF3DDEDD}" type="slidenum">
              <a:rPr lang="en-GB" altLang="tr-TR" i="0"/>
              <a:pPr algn="r"/>
              <a:t>47</a:t>
            </a:fld>
            <a:endParaRPr lang="en-GB" altLang="tr-TR" i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644422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B10DAF2-0310-4552-80AF-5EA6E19F39BF}" type="slidenum">
              <a:rPr lang="en-GB" altLang="tr-TR" i="0"/>
              <a:pPr algn="r"/>
              <a:t>48</a:t>
            </a:fld>
            <a:endParaRPr lang="en-GB" altLang="tr-TR" i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29311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28C9E30-C8F4-4B2C-80E0-DCCCA1F9D6E3}" type="slidenum">
              <a:rPr lang="en-GB" altLang="tr-TR" i="0"/>
              <a:pPr algn="r"/>
              <a:t>49</a:t>
            </a:fld>
            <a:endParaRPr lang="en-GB" altLang="tr-TR" i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87007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615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91E6C43-8437-44BD-B37C-C1F873A73AD2}" type="slidenum">
              <a:rPr lang="en-GB" altLang="tr-TR" i="0"/>
              <a:pPr algn="r"/>
              <a:t>50</a:t>
            </a:fld>
            <a:endParaRPr lang="en-GB" altLang="tr-TR" i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401637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23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7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11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2466F-F07C-4EF1-BDF0-079EE7FB464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401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88BD-2A64-4B1D-8FA9-6020300302A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0223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48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12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92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10.12.2016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13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10.12.2016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84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10.12.2016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911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16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10.12.2016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73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C493E-048D-4B5B-B9B1-7332F08E5503}" type="datetimeFigureOut">
              <a:rPr lang="tr-TR" smtClean="0"/>
              <a:t>10.12.2016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6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7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1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11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84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8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051" b="2368"/>
          <a:stretch/>
        </p:blipFill>
        <p:spPr>
          <a:xfrm>
            <a:off x="1167765" y="1298738"/>
            <a:ext cx="8496935" cy="2612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8220" b="15507"/>
          <a:stretch/>
        </p:blipFill>
        <p:spPr>
          <a:xfrm>
            <a:off x="1045174" y="288324"/>
            <a:ext cx="9332485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978" y="3888290"/>
            <a:ext cx="8260721" cy="28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5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862603" y="593407"/>
            <a:ext cx="944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Laws of Similarity in Practice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5" y="1116627"/>
            <a:ext cx="8469157" cy="2788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36" y="4350252"/>
            <a:ext cx="8044286" cy="1062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5392" y="5429110"/>
            <a:ext cx="381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Can </a:t>
            </a:r>
            <a:r>
              <a:rPr lang="tr-TR" sz="3600" dirty="0" err="1" smtClean="0"/>
              <a:t>we</a:t>
            </a:r>
            <a:r>
              <a:rPr lang="tr-TR" sz="3600" dirty="0" smtClean="0"/>
              <a:t> do </a:t>
            </a:r>
            <a:r>
              <a:rPr lang="tr-TR" sz="3600" dirty="0" err="1" smtClean="0"/>
              <a:t>this</a:t>
            </a:r>
            <a:r>
              <a:rPr lang="tr-TR" sz="3600" dirty="0" smtClean="0"/>
              <a:t> ??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83918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626075" y="593407"/>
            <a:ext cx="944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Reynolds Number Equality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5" y="1116627"/>
            <a:ext cx="6750085" cy="18880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6075" y="3099427"/>
            <a:ext cx="944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 </a:t>
            </a:r>
            <a:r>
              <a:rPr lang="en-US" sz="2800" dirty="0" smtClean="0"/>
              <a:t>Equality</a:t>
            </a:r>
            <a:r>
              <a:rPr lang="tr-TR" sz="2800" dirty="0" smtClean="0"/>
              <a:t> of </a:t>
            </a:r>
            <a:r>
              <a:rPr lang="tr-TR" sz="2800" dirty="0" err="1" smtClean="0"/>
              <a:t>Advance</a:t>
            </a:r>
            <a:r>
              <a:rPr lang="tr-TR" sz="2800" dirty="0" smtClean="0"/>
              <a:t> </a:t>
            </a:r>
            <a:r>
              <a:rPr lang="tr-TR" sz="2800" dirty="0" err="1" smtClean="0"/>
              <a:t>Coefficients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46" y="3706862"/>
            <a:ext cx="6908422" cy="327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9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626075" y="593407"/>
            <a:ext cx="9446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Reynolds Number</a:t>
            </a:r>
            <a:r>
              <a:rPr lang="tr-TR" sz="2800" dirty="0" smtClean="0"/>
              <a:t> &amp; </a:t>
            </a:r>
            <a:r>
              <a:rPr lang="tr-TR" sz="2800" dirty="0" err="1" smtClean="0"/>
              <a:t>Advance</a:t>
            </a:r>
            <a:r>
              <a:rPr lang="tr-TR" sz="2800" dirty="0" smtClean="0"/>
              <a:t> C</a:t>
            </a:r>
            <a:r>
              <a:rPr lang="en-US" sz="2800" dirty="0" err="1" smtClean="0"/>
              <a:t>oef</a:t>
            </a:r>
            <a:r>
              <a:rPr lang="tr-TR" sz="2800" dirty="0" err="1" smtClean="0"/>
              <a:t>ficient</a:t>
            </a:r>
            <a:r>
              <a:rPr lang="en-US" sz="2800" dirty="0" smtClean="0"/>
              <a:t> </a:t>
            </a:r>
            <a:r>
              <a:rPr lang="tr-TR" sz="2800" dirty="0" smtClean="0"/>
              <a:t>&amp; </a:t>
            </a:r>
            <a:r>
              <a:rPr lang="tr-TR" sz="2800" dirty="0" err="1" smtClean="0"/>
              <a:t>Thrust</a:t>
            </a:r>
            <a:r>
              <a:rPr lang="tr-TR" sz="2800" dirty="0" smtClean="0"/>
              <a:t> </a:t>
            </a:r>
            <a:r>
              <a:rPr lang="tr-TR" sz="2800" dirty="0" err="1" smtClean="0"/>
              <a:t>Coefficient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en-US" sz="2800" dirty="0" smtClean="0"/>
              <a:t>Equal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92" y="1680437"/>
            <a:ext cx="5880926" cy="3529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701" y="1885218"/>
            <a:ext cx="5705475" cy="295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398" y="5579524"/>
            <a:ext cx="10320439" cy="85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7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626075" y="593407"/>
            <a:ext cx="944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Froude</a:t>
            </a:r>
            <a:r>
              <a:rPr lang="en-US" sz="2800" dirty="0" smtClean="0"/>
              <a:t> Number Equality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87" y="1421710"/>
            <a:ext cx="8290563" cy="2969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75" y="4181856"/>
            <a:ext cx="6903598" cy="203120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266688" y="4096512"/>
            <a:ext cx="2633472" cy="98755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325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626075" y="593407"/>
            <a:ext cx="9446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err="1" smtClean="0"/>
              <a:t>Froude</a:t>
            </a:r>
            <a:r>
              <a:rPr lang="en-US" sz="2800" dirty="0" smtClean="0"/>
              <a:t> Number</a:t>
            </a:r>
            <a:r>
              <a:rPr lang="tr-TR" sz="2800" dirty="0" smtClean="0"/>
              <a:t> &amp; </a:t>
            </a:r>
            <a:r>
              <a:rPr lang="tr-TR" sz="2800" dirty="0" err="1" smtClean="0"/>
              <a:t>Advance</a:t>
            </a:r>
            <a:r>
              <a:rPr lang="tr-TR" sz="2800" dirty="0" smtClean="0"/>
              <a:t> C</a:t>
            </a:r>
            <a:r>
              <a:rPr lang="en-US" sz="2800" dirty="0" err="1" smtClean="0"/>
              <a:t>oef</a:t>
            </a:r>
            <a:r>
              <a:rPr lang="tr-TR" sz="2800" dirty="0" err="1" smtClean="0"/>
              <a:t>ficient</a:t>
            </a:r>
            <a:r>
              <a:rPr lang="en-US" sz="2800" dirty="0" smtClean="0"/>
              <a:t> </a:t>
            </a:r>
            <a:r>
              <a:rPr lang="tr-TR" sz="2800" dirty="0" smtClean="0"/>
              <a:t>&amp; </a:t>
            </a:r>
            <a:r>
              <a:rPr lang="tr-TR" sz="2800" dirty="0" err="1" smtClean="0"/>
              <a:t>Thrust</a:t>
            </a:r>
            <a:r>
              <a:rPr lang="tr-TR" sz="2800" dirty="0" smtClean="0"/>
              <a:t> </a:t>
            </a:r>
            <a:r>
              <a:rPr lang="tr-TR" sz="2800" dirty="0" err="1" smtClean="0"/>
              <a:t>Coefficient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en-US" sz="2800" dirty="0" smtClean="0"/>
              <a:t>Equal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25" y="1547514"/>
            <a:ext cx="7492365" cy="49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9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464" b="28847"/>
          <a:stretch/>
        </p:blipFill>
        <p:spPr>
          <a:xfrm>
            <a:off x="275555" y="288324"/>
            <a:ext cx="10690980" cy="2636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75" y="3169398"/>
            <a:ext cx="7467791" cy="69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668" y="3864723"/>
            <a:ext cx="5550603" cy="25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5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96" y="990269"/>
            <a:ext cx="10323762" cy="45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5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5" y="662081"/>
            <a:ext cx="10488575" cy="3271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11" y="3581400"/>
            <a:ext cx="10372739" cy="11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05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09" y="268838"/>
            <a:ext cx="9576947" cy="32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11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35" y="288324"/>
            <a:ext cx="6940243" cy="6350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1" y="1998418"/>
            <a:ext cx="5715000" cy="31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7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37" y="882178"/>
            <a:ext cx="9830666" cy="469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5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" y="288324"/>
            <a:ext cx="7393305" cy="4287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" y="4742915"/>
            <a:ext cx="7393305" cy="15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27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43" y="1297943"/>
            <a:ext cx="11309445" cy="1341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1560" y="288324"/>
            <a:ext cx="94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Very</a:t>
            </a:r>
            <a:r>
              <a:rPr lang="tr-TR" sz="4800" dirty="0" smtClean="0"/>
              <a:t> </a:t>
            </a:r>
            <a:r>
              <a:rPr lang="tr-TR" sz="4800" dirty="0" err="1" smtClean="0"/>
              <a:t>important</a:t>
            </a:r>
            <a:r>
              <a:rPr lang="tr-TR" sz="4800" dirty="0" smtClean="0"/>
              <a:t> !!!!!!!!!!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43" y="2253805"/>
            <a:ext cx="11019128" cy="11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63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1051560" y="288324"/>
            <a:ext cx="94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/>
              <a:t>Open </a:t>
            </a:r>
            <a:r>
              <a:rPr lang="tr-TR" sz="4800" dirty="0" err="1" smtClean="0"/>
              <a:t>Water</a:t>
            </a:r>
            <a:r>
              <a:rPr lang="tr-TR" sz="4800" dirty="0" smtClean="0"/>
              <a:t> </a:t>
            </a:r>
            <a:r>
              <a:rPr lang="tr-TR" sz="4800" dirty="0" err="1" smtClean="0"/>
              <a:t>Characteristics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9" y="1119321"/>
            <a:ext cx="10034221" cy="2371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99" y="3361037"/>
            <a:ext cx="9867337" cy="82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340" y="3783564"/>
            <a:ext cx="4455123" cy="30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61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" y="1016771"/>
            <a:ext cx="10142220" cy="448315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9250680" y="1016771"/>
            <a:ext cx="2514600" cy="158926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983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099560" y="3825240"/>
            <a:ext cx="2682240" cy="28498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5" y="356610"/>
            <a:ext cx="7509510" cy="607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43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099560" y="3825240"/>
            <a:ext cx="2682240" cy="28498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6" y="1943100"/>
            <a:ext cx="8151212" cy="4517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942" y="1147120"/>
            <a:ext cx="7269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/>
              <a:t>Value of J @ K</a:t>
            </a:r>
            <a:r>
              <a:rPr lang="tr-TR" sz="4400" baseline="-25000" dirty="0" smtClean="0"/>
              <a:t>t</a:t>
            </a:r>
            <a:r>
              <a:rPr lang="tr-TR" sz="4400" dirty="0" smtClean="0"/>
              <a:t>=0.0 </a:t>
            </a:r>
            <a:r>
              <a:rPr lang="tr-TR" sz="4400" dirty="0" err="1" smtClean="0"/>
              <a:t>condition</a:t>
            </a:r>
            <a:r>
              <a:rPr lang="tr-TR" sz="4400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4409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39" y="288324"/>
            <a:ext cx="11279833" cy="61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73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70" y="288324"/>
            <a:ext cx="10635667" cy="2154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34" y="2442879"/>
            <a:ext cx="5708332" cy="3530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225" y="3473476"/>
            <a:ext cx="5805712" cy="29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24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1" y="1234440"/>
            <a:ext cx="6524051" cy="292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108" y="718751"/>
            <a:ext cx="46291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3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4485" b="13152"/>
          <a:stretch/>
        </p:blipFill>
        <p:spPr>
          <a:xfrm>
            <a:off x="339151" y="1187775"/>
            <a:ext cx="11456030" cy="1777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075" y="288324"/>
            <a:ext cx="9950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err="1" smtClean="0"/>
              <a:t>Methodical</a:t>
            </a:r>
            <a:r>
              <a:rPr lang="tr-TR" sz="4000" dirty="0" smtClean="0"/>
              <a:t> </a:t>
            </a:r>
            <a:r>
              <a:rPr lang="tr-TR" sz="4000" dirty="0" err="1" smtClean="0"/>
              <a:t>Propeller</a:t>
            </a:r>
            <a:r>
              <a:rPr lang="tr-TR" sz="4000" dirty="0" smtClean="0"/>
              <a:t> Series – Standard Series</a:t>
            </a:r>
            <a:endParaRPr lang="tr-TR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2" y="3429122"/>
            <a:ext cx="9234205" cy="3428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075" y="2940918"/>
            <a:ext cx="425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Gawn</a:t>
            </a:r>
            <a:r>
              <a:rPr lang="tr-TR" sz="3200" dirty="0" smtClean="0"/>
              <a:t> Series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6045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660400"/>
            <a:ext cx="772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Geometrical Similarity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01" y="1819920"/>
            <a:ext cx="10637000" cy="31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33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626075" y="288324"/>
            <a:ext cx="425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Gawn</a:t>
            </a:r>
            <a:r>
              <a:rPr lang="tr-TR" sz="3200" dirty="0" smtClean="0"/>
              <a:t> Series</a:t>
            </a:r>
            <a:endParaRPr lang="tr-TR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67" y="1643649"/>
            <a:ext cx="3914775" cy="200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442" y="1324289"/>
            <a:ext cx="6858000" cy="41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7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747994" y="474122"/>
            <a:ext cx="1076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B / Wageningen / </a:t>
            </a:r>
            <a:r>
              <a:rPr lang="tr-TR" sz="3200" dirty="0" err="1" smtClean="0"/>
              <a:t>Marin</a:t>
            </a:r>
            <a:r>
              <a:rPr lang="tr-TR" sz="3200" dirty="0" smtClean="0"/>
              <a:t> / </a:t>
            </a:r>
            <a:r>
              <a:rPr lang="tr-TR" sz="3200" dirty="0" err="1" smtClean="0"/>
              <a:t>Troost</a:t>
            </a:r>
            <a:r>
              <a:rPr lang="tr-TR" sz="3200" dirty="0" smtClean="0"/>
              <a:t> / NSMB-B  Series</a:t>
            </a:r>
            <a:endParaRPr lang="tr-T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02" y="1299164"/>
            <a:ext cx="10641327" cy="1980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73" y="3279411"/>
            <a:ext cx="4953000" cy="3448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784" y="3279411"/>
            <a:ext cx="4055052" cy="30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79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4000" b="1"/>
              <a:t>Propeller Series – Wageningen B</a:t>
            </a:r>
            <a:endParaRPr lang="en-GB" altLang="tr-TR" sz="4000" b="1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 dirty="0"/>
              <a:t>Blades : </a:t>
            </a:r>
            <a:r>
              <a:rPr lang="tr-TR" altLang="tr-TR" dirty="0"/>
              <a:t>2-7</a:t>
            </a:r>
            <a:r>
              <a:rPr lang="en-GB" altLang="tr-TR" dirty="0"/>
              <a:t/>
            </a:r>
            <a:br>
              <a:rPr lang="en-GB" altLang="tr-TR" dirty="0"/>
            </a:br>
            <a:r>
              <a:rPr lang="en-GB" altLang="tr-TR" dirty="0"/>
              <a:t>Pitch Ratio : 0.60~</a:t>
            </a:r>
            <a:r>
              <a:rPr lang="tr-TR" altLang="tr-TR" dirty="0"/>
              <a:t>1</a:t>
            </a:r>
            <a:r>
              <a:rPr lang="en-GB" altLang="tr-TR" dirty="0"/>
              <a:t>.</a:t>
            </a:r>
            <a:r>
              <a:rPr lang="tr-TR" altLang="tr-TR" dirty="0"/>
              <a:t>4</a:t>
            </a:r>
            <a:r>
              <a:rPr lang="en-GB" altLang="tr-TR" dirty="0"/>
              <a:t>0</a:t>
            </a:r>
            <a:r>
              <a:rPr lang="tr-TR" altLang="tr-TR" dirty="0"/>
              <a:t> (</a:t>
            </a:r>
            <a:r>
              <a:rPr lang="tr-TR" altLang="tr-TR" dirty="0" err="1"/>
              <a:t>Four</a:t>
            </a:r>
            <a:r>
              <a:rPr lang="tr-TR" altLang="tr-TR" dirty="0"/>
              <a:t> </a:t>
            </a:r>
            <a:r>
              <a:rPr lang="tr-TR" altLang="tr-TR" dirty="0" err="1"/>
              <a:t>bladed</a:t>
            </a:r>
            <a:r>
              <a:rPr lang="tr-TR" altLang="tr-TR" dirty="0"/>
              <a:t> </a:t>
            </a:r>
            <a:r>
              <a:rPr lang="tr-TR" altLang="tr-TR" dirty="0" err="1"/>
              <a:t>propeller</a:t>
            </a:r>
            <a:r>
              <a:rPr lang="tr-TR" altLang="tr-TR" dirty="0"/>
              <a:t> </a:t>
            </a:r>
            <a:r>
              <a:rPr lang="tr-TR" altLang="tr-TR" dirty="0" smtClean="0"/>
              <a:t>has </a:t>
            </a:r>
            <a:r>
              <a:rPr lang="tr-TR" altLang="tr-TR" dirty="0" err="1"/>
              <a:t>no</a:t>
            </a:r>
            <a:r>
              <a:rPr lang="tr-TR" altLang="tr-TR" dirty="0"/>
              <a:t> </a:t>
            </a:r>
            <a:r>
              <a:rPr lang="tr-TR" altLang="tr-TR" dirty="0" err="1"/>
              <a:t>constant</a:t>
            </a:r>
            <a:r>
              <a:rPr lang="tr-TR" altLang="tr-TR" dirty="0"/>
              <a:t> </a:t>
            </a:r>
            <a:r>
              <a:rPr lang="tr-TR" altLang="tr-TR" dirty="0" err="1"/>
              <a:t>pitch</a:t>
            </a:r>
            <a:r>
              <a:rPr lang="tr-TR" altLang="tr-TR" dirty="0"/>
              <a:t> </a:t>
            </a:r>
            <a:r>
              <a:rPr lang="tr-TR" altLang="tr-TR" dirty="0" err="1"/>
              <a:t>distribution</a:t>
            </a:r>
            <a:r>
              <a:rPr lang="tr-TR" altLang="tr-TR" dirty="0"/>
              <a:t>)</a:t>
            </a:r>
            <a:r>
              <a:rPr lang="en-GB" altLang="tr-TR" dirty="0"/>
              <a:t/>
            </a:r>
            <a:br>
              <a:rPr lang="en-GB" altLang="tr-TR" dirty="0"/>
            </a:br>
            <a:r>
              <a:rPr lang="en-GB" altLang="tr-TR" dirty="0"/>
              <a:t>Area Ratio : 0.</a:t>
            </a:r>
            <a:r>
              <a:rPr lang="tr-TR" altLang="tr-TR" dirty="0"/>
              <a:t>3</a:t>
            </a:r>
            <a:r>
              <a:rPr lang="en-GB" altLang="tr-TR" dirty="0"/>
              <a:t>0~1.0</a:t>
            </a:r>
            <a:r>
              <a:rPr lang="tr-TR" altLang="tr-TR" dirty="0"/>
              <a:t>5</a:t>
            </a:r>
            <a:r>
              <a:rPr lang="en-GB" altLang="tr-TR" dirty="0"/>
              <a:t/>
            </a:r>
            <a:br>
              <a:rPr lang="en-GB" altLang="tr-TR" dirty="0"/>
            </a:br>
            <a:r>
              <a:rPr lang="en-GB" altLang="tr-TR" dirty="0"/>
              <a:t>Skew Angles : 0</a:t>
            </a:r>
            <a:r>
              <a:rPr lang="en-GB" altLang="tr-TR" baseline="30000" dirty="0"/>
              <a:t>o</a:t>
            </a:r>
            <a:r>
              <a:rPr lang="tr-TR" altLang="tr-TR" dirty="0"/>
              <a:t>&gt;</a:t>
            </a:r>
            <a:r>
              <a:rPr lang="en-GB" altLang="tr-TR" dirty="0"/>
              <a:t/>
            </a:r>
            <a:br>
              <a:rPr lang="en-GB" altLang="tr-TR" dirty="0"/>
            </a:br>
            <a:r>
              <a:rPr lang="en-GB" altLang="tr-TR" dirty="0"/>
              <a:t>Section Type : O</a:t>
            </a:r>
            <a:r>
              <a:rPr lang="tr-TR" altLang="tr-TR" dirty="0" err="1"/>
              <a:t>riginal</a:t>
            </a:r>
            <a:r>
              <a:rPr lang="en-GB" altLang="tr-TR" dirty="0"/>
              <a:t/>
            </a:r>
            <a:br>
              <a:rPr lang="en-GB" altLang="tr-TR" dirty="0"/>
            </a:br>
            <a:r>
              <a:rPr lang="en-GB" altLang="tr-TR" dirty="0"/>
              <a:t>Remark : Most widely use</a:t>
            </a:r>
            <a:r>
              <a:rPr lang="tr-TR" altLang="tr-TR" dirty="0"/>
              <a:t>d</a:t>
            </a:r>
          </a:p>
          <a:p>
            <a:pPr eaLnBrk="1" hangingPunct="1">
              <a:buFontTx/>
              <a:buNone/>
            </a:pPr>
            <a:r>
              <a:rPr lang="tr-TR" altLang="tr-TR" dirty="0"/>
              <a:t>   </a:t>
            </a:r>
            <a:r>
              <a:rPr lang="en-GB" altLang="tr-TR" dirty="0"/>
              <a:t> propeller series. </a:t>
            </a:r>
            <a:br>
              <a:rPr lang="en-GB" altLang="tr-TR" dirty="0"/>
            </a:br>
            <a:r>
              <a:rPr lang="en-GB" altLang="tr-TR" dirty="0"/>
              <a:t>Suitable for most application.</a:t>
            </a:r>
            <a:br>
              <a:rPr lang="en-GB" altLang="tr-TR" dirty="0"/>
            </a:br>
            <a:endParaRPr lang="en-GB" altLang="tr-TR" dirty="0"/>
          </a:p>
        </p:txBody>
      </p:sp>
      <p:pic>
        <p:nvPicPr>
          <p:cNvPr id="6963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3028951"/>
            <a:ext cx="30956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654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b="1" smtClean="0"/>
              <a:t>Propeller Series – Au Series</a:t>
            </a:r>
            <a:endParaRPr lang="en-GB" altLang="tr-TR" b="1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/>
              <a:t>Blades : </a:t>
            </a:r>
            <a:r>
              <a:rPr lang="tr-TR" altLang="tr-TR"/>
              <a:t>4-7</a:t>
            </a:r>
            <a:r>
              <a:rPr lang="en-GB" altLang="tr-TR"/>
              <a:t/>
            </a:r>
            <a:br>
              <a:rPr lang="en-GB" altLang="tr-TR"/>
            </a:br>
            <a:r>
              <a:rPr lang="en-GB" altLang="tr-TR"/>
              <a:t>Pitch Ratio : 0.</a:t>
            </a:r>
            <a:r>
              <a:rPr lang="tr-TR" altLang="tr-TR"/>
              <a:t>5</a:t>
            </a:r>
            <a:r>
              <a:rPr lang="en-GB" altLang="tr-TR"/>
              <a:t>0~</a:t>
            </a:r>
            <a:r>
              <a:rPr lang="tr-TR" altLang="tr-TR"/>
              <a:t>1</a:t>
            </a:r>
            <a:r>
              <a:rPr lang="en-GB" altLang="tr-TR"/>
              <a:t>.</a:t>
            </a:r>
            <a:r>
              <a:rPr lang="tr-TR" altLang="tr-TR"/>
              <a:t>2</a:t>
            </a:r>
            <a:r>
              <a:rPr lang="en-GB" altLang="tr-TR"/>
              <a:t>0</a:t>
            </a:r>
            <a:r>
              <a:rPr lang="tr-TR" altLang="tr-TR"/>
              <a:t> </a:t>
            </a:r>
          </a:p>
          <a:p>
            <a:pPr eaLnBrk="1" hangingPunct="1">
              <a:buFontTx/>
              <a:buNone/>
            </a:pPr>
            <a:r>
              <a:rPr lang="tr-TR" altLang="tr-TR"/>
              <a:t>	</a:t>
            </a:r>
            <a:r>
              <a:rPr lang="en-GB" altLang="tr-TR"/>
              <a:t>Area Ratio : 0.</a:t>
            </a:r>
            <a:r>
              <a:rPr lang="tr-TR" altLang="tr-TR"/>
              <a:t>7</a:t>
            </a:r>
            <a:r>
              <a:rPr lang="en-GB" altLang="tr-TR"/>
              <a:t>0~</a:t>
            </a:r>
            <a:r>
              <a:rPr lang="tr-TR" altLang="tr-TR"/>
              <a:t>0</a:t>
            </a:r>
            <a:r>
              <a:rPr lang="en-GB" altLang="tr-TR"/>
              <a:t>.</a:t>
            </a:r>
            <a:r>
              <a:rPr lang="tr-TR" altLang="tr-TR"/>
              <a:t>758</a:t>
            </a:r>
            <a:r>
              <a:rPr lang="en-GB" altLang="tr-TR"/>
              <a:t/>
            </a:r>
            <a:br>
              <a:rPr lang="en-GB" altLang="tr-TR"/>
            </a:br>
            <a:r>
              <a:rPr lang="en-GB" altLang="tr-TR"/>
              <a:t>Skew Angles : 0</a:t>
            </a:r>
            <a:r>
              <a:rPr lang="en-GB" altLang="tr-TR" baseline="30000"/>
              <a:t>o</a:t>
            </a:r>
            <a:r>
              <a:rPr lang="tr-TR" altLang="tr-TR"/>
              <a:t>&gt;</a:t>
            </a:r>
            <a:r>
              <a:rPr lang="en-GB" altLang="tr-TR"/>
              <a:t/>
            </a:r>
            <a:br>
              <a:rPr lang="en-GB" altLang="tr-TR"/>
            </a:br>
            <a:r>
              <a:rPr lang="en-GB" altLang="tr-TR"/>
              <a:t>Section Type : </a:t>
            </a:r>
            <a:r>
              <a:rPr lang="tr-TR" altLang="tr-TR"/>
              <a:t> AU type</a:t>
            </a:r>
            <a:r>
              <a:rPr lang="en-GB" altLang="tr-TR"/>
              <a:t/>
            </a:r>
            <a:br>
              <a:rPr lang="en-GB" altLang="tr-TR"/>
            </a:br>
            <a:r>
              <a:rPr lang="en-GB" altLang="tr-TR"/>
              <a:t>Remark : </a:t>
            </a:r>
            <a:r>
              <a:rPr lang="tr-TR" altLang="tr-TR"/>
              <a:t>Complemantary series of Wageningen B Series</a:t>
            </a:r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244438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4000" b="1"/>
              <a:t>Propeller Series – Gawn Series</a:t>
            </a:r>
            <a:endParaRPr lang="en-GB" altLang="tr-TR" sz="4000" b="1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/>
              <a:t>Blades : </a:t>
            </a:r>
            <a:r>
              <a:rPr lang="tr-TR" altLang="tr-TR"/>
              <a:t>3</a:t>
            </a:r>
          </a:p>
          <a:p>
            <a:pPr eaLnBrk="1" hangingPunct="1"/>
            <a:r>
              <a:rPr lang="en-GB" altLang="tr-TR"/>
              <a:t>Pitch Ratio : 0.</a:t>
            </a:r>
            <a:r>
              <a:rPr lang="tr-TR" altLang="tr-TR"/>
              <a:t>4</a:t>
            </a:r>
            <a:r>
              <a:rPr lang="en-GB" altLang="tr-TR"/>
              <a:t>0~</a:t>
            </a:r>
            <a:r>
              <a:rPr lang="tr-TR" altLang="tr-TR"/>
              <a:t>2.0</a:t>
            </a:r>
            <a:r>
              <a:rPr lang="en-GB" altLang="tr-TR"/>
              <a:t>0</a:t>
            </a:r>
            <a:r>
              <a:rPr lang="tr-TR" altLang="tr-TR"/>
              <a:t> </a:t>
            </a:r>
          </a:p>
          <a:p>
            <a:pPr eaLnBrk="1" hangingPunct="1"/>
            <a:r>
              <a:rPr lang="en-GB" altLang="tr-TR"/>
              <a:t>Area Ratio : 0.</a:t>
            </a:r>
            <a:r>
              <a:rPr lang="tr-TR" altLang="tr-TR"/>
              <a:t>2</a:t>
            </a:r>
            <a:r>
              <a:rPr lang="en-GB" altLang="tr-TR"/>
              <a:t>0~</a:t>
            </a:r>
            <a:r>
              <a:rPr lang="tr-TR" altLang="tr-TR"/>
              <a:t>1</a:t>
            </a:r>
            <a:r>
              <a:rPr lang="en-GB" altLang="tr-TR"/>
              <a:t>.</a:t>
            </a:r>
            <a:r>
              <a:rPr lang="tr-TR" altLang="tr-TR"/>
              <a:t>100</a:t>
            </a:r>
          </a:p>
          <a:p>
            <a:pPr eaLnBrk="1" hangingPunct="1"/>
            <a:r>
              <a:rPr lang="en-GB" altLang="tr-TR"/>
              <a:t>Skew Angles : 0</a:t>
            </a:r>
            <a:r>
              <a:rPr lang="en-GB" altLang="tr-TR" baseline="30000"/>
              <a:t>o</a:t>
            </a:r>
            <a:r>
              <a:rPr lang="tr-TR" altLang="tr-TR"/>
              <a:t>&gt;</a:t>
            </a:r>
          </a:p>
          <a:p>
            <a:pPr eaLnBrk="1" hangingPunct="1"/>
            <a:r>
              <a:rPr lang="en-GB" altLang="tr-TR"/>
              <a:t>Section Type : </a:t>
            </a:r>
            <a:r>
              <a:rPr lang="tr-TR" altLang="tr-TR"/>
              <a:t> Circular</a:t>
            </a:r>
          </a:p>
          <a:p>
            <a:pPr eaLnBrk="1" hangingPunct="1"/>
            <a:r>
              <a:rPr lang="en-GB" altLang="tr-TR"/>
              <a:t>Remark : </a:t>
            </a:r>
            <a:r>
              <a:rPr lang="tr-TR" altLang="tr-TR"/>
              <a:t> </a:t>
            </a:r>
            <a:endParaRPr lang="en-GB" altLang="tr-TR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989138"/>
            <a:ext cx="35290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127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4000" b="1"/>
              <a:t>Propeller Series – Ma Series (Lindgren Series)</a:t>
            </a:r>
            <a:endParaRPr lang="en-GB" altLang="tr-TR" sz="4000" b="1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/>
              <a:t>Blades : </a:t>
            </a:r>
            <a:r>
              <a:rPr lang="tr-TR" altLang="tr-TR"/>
              <a:t>3, 5</a:t>
            </a:r>
          </a:p>
          <a:p>
            <a:pPr eaLnBrk="1" hangingPunct="1"/>
            <a:r>
              <a:rPr lang="en-GB" altLang="tr-TR"/>
              <a:t>Pitch Ratio : </a:t>
            </a:r>
            <a:r>
              <a:rPr lang="tr-TR" altLang="tr-TR"/>
              <a:t>1</a:t>
            </a:r>
            <a:r>
              <a:rPr lang="en-GB" altLang="tr-TR"/>
              <a:t>.</a:t>
            </a:r>
            <a:r>
              <a:rPr lang="tr-TR" altLang="tr-TR"/>
              <a:t>0</a:t>
            </a:r>
            <a:r>
              <a:rPr lang="en-GB" altLang="tr-TR"/>
              <a:t>0~</a:t>
            </a:r>
            <a:r>
              <a:rPr lang="tr-TR" altLang="tr-TR"/>
              <a:t>1.454</a:t>
            </a:r>
          </a:p>
          <a:p>
            <a:pPr eaLnBrk="1" hangingPunct="1"/>
            <a:r>
              <a:rPr lang="en-GB" altLang="tr-TR"/>
              <a:t>Area Ratio : 0.</a:t>
            </a:r>
            <a:r>
              <a:rPr lang="tr-TR" altLang="tr-TR"/>
              <a:t>75</a:t>
            </a:r>
            <a:r>
              <a:rPr lang="en-GB" altLang="tr-TR"/>
              <a:t>~</a:t>
            </a:r>
            <a:r>
              <a:rPr lang="tr-TR" altLang="tr-TR"/>
              <a:t>1</a:t>
            </a:r>
            <a:r>
              <a:rPr lang="en-GB" altLang="tr-TR"/>
              <a:t>.</a:t>
            </a:r>
            <a:r>
              <a:rPr lang="tr-TR" altLang="tr-TR"/>
              <a:t>20</a:t>
            </a:r>
          </a:p>
          <a:p>
            <a:pPr eaLnBrk="1" hangingPunct="1"/>
            <a:r>
              <a:rPr lang="en-GB" altLang="tr-TR"/>
              <a:t>Skew Angles : 0</a:t>
            </a:r>
            <a:r>
              <a:rPr lang="en-GB" altLang="tr-TR" baseline="30000"/>
              <a:t>o</a:t>
            </a:r>
            <a:r>
              <a:rPr lang="tr-TR" altLang="tr-TR"/>
              <a:t>&gt;</a:t>
            </a:r>
          </a:p>
          <a:p>
            <a:pPr eaLnBrk="1" hangingPunct="1"/>
            <a:r>
              <a:rPr lang="en-GB" altLang="tr-TR"/>
              <a:t>Section Type : </a:t>
            </a:r>
            <a:r>
              <a:rPr lang="tr-TR" altLang="tr-TR"/>
              <a:t> Circular</a:t>
            </a:r>
          </a:p>
        </p:txBody>
      </p:sp>
    </p:spTree>
    <p:extLst>
      <p:ext uri="{BB962C8B-B14F-4D97-AF65-F5344CB8AC3E}">
        <p14:creationId xmlns:p14="http://schemas.microsoft.com/office/powerpoint/2010/main" val="2522542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b="1" smtClean="0"/>
              <a:t>Propeller Series – KCA Series</a:t>
            </a:r>
            <a:endParaRPr lang="en-GB" altLang="tr-TR" b="1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/>
              <a:t>Blades : 3,4,5</a:t>
            </a:r>
            <a:br>
              <a:rPr lang="en-GB" altLang="tr-TR"/>
            </a:br>
            <a:r>
              <a:rPr lang="en-GB" altLang="tr-TR"/>
              <a:t>Pitch Ratio : 0.60~2.00</a:t>
            </a:r>
            <a:br>
              <a:rPr lang="en-GB" altLang="tr-TR"/>
            </a:br>
            <a:r>
              <a:rPr lang="en-GB" altLang="tr-TR"/>
              <a:t>Area Ratio : 0.20~1.10</a:t>
            </a:r>
            <a:br>
              <a:rPr lang="en-GB" altLang="tr-TR"/>
            </a:br>
            <a:r>
              <a:rPr lang="en-GB" altLang="tr-TR"/>
              <a:t>Skew Angles : 0</a:t>
            </a:r>
            <a:r>
              <a:rPr lang="en-GB" altLang="tr-TR" baseline="30000"/>
              <a:t>o</a:t>
            </a:r>
            <a:r>
              <a:rPr lang="tr-TR" altLang="tr-TR"/>
              <a:t>&gt;</a:t>
            </a:r>
            <a:r>
              <a:rPr lang="en-GB" altLang="tr-TR"/>
              <a:t/>
            </a:r>
            <a:br>
              <a:rPr lang="en-GB" altLang="tr-TR"/>
            </a:br>
            <a:r>
              <a:rPr lang="en-GB" altLang="tr-TR"/>
              <a:t>Section Type : Ogival</a:t>
            </a:r>
            <a:br>
              <a:rPr lang="en-GB" altLang="tr-TR"/>
            </a:br>
            <a:r>
              <a:rPr lang="en-GB" altLang="tr-TR"/>
              <a:t>Remark : Most widely use propeller series. </a:t>
            </a:r>
            <a:br>
              <a:rPr lang="en-GB" altLang="tr-TR"/>
            </a:br>
            <a:r>
              <a:rPr lang="en-GB" altLang="tr-TR"/>
              <a:t>Suitable for most application.</a:t>
            </a:r>
            <a:br>
              <a:rPr lang="en-GB" altLang="tr-TR"/>
            </a:br>
            <a:endParaRPr lang="en-GB" altLang="tr-TR"/>
          </a:p>
        </p:txBody>
      </p:sp>
      <p:pic>
        <p:nvPicPr>
          <p:cNvPr id="73732" name="Picture 9" descr="KCA-Series-Pict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1844675"/>
            <a:ext cx="2203450" cy="197485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3" name="Picture 10" descr="KCA-ogival-sections-pictu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2626" y="4868863"/>
            <a:ext cx="2390775" cy="423862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34" name="Line 11"/>
          <p:cNvSpPr>
            <a:spLocks noChangeShapeType="1"/>
          </p:cNvSpPr>
          <p:nvPr/>
        </p:nvSpPr>
        <p:spPr bwMode="auto">
          <a:xfrm>
            <a:off x="5880101" y="3573463"/>
            <a:ext cx="20161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9519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3600" b="1"/>
              <a:t>Propeller Series – Skew KCA Series</a:t>
            </a:r>
            <a:endParaRPr lang="en-GB" altLang="tr-TR" sz="3600" b="1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 sz="2400"/>
              <a:t>Blades : 3,4,5</a:t>
            </a:r>
            <a:endParaRPr lang="tr-TR" altLang="tr-TR" sz="2400"/>
          </a:p>
          <a:p>
            <a:pPr eaLnBrk="1" hangingPunct="1"/>
            <a:r>
              <a:rPr lang="tr-TR" altLang="tr-TR" sz="2400"/>
              <a:t>P</a:t>
            </a:r>
            <a:r>
              <a:rPr lang="en-GB" altLang="tr-TR" sz="2400"/>
              <a:t>itch Ratio : 0.60~2.00</a:t>
            </a:r>
            <a:endParaRPr lang="tr-TR" altLang="tr-TR" sz="2400"/>
          </a:p>
          <a:p>
            <a:pPr eaLnBrk="1" hangingPunct="1"/>
            <a:r>
              <a:rPr lang="en-GB" altLang="tr-TR" sz="2400"/>
              <a:t>Area Ratio : 0.50~1.10</a:t>
            </a:r>
            <a:endParaRPr lang="tr-TR" altLang="tr-TR" sz="2400"/>
          </a:p>
          <a:p>
            <a:pPr eaLnBrk="1" hangingPunct="1"/>
            <a:r>
              <a:rPr lang="en-GB" altLang="tr-TR" sz="2400"/>
              <a:t>Skew Angles : 25</a:t>
            </a:r>
            <a:r>
              <a:rPr lang="en-GB" altLang="tr-TR" sz="2400" baseline="30000"/>
              <a:t>o</a:t>
            </a:r>
            <a:r>
              <a:rPr lang="en-GB" altLang="tr-TR" sz="2400"/>
              <a:t> , 30</a:t>
            </a:r>
            <a:r>
              <a:rPr lang="en-GB" altLang="tr-TR" sz="2400" baseline="30000"/>
              <a:t>o</a:t>
            </a:r>
            <a:r>
              <a:rPr lang="en-GB" altLang="tr-TR" sz="2400"/>
              <a:t> , 35</a:t>
            </a:r>
            <a:r>
              <a:rPr lang="en-GB" altLang="tr-TR" sz="2400" baseline="30000"/>
              <a:t>o</a:t>
            </a:r>
            <a:endParaRPr lang="tr-TR" altLang="tr-TR" sz="2400" baseline="30000"/>
          </a:p>
          <a:p>
            <a:pPr eaLnBrk="1" hangingPunct="1"/>
            <a:r>
              <a:rPr lang="en-GB" altLang="tr-TR" sz="2400"/>
              <a:t>Section Type : Ogival</a:t>
            </a:r>
            <a:endParaRPr lang="tr-TR" altLang="tr-TR" sz="2400"/>
          </a:p>
          <a:p>
            <a:pPr eaLnBrk="1" hangingPunct="1"/>
            <a:r>
              <a:rPr lang="en-GB" altLang="tr-TR" sz="2400"/>
              <a:t>Remark : Modified from </a:t>
            </a:r>
            <a:endParaRPr lang="tr-TR" altLang="tr-TR" sz="2400"/>
          </a:p>
          <a:p>
            <a:pPr eaLnBrk="1" hangingPunct="1">
              <a:buFontTx/>
              <a:buNone/>
            </a:pPr>
            <a:r>
              <a:rPr lang="tr-TR" altLang="tr-TR" sz="2400"/>
              <a:t>	</a:t>
            </a:r>
            <a:r>
              <a:rPr lang="en-GB" altLang="tr-TR" sz="2400"/>
              <a:t>standard KCA series for </a:t>
            </a:r>
            <a:endParaRPr lang="tr-TR" altLang="tr-TR" sz="2400"/>
          </a:p>
          <a:p>
            <a:pPr eaLnBrk="1" hangingPunct="1">
              <a:buFontTx/>
              <a:buNone/>
            </a:pPr>
            <a:r>
              <a:rPr lang="tr-TR" altLang="tr-TR" sz="2400"/>
              <a:t>	</a:t>
            </a:r>
            <a:r>
              <a:rPr lang="en-GB" altLang="tr-TR" sz="2400"/>
              <a:t>smooth application.</a:t>
            </a:r>
            <a:endParaRPr lang="tr-TR" altLang="tr-TR" sz="2400"/>
          </a:p>
          <a:p>
            <a:pPr eaLnBrk="1" hangingPunct="1"/>
            <a:r>
              <a:rPr lang="en-GB" altLang="tr-TR" sz="2400"/>
              <a:t>Suitable for most application. </a:t>
            </a:r>
            <a:br>
              <a:rPr lang="en-GB" altLang="tr-TR" sz="2400"/>
            </a:br>
            <a:endParaRPr lang="en-GB" altLang="tr-TR" sz="2400"/>
          </a:p>
        </p:txBody>
      </p:sp>
      <p:pic>
        <p:nvPicPr>
          <p:cNvPr id="74756" name="Picture 5" descr="KCA-ogival-sections-pictu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4" y="4365626"/>
            <a:ext cx="2390775" cy="423863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757" name="Picture 7" descr="Skewed-KCA-Series-Pict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6" y="1773238"/>
            <a:ext cx="2047875" cy="2030412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4758" name="Line 8"/>
          <p:cNvSpPr>
            <a:spLocks noChangeShapeType="1"/>
          </p:cNvSpPr>
          <p:nvPr/>
        </p:nvSpPr>
        <p:spPr bwMode="auto">
          <a:xfrm>
            <a:off x="3572256" y="3596639"/>
            <a:ext cx="3388932" cy="9848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9659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3600" b="1"/>
              <a:t>Propeller Series – NR Series</a:t>
            </a:r>
            <a:endParaRPr lang="en-GB" altLang="tr-TR" sz="3600" b="1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tr-TR"/>
              <a:t>Blades : 3,</a:t>
            </a:r>
            <a:r>
              <a:rPr lang="tr-TR" altLang="tr-TR"/>
              <a:t> </a:t>
            </a:r>
            <a:r>
              <a:rPr lang="en-GB" altLang="tr-TR"/>
              <a:t>4,</a:t>
            </a:r>
            <a:r>
              <a:rPr lang="tr-TR" altLang="tr-TR"/>
              <a:t> </a:t>
            </a:r>
            <a:r>
              <a:rPr lang="en-GB" altLang="tr-TR"/>
              <a:t>5</a:t>
            </a:r>
            <a:endParaRPr lang="tr-TR" altLang="tr-TR"/>
          </a:p>
          <a:p>
            <a:pPr eaLnBrk="1" hangingPunct="1">
              <a:lnSpc>
                <a:spcPct val="90000"/>
              </a:lnSpc>
            </a:pPr>
            <a:r>
              <a:rPr lang="tr-TR" altLang="tr-TR"/>
              <a:t>P</a:t>
            </a:r>
            <a:r>
              <a:rPr lang="en-GB" altLang="tr-TR"/>
              <a:t>itch Ratio : 1.00~2.00</a:t>
            </a:r>
            <a:endParaRPr lang="tr-TR" altLang="tr-TR"/>
          </a:p>
          <a:p>
            <a:pPr eaLnBrk="1" hangingPunct="1">
              <a:lnSpc>
                <a:spcPct val="90000"/>
              </a:lnSpc>
            </a:pPr>
            <a:r>
              <a:rPr lang="en-GB" altLang="tr-TR"/>
              <a:t>Area Ratio : 0.50~1.00</a:t>
            </a:r>
            <a:endParaRPr lang="tr-TR" altLang="tr-TR"/>
          </a:p>
          <a:p>
            <a:pPr eaLnBrk="1" hangingPunct="1">
              <a:lnSpc>
                <a:spcPct val="90000"/>
              </a:lnSpc>
            </a:pPr>
            <a:r>
              <a:rPr lang="en-GB" altLang="tr-TR"/>
              <a:t>Skew Angles : 25</a:t>
            </a:r>
            <a:r>
              <a:rPr lang="en-GB" altLang="tr-TR" baseline="30000"/>
              <a:t>o</a:t>
            </a:r>
            <a:r>
              <a:rPr lang="en-GB" altLang="tr-TR"/>
              <a:t> , 30</a:t>
            </a:r>
            <a:r>
              <a:rPr lang="en-GB" altLang="tr-TR" baseline="30000"/>
              <a:t>o</a:t>
            </a:r>
            <a:endParaRPr lang="tr-TR" altLang="tr-TR" baseline="30000"/>
          </a:p>
          <a:p>
            <a:pPr eaLnBrk="1" hangingPunct="1">
              <a:lnSpc>
                <a:spcPct val="90000"/>
              </a:lnSpc>
            </a:pPr>
            <a:r>
              <a:rPr lang="en-GB" altLang="tr-TR"/>
              <a:t>Section Type : Crescent</a:t>
            </a:r>
            <a:endParaRPr lang="tr-TR" altLang="tr-TR"/>
          </a:p>
          <a:p>
            <a:pPr eaLnBrk="1" hangingPunct="1">
              <a:lnSpc>
                <a:spcPct val="90000"/>
              </a:lnSpc>
            </a:pPr>
            <a:r>
              <a:rPr lang="en-GB" altLang="tr-TR"/>
              <a:t>Remark : Suitable for higher</a:t>
            </a:r>
            <a:endParaRPr lang="tr-TR" altLang="tr-TR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/>
              <a:t>	</a:t>
            </a:r>
            <a:r>
              <a:rPr lang="en-GB" altLang="tr-TR"/>
              <a:t>speed range in trans-cavitating</a:t>
            </a:r>
            <a:endParaRPr lang="tr-TR" altLang="tr-TR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/>
              <a:t>	</a:t>
            </a:r>
            <a:r>
              <a:rPr lang="en-GB" altLang="tr-TR"/>
              <a:t>application. </a:t>
            </a:r>
            <a:br>
              <a:rPr lang="en-GB" altLang="tr-TR"/>
            </a:br>
            <a:endParaRPr lang="en-GB" altLang="tr-TR"/>
          </a:p>
        </p:txBody>
      </p:sp>
      <p:pic>
        <p:nvPicPr>
          <p:cNvPr id="75780" name="Picture 8" descr="NR-Series-Pict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982" y="1768476"/>
            <a:ext cx="1901825" cy="1947863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5781" name="Picture 9" descr="NR-Series-Section-Typ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3826" y="4741863"/>
            <a:ext cx="2270125" cy="39687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5782" name="Line 10"/>
          <p:cNvSpPr>
            <a:spLocks noChangeShapeType="1"/>
          </p:cNvSpPr>
          <p:nvPr/>
        </p:nvSpPr>
        <p:spPr bwMode="auto">
          <a:xfrm>
            <a:off x="4559808" y="3884614"/>
            <a:ext cx="2799970" cy="6572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7578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1" y="1692276"/>
            <a:ext cx="252095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35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3600" b="1"/>
              <a:t>Propeller Series – </a:t>
            </a:r>
            <a:r>
              <a:rPr lang="en-GB" altLang="tr-TR" sz="4000" b="1"/>
              <a:t>NACA-Series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/>
              <a:t>Blades : 4,5,6,7</a:t>
            </a:r>
            <a:endParaRPr lang="tr-TR" altLang="tr-TR"/>
          </a:p>
          <a:p>
            <a:pPr eaLnBrk="1" hangingPunct="1"/>
            <a:r>
              <a:rPr lang="en-GB" altLang="tr-TR"/>
              <a:t>Pitch Ratio : 0.80~1.60</a:t>
            </a:r>
            <a:endParaRPr lang="tr-TR" altLang="tr-TR"/>
          </a:p>
          <a:p>
            <a:pPr eaLnBrk="1" hangingPunct="1"/>
            <a:r>
              <a:rPr lang="en-GB" altLang="tr-TR"/>
              <a:t>Area Ratio : 0.50~1.40</a:t>
            </a:r>
            <a:endParaRPr lang="tr-TR" altLang="tr-TR"/>
          </a:p>
          <a:p>
            <a:pPr eaLnBrk="1" hangingPunct="1"/>
            <a:r>
              <a:rPr lang="en-GB" altLang="tr-TR"/>
              <a:t>Skew Angles : According to design</a:t>
            </a:r>
            <a:endParaRPr lang="tr-TR" altLang="tr-TR"/>
          </a:p>
          <a:p>
            <a:pPr eaLnBrk="1" hangingPunct="1"/>
            <a:r>
              <a:rPr lang="en-GB" altLang="tr-TR"/>
              <a:t>Section Type : Airfoil</a:t>
            </a:r>
            <a:endParaRPr lang="tr-TR" altLang="tr-TR"/>
          </a:p>
          <a:p>
            <a:pPr eaLnBrk="1" hangingPunct="1"/>
            <a:r>
              <a:rPr lang="en-GB" altLang="tr-TR"/>
              <a:t>Remark : Theoretical design propeller series.</a:t>
            </a:r>
            <a:br>
              <a:rPr lang="en-GB" altLang="tr-TR"/>
            </a:br>
            <a:r>
              <a:rPr lang="en-GB" altLang="tr-TR"/>
              <a:t/>
            </a:r>
            <a:br>
              <a:rPr lang="en-GB" altLang="tr-TR"/>
            </a:br>
            <a:endParaRPr lang="en-GB" altLang="tr-TR"/>
          </a:p>
        </p:txBody>
      </p:sp>
      <p:sp>
        <p:nvSpPr>
          <p:cNvPr id="76804" name="Line 6"/>
          <p:cNvSpPr>
            <a:spLocks noChangeShapeType="1"/>
          </p:cNvSpPr>
          <p:nvPr/>
        </p:nvSpPr>
        <p:spPr bwMode="auto">
          <a:xfrm>
            <a:off x="5735639" y="4149725"/>
            <a:ext cx="22320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76805" name="Picture 9" descr="NACA-Series-Pict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0689" y="1773239"/>
            <a:ext cx="2020887" cy="1957387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6" name="Picture 10" descr="NACA-Series-Section-Type-Pictu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7663" y="4941889"/>
            <a:ext cx="1924050" cy="31432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74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2006600" y="567375"/>
            <a:ext cx="772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 smtClean="0"/>
              <a:t>Kinematic</a:t>
            </a:r>
            <a:r>
              <a:rPr lang="en-US" sz="3600" dirty="0" smtClean="0"/>
              <a:t> Similarity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369539"/>
            <a:ext cx="9080500" cy="490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6400" y="5754698"/>
            <a:ext cx="407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Advance Coefficient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6366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3600" b="1"/>
              <a:t>Propeller Series – </a:t>
            </a:r>
            <a:r>
              <a:rPr lang="en-GB" altLang="tr-TR" sz="4000" b="1"/>
              <a:t>New Foil Series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 dirty="0"/>
              <a:t>Blades : 3,4,5</a:t>
            </a:r>
            <a:endParaRPr lang="tr-TR" altLang="tr-TR" dirty="0"/>
          </a:p>
          <a:p>
            <a:pPr eaLnBrk="1" hangingPunct="1"/>
            <a:r>
              <a:rPr lang="en-GB" altLang="tr-TR" dirty="0"/>
              <a:t>Pitch Ration : 0.80~1.60</a:t>
            </a:r>
            <a:endParaRPr lang="tr-TR" altLang="tr-TR" dirty="0"/>
          </a:p>
          <a:p>
            <a:pPr eaLnBrk="1" hangingPunct="1"/>
            <a:r>
              <a:rPr lang="tr-TR" altLang="tr-TR" dirty="0"/>
              <a:t>A</a:t>
            </a:r>
            <a:r>
              <a:rPr lang="en-GB" altLang="tr-TR" dirty="0"/>
              <a:t>rea Ration : 0.50~1.40</a:t>
            </a:r>
            <a:endParaRPr lang="tr-TR" altLang="tr-TR" dirty="0"/>
          </a:p>
          <a:p>
            <a:pPr eaLnBrk="1" hangingPunct="1"/>
            <a:r>
              <a:rPr lang="en-GB" altLang="tr-TR" dirty="0"/>
              <a:t>Skew Angles : According to design</a:t>
            </a:r>
            <a:endParaRPr lang="tr-TR" altLang="tr-TR" dirty="0"/>
          </a:p>
          <a:p>
            <a:pPr eaLnBrk="1" hangingPunct="1"/>
            <a:r>
              <a:rPr lang="en-GB" altLang="tr-TR" dirty="0"/>
              <a:t>Section Type : New Foil</a:t>
            </a:r>
            <a:endParaRPr lang="tr-TR" altLang="tr-TR" dirty="0"/>
          </a:p>
          <a:p>
            <a:pPr eaLnBrk="1" hangingPunct="1"/>
            <a:r>
              <a:rPr lang="en-GB" altLang="tr-TR" dirty="0"/>
              <a:t>Remark : Theoretical design propeller series.</a:t>
            </a:r>
            <a:br>
              <a:rPr lang="en-GB" altLang="tr-TR" dirty="0"/>
            </a:br>
            <a:r>
              <a:rPr lang="en-GB" altLang="tr-TR" dirty="0"/>
              <a:t/>
            </a:r>
            <a:br>
              <a:rPr lang="en-GB" altLang="tr-TR" dirty="0"/>
            </a:br>
            <a:r>
              <a:rPr lang="en-GB" altLang="tr-TR" dirty="0"/>
              <a:t/>
            </a:r>
            <a:br>
              <a:rPr lang="en-GB" altLang="tr-TR" dirty="0"/>
            </a:br>
            <a:endParaRPr lang="en-GB" altLang="tr-TR" dirty="0"/>
          </a:p>
        </p:txBody>
      </p:sp>
      <p:pic>
        <p:nvPicPr>
          <p:cNvPr id="77828" name="Picture 9" descr="New-Foil Series-Pictu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0688" y="1773238"/>
            <a:ext cx="2030412" cy="2011362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7829" name="Line 4"/>
          <p:cNvSpPr>
            <a:spLocks noChangeShapeType="1"/>
          </p:cNvSpPr>
          <p:nvPr/>
        </p:nvSpPr>
        <p:spPr bwMode="auto">
          <a:xfrm>
            <a:off x="6240464" y="4005263"/>
            <a:ext cx="22320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77830" name="Picture 10" descr="NACA-Series-Section-Type-Pict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7663" y="4797426"/>
            <a:ext cx="1924050" cy="31432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124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3600" b="1"/>
              <a:t>Propeller Series – </a:t>
            </a:r>
            <a:r>
              <a:rPr lang="tr-TR" altLang="tr-TR" sz="4000" b="1"/>
              <a:t>Ka</a:t>
            </a:r>
            <a:r>
              <a:rPr lang="en-GB" altLang="tr-TR" sz="4000" b="1"/>
              <a:t> Series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tr-TR"/>
              <a:t>Blades : 3,</a:t>
            </a:r>
            <a:r>
              <a:rPr lang="tr-TR" altLang="tr-TR"/>
              <a:t> </a:t>
            </a:r>
            <a:r>
              <a:rPr lang="en-GB" altLang="tr-TR"/>
              <a:t>4,</a:t>
            </a:r>
            <a:r>
              <a:rPr lang="tr-TR" altLang="tr-TR"/>
              <a:t> </a:t>
            </a:r>
            <a:r>
              <a:rPr lang="en-GB" altLang="tr-TR"/>
              <a:t>5</a:t>
            </a:r>
            <a:endParaRPr lang="tr-TR" altLang="tr-TR"/>
          </a:p>
          <a:p>
            <a:pPr eaLnBrk="1" hangingPunct="1">
              <a:lnSpc>
                <a:spcPct val="90000"/>
              </a:lnSpc>
            </a:pPr>
            <a:r>
              <a:rPr lang="en-GB" altLang="tr-TR"/>
              <a:t>Pitch Ratio : 0.60~1.60</a:t>
            </a:r>
            <a:endParaRPr lang="tr-TR" altLang="tr-TR"/>
          </a:p>
          <a:p>
            <a:pPr eaLnBrk="1" hangingPunct="1">
              <a:lnSpc>
                <a:spcPct val="90000"/>
              </a:lnSpc>
            </a:pPr>
            <a:r>
              <a:rPr lang="en-GB" altLang="tr-TR"/>
              <a:t>Area Ratio : 0.55~0.75</a:t>
            </a:r>
            <a:endParaRPr lang="tr-TR" altLang="tr-TR"/>
          </a:p>
          <a:p>
            <a:pPr eaLnBrk="1" hangingPunct="1">
              <a:lnSpc>
                <a:spcPct val="90000"/>
              </a:lnSpc>
            </a:pPr>
            <a:r>
              <a:rPr lang="en-GB" altLang="tr-TR"/>
              <a:t>Skew Angles : 0</a:t>
            </a:r>
            <a:r>
              <a:rPr lang="en-GB" altLang="tr-TR" baseline="30000"/>
              <a:t>0</a:t>
            </a:r>
            <a:r>
              <a:rPr lang="en-GB" altLang="tr-TR"/>
              <a:t>,Skew available</a:t>
            </a:r>
            <a:endParaRPr lang="tr-TR" altLang="tr-TR"/>
          </a:p>
          <a:p>
            <a:pPr eaLnBrk="1" hangingPunct="1">
              <a:lnSpc>
                <a:spcPct val="90000"/>
              </a:lnSpc>
            </a:pPr>
            <a:r>
              <a:rPr lang="en-GB" altLang="tr-TR"/>
              <a:t>Section Type : Airfoil</a:t>
            </a:r>
            <a:endParaRPr lang="tr-TR" altLang="tr-TR"/>
          </a:p>
          <a:p>
            <a:pPr eaLnBrk="1" hangingPunct="1">
              <a:lnSpc>
                <a:spcPct val="90000"/>
              </a:lnSpc>
            </a:pPr>
            <a:r>
              <a:rPr lang="en-GB" altLang="tr-TR"/>
              <a:t>Remark : Suitable for </a:t>
            </a:r>
            <a:endParaRPr lang="tr-TR" altLang="tr-TR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/>
              <a:t> 	</a:t>
            </a:r>
            <a:r>
              <a:rPr lang="en-GB" altLang="tr-TR"/>
              <a:t>accelerating nozzle </a:t>
            </a:r>
            <a:endParaRPr lang="tr-TR" altLang="tr-TR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/>
              <a:t>	</a:t>
            </a:r>
            <a:r>
              <a:rPr lang="en-GB" altLang="tr-TR"/>
              <a:t>propellers and bow or stern</a:t>
            </a:r>
            <a:endParaRPr lang="tr-TR" altLang="tr-TR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/>
              <a:t>	</a:t>
            </a:r>
            <a:r>
              <a:rPr lang="en-GB" altLang="tr-TR"/>
              <a:t>thrusters.</a:t>
            </a:r>
          </a:p>
        </p:txBody>
      </p:sp>
      <p:pic>
        <p:nvPicPr>
          <p:cNvPr id="78852" name="Picture 9" descr="Ka-Series-Pict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0326" y="1989138"/>
            <a:ext cx="2066925" cy="2011362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5880101" y="3644900"/>
            <a:ext cx="22320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78854" name="Picture 11" descr="Ka-Series_Section-Typ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964" y="4387850"/>
            <a:ext cx="1944687" cy="401638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1739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20714"/>
            <a:ext cx="7702550" cy="5524054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/>
            <a:r>
              <a:rPr lang="tr-TR" altLang="tr-TR" sz="7200" b="1" dirty="0" err="1" smtClean="0"/>
              <a:t>Propeller</a:t>
            </a:r>
            <a:r>
              <a:rPr lang="tr-TR" altLang="tr-TR" sz="7200" b="1" dirty="0" smtClean="0"/>
              <a:t> </a:t>
            </a:r>
            <a:r>
              <a:rPr lang="tr-TR" altLang="tr-TR" sz="7200" b="1" dirty="0" err="1"/>
              <a:t>Selection</a:t>
            </a:r>
            <a:endParaRPr lang="en-US" altLang="tr-TR" sz="7200" b="1" dirty="0"/>
          </a:p>
        </p:txBody>
      </p:sp>
    </p:spTree>
    <p:extLst>
      <p:ext uri="{BB962C8B-B14F-4D97-AF65-F5344CB8AC3E}">
        <p14:creationId xmlns:p14="http://schemas.microsoft.com/office/powerpoint/2010/main" val="315715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b="1" smtClean="0"/>
              <a:t>Contents</a:t>
            </a:r>
            <a:endParaRPr lang="en-GB" altLang="tr-TR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 b="1"/>
              <a:t>Case 1: Optimum </a:t>
            </a:r>
            <a:r>
              <a:rPr lang="tr-TR" altLang="tr-TR" b="1"/>
              <a:t>r</a:t>
            </a:r>
            <a:r>
              <a:rPr lang="en-GB" altLang="tr-TR" b="1"/>
              <a:t>otation </a:t>
            </a:r>
            <a:r>
              <a:rPr lang="tr-TR" altLang="tr-TR" b="1"/>
              <a:t>r</a:t>
            </a:r>
            <a:r>
              <a:rPr lang="en-GB" altLang="tr-TR" b="1"/>
              <a:t>ate for a </a:t>
            </a:r>
            <a:r>
              <a:rPr lang="tr-TR" altLang="tr-TR" b="1"/>
              <a:t>g</a:t>
            </a:r>
            <a:r>
              <a:rPr lang="en-GB" altLang="tr-TR" b="1"/>
              <a:t>iven </a:t>
            </a:r>
            <a:r>
              <a:rPr lang="tr-TR" altLang="tr-TR" b="1"/>
              <a:t>d</a:t>
            </a:r>
            <a:r>
              <a:rPr lang="en-GB" altLang="tr-TR" b="1"/>
              <a:t>iameter</a:t>
            </a:r>
            <a:r>
              <a:rPr lang="en-GB" altLang="tr-TR"/>
              <a:t> </a:t>
            </a:r>
          </a:p>
          <a:p>
            <a:pPr eaLnBrk="1" hangingPunct="1"/>
            <a:r>
              <a:rPr lang="en-GB" altLang="tr-TR" b="1"/>
              <a:t>Case 2: Optimum </a:t>
            </a:r>
            <a:r>
              <a:rPr lang="tr-TR" altLang="tr-TR" b="1"/>
              <a:t>d</a:t>
            </a:r>
            <a:r>
              <a:rPr lang="en-GB" altLang="tr-TR" b="1"/>
              <a:t>iameter for a given rotation rate</a:t>
            </a:r>
          </a:p>
          <a:p>
            <a:pPr eaLnBrk="1" hangingPunct="1"/>
            <a:r>
              <a:rPr lang="en-GB" altLang="tr-TR" b="1"/>
              <a:t>Case 3: Optimum propeller for given power and rate</a:t>
            </a:r>
          </a:p>
          <a:p>
            <a:pPr eaLnBrk="1" hangingPunct="1"/>
            <a:r>
              <a:rPr lang="en-GB" altLang="tr-TR" b="1"/>
              <a:t>Case 4: Maximum bollard pull</a:t>
            </a:r>
          </a:p>
          <a:p>
            <a:pPr eaLnBrk="1" hangingPunct="1"/>
            <a:r>
              <a:rPr lang="en-GB" altLang="tr-TR" b="1"/>
              <a:t>Case 5: Exist</a:t>
            </a:r>
            <a:r>
              <a:rPr lang="tr-TR" altLang="tr-TR" b="1"/>
              <a:t>ing</a:t>
            </a:r>
            <a:r>
              <a:rPr lang="en-GB" altLang="tr-TR" b="1"/>
              <a:t> propeller</a:t>
            </a:r>
            <a:endParaRPr lang="tr-TR" altLang="tr-TR" b="1"/>
          </a:p>
          <a:p>
            <a:pPr eaLnBrk="1" hangingPunct="1"/>
            <a:r>
              <a:rPr lang="tr-TR" altLang="tr-TR" b="1"/>
              <a:t>Viscous Effects – ITTC Analysis Procedure</a:t>
            </a:r>
            <a:endParaRPr lang="en-GB" altLang="tr-TR" b="1"/>
          </a:p>
        </p:txBody>
      </p:sp>
    </p:spTree>
    <p:extLst>
      <p:ext uri="{BB962C8B-B14F-4D97-AF65-F5344CB8AC3E}">
        <p14:creationId xmlns:p14="http://schemas.microsoft.com/office/powerpoint/2010/main" val="4233479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2800" b="1" dirty="0"/>
              <a:t>Case 1: Optimum </a:t>
            </a:r>
            <a:r>
              <a:rPr lang="tr-TR" altLang="tr-TR" sz="2800" b="1" dirty="0" err="1"/>
              <a:t>Rotation</a:t>
            </a:r>
            <a:r>
              <a:rPr lang="tr-TR" altLang="tr-TR" sz="2800" b="1" dirty="0"/>
              <a:t> Rate </a:t>
            </a:r>
            <a:r>
              <a:rPr lang="tr-TR" altLang="tr-TR" sz="2800" b="1" dirty="0" err="1"/>
              <a:t>for</a:t>
            </a:r>
            <a:r>
              <a:rPr lang="tr-TR" altLang="tr-TR" sz="2800" b="1" dirty="0"/>
              <a:t> a </a:t>
            </a:r>
            <a:r>
              <a:rPr lang="tr-TR" altLang="tr-TR" sz="2800" b="1" dirty="0" err="1"/>
              <a:t>Given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Diameter</a:t>
            </a:r>
            <a:endParaRPr lang="en-GB" altLang="tr-TR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 sz="2600"/>
              <a:t>A common problem for the propeller is the design of a propeller when the required propeller thrust is known and the propeller diameter is known.</a:t>
            </a:r>
          </a:p>
          <a:p>
            <a:pPr eaLnBrk="1" hangingPunct="1"/>
            <a:r>
              <a:rPr lang="en-GB" altLang="tr-TR" sz="2600"/>
              <a:t>The advance velocity of a propeller can be estimated from the ship speed and the wake fraction.</a:t>
            </a:r>
          </a:p>
          <a:p>
            <a:pPr eaLnBrk="1" hangingPunct="1"/>
            <a:r>
              <a:rPr lang="en-GB" altLang="tr-TR" sz="2600"/>
              <a:t>The unknowns are the required power and especially the rate of rotation.</a:t>
            </a:r>
          </a:p>
          <a:p>
            <a:pPr eaLnBrk="1" hangingPunct="1"/>
            <a:r>
              <a:rPr lang="en-GB" altLang="tr-TR" sz="2600"/>
              <a:t>The latter is important for the choice of the engine or for the choice of the gear ratio.</a:t>
            </a:r>
          </a:p>
        </p:txBody>
      </p:sp>
    </p:spTree>
    <p:extLst>
      <p:ext uri="{BB962C8B-B14F-4D97-AF65-F5344CB8AC3E}">
        <p14:creationId xmlns:p14="http://schemas.microsoft.com/office/powerpoint/2010/main" val="2316547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3984" y="692151"/>
            <a:ext cx="10936224" cy="543401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/>
              <a:t>Suppose that a four-bladed propeller is chosen. In that case the following data are known:</a:t>
            </a:r>
          </a:p>
          <a:p>
            <a:pPr lvl="1" eaLnBrk="1" hangingPunct="1"/>
            <a:r>
              <a:rPr lang="en-GB" altLang="tr-TR"/>
              <a:t>The propeller thrust T =1393 kN.</a:t>
            </a:r>
          </a:p>
          <a:p>
            <a:pPr lvl="1" eaLnBrk="1" hangingPunct="1"/>
            <a:r>
              <a:rPr lang="en-GB" altLang="tr-TR"/>
              <a:t>The propeller diameter D = 7 m.</a:t>
            </a:r>
          </a:p>
          <a:p>
            <a:pPr lvl="1" eaLnBrk="1" hangingPunct="1"/>
            <a:r>
              <a:rPr lang="en-GB" altLang="tr-TR"/>
              <a:t>The advance velocity V</a:t>
            </a:r>
            <a:r>
              <a:rPr lang="en-GB" altLang="tr-TR" baseline="-25000"/>
              <a:t>a</a:t>
            </a:r>
            <a:r>
              <a:rPr lang="en-GB" altLang="tr-TR"/>
              <a:t> = 8.65 m/s.</a:t>
            </a:r>
          </a:p>
          <a:p>
            <a:pPr lvl="1" eaLnBrk="1" hangingPunct="1"/>
            <a:r>
              <a:rPr lang="en-GB" altLang="tr-TR"/>
              <a:t>The density of water </a:t>
            </a:r>
            <a:r>
              <a:rPr lang="en-GB" altLang="tr-TR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ρ = 1025 kg/m</a:t>
            </a:r>
            <a:r>
              <a:rPr lang="en-GB" altLang="tr-TR" baseline="30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GB" altLang="tr-TR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lvl="1" eaLnBrk="1" hangingPunct="1"/>
            <a:r>
              <a:rPr lang="en-GB" altLang="tr-TR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number of blades Z = 4.</a:t>
            </a:r>
          </a:p>
          <a:p>
            <a:pPr eaLnBrk="1" hangingPunct="1"/>
            <a:r>
              <a:rPr lang="en-GB" altLang="tr-TR"/>
              <a:t>Estimate the required area ratio to be 0.55. The diagram to be used is that of the B 4.55 series.</a:t>
            </a:r>
          </a:p>
          <a:p>
            <a:pPr eaLnBrk="1" hangingPunct="1"/>
            <a:r>
              <a:rPr lang="en-GB" altLang="tr-TR"/>
              <a:t>The thrust and diameter are </a:t>
            </a:r>
            <a:r>
              <a:rPr lang="en-GB" altLang="tr-TR" i="1">
                <a:solidFill>
                  <a:schemeClr val="hlink"/>
                </a:solidFill>
              </a:rPr>
              <a:t>known</a:t>
            </a:r>
            <a:r>
              <a:rPr lang="en-GB" altLang="tr-TR"/>
              <a:t> but the rotation rate is </a:t>
            </a:r>
            <a:r>
              <a:rPr lang="en-GB" altLang="tr-TR" i="1">
                <a:solidFill>
                  <a:schemeClr val="hlink"/>
                </a:solidFill>
              </a:rPr>
              <a:t>not</a:t>
            </a:r>
            <a:r>
              <a:rPr lang="en-GB" altLang="tr-T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462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19328" y="692151"/>
            <a:ext cx="10777728" cy="543401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 dirty="0"/>
              <a:t>This means that the parameters </a:t>
            </a:r>
            <a:r>
              <a:rPr lang="en-GB" altLang="tr-TR" dirty="0" err="1"/>
              <a:t>K</a:t>
            </a:r>
            <a:r>
              <a:rPr lang="en-GB" altLang="tr-TR" baseline="-25000" dirty="0" err="1"/>
              <a:t>t</a:t>
            </a:r>
            <a:r>
              <a:rPr lang="en-GB" altLang="tr-TR" dirty="0"/>
              <a:t> and J cannot be calculated yet.</a:t>
            </a:r>
          </a:p>
          <a:p>
            <a:pPr eaLnBrk="1" hangingPunct="1"/>
            <a:r>
              <a:rPr lang="en-GB" altLang="tr-TR" dirty="0"/>
              <a:t>However, the parameters K</a:t>
            </a:r>
            <a:r>
              <a:rPr lang="en-GB" altLang="tr-TR" baseline="-25000" dirty="0"/>
              <a:t>T</a:t>
            </a:r>
            <a:r>
              <a:rPr lang="en-GB" altLang="tr-TR" dirty="0"/>
              <a:t>/J</a:t>
            </a:r>
            <a:r>
              <a:rPr lang="en-GB" altLang="tr-TR" baseline="30000" dirty="0"/>
              <a:t>2 </a:t>
            </a:r>
            <a:r>
              <a:rPr lang="en-GB" altLang="tr-TR" dirty="0"/>
              <a:t>can be calculated because it </a:t>
            </a:r>
            <a:r>
              <a:rPr lang="en-GB" altLang="tr-TR" b="1" i="1" u="sng" dirty="0"/>
              <a:t>does not contain the rotation rate</a:t>
            </a:r>
            <a:r>
              <a:rPr lang="en-GB" altLang="tr-TR" dirty="0"/>
              <a:t>:</a:t>
            </a:r>
            <a:endParaRPr lang="en-GB" altLang="tr-TR" baseline="30000" dirty="0"/>
          </a:p>
          <a:p>
            <a:pPr eaLnBrk="1" hangingPunct="1"/>
            <a:endParaRPr lang="en-GB" altLang="tr-TR" dirty="0"/>
          </a:p>
          <a:p>
            <a:pPr eaLnBrk="1" hangingPunct="1"/>
            <a:endParaRPr lang="en-GB" altLang="tr-TR" dirty="0"/>
          </a:p>
          <a:p>
            <a:pPr eaLnBrk="1" hangingPunct="1"/>
            <a:endParaRPr lang="en-GB" altLang="tr-TR" dirty="0"/>
          </a:p>
          <a:p>
            <a:pPr eaLnBrk="1" hangingPunct="1"/>
            <a:endParaRPr lang="en-GB" altLang="tr-TR" dirty="0"/>
          </a:p>
          <a:p>
            <a:pPr eaLnBrk="1" hangingPunct="1"/>
            <a:r>
              <a:rPr lang="en-GB" altLang="tr-TR" dirty="0"/>
              <a:t>K</a:t>
            </a:r>
            <a:r>
              <a:rPr lang="en-GB" altLang="tr-TR" baseline="-25000" dirty="0"/>
              <a:t>T</a:t>
            </a:r>
            <a:r>
              <a:rPr lang="en-GB" altLang="tr-TR" dirty="0"/>
              <a:t>/J</a:t>
            </a:r>
            <a:r>
              <a:rPr lang="en-GB" altLang="tr-TR" baseline="30000" dirty="0"/>
              <a:t>2 </a:t>
            </a:r>
            <a:r>
              <a:rPr lang="en-GB" altLang="tr-TR" dirty="0"/>
              <a:t>has to be found from variation of the pitch ratio. </a:t>
            </a: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1132267"/>
              </p:ext>
            </p:extLst>
          </p:nvPr>
        </p:nvGraphicFramePr>
        <p:xfrm>
          <a:off x="2033970" y="2643569"/>
          <a:ext cx="7559675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2603500" imgH="419100" progId="Equation.DSMT4">
                  <p:embed/>
                </p:oleObj>
              </mc:Choice>
              <mc:Fallback>
                <p:oleObj name="Equation" r:id="rId4" imgW="2603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970" y="2643569"/>
                        <a:ext cx="7559675" cy="12176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9972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4256" y="692151"/>
            <a:ext cx="11058144" cy="543401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/>
              <a:t>By starting with a pitch ratio of 0.8 the following search is possible</a:t>
            </a:r>
          </a:p>
          <a:p>
            <a:pPr eaLnBrk="1" hangingPunct="1"/>
            <a:endParaRPr lang="en-GB" altLang="tr-TR"/>
          </a:p>
          <a:p>
            <a:pPr eaLnBrk="1" hangingPunct="1"/>
            <a:endParaRPr lang="en-GB" altLang="tr-TR"/>
          </a:p>
        </p:txBody>
      </p:sp>
      <p:sp>
        <p:nvSpPr>
          <p:cNvPr id="14339" name="Text Box 21"/>
          <p:cNvSpPr txBox="1">
            <a:spLocks noChangeArrowheads="1"/>
          </p:cNvSpPr>
          <p:nvPr/>
        </p:nvSpPr>
        <p:spPr bwMode="auto">
          <a:xfrm>
            <a:off x="2136776" y="1881189"/>
            <a:ext cx="7631113" cy="40989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1300" i="0">
              <a:latin typeface="Courier New" panose="02070309020205020404" pitchFamily="49" charset="0"/>
            </a:endParaRPr>
          </a:p>
          <a:p>
            <a:pPr algn="l" eaLnBrk="1" hangingPunct="1"/>
            <a:r>
              <a:rPr lang="tr-TR" altLang="tr-TR" sz="1300" i="0">
                <a:latin typeface="Courier New" panose="02070309020205020404" pitchFamily="49" charset="0"/>
              </a:rPr>
              <a:t> </a:t>
            </a:r>
            <a:r>
              <a:rPr lang="en-GB" altLang="tr-TR" sz="1300" i="0">
                <a:latin typeface="Courier New" panose="02070309020205020404" pitchFamily="49" charset="0"/>
              </a:rPr>
              <a:t>i  </a:t>
            </a:r>
            <a:r>
              <a:rPr lang="tr-TR" altLang="tr-TR" sz="1300" i="0">
                <a:latin typeface="Courier New" panose="02070309020205020404" pitchFamily="49" charset="0"/>
              </a:rPr>
              <a:t>   P/D</a:t>
            </a:r>
            <a:r>
              <a:rPr lang="en-GB" altLang="tr-TR" sz="1300" i="0">
                <a:latin typeface="Courier New" panose="02070309020205020404" pitchFamily="49" charset="0"/>
              </a:rPr>
              <a:t>      </a:t>
            </a:r>
            <a:r>
              <a:rPr lang="tr-TR" altLang="tr-TR" sz="1300" i="0">
                <a:latin typeface="Courier New" panose="02070309020205020404" pitchFamily="49" charset="0"/>
              </a:rPr>
              <a:t>J</a:t>
            </a:r>
            <a:r>
              <a:rPr lang="en-GB" altLang="tr-TR" sz="1300" i="0">
                <a:latin typeface="Courier New" panose="02070309020205020404" pitchFamily="49" charset="0"/>
              </a:rPr>
              <a:t>      Kt    </a:t>
            </a:r>
            <a:r>
              <a:rPr lang="tr-TR" altLang="tr-TR" sz="1300" i="0">
                <a:latin typeface="Courier New" panose="02070309020205020404" pitchFamily="49" charset="0"/>
              </a:rPr>
              <a:t> </a:t>
            </a:r>
            <a:r>
              <a:rPr lang="en-GB" altLang="tr-TR" sz="1300" i="0">
                <a:latin typeface="Courier New" panose="02070309020205020404" pitchFamily="49" charset="0"/>
              </a:rPr>
              <a:t> </a:t>
            </a:r>
            <a:r>
              <a:rPr lang="tr-TR" altLang="tr-TR" sz="1300" i="0">
                <a:latin typeface="Courier New" panose="02070309020205020404" pitchFamily="49" charset="0"/>
              </a:rPr>
              <a:t> </a:t>
            </a:r>
            <a:r>
              <a:rPr lang="en-GB" altLang="tr-TR" sz="1300" i="0">
                <a:latin typeface="Courier New" panose="02070309020205020404" pitchFamily="49" charset="0"/>
              </a:rPr>
              <a:t>10Kq     eta0       Bp         delt</a:t>
            </a:r>
            <a:r>
              <a:rPr lang="tr-TR" altLang="tr-TR" sz="1300" i="0">
                <a:latin typeface="Courier New" panose="02070309020205020404" pitchFamily="49" charset="0"/>
              </a:rPr>
              <a:t>a</a:t>
            </a:r>
            <a:endParaRPr lang="en-GB" altLang="tr-TR" sz="1300" i="0">
              <a:latin typeface="Courier New" panose="02070309020205020404" pitchFamily="49" charset="0"/>
            </a:endParaRPr>
          </a:p>
          <a:p>
            <a:pPr algn="l" eaLnBrk="1" hangingPunct="1"/>
            <a:r>
              <a:rPr lang="en-GB" altLang="tr-TR" sz="1300" i="0">
                <a:latin typeface="Courier New" panose="02070309020205020404" pitchFamily="49" charset="0"/>
              </a:rPr>
              <a:t>---|-------|-------|--------|--------|--------|------------|----------|</a:t>
            </a:r>
          </a:p>
          <a:p>
            <a:pPr algn="l" eaLnBrk="1" hangingPunct="1"/>
            <a:r>
              <a:rPr lang="tr-TR" altLang="tr-TR" sz="1300" i="0">
                <a:latin typeface="Courier New" panose="02070309020205020404" pitchFamily="49" charset="0"/>
              </a:rPr>
              <a:t> </a:t>
            </a:r>
            <a:r>
              <a:rPr lang="en-GB" altLang="tr-TR" sz="1300" i="0">
                <a:latin typeface="Courier New" panose="02070309020205020404" pitchFamily="49" charset="0"/>
              </a:rPr>
              <a:t>31   0.800   0.595   0.1310   0.1951   0.6356    16.9452     170.3291</a:t>
            </a:r>
          </a:p>
          <a:p>
            <a:pPr algn="l" eaLnBrk="1" hangingPunct="1"/>
            <a:r>
              <a:rPr lang="tr-TR" altLang="tr-TR" sz="1300" i="0">
                <a:latin typeface="Courier New" panose="02070309020205020404" pitchFamily="49" charset="0"/>
              </a:rPr>
              <a:t> </a:t>
            </a:r>
            <a:r>
              <a:rPr lang="en-GB" altLang="tr-TR" sz="1300" i="0">
                <a:latin typeface="Courier New" panose="02070309020205020404" pitchFamily="49" charset="0"/>
              </a:rPr>
              <a:t>41   0.900   0.648   0.1557   0.2480   0.6478    15.3963     156.2336</a:t>
            </a:r>
            <a:endParaRPr lang="tr-TR" altLang="tr-TR" sz="1300" i="0">
              <a:latin typeface="Courier New" panose="02070309020205020404" pitchFamily="49" charset="0"/>
            </a:endParaRPr>
          </a:p>
          <a:p>
            <a:pPr algn="l" eaLnBrk="1" hangingPunct="1"/>
            <a:r>
              <a:rPr lang="tr-TR" altLang="tr-TR" sz="1300" i="0">
                <a:latin typeface="Courier New" panose="02070309020205020404" pitchFamily="49" charset="0"/>
              </a:rPr>
              <a:t> </a:t>
            </a:r>
            <a:r>
              <a:rPr lang="en-GB" altLang="tr-TR" sz="1300" i="0">
                <a:latin typeface="Courier New" panose="02070309020205020404" pitchFamily="49" charset="0"/>
              </a:rPr>
              <a:t>46   0.950   0.674   0.1684   0.2777   0.6503    14.7781     150.2568</a:t>
            </a:r>
          </a:p>
          <a:p>
            <a:pPr algn="l" eaLnBrk="1" hangingPunct="1"/>
            <a:r>
              <a:rPr lang="tr-TR" altLang="tr-TR" sz="1300" i="0">
                <a:latin typeface="Courier New" panose="02070309020205020404" pitchFamily="49" charset="0"/>
              </a:rPr>
              <a:t> </a:t>
            </a:r>
            <a:r>
              <a:rPr lang="en-GB" altLang="tr-TR" sz="1300" i="0">
                <a:latin typeface="Courier New" panose="02070309020205020404" pitchFamily="49" charset="0"/>
              </a:rPr>
              <a:t>51   1.000   0.699   0.1811   0.3095   0.6512    14.2379     144.8587</a:t>
            </a:r>
          </a:p>
          <a:p>
            <a:pPr algn="l" eaLnBrk="1" hangingPunct="1"/>
            <a:r>
              <a:rPr lang="tr-TR" altLang="tr-TR" sz="1300" i="0">
                <a:latin typeface="Courier New" panose="02070309020205020404" pitchFamily="49" charset="0"/>
              </a:rPr>
              <a:t> </a:t>
            </a:r>
            <a:r>
              <a:rPr lang="en-GB" altLang="tr-TR" sz="1300" i="0">
                <a:latin typeface="Courier New" panose="02070309020205020404" pitchFamily="49" charset="0"/>
              </a:rPr>
              <a:t>61   1.100   0.747   0.2071   0.3793   0.6493    13.3371     135.4951</a:t>
            </a:r>
          </a:p>
          <a:p>
            <a:pPr algn="l" eaLnBrk="1" hangingPunct="1"/>
            <a:r>
              <a:rPr lang="tr-TR" altLang="tr-TR" sz="1300" i="0">
                <a:latin typeface="Courier New" panose="02070309020205020404" pitchFamily="49" charset="0"/>
              </a:rPr>
              <a:t> </a:t>
            </a:r>
            <a:r>
              <a:rPr lang="en-GB" altLang="tr-TR" sz="1300" i="0">
                <a:latin typeface="Courier New" panose="02070309020205020404" pitchFamily="49" charset="0"/>
              </a:rPr>
              <a:t>71   1.200   0.793   0.2333   0.4568   0.6448    12.6087     127.6514</a:t>
            </a:r>
          </a:p>
          <a:p>
            <a:pPr algn="l" eaLnBrk="1" hangingPunct="1"/>
            <a:r>
              <a:rPr lang="en-GB" altLang="tr-TR" sz="1300" i="0">
                <a:latin typeface="Courier New" panose="02070309020205020404" pitchFamily="49" charset="0"/>
              </a:rPr>
              <a:t>---|-------|-------|--------|--------|--------|-----------|-----------|</a:t>
            </a:r>
          </a:p>
          <a:p>
            <a:pPr eaLnBrk="1" hangingPunct="1"/>
            <a:endParaRPr lang="en-GB" altLang="tr-TR" sz="1300" i="0">
              <a:latin typeface="Courier New" panose="02070309020205020404" pitchFamily="49" charset="0"/>
            </a:endParaRPr>
          </a:p>
          <a:p>
            <a:pPr eaLnBrk="1" hangingPunct="1"/>
            <a:r>
              <a:rPr lang="en-GB" altLang="tr-TR" sz="1300" i="0">
                <a:latin typeface="Courier New" panose="02070309020205020404" pitchFamily="49" charset="0"/>
              </a:rPr>
              <a:t>   WAGENINGEN B SERISI</a:t>
            </a:r>
          </a:p>
          <a:p>
            <a:pPr eaLnBrk="1" hangingPunct="1"/>
            <a:r>
              <a:rPr lang="en-GB" altLang="tr-TR" sz="1300" i="0">
                <a:latin typeface="Courier New" panose="02070309020205020404" pitchFamily="49" charset="0"/>
              </a:rPr>
              <a:t> SECILEN PERVANE = 46. PERVANEDIR</a:t>
            </a:r>
          </a:p>
          <a:p>
            <a:pPr eaLnBrk="1" hangingPunct="1"/>
            <a:r>
              <a:rPr lang="en-GB" altLang="tr-TR" sz="1300" i="0">
                <a:latin typeface="Courier New" panose="02070309020205020404" pitchFamily="49" charset="0"/>
              </a:rPr>
              <a:t> P/D=0.950</a:t>
            </a:r>
          </a:p>
          <a:p>
            <a:pPr eaLnBrk="1" hangingPunct="1"/>
            <a:r>
              <a:rPr lang="en-GB" altLang="tr-TR" sz="1300" i="0">
                <a:latin typeface="Courier New" panose="02070309020205020404" pitchFamily="49" charset="0"/>
              </a:rPr>
              <a:t> J= 0.674 Kt= 0.168 10Kq= 0.278 eta= 0.650</a:t>
            </a:r>
          </a:p>
          <a:p>
            <a:pPr eaLnBrk="1" hangingPunct="1"/>
            <a:r>
              <a:rPr lang="en-GB" altLang="tr-TR" sz="1300" i="0">
                <a:latin typeface="Courier New" panose="02070309020205020404" pitchFamily="49" charset="0"/>
              </a:rPr>
              <a:t> Bp=  14.7781 delta= 150.2568</a:t>
            </a:r>
          </a:p>
          <a:p>
            <a:pPr eaLnBrk="1" hangingPunct="1"/>
            <a:r>
              <a:rPr lang="en-GB" altLang="tr-TR" sz="1300" i="0">
                <a:latin typeface="Courier New" panose="02070309020205020404" pitchFamily="49" charset="0"/>
              </a:rPr>
              <a:t> T=   1393.00 kN  Va=   8.650 m/s  RHO = 1025.0 kg/m3</a:t>
            </a:r>
          </a:p>
          <a:p>
            <a:pPr eaLnBrk="1" hangingPunct="1"/>
            <a:r>
              <a:rPr lang="en-GB" altLang="tr-TR" sz="1300" i="0">
                <a:latin typeface="Courier New" panose="02070309020205020404" pitchFamily="49" charset="0"/>
              </a:rPr>
              <a:t> Z = 4. EAR = 0.550 D =  7.000 m</a:t>
            </a:r>
          </a:p>
          <a:p>
            <a:pPr eaLnBrk="1" hangingPunct="1"/>
            <a:r>
              <a:rPr lang="en-GB" altLang="tr-TR" sz="1300" i="0">
                <a:latin typeface="Courier New" panose="02070309020205020404" pitchFamily="49" charset="0"/>
              </a:rPr>
              <a:t> RPS=  1.834 dev/san RPM= 110.01 TORK=1608.316 kNm Pd=18528.5 kW</a:t>
            </a:r>
          </a:p>
          <a:p>
            <a:pPr eaLnBrk="1" hangingPunct="1"/>
            <a:endParaRPr lang="en-GB" altLang="tr-TR" sz="1300" i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05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46176" y="836613"/>
            <a:ext cx="10972800" cy="528955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 sz="2000"/>
              <a:t>After running the program, the conclusion is that the optimum efficiency can be reached with a pitch ratio of 0.95. </a:t>
            </a:r>
          </a:p>
          <a:p>
            <a:pPr eaLnBrk="1" hangingPunct="1"/>
            <a:r>
              <a:rPr lang="en-GB" altLang="tr-TR" sz="2000"/>
              <a:t>The optimum efficiency is 0.650. The advance ratio J is 0.699 and from this the required rotation rate can be derived:</a:t>
            </a:r>
          </a:p>
          <a:p>
            <a:pPr eaLnBrk="1" hangingPunct="1"/>
            <a:endParaRPr lang="en-GB" altLang="tr-TR" sz="2000"/>
          </a:p>
          <a:p>
            <a:pPr eaLnBrk="1" hangingPunct="1"/>
            <a:endParaRPr lang="en-GB" altLang="tr-TR" sz="2000"/>
          </a:p>
          <a:p>
            <a:pPr eaLnBrk="1" hangingPunct="1"/>
            <a:r>
              <a:rPr lang="en-GB" altLang="tr-TR" sz="2000"/>
              <a:t>The required power to propel ship can be derived from the torque coefficient K</a:t>
            </a:r>
            <a:r>
              <a:rPr lang="en-GB" altLang="tr-TR" sz="2000" baseline="-25000"/>
              <a:t>Q</a:t>
            </a:r>
            <a:r>
              <a:rPr lang="en-GB" altLang="tr-TR" sz="2000"/>
              <a:t>=0.0278. The torque is found to be</a:t>
            </a:r>
          </a:p>
          <a:p>
            <a:pPr eaLnBrk="1" hangingPunct="1"/>
            <a:endParaRPr lang="en-GB" altLang="tr-TR" sz="2000"/>
          </a:p>
          <a:p>
            <a:pPr eaLnBrk="1" hangingPunct="1"/>
            <a:endParaRPr lang="en-GB" altLang="tr-TR" sz="2000"/>
          </a:p>
          <a:p>
            <a:pPr eaLnBrk="1" hangingPunct="1"/>
            <a:r>
              <a:rPr lang="en-GB" altLang="tr-TR" sz="2000"/>
              <a:t>The power to be delivered to the propeller is therefore</a:t>
            </a:r>
          </a:p>
          <a:p>
            <a:pPr eaLnBrk="1" hangingPunct="1"/>
            <a:endParaRPr lang="en-GB" altLang="tr-TR" sz="2000"/>
          </a:p>
          <a:p>
            <a:pPr eaLnBrk="1" hangingPunct="1"/>
            <a:endParaRPr lang="en-GB" altLang="tr-TR" sz="2000"/>
          </a:p>
          <a:p>
            <a:pPr eaLnBrk="1" hangingPunct="1"/>
            <a:r>
              <a:rPr lang="en-GB" altLang="tr-TR" sz="2000"/>
              <a:t>These data can be used to find a suitable engine</a:t>
            </a:r>
          </a:p>
        </p:txBody>
      </p:sp>
      <p:graphicFrame>
        <p:nvGraphicFramePr>
          <p:cNvPr id="16387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71813" y="2227263"/>
          <a:ext cx="467995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2692400" imgH="393700" progId="Equation.DSMT4">
                  <p:embed/>
                </p:oleObj>
              </mc:Choice>
              <mc:Fallback>
                <p:oleObj name="Equation" r:id="rId4" imgW="2692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227263"/>
                        <a:ext cx="4679950" cy="6842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08214" y="3716338"/>
          <a:ext cx="77755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6" imgW="4025900" imgH="254000" progId="Equation.DSMT4">
                  <p:embed/>
                </p:oleObj>
              </mc:Choice>
              <mc:Fallback>
                <p:oleObj name="Equation" r:id="rId6" imgW="4025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716338"/>
                        <a:ext cx="7775575" cy="4889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8"/>
          <p:cNvGraphicFramePr>
            <a:graphicFrameLocks noChangeAspect="1"/>
          </p:cNvGraphicFramePr>
          <p:nvPr/>
        </p:nvGraphicFramePr>
        <p:xfrm>
          <a:off x="5638800" y="3328989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8" imgW="435285" imgH="677109" progId="Equation.DSMT4">
                  <p:embed/>
                </p:oleObj>
              </mc:Choice>
              <mc:Fallback>
                <p:oleObj name="Equation" r:id="rId8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28989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19"/>
          <p:cNvGraphicFramePr>
            <a:graphicFrameLocks noChangeAspect="1"/>
          </p:cNvGraphicFramePr>
          <p:nvPr/>
        </p:nvGraphicFramePr>
        <p:xfrm>
          <a:off x="2279650" y="4797426"/>
          <a:ext cx="74168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0" imgW="3263900" imgH="228600" progId="Equation.DSMT4">
                  <p:embed/>
                </p:oleObj>
              </mc:Choice>
              <mc:Fallback>
                <p:oleObj name="Equation" r:id="rId10" imgW="3263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797426"/>
                        <a:ext cx="7416800" cy="5191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431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3200" b="1"/>
              <a:t>Case 2: Optimum diameter for a given rotation rate</a:t>
            </a:r>
            <a:endParaRPr lang="en-GB" altLang="tr-TR" sz="3200" b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/>
              <a:t>When the optimum rate of case 1 is chosen the question can be posed if the diameter of 7 meters was the optimum diameter.</a:t>
            </a:r>
          </a:p>
          <a:p>
            <a:pPr eaLnBrk="1" hangingPunct="1"/>
            <a:r>
              <a:rPr lang="en-GB" altLang="tr-TR"/>
              <a:t>The optimum diameter can be calculated in a similar way as the optimum rotation rate, but now the value of K</a:t>
            </a:r>
            <a:r>
              <a:rPr lang="en-GB" altLang="tr-TR" baseline="-25000"/>
              <a:t>T</a:t>
            </a:r>
            <a:r>
              <a:rPr lang="en-GB" altLang="tr-TR"/>
              <a:t>/J</a:t>
            </a:r>
            <a:r>
              <a:rPr lang="en-GB" altLang="tr-TR" baseline="30000"/>
              <a:t>4</a:t>
            </a:r>
            <a:r>
              <a:rPr lang="en-GB" altLang="tr-TR"/>
              <a:t> can be calculated because the </a:t>
            </a:r>
            <a:r>
              <a:rPr lang="en-GB" altLang="tr-TR" b="1" i="1" u="sng"/>
              <a:t>diameter is absent</a:t>
            </a:r>
            <a:r>
              <a:rPr lang="en-GB" altLang="tr-TR"/>
              <a:t> in the parameter</a:t>
            </a:r>
          </a:p>
        </p:txBody>
      </p:sp>
      <p:graphicFrame>
        <p:nvGraphicFramePr>
          <p:cNvPr id="1843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503614" y="4941889"/>
          <a:ext cx="49672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2603500" imgH="444500" progId="Equation.DSMT4">
                  <p:embed/>
                </p:oleObj>
              </mc:Choice>
              <mc:Fallback>
                <p:oleObj name="Equation" r:id="rId4" imgW="2603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4" y="4941889"/>
                        <a:ext cx="4967287" cy="8477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19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1257300" y="148656"/>
            <a:ext cx="772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 smtClean="0"/>
              <a:t>Kinetic</a:t>
            </a:r>
            <a:r>
              <a:rPr lang="tr-TR" sz="3600" dirty="0" smtClean="0"/>
              <a:t> (</a:t>
            </a:r>
            <a:r>
              <a:rPr lang="tr-TR" sz="3600" dirty="0" err="1" smtClean="0"/>
              <a:t>Dynamic</a:t>
            </a:r>
            <a:r>
              <a:rPr lang="tr-TR" sz="3600" dirty="0" smtClean="0"/>
              <a:t>)</a:t>
            </a:r>
            <a:r>
              <a:rPr lang="en-US" sz="3600" dirty="0" smtClean="0"/>
              <a:t> Similarity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26" y="794987"/>
            <a:ext cx="7515761" cy="59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442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97408" y="549275"/>
            <a:ext cx="10838687" cy="5576888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 sz="2400"/>
              <a:t>The optimum pitch ratio can again be found by iteration:</a:t>
            </a:r>
          </a:p>
          <a:p>
            <a:pPr eaLnBrk="1" hangingPunct="1"/>
            <a:endParaRPr lang="en-GB" altLang="tr-TR" sz="2400" i="1"/>
          </a:p>
        </p:txBody>
      </p:sp>
      <p:sp>
        <p:nvSpPr>
          <p:cNvPr id="20483" name="Text Box 13"/>
          <p:cNvSpPr txBox="1">
            <a:spLocks noChangeArrowheads="1"/>
          </p:cNvSpPr>
          <p:nvPr/>
        </p:nvSpPr>
        <p:spPr bwMode="auto">
          <a:xfrm>
            <a:off x="2836863" y="1268413"/>
            <a:ext cx="6851650" cy="4329112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tr-TR" i="0">
              <a:latin typeface="Courier New" panose="02070309020205020404" pitchFamily="49" charset="0"/>
            </a:endParaRPr>
          </a:p>
          <a:p>
            <a:pPr eaLnBrk="1" hangingPunct="1"/>
            <a:r>
              <a:rPr lang="en-GB" altLang="tr-TR" i="0">
                <a:latin typeface="Courier New" panose="02070309020205020404" pitchFamily="49" charset="0"/>
              </a:rPr>
              <a:t> ---|-------|-------|--------|--------|--------|------------|----------|</a:t>
            </a:r>
          </a:p>
          <a:p>
            <a:pPr eaLnBrk="1" hangingPunct="1"/>
            <a:r>
              <a:rPr lang="en-GB" altLang="tr-TR" i="0">
                <a:latin typeface="Courier New" panose="02070309020205020404" pitchFamily="49" charset="0"/>
              </a:rPr>
              <a:t>i    P/D      J       Kt      10Kq     eta0       Bp         delta</a:t>
            </a:r>
          </a:p>
          <a:p>
            <a:pPr eaLnBrk="1" hangingPunct="1"/>
            <a:r>
              <a:rPr lang="en-GB" altLang="tr-TR" i="0">
                <a:latin typeface="Courier New" panose="02070309020205020404" pitchFamily="49" charset="0"/>
              </a:rPr>
              <a:t> ---|-------|-------|--------|--------|--------|------------|----------|</a:t>
            </a:r>
          </a:p>
          <a:p>
            <a:pPr eaLnBrk="1" hangingPunct="1"/>
            <a:r>
              <a:rPr lang="tr-TR" altLang="tr-TR" i="0">
                <a:latin typeface="Courier New" panose="02070309020205020404" pitchFamily="49" charset="0"/>
              </a:rPr>
              <a:t> </a:t>
            </a:r>
            <a:r>
              <a:rPr lang="en-GB" altLang="tr-TR" i="0">
                <a:latin typeface="Courier New" panose="02070309020205020404" pitchFamily="49" charset="0"/>
              </a:rPr>
              <a:t>34   0.830   0.631   0.1294   0.2001   0.6497    14.7837     160.4543</a:t>
            </a:r>
          </a:p>
          <a:p>
            <a:pPr eaLnBrk="1" hangingPunct="1"/>
            <a:r>
              <a:rPr lang="en-GB" altLang="tr-TR" i="0">
                <a:latin typeface="Courier New" panose="02070309020205020404" pitchFamily="49" charset="0"/>
              </a:rPr>
              <a:t> 35   0.840   0.635   0.1326   0.2060   0.6506    14.7737     159.4914</a:t>
            </a:r>
          </a:p>
          <a:p>
            <a:pPr eaLnBrk="1" hangingPunct="1"/>
            <a:r>
              <a:rPr lang="en-GB" altLang="tr-TR" i="0">
                <a:latin typeface="Courier New" panose="02070309020205020404" pitchFamily="49" charset="0"/>
              </a:rPr>
              <a:t> 36   0.850   0.639   0.1358   0.2119   0.6513    14.7657     158.5511</a:t>
            </a:r>
          </a:p>
          <a:p>
            <a:pPr eaLnBrk="1" hangingPunct="1"/>
            <a:r>
              <a:rPr lang="tr-TR" altLang="tr-TR" i="0">
                <a:latin typeface="Courier New" panose="02070309020205020404" pitchFamily="49" charset="0"/>
              </a:rPr>
              <a:t> </a:t>
            </a:r>
            <a:r>
              <a:rPr lang="en-GB" altLang="tr-TR" i="0">
                <a:latin typeface="Courier New" panose="02070309020205020404" pitchFamily="49" charset="0"/>
              </a:rPr>
              <a:t>41   0.900   0.657   0.1519   0.2434   0.6524    14.7529     154.1675</a:t>
            </a:r>
          </a:p>
          <a:p>
            <a:pPr eaLnBrk="1" hangingPunct="1"/>
            <a:r>
              <a:rPr lang="tr-TR" altLang="tr-TR" i="0">
                <a:latin typeface="Courier New" panose="02070309020205020404" pitchFamily="49" charset="0"/>
              </a:rPr>
              <a:t> </a:t>
            </a:r>
            <a:r>
              <a:rPr lang="en-GB" altLang="tr-TR" i="0">
                <a:latin typeface="Courier New" panose="02070309020205020404" pitchFamily="49" charset="0"/>
              </a:rPr>
              <a:t>51   1.000   0.690   0.1851   0.3148   0.6459    14.8266     146.7318</a:t>
            </a:r>
          </a:p>
          <a:p>
            <a:pPr eaLnBrk="1" hangingPunct="1"/>
            <a:r>
              <a:rPr lang="tr-TR" altLang="tr-TR" i="0">
                <a:latin typeface="Courier New" panose="02070309020205020404" pitchFamily="49" charset="0"/>
              </a:rPr>
              <a:t> </a:t>
            </a:r>
            <a:r>
              <a:rPr lang="en-GB" altLang="tr-TR" i="0">
                <a:latin typeface="Courier New" panose="02070309020205020404" pitchFamily="49" charset="0"/>
              </a:rPr>
              <a:t>71   1.200   0.747   0.2535   0.4886   0.6166    15.1745     135.6321</a:t>
            </a:r>
          </a:p>
          <a:p>
            <a:pPr eaLnBrk="1" hangingPunct="1"/>
            <a:r>
              <a:rPr lang="tr-TR" altLang="tr-TR" i="0">
                <a:latin typeface="Courier New" panose="02070309020205020404" pitchFamily="49" charset="0"/>
              </a:rPr>
              <a:t> </a:t>
            </a:r>
            <a:r>
              <a:rPr lang="en-GB" altLang="tr-TR" i="0">
                <a:latin typeface="Courier New" panose="02070309020205020404" pitchFamily="49" charset="0"/>
              </a:rPr>
              <a:t>81   1.300   0.771   0.2880   0.5883   0.6007    15.3752     131.3755</a:t>
            </a:r>
          </a:p>
          <a:p>
            <a:pPr eaLnBrk="1" hangingPunct="1"/>
            <a:r>
              <a:rPr lang="tr-TR" altLang="tr-TR" i="0">
                <a:latin typeface="Courier New" panose="02070309020205020404" pitchFamily="49" charset="0"/>
              </a:rPr>
              <a:t> </a:t>
            </a:r>
            <a:r>
              <a:rPr lang="en-GB" altLang="tr-TR" i="0">
                <a:latin typeface="Courier New" panose="02070309020205020404" pitchFamily="49" charset="0"/>
              </a:rPr>
              <a:t>91   1.400   0.793   0.3225   0.6936   0.5867    15.5564     127.7158</a:t>
            </a:r>
          </a:p>
          <a:p>
            <a:pPr eaLnBrk="1" hangingPunct="1"/>
            <a:r>
              <a:rPr lang="en-GB" altLang="tr-TR" i="0">
                <a:latin typeface="Courier New" panose="02070309020205020404" pitchFamily="49" charset="0"/>
              </a:rPr>
              <a:t> ---|-------|-------|--------|--------|--------|-----------|-----------|</a:t>
            </a:r>
          </a:p>
          <a:p>
            <a:pPr eaLnBrk="1" hangingPunct="1"/>
            <a:endParaRPr lang="en-GB" altLang="tr-TR" i="0">
              <a:latin typeface="Courier New" panose="02070309020205020404" pitchFamily="49" charset="0"/>
            </a:endParaRPr>
          </a:p>
          <a:p>
            <a:pPr eaLnBrk="1" hangingPunct="1"/>
            <a:r>
              <a:rPr lang="en-GB" altLang="tr-TR" i="0">
                <a:latin typeface="Courier New" panose="02070309020205020404" pitchFamily="49" charset="0"/>
              </a:rPr>
              <a:t>   WAGENINGEN B SERISI</a:t>
            </a:r>
          </a:p>
          <a:p>
            <a:pPr eaLnBrk="1" hangingPunct="1"/>
            <a:r>
              <a:rPr lang="en-GB" altLang="tr-TR" i="0">
                <a:latin typeface="Courier New" panose="02070309020205020404" pitchFamily="49" charset="0"/>
              </a:rPr>
              <a:t> SECILEN PERVANE = 35. PERVANEDIR</a:t>
            </a:r>
          </a:p>
          <a:p>
            <a:pPr eaLnBrk="1" hangingPunct="1"/>
            <a:r>
              <a:rPr lang="en-GB" altLang="tr-TR" i="0">
                <a:latin typeface="Courier New" panose="02070309020205020404" pitchFamily="49" charset="0"/>
              </a:rPr>
              <a:t> P/D=0.840</a:t>
            </a:r>
          </a:p>
          <a:p>
            <a:pPr eaLnBrk="1" hangingPunct="1"/>
            <a:r>
              <a:rPr lang="en-GB" altLang="tr-TR" i="0">
                <a:latin typeface="Courier New" panose="02070309020205020404" pitchFamily="49" charset="0"/>
              </a:rPr>
              <a:t> J= 0.635 Kt= 0.133 10Kq= 0.206 eta= 0.651</a:t>
            </a:r>
          </a:p>
          <a:p>
            <a:pPr eaLnBrk="1" hangingPunct="1"/>
            <a:r>
              <a:rPr lang="en-GB" altLang="tr-TR" i="0">
                <a:latin typeface="Courier New" panose="02070309020205020404" pitchFamily="49" charset="0"/>
              </a:rPr>
              <a:t> Bp=  14.7737 delta= 159.4914</a:t>
            </a:r>
          </a:p>
          <a:p>
            <a:pPr eaLnBrk="1" hangingPunct="1"/>
            <a:r>
              <a:rPr lang="en-GB" altLang="tr-TR" i="0">
                <a:latin typeface="Courier New" panose="02070309020205020404" pitchFamily="49" charset="0"/>
              </a:rPr>
              <a:t> T=   1393.00 kN  Va=   8.650 m/s  RHO = 1025.0 kg/m3</a:t>
            </a:r>
          </a:p>
          <a:p>
            <a:pPr eaLnBrk="1" hangingPunct="1"/>
            <a:r>
              <a:rPr lang="en-GB" altLang="tr-TR" i="0">
                <a:latin typeface="Courier New" panose="02070309020205020404" pitchFamily="49" charset="0"/>
              </a:rPr>
              <a:t> Z = 4. EAR = 0.550 D =  7.431 m</a:t>
            </a:r>
          </a:p>
          <a:p>
            <a:pPr eaLnBrk="1" hangingPunct="1"/>
            <a:r>
              <a:rPr lang="en-GB" altLang="tr-TR" i="0">
                <a:latin typeface="Courier New" panose="02070309020205020404" pitchFamily="49" charset="0"/>
              </a:rPr>
              <a:t> RPS=  1.833 dev/san RPM= 110.00 TORK=1607.891 kNm Pd=18521.6 kW</a:t>
            </a:r>
          </a:p>
          <a:p>
            <a:pPr eaLnBrk="1" hangingPunct="1"/>
            <a:endParaRPr lang="en-GB" altLang="tr-TR" i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17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6448" y="476251"/>
            <a:ext cx="10924031" cy="564991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/>
            <a:r>
              <a:rPr lang="en-GB" altLang="tr-TR"/>
              <a:t>The optimum efficiency remains almost the same 0.65, but the pitch ratio is different.</a:t>
            </a:r>
          </a:p>
          <a:p>
            <a:pPr marL="533400" indent="-533400"/>
            <a:endParaRPr lang="en-GB" altLang="tr-TR"/>
          </a:p>
          <a:p>
            <a:pPr marL="533400" indent="-533400"/>
            <a:r>
              <a:rPr lang="en-GB" altLang="tr-TR"/>
              <a:t>The diameter corresponding to the design is found from the advance ratio J=0.635:</a:t>
            </a:r>
          </a:p>
          <a:p>
            <a:pPr marL="533400" indent="-533400"/>
            <a:endParaRPr lang="en-GB" altLang="tr-TR"/>
          </a:p>
          <a:p>
            <a:pPr marL="533400" indent="-533400"/>
            <a:endParaRPr lang="en-GB" altLang="tr-TR"/>
          </a:p>
          <a:p>
            <a:pPr marL="533400" indent="-533400"/>
            <a:endParaRPr lang="en-GB" altLang="tr-TR"/>
          </a:p>
          <a:p>
            <a:pPr marL="533400" indent="-533400"/>
            <a:r>
              <a:rPr lang="en-GB" altLang="tr-TR"/>
              <a:t>As a result of this optimization at a given rotation rate </a:t>
            </a:r>
            <a:r>
              <a:rPr lang="en-GB" altLang="tr-TR" b="1" i="1" u="sng"/>
              <a:t>the diameter will always increase</a:t>
            </a:r>
            <a:r>
              <a:rPr lang="en-GB" altLang="tr-TR"/>
              <a:t>.</a:t>
            </a:r>
          </a:p>
          <a:p>
            <a:pPr marL="533400" indent="-533400"/>
            <a:endParaRPr lang="en-GB" altLang="tr-TR" i="1"/>
          </a:p>
        </p:txBody>
      </p:sp>
      <p:graphicFrame>
        <p:nvGraphicFramePr>
          <p:cNvPr id="22531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87714" y="3213100"/>
          <a:ext cx="540067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2197100" imgH="393700" progId="Equation.DSMT4">
                  <p:embed/>
                </p:oleObj>
              </mc:Choice>
              <mc:Fallback>
                <p:oleObj name="Equation" r:id="rId4" imgW="2197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3213100"/>
                        <a:ext cx="5400675" cy="9667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9676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3200" b="1" dirty="0"/>
              <a:t>Case 3: Optimum </a:t>
            </a:r>
            <a:r>
              <a:rPr lang="tr-TR" altLang="tr-TR" sz="3200" b="1" dirty="0" err="1"/>
              <a:t>propeller</a:t>
            </a:r>
            <a:r>
              <a:rPr lang="tr-TR" altLang="tr-TR" sz="3200" b="1" dirty="0"/>
              <a:t> </a:t>
            </a:r>
            <a:r>
              <a:rPr lang="tr-TR" altLang="tr-TR" sz="3200" b="1" dirty="0" err="1"/>
              <a:t>for</a:t>
            </a:r>
            <a:r>
              <a:rPr lang="tr-TR" altLang="tr-TR" sz="3200" b="1" dirty="0"/>
              <a:t> </a:t>
            </a:r>
            <a:r>
              <a:rPr lang="tr-TR" altLang="tr-TR" sz="3200" b="1" dirty="0" err="1"/>
              <a:t>given</a:t>
            </a:r>
            <a:r>
              <a:rPr lang="tr-TR" altLang="tr-TR" sz="3200" b="1" dirty="0"/>
              <a:t> </a:t>
            </a:r>
            <a:r>
              <a:rPr lang="tr-TR" altLang="tr-TR" sz="3200" b="1" dirty="0" err="1"/>
              <a:t>power</a:t>
            </a:r>
            <a:r>
              <a:rPr lang="tr-TR" altLang="tr-TR" sz="3200" b="1" dirty="0"/>
              <a:t> </a:t>
            </a:r>
            <a:r>
              <a:rPr lang="tr-TR" altLang="tr-TR" sz="3200" b="1" dirty="0" err="1"/>
              <a:t>and</a:t>
            </a:r>
            <a:r>
              <a:rPr lang="tr-TR" altLang="tr-TR" sz="3200" b="1" dirty="0"/>
              <a:t> rate</a:t>
            </a:r>
            <a:endParaRPr lang="en-GB" altLang="tr-TR" sz="32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 smtClean="0"/>
              <a:t>It is quite common to start the design from the available engine power.</a:t>
            </a:r>
          </a:p>
          <a:p>
            <a:pPr eaLnBrk="1" hangingPunct="1"/>
            <a:endParaRPr lang="en-GB" altLang="tr-TR" smtClean="0"/>
          </a:p>
          <a:p>
            <a:pPr eaLnBrk="1" hangingPunct="1"/>
            <a:r>
              <a:rPr lang="en-GB" altLang="tr-TR" smtClean="0"/>
              <a:t>In that case the engine will develop a certain power at a given rotation rate.</a:t>
            </a:r>
          </a:p>
          <a:p>
            <a:pPr eaLnBrk="1" hangingPunct="1"/>
            <a:endParaRPr lang="en-GB" altLang="tr-TR" smtClean="0"/>
          </a:p>
          <a:p>
            <a:pPr eaLnBrk="1" hangingPunct="1"/>
            <a:r>
              <a:rPr lang="en-GB" altLang="tr-TR" smtClean="0"/>
              <a:t>The ship speed is </a:t>
            </a:r>
            <a:r>
              <a:rPr lang="en-GB" altLang="tr-TR" i="1" u="sng" smtClean="0"/>
              <a:t>assumed to be known</a:t>
            </a:r>
            <a:r>
              <a:rPr lang="en-GB" altLang="tr-TR" smtClean="0"/>
              <a:t>.</a:t>
            </a:r>
            <a:endParaRPr lang="en-GB" altLang="tr-TR" sz="24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580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85216" y="549275"/>
            <a:ext cx="10802111" cy="5576888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 sz="2400" dirty="0"/>
              <a:t>Assume the following data are known for a fast petrol boat:</a:t>
            </a:r>
          </a:p>
          <a:p>
            <a:pPr lvl="1" eaLnBrk="1" hangingPunct="1"/>
            <a:r>
              <a:rPr lang="en-GB" altLang="tr-TR" sz="2000" dirty="0"/>
              <a:t>Power P</a:t>
            </a:r>
            <a:r>
              <a:rPr lang="en-GB" altLang="tr-TR" sz="2000" baseline="-25000" dirty="0"/>
              <a:t>D</a:t>
            </a:r>
            <a:r>
              <a:rPr lang="en-GB" altLang="tr-TR" sz="2000" dirty="0"/>
              <a:t> = 440 kW</a:t>
            </a:r>
          </a:p>
          <a:p>
            <a:pPr lvl="1" eaLnBrk="1" hangingPunct="1"/>
            <a:r>
              <a:rPr lang="en-GB" altLang="tr-TR" sz="2000" dirty="0"/>
              <a:t>Advance velocity </a:t>
            </a:r>
            <a:r>
              <a:rPr lang="en-GB" altLang="tr-TR" sz="2000" dirty="0" err="1"/>
              <a:t>V</a:t>
            </a:r>
            <a:r>
              <a:rPr lang="en-GB" altLang="tr-TR" sz="2000" baseline="-25000" dirty="0" err="1"/>
              <a:t>a</a:t>
            </a:r>
            <a:r>
              <a:rPr lang="en-GB" altLang="tr-TR" sz="2000" dirty="0"/>
              <a:t>=14.42 m/sec (28 knots)</a:t>
            </a:r>
          </a:p>
          <a:p>
            <a:pPr lvl="1" eaLnBrk="1" hangingPunct="1"/>
            <a:r>
              <a:rPr lang="en-GB" altLang="tr-TR" sz="2000" dirty="0"/>
              <a:t>Rotation rate RPM = 720 (12 Hz or RPS)</a:t>
            </a:r>
          </a:p>
          <a:p>
            <a:pPr lvl="1" eaLnBrk="1" hangingPunct="1"/>
            <a:r>
              <a:rPr lang="en-GB" altLang="tr-TR" sz="2000" dirty="0"/>
              <a:t>Blade number Z=5</a:t>
            </a:r>
          </a:p>
          <a:p>
            <a:pPr lvl="1" eaLnBrk="1" hangingPunct="1"/>
            <a:r>
              <a:rPr lang="en-GB" altLang="tr-TR" sz="2000" dirty="0"/>
              <a:t>Blade area ratio EAR=0.75.</a:t>
            </a:r>
          </a:p>
          <a:p>
            <a:pPr eaLnBrk="1" hangingPunct="1"/>
            <a:r>
              <a:rPr lang="en-GB" altLang="tr-TR" sz="2400" dirty="0"/>
              <a:t>The parameter to be used in this case is K</a:t>
            </a:r>
            <a:r>
              <a:rPr lang="en-GB" altLang="tr-TR" sz="2400" baseline="-25000" dirty="0"/>
              <a:t>Q</a:t>
            </a:r>
            <a:r>
              <a:rPr lang="en-GB" altLang="tr-TR" sz="2400" dirty="0"/>
              <a:t>/J</a:t>
            </a:r>
            <a:r>
              <a:rPr lang="en-GB" altLang="tr-TR" sz="2400" baseline="30000" dirty="0"/>
              <a:t>5</a:t>
            </a:r>
            <a:r>
              <a:rPr lang="en-GB" altLang="tr-TR" sz="2400" dirty="0"/>
              <a:t> since in this parameter the </a:t>
            </a:r>
            <a:r>
              <a:rPr lang="en-GB" altLang="tr-TR" sz="2400" b="1" i="1" u="sng" dirty="0"/>
              <a:t>power and the rotation rate are present</a:t>
            </a:r>
            <a:r>
              <a:rPr lang="en-GB" altLang="tr-TR" sz="2400" dirty="0"/>
              <a:t> and the </a:t>
            </a:r>
            <a:r>
              <a:rPr lang="en-GB" altLang="tr-TR" sz="2400" b="1" i="1" u="sng" dirty="0"/>
              <a:t>diameter is eliminated</a:t>
            </a:r>
            <a:r>
              <a:rPr lang="en-GB" altLang="tr-TR" sz="2400" dirty="0"/>
              <a:t>.</a:t>
            </a:r>
          </a:p>
          <a:p>
            <a:pPr eaLnBrk="1" hangingPunct="1"/>
            <a:endParaRPr lang="en-GB" altLang="tr-TR" sz="2400" dirty="0"/>
          </a:p>
          <a:p>
            <a:pPr lvl="1" eaLnBrk="1" hangingPunct="1"/>
            <a:endParaRPr lang="en-GB" altLang="tr-TR" sz="2000" dirty="0"/>
          </a:p>
          <a:p>
            <a:pPr lvl="1" eaLnBrk="1" hangingPunct="1"/>
            <a:endParaRPr lang="en-GB" altLang="tr-TR" sz="2000" dirty="0"/>
          </a:p>
        </p:txBody>
      </p:sp>
      <p:graphicFrame>
        <p:nvGraphicFramePr>
          <p:cNvPr id="2662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7077373"/>
              </p:ext>
            </p:extLst>
          </p:nvPr>
        </p:nvGraphicFramePr>
        <p:xfrm>
          <a:off x="5805488" y="4652963"/>
          <a:ext cx="795337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4652963"/>
                        <a:ext cx="795337" cy="1236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0844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" y="549276"/>
            <a:ext cx="10924031" cy="590391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/>
              <a:t>The value of this parameter in the example is</a:t>
            </a:r>
          </a:p>
          <a:p>
            <a:pPr eaLnBrk="1" hangingPunct="1"/>
            <a:endParaRPr lang="en-GB" altLang="tr-TR" sz="2000"/>
          </a:p>
          <a:p>
            <a:pPr eaLnBrk="1" hangingPunct="1"/>
            <a:endParaRPr lang="en-GB" altLang="tr-TR" sz="2000"/>
          </a:p>
          <a:p>
            <a:pPr eaLnBrk="1" hangingPunct="1"/>
            <a:endParaRPr lang="en-GB" altLang="tr-TR" sz="2000"/>
          </a:p>
          <a:p>
            <a:pPr eaLnBrk="1" hangingPunct="1"/>
            <a:r>
              <a:rPr lang="en-GB" altLang="tr-TR" sz="2400"/>
              <a:t>In the program the optimum pitch ratio is found from an iteration</a:t>
            </a:r>
          </a:p>
          <a:p>
            <a:pPr eaLnBrk="1" hangingPunct="1"/>
            <a:endParaRPr lang="en-GB" altLang="tr-TR" sz="2000"/>
          </a:p>
          <a:p>
            <a:pPr lvl="1" eaLnBrk="1" hangingPunct="1"/>
            <a:endParaRPr lang="en-GB" altLang="tr-TR" sz="1800"/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3719514" y="1125538"/>
          <a:ext cx="46815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2019300" imgH="419100" progId="Equation.DSMT4">
                  <p:embed/>
                </p:oleObj>
              </mc:Choice>
              <mc:Fallback>
                <p:oleObj name="Equation" r:id="rId4" imgW="2019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1125538"/>
                        <a:ext cx="4681537" cy="9715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167857" y="2673350"/>
            <a:ext cx="5784850" cy="363537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---|-------|-------|--------|--------|--------|------------|-----------|</a:t>
            </a:r>
          </a:p>
          <a:p>
            <a:pPr algn="l" eaLnBrk="1" hangingPunct="1"/>
            <a:r>
              <a:rPr lang="tr-TR" altLang="tr-TR" sz="1000" dirty="0">
                <a:latin typeface="Courier New" panose="02070309020205020404" pitchFamily="49" charset="0"/>
              </a:rPr>
              <a:t>  </a:t>
            </a:r>
            <a:r>
              <a:rPr lang="en-GB" altLang="tr-TR" sz="1000" dirty="0" err="1">
                <a:latin typeface="Courier New" panose="02070309020205020404" pitchFamily="49" charset="0"/>
              </a:rPr>
              <a:t>i</a:t>
            </a:r>
            <a:r>
              <a:rPr lang="en-GB" altLang="tr-TR" sz="1000" dirty="0">
                <a:latin typeface="Courier New" panose="02070309020205020404" pitchFamily="49" charset="0"/>
              </a:rPr>
              <a:t>    P/D      J        </a:t>
            </a:r>
            <a:r>
              <a:rPr lang="en-GB" altLang="tr-TR" sz="1000" dirty="0" err="1">
                <a:latin typeface="Courier New" panose="02070309020205020404" pitchFamily="49" charset="0"/>
              </a:rPr>
              <a:t>Kt</a:t>
            </a:r>
            <a:r>
              <a:rPr lang="en-GB" altLang="tr-TR" sz="1000" dirty="0">
                <a:latin typeface="Courier New" panose="02070309020205020404" pitchFamily="49" charset="0"/>
              </a:rPr>
              <a:t>     10Kq     eta0       </a:t>
            </a:r>
            <a:r>
              <a:rPr lang="en-GB" altLang="tr-TR" sz="1000" dirty="0" err="1">
                <a:latin typeface="Courier New" panose="02070309020205020404" pitchFamily="49" charset="0"/>
              </a:rPr>
              <a:t>Bp</a:t>
            </a:r>
            <a:r>
              <a:rPr lang="en-GB" altLang="tr-TR" sz="1000" dirty="0">
                <a:latin typeface="Courier New" panose="02070309020205020404" pitchFamily="49" charset="0"/>
              </a:rPr>
              <a:t>         delta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---|-------|-------|--------|--------|--------|------------|-----------|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51   1.000   0.965   0.0506   0.1322   0.5879      4.1538     104.9130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71   1.200   1.085   0.0980   0.2369   0.7144      4.1538      93.3631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81   1.300   1.141   0.1237   0.3046   0.7373      4.1538      88.7839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86   1.350   1.167   0.1371   0.3422   0.7445      4.1538      86.7411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87   1.360   1.173   0.1398   0.3500   0.7458      4.1538      86.3510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88   1.370   1.178   0.1426   0.3579   0.7470      4.1538      85.9669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89   1.380   1.183   0.1454   0.3659   0.7482      4.1538      85.5887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90   1.390   1.188   0.1481   0.3739   0.7493      4.1538      85.2163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91   1.400   1.193   0.1509   0.3821   0.7505      4.1538      84.8499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---|-------|-------|--------|--------|--------|------------|-----------|</a:t>
            </a:r>
          </a:p>
          <a:p>
            <a:pPr algn="l" eaLnBrk="1" hangingPunct="1"/>
            <a:endParaRPr lang="en-GB" altLang="tr-TR" sz="1000" dirty="0">
              <a:latin typeface="Courier New" panose="02070309020205020404" pitchFamily="49" charset="0"/>
            </a:endParaRP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  WAGENINGEN B SERISI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SECILEN PERVANE = 91. PERVANEDIR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P/D=1.400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J= 1.193 </a:t>
            </a:r>
            <a:r>
              <a:rPr lang="en-GB" altLang="tr-TR" sz="1000" dirty="0" err="1">
                <a:latin typeface="Courier New" panose="02070309020205020404" pitchFamily="49" charset="0"/>
              </a:rPr>
              <a:t>Kt</a:t>
            </a:r>
            <a:r>
              <a:rPr lang="en-GB" altLang="tr-TR" sz="1000" dirty="0">
                <a:latin typeface="Courier New" panose="02070309020205020404" pitchFamily="49" charset="0"/>
              </a:rPr>
              <a:t>= 0.151 10Kq= 0.382 eta= 0.750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</a:t>
            </a:r>
            <a:r>
              <a:rPr lang="en-GB" altLang="tr-TR" sz="1000" dirty="0" err="1">
                <a:latin typeface="Courier New" panose="02070309020205020404" pitchFamily="49" charset="0"/>
              </a:rPr>
              <a:t>Bp</a:t>
            </a:r>
            <a:r>
              <a:rPr lang="en-GB" altLang="tr-TR" sz="1000" dirty="0">
                <a:latin typeface="Courier New" panose="02070309020205020404" pitchFamily="49" charset="0"/>
              </a:rPr>
              <a:t>=   4.1538 delta=  84.8499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T=     22.90 </a:t>
            </a:r>
            <a:r>
              <a:rPr lang="en-GB" altLang="tr-TR" sz="1000" dirty="0" err="1">
                <a:latin typeface="Courier New" panose="02070309020205020404" pitchFamily="49" charset="0"/>
              </a:rPr>
              <a:t>kN</a:t>
            </a:r>
            <a:r>
              <a:rPr lang="en-GB" altLang="tr-TR" sz="1000" dirty="0">
                <a:latin typeface="Courier New" panose="02070309020205020404" pitchFamily="49" charset="0"/>
              </a:rPr>
              <a:t>  </a:t>
            </a:r>
            <a:r>
              <a:rPr lang="en-GB" altLang="tr-TR" sz="1000" dirty="0" err="1">
                <a:latin typeface="Courier New" panose="02070309020205020404" pitchFamily="49" charset="0"/>
              </a:rPr>
              <a:t>Va</a:t>
            </a:r>
            <a:r>
              <a:rPr lang="en-GB" altLang="tr-TR" sz="1000" dirty="0">
                <a:latin typeface="Courier New" panose="02070309020205020404" pitchFamily="49" charset="0"/>
              </a:rPr>
              <a:t>=  14.420 m/s  RHO = 1025.0 kg/m3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Z = 5. EAR = 0.750 D =  1.007 m</a:t>
            </a:r>
          </a:p>
          <a:p>
            <a:pPr algn="l" eaLnBrk="1" hangingPunct="1"/>
            <a:r>
              <a:rPr lang="en-GB" altLang="tr-TR" sz="1000" dirty="0">
                <a:latin typeface="Courier New" panose="02070309020205020404" pitchFamily="49" charset="0"/>
              </a:rPr>
              <a:t> RPS= 12.000 dev/san RPM= 720.00 TORK=   5.836 </a:t>
            </a:r>
            <a:r>
              <a:rPr lang="en-GB" altLang="tr-TR" sz="1000" dirty="0" err="1">
                <a:latin typeface="Courier New" panose="02070309020205020404" pitchFamily="49" charset="0"/>
              </a:rPr>
              <a:t>kNm</a:t>
            </a:r>
            <a:r>
              <a:rPr lang="en-GB" altLang="tr-TR" sz="1000" dirty="0">
                <a:latin typeface="Courier New" panose="02070309020205020404" pitchFamily="49" charset="0"/>
              </a:rPr>
              <a:t> </a:t>
            </a:r>
            <a:r>
              <a:rPr lang="en-GB" altLang="tr-TR" sz="1000" dirty="0" err="1">
                <a:latin typeface="Courier New" panose="02070309020205020404" pitchFamily="49" charset="0"/>
              </a:rPr>
              <a:t>Pd</a:t>
            </a:r>
            <a:r>
              <a:rPr lang="en-GB" altLang="tr-TR" sz="1000" dirty="0">
                <a:latin typeface="Courier New" panose="02070309020205020404" pitchFamily="49" charset="0"/>
              </a:rPr>
              <a:t>=  440.0 kW</a:t>
            </a:r>
          </a:p>
          <a:p>
            <a:pPr algn="l" eaLnBrk="1" hangingPunct="1"/>
            <a:endParaRPr lang="en-GB" altLang="tr-TR" sz="1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093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6448" y="549275"/>
            <a:ext cx="10765536" cy="5576888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 sz="2000" dirty="0"/>
              <a:t>In this case the limit in pitch ratio is the optimum value.</a:t>
            </a:r>
          </a:p>
          <a:p>
            <a:pPr eaLnBrk="1" hangingPunct="1"/>
            <a:r>
              <a:rPr lang="en-GB" altLang="tr-TR" sz="2000" dirty="0"/>
              <a:t>It is not advisable to extrapolate outside the bounds of the diagrams, so the pitch ratio of 1.4 should be used.</a:t>
            </a:r>
          </a:p>
          <a:p>
            <a:pPr eaLnBrk="1" hangingPunct="1"/>
            <a:r>
              <a:rPr lang="en-GB" altLang="tr-TR" sz="2000" dirty="0"/>
              <a:t>In this case the diameter can again be found from the J value J=1.193:</a:t>
            </a:r>
          </a:p>
          <a:p>
            <a:pPr eaLnBrk="1" hangingPunct="1"/>
            <a:endParaRPr lang="en-GB" altLang="tr-TR" sz="2000" dirty="0"/>
          </a:p>
          <a:p>
            <a:pPr eaLnBrk="1" hangingPunct="1"/>
            <a:endParaRPr lang="en-GB" altLang="tr-TR" sz="2000" dirty="0"/>
          </a:p>
          <a:p>
            <a:pPr eaLnBrk="1" hangingPunct="1"/>
            <a:r>
              <a:rPr lang="en-GB" altLang="tr-TR" sz="2000" dirty="0"/>
              <a:t>A diameter of 1 meter should be used. </a:t>
            </a:r>
          </a:p>
          <a:p>
            <a:pPr eaLnBrk="1" hangingPunct="1"/>
            <a:r>
              <a:rPr lang="en-GB" altLang="tr-TR" sz="2000" dirty="0"/>
              <a:t>This efficiency is high because the propeller loading is extremely low.</a:t>
            </a:r>
          </a:p>
          <a:p>
            <a:pPr eaLnBrk="1" hangingPunct="1"/>
            <a:r>
              <a:rPr lang="en-GB" altLang="tr-TR" sz="2000" dirty="0"/>
              <a:t>In this case the speed was prescribed.</a:t>
            </a:r>
          </a:p>
          <a:p>
            <a:pPr eaLnBrk="1" hangingPunct="1"/>
            <a:r>
              <a:rPr lang="en-GB" altLang="tr-TR" sz="2000" dirty="0"/>
              <a:t>In practice, a resistance curve is known, from which the required thrust as a function of speed can be derived.</a:t>
            </a:r>
          </a:p>
          <a:p>
            <a:pPr eaLnBrk="1" hangingPunct="1"/>
            <a:r>
              <a:rPr lang="en-GB" altLang="tr-TR" sz="2000" dirty="0"/>
              <a:t>In the above example the delivered thrust can be found from the thrust coefficient K</a:t>
            </a:r>
            <a:r>
              <a:rPr lang="en-GB" altLang="tr-TR" sz="2000" baseline="-25000" dirty="0"/>
              <a:t>T</a:t>
            </a:r>
            <a:r>
              <a:rPr lang="en-GB" altLang="tr-TR" sz="2000" dirty="0"/>
              <a:t>=0.153.</a:t>
            </a:r>
          </a:p>
          <a:p>
            <a:pPr lvl="1" eaLnBrk="1" hangingPunct="1"/>
            <a:endParaRPr lang="en-GB" altLang="tr-TR" sz="1800" dirty="0"/>
          </a:p>
        </p:txBody>
      </p:sp>
      <p:graphicFrame>
        <p:nvGraphicFramePr>
          <p:cNvPr id="3072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14828858"/>
              </p:ext>
            </p:extLst>
          </p:nvPr>
        </p:nvGraphicFramePr>
        <p:xfrm>
          <a:off x="3675825" y="2034350"/>
          <a:ext cx="3281362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4" imgW="1726451" imgH="393529" progId="Equation.DSMT4">
                  <p:embed/>
                </p:oleObj>
              </mc:Choice>
              <mc:Fallback>
                <p:oleObj name="Equation" r:id="rId4" imgW="17264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825" y="2034350"/>
                        <a:ext cx="3281362" cy="7477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8041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58368" y="549275"/>
            <a:ext cx="10875264" cy="5576888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tr-TR" sz="2000"/>
          </a:p>
          <a:p>
            <a:pPr eaLnBrk="1" hangingPunct="1"/>
            <a:endParaRPr lang="en-GB" altLang="tr-TR" sz="2000"/>
          </a:p>
          <a:p>
            <a:pPr eaLnBrk="1" hangingPunct="1"/>
            <a:r>
              <a:rPr lang="en-GB" altLang="tr-TR" sz="2000"/>
              <a:t>When the delivered thrust is not in accordance with the ship resistance the same calculation should be carried out for a different speed.</a:t>
            </a:r>
          </a:p>
          <a:p>
            <a:pPr eaLnBrk="1" hangingPunct="1"/>
            <a:r>
              <a:rPr lang="en-GB" altLang="tr-TR" sz="2000"/>
              <a:t>The actual speed will the be found from an interpolation between the resistance curve and the curve of delivered thrust.</a:t>
            </a:r>
          </a:p>
          <a:p>
            <a:pPr eaLnBrk="1" hangingPunct="1"/>
            <a:r>
              <a:rPr lang="en-GB" altLang="tr-TR" sz="2000"/>
              <a:t>It can be checked if the blade area ratio is not too small fro</a:t>
            </a:r>
            <a:r>
              <a:rPr lang="tr-TR" altLang="tr-TR" sz="2000"/>
              <a:t>m</a:t>
            </a:r>
            <a:r>
              <a:rPr lang="en-GB" altLang="tr-TR" sz="2000"/>
              <a:t> this diameter.</a:t>
            </a:r>
          </a:p>
          <a:p>
            <a:pPr eaLnBrk="1" hangingPunct="1"/>
            <a:r>
              <a:rPr lang="en-GB" altLang="tr-TR" sz="2000"/>
              <a:t>Assume the shaft immersion to be 1 meter. From Keller’s formula the minimum blade area ratio is found to be</a:t>
            </a:r>
          </a:p>
          <a:p>
            <a:pPr eaLnBrk="1" hangingPunct="1"/>
            <a:endParaRPr lang="en-GB" altLang="tr-TR" sz="2000"/>
          </a:p>
          <a:p>
            <a:pPr eaLnBrk="1" hangingPunct="1"/>
            <a:endParaRPr lang="en-GB" altLang="tr-TR" sz="2000"/>
          </a:p>
          <a:p>
            <a:pPr eaLnBrk="1" hangingPunct="1"/>
            <a:endParaRPr lang="en-GB" altLang="tr-TR" sz="2000"/>
          </a:p>
          <a:p>
            <a:pPr eaLnBrk="1" hangingPunct="1"/>
            <a:r>
              <a:rPr lang="en-GB" altLang="tr-TR" sz="2000"/>
              <a:t>The chosen blade area ratio of 0.75 therefore is too large.</a:t>
            </a:r>
          </a:p>
          <a:p>
            <a:pPr eaLnBrk="1" hangingPunct="1"/>
            <a:endParaRPr lang="en-GB" altLang="tr-TR" sz="2000"/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40014" y="765175"/>
          <a:ext cx="66960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4" imgW="3340100" imgH="241300" progId="Equation.DSMT4">
                  <p:embed/>
                </p:oleObj>
              </mc:Choice>
              <mc:Fallback>
                <p:oleObj name="Equation" r:id="rId4" imgW="3340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765175"/>
                        <a:ext cx="6696075" cy="482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16276" y="4365625"/>
          <a:ext cx="48244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6" imgW="2806700" imgH="495300" progId="Equation.DSMT4">
                  <p:embed/>
                </p:oleObj>
              </mc:Choice>
              <mc:Fallback>
                <p:oleObj name="Equation" r:id="rId6" imgW="28067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6" y="4365625"/>
                        <a:ext cx="4824413" cy="8524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68048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4000" b="1"/>
              <a:t>Case 4: Maximum bollard pull</a:t>
            </a:r>
            <a:endParaRPr lang="en-GB" altLang="tr-TR" sz="4000" b="1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 smtClean="0"/>
              <a:t>Consider a tug with an engine which delivers 800kW at 180 RPM.</a:t>
            </a:r>
          </a:p>
          <a:p>
            <a:pPr eaLnBrk="1" hangingPunct="1"/>
            <a:r>
              <a:rPr lang="en-GB" altLang="tr-TR" smtClean="0"/>
              <a:t>The propeller is directly coupled, so the rotation rate of the engine is that of the propeller. </a:t>
            </a:r>
          </a:p>
          <a:p>
            <a:pPr eaLnBrk="1" hangingPunct="1"/>
            <a:r>
              <a:rPr lang="en-GB" altLang="tr-TR" smtClean="0"/>
              <a:t>What is the maximum bollard pull which can be obtained?</a:t>
            </a:r>
            <a:endParaRPr lang="en-GB" altLang="tr-TR" sz="24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49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24256" y="549275"/>
            <a:ext cx="10972800" cy="5576888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 smtClean="0"/>
              <a:t>Again the blade area ratio and the number of blades should be chosen first.</a:t>
            </a:r>
          </a:p>
          <a:p>
            <a:pPr eaLnBrk="1" hangingPunct="1"/>
            <a:r>
              <a:rPr lang="en-GB" altLang="tr-TR" smtClean="0"/>
              <a:t>Take a 4-bladed propeller with a EAR=1.</a:t>
            </a:r>
          </a:p>
          <a:p>
            <a:pPr eaLnBrk="1" hangingPunct="1"/>
            <a:r>
              <a:rPr lang="en-GB" altLang="tr-TR" smtClean="0"/>
              <a:t>In the Bollard pull condition the parameter K</a:t>
            </a:r>
            <a:r>
              <a:rPr lang="en-GB" altLang="tr-TR" baseline="-25000" smtClean="0"/>
              <a:t>Q</a:t>
            </a:r>
            <a:r>
              <a:rPr lang="en-GB" altLang="tr-TR" smtClean="0"/>
              <a:t>/J</a:t>
            </a:r>
            <a:r>
              <a:rPr lang="en-GB" altLang="tr-TR" baseline="30000" smtClean="0"/>
              <a:t>5</a:t>
            </a:r>
            <a:r>
              <a:rPr lang="en-GB" altLang="tr-TR" smtClean="0"/>
              <a:t> is useless because at J=0 it become infinity.</a:t>
            </a:r>
          </a:p>
          <a:p>
            <a:pPr eaLnBrk="1" hangingPunct="1"/>
            <a:r>
              <a:rPr lang="en-GB" altLang="tr-TR" smtClean="0"/>
              <a:t>In this case the diameter is directly varied.</a:t>
            </a:r>
          </a:p>
          <a:p>
            <a:pPr eaLnBrk="1" hangingPunct="1"/>
            <a:r>
              <a:rPr lang="en-GB" altLang="tr-TR" smtClean="0"/>
              <a:t>It is unavoidable  to calculate K</a:t>
            </a:r>
            <a:r>
              <a:rPr lang="en-GB" altLang="tr-TR" baseline="-25000" smtClean="0"/>
              <a:t>Q</a:t>
            </a:r>
            <a:r>
              <a:rPr lang="en-GB" altLang="tr-TR" smtClean="0"/>
              <a:t> value at every diameter which is tried.</a:t>
            </a:r>
          </a:p>
          <a:p>
            <a:pPr lvl="1" eaLnBrk="1" hangingPunct="1"/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7373763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60832" y="549275"/>
            <a:ext cx="10838688" cy="5576888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/>
              <a:t>The following table can be obtained:</a:t>
            </a:r>
          </a:p>
          <a:p>
            <a:pPr eaLnBrk="1" hangingPunct="1"/>
            <a:endParaRPr lang="en-GB" altLang="tr-TR"/>
          </a:p>
          <a:p>
            <a:pPr eaLnBrk="1" hangingPunct="1"/>
            <a:endParaRPr lang="en-GB" altLang="tr-TR"/>
          </a:p>
          <a:p>
            <a:pPr eaLnBrk="1" hangingPunct="1"/>
            <a:endParaRPr lang="en-GB" altLang="tr-TR"/>
          </a:p>
          <a:p>
            <a:pPr eaLnBrk="1" hangingPunct="1"/>
            <a:endParaRPr lang="en-GB" altLang="tr-TR"/>
          </a:p>
          <a:p>
            <a:pPr eaLnBrk="1" hangingPunct="1"/>
            <a:endParaRPr lang="en-GB" altLang="tr-TR"/>
          </a:p>
          <a:p>
            <a:pPr eaLnBrk="1" hangingPunct="1"/>
            <a:endParaRPr lang="en-GB" altLang="tr-TR"/>
          </a:p>
          <a:p>
            <a:pPr eaLnBrk="1" hangingPunct="1"/>
            <a:endParaRPr lang="en-GB" altLang="tr-TR"/>
          </a:p>
          <a:p>
            <a:pPr eaLnBrk="1" hangingPunct="1"/>
            <a:r>
              <a:rPr lang="en-GB" altLang="tr-TR"/>
              <a:t>The value of pitch ratio is found from the B4-100 diagrams by iterating P/D at J=0 until the required torque coefficient is reached.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359151" y="1341439"/>
            <a:ext cx="5832475" cy="31083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tr-TR" altLang="tr-TR" sz="1400">
                <a:latin typeface="Courier New" panose="02070309020205020404" pitchFamily="49" charset="0"/>
              </a:rPr>
              <a:t> </a:t>
            </a:r>
            <a:r>
              <a:rPr lang="en-GB" altLang="tr-TR" sz="1400">
                <a:latin typeface="Courier New" panose="02070309020205020404" pitchFamily="49" charset="0"/>
              </a:rPr>
              <a:t>---|-------|--------|-------|--------|---------|</a:t>
            </a:r>
          </a:p>
          <a:p>
            <a:pPr algn="l" eaLnBrk="1" hangingPunct="1"/>
            <a:r>
              <a:rPr lang="tr-TR" altLang="tr-TR" sz="1400">
                <a:latin typeface="Courier New" panose="02070309020205020404" pitchFamily="49" charset="0"/>
              </a:rPr>
              <a:t> </a:t>
            </a:r>
            <a:r>
              <a:rPr lang="en-GB" altLang="tr-TR" sz="1400">
                <a:latin typeface="Courier New" panose="02070309020205020404" pitchFamily="49" charset="0"/>
              </a:rPr>
              <a:t>i     D      10Kq      P/D      Kt       T      </a:t>
            </a:r>
          </a:p>
          <a:p>
            <a:pPr algn="l" eaLnBrk="1" hangingPunct="1"/>
            <a:r>
              <a:rPr lang="en-GB" altLang="tr-TR" sz="1400">
                <a:latin typeface="Courier New" panose="02070309020205020404" pitchFamily="49" charset="0"/>
              </a:rPr>
              <a:t> ---|-------|--------|-------|--------|---------|</a:t>
            </a:r>
          </a:p>
          <a:p>
            <a:pPr algn="l" eaLnBrk="1" hangingPunct="1"/>
            <a:r>
              <a:rPr lang="en-GB" altLang="tr-TR" sz="1400">
                <a:latin typeface="Courier New" panose="02070309020205020404" pitchFamily="49" charset="0"/>
              </a:rPr>
              <a:t>  1   2.000   1.4374   1.369   0.7166   105767.</a:t>
            </a:r>
          </a:p>
          <a:p>
            <a:pPr algn="l" eaLnBrk="1" hangingPunct="1"/>
            <a:r>
              <a:rPr lang="en-GB" altLang="tr-TR" sz="1400">
                <a:latin typeface="Courier New" panose="02070309020205020404" pitchFamily="49" charset="0"/>
              </a:rPr>
              <a:t>  2   2.500   0.4711   0.800   0.3759   135464.</a:t>
            </a:r>
          </a:p>
          <a:p>
            <a:pPr algn="l" eaLnBrk="1" hangingPunct="1"/>
            <a:r>
              <a:rPr lang="en-GB" altLang="tr-TR" sz="1400">
                <a:latin typeface="Courier New" panose="02070309020205020404" pitchFamily="49" charset="0"/>
              </a:rPr>
              <a:t>  3   3.000   0.1887   0.519   0.1977   147727.</a:t>
            </a:r>
          </a:p>
          <a:p>
            <a:pPr algn="l" eaLnBrk="1" hangingPunct="1"/>
            <a:r>
              <a:rPr lang="en-GB" altLang="tr-TR" sz="1400">
                <a:latin typeface="Courier New" panose="02070309020205020404" pitchFamily="49" charset="0"/>
              </a:rPr>
              <a:t> ---|-------|--------|-------|--------|---------|</a:t>
            </a:r>
          </a:p>
          <a:p>
            <a:pPr algn="l" eaLnBrk="1" hangingPunct="1"/>
            <a:r>
              <a:rPr lang="en-GB" altLang="tr-TR" sz="1400">
                <a:latin typeface="Courier New" panose="02070309020205020404" pitchFamily="49" charset="0"/>
              </a:rPr>
              <a:t> WAGENINGEN B SERISI</a:t>
            </a:r>
          </a:p>
          <a:p>
            <a:pPr algn="l" eaLnBrk="1" hangingPunct="1"/>
            <a:r>
              <a:rPr lang="en-GB" altLang="tr-TR" sz="1400">
                <a:latin typeface="Courier New" panose="02070309020205020404" pitchFamily="49" charset="0"/>
              </a:rPr>
              <a:t> SECILEN PERVANE = </a:t>
            </a:r>
          </a:p>
          <a:p>
            <a:pPr algn="l" eaLnBrk="1" hangingPunct="1"/>
            <a:r>
              <a:rPr lang="en-GB" altLang="tr-TR" sz="1400">
                <a:latin typeface="Courier New" panose="02070309020205020404" pitchFamily="49" charset="0"/>
              </a:rPr>
              <a:t> P/D=0.800 Kt= 0.376 10Kq= 0.471</a:t>
            </a:r>
          </a:p>
          <a:p>
            <a:pPr algn="l" eaLnBrk="1" hangingPunct="1"/>
            <a:r>
              <a:rPr lang="en-GB" altLang="tr-TR" sz="1400">
                <a:latin typeface="Courier New" panose="02070309020205020404" pitchFamily="49" charset="0"/>
              </a:rPr>
              <a:t> RPS=  3.000 RPM=180.000 T= 135.464 kN D=  2.500 m</a:t>
            </a:r>
          </a:p>
          <a:p>
            <a:pPr algn="l" eaLnBrk="1" hangingPunct="1"/>
            <a:r>
              <a:rPr lang="en-GB" altLang="tr-TR" sz="1400">
                <a:latin typeface="Courier New" panose="02070309020205020404" pitchFamily="49" charset="0"/>
              </a:rPr>
              <a:t> Z= 4 EAR=1.000</a:t>
            </a:r>
          </a:p>
          <a:p>
            <a:pPr algn="l" eaLnBrk="1" hangingPunct="1"/>
            <a:r>
              <a:rPr lang="en-GB" altLang="tr-TR" sz="1400">
                <a:latin typeface="Courier New" panose="02070309020205020404" pitchFamily="49" charset="0"/>
              </a:rPr>
              <a:t> RHO = 1025.0 kg/m3</a:t>
            </a:r>
          </a:p>
          <a:p>
            <a:pPr algn="l" eaLnBrk="1" hangingPunct="1"/>
            <a:r>
              <a:rPr lang="en-GB" altLang="tr-TR" sz="1400">
                <a:latin typeface="Courier New" panose="02070309020205020404" pitchFamily="49" charset="0"/>
              </a:rPr>
              <a:t> TORK=  42.440 kNm Pd=  800.0 kW</a:t>
            </a:r>
          </a:p>
        </p:txBody>
      </p:sp>
    </p:spTree>
    <p:extLst>
      <p:ext uri="{BB962C8B-B14F-4D97-AF65-F5344CB8AC3E}">
        <p14:creationId xmlns:p14="http://schemas.microsoft.com/office/powerpoint/2010/main" val="184484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22" y="1188436"/>
            <a:ext cx="9607914" cy="43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208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73024" y="549275"/>
            <a:ext cx="10850880" cy="5576888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/>
            <a:r>
              <a:rPr lang="en-GB" altLang="tr-TR" smtClean="0"/>
              <a:t>Some typical guidelines are:</a:t>
            </a:r>
          </a:p>
          <a:p>
            <a:pPr marL="533400" indent="-533400"/>
            <a:endParaRPr lang="en-GB" altLang="tr-TR"/>
          </a:p>
          <a:p>
            <a:pPr marL="533400" indent="-533400">
              <a:buFontTx/>
              <a:buAutoNum type="arabicPeriod"/>
            </a:pPr>
            <a:r>
              <a:rPr lang="en-GB" altLang="tr-TR"/>
              <a:t>Good bollard performance is often found with propeller at about P/D=0.6</a:t>
            </a:r>
          </a:p>
          <a:p>
            <a:pPr marL="533400" indent="-533400">
              <a:buFontTx/>
              <a:buAutoNum type="arabicPeriod"/>
            </a:pPr>
            <a:r>
              <a:rPr lang="en-GB" altLang="tr-TR"/>
              <a:t>Typical speed is 3-4 knots for continuous towing, and 9-12 knots at free-run (case 1).</a:t>
            </a:r>
          </a:p>
          <a:p>
            <a:pPr marL="533400" indent="-533400">
              <a:buFontTx/>
              <a:buAutoNum type="arabicPeriod"/>
            </a:pPr>
            <a:r>
              <a:rPr lang="en-GB" altLang="tr-TR"/>
              <a:t>Efficient bollard operation should produce about 130 N of thrust per engine brake horse power.</a:t>
            </a:r>
          </a:p>
          <a:p>
            <a:pPr marL="533400" indent="-533400">
              <a:buFontTx/>
              <a:buAutoNum type="arabicPeriod"/>
            </a:pPr>
            <a:r>
              <a:rPr lang="en-GB" altLang="tr-TR"/>
              <a:t>Use equilibrium-torque towing analysis to provide achievable thrust at bollard.</a:t>
            </a:r>
          </a:p>
        </p:txBody>
      </p:sp>
    </p:spTree>
    <p:extLst>
      <p:ext uri="{BB962C8B-B14F-4D97-AF65-F5344CB8AC3E}">
        <p14:creationId xmlns:p14="http://schemas.microsoft.com/office/powerpoint/2010/main" val="26718698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4000" b="1"/>
              <a:t>Case 5: Existing propeller</a:t>
            </a:r>
            <a:endParaRPr lang="en-GB" altLang="tr-TR" sz="4000" b="1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 smtClean="0"/>
              <a:t>If a propeller and operating conditions exist the program calculates the performance of the propeller behind ship condition including viscous scale effects.</a:t>
            </a:r>
            <a:endParaRPr lang="tr-TR" altLang="tr-TR" smtClean="0"/>
          </a:p>
          <a:p>
            <a:pPr eaLnBrk="1" hangingPunct="1"/>
            <a:endParaRPr lang="en-GB" altLang="tr-TR" smtClean="0"/>
          </a:p>
          <a:p>
            <a:pPr eaLnBrk="1" hangingPunct="1"/>
            <a:r>
              <a:rPr lang="en-GB" altLang="tr-TR" smtClean="0"/>
              <a:t>In the extrapolation to full scale case, the method of ITTC </a:t>
            </a:r>
            <a:r>
              <a:rPr lang="tr-TR" altLang="tr-TR" smtClean="0"/>
              <a:t>78</a:t>
            </a:r>
            <a:r>
              <a:rPr lang="en-GB" altLang="tr-TR" smtClean="0"/>
              <a:t> is used.</a:t>
            </a:r>
            <a:endParaRPr lang="en-GB" altLang="tr-TR" sz="24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672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73024" y="549275"/>
            <a:ext cx="10924032" cy="5576888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mtClean="0"/>
              <a:t>The sample output for this case is:</a:t>
            </a:r>
            <a:endParaRPr lang="en-GB" altLang="tr-TR" smtClean="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935414" y="1125538"/>
            <a:ext cx="4795837" cy="49085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---|-------|--------|---------|--------|------------|------------|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 i     J       Kt      10Kq      eta0         Bp         delta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---|-------|--------|---------|--------|------------|------------|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 1   0.050   0.4402   0.6610   0.0530    15207.6494    2025.3160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 2   0.100   0.4250   0.6413   0.1055     2648.1819    1012.6580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 3   0.150   0.4088   0.6203   0.1573      945.1010     675.1053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 4   0.200   0.3915   0.5979   0.2084      452.0052     506.3290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 5   0.250   0.3733   0.5742   0.2587      253.5594     405.0632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 6   0.300   0.3543   0.5492   0.3080      157.2072     337.5526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 7   0.350   0.3344   0.5231   0.3562      104.3533     289.3308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 8   0.400   0.3138   0.4958   0.4030       72.7588     253.1645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 9   0.450   0.2925   0.4674   0.4483       52.6262     225.0351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10   0.500   0.2706   0.4380   0.4917       39.1471     202.5316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11   0.550   0.2481   0.4076   0.5329       29.7587     184.1196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12   0.600   0.2251   0.3763   0.5713       23.0043     168.7763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13   0.650   0.2017   0.3442   0.6062       18.0107     155.7935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14   0.700   0.1779   0.3113   0.6366       14.2314     144.6654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15   0.750   0.1537   0.2777   0.6609       11.3112     135.0210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16   0.800   0.1293   0.2434   0.6766        9.0114     126.5822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17   0.850   0.1047   0.2084   0.6796        7.1668     119.1362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18   0.900   0.0799   0.1729   0.6622        5.6589     112.5175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19   0.950   0.0551   0.1369   0.6084        4.3991     106.5956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20   1.000   0.0302   0.1005   0.4789        3.3153     101.2658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21   1.050   0.0054   0.0637   0.1424        2.3363      96.4436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---|-------|--------|---------|--------|------------|------------|</a:t>
            </a:r>
          </a:p>
          <a:p>
            <a:pPr algn="l" eaLnBrk="1" hangingPunct="1"/>
            <a:endParaRPr lang="tr-TR" altLang="tr-TR" sz="900">
              <a:latin typeface="Courier New" panose="02070309020205020404" pitchFamily="49" charset="0"/>
            </a:endParaRP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  WAGENINGEN B SERISI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T=  38637.82 kN  Va=   6.680 m/s  RHO = 1025.0 kg/m3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Z = 4. EAR = 0.700 D =  3.500 m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P/D=1.000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J= 0.939 Kt= 0.061 10Kq= 0.145 eta= 0.625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Bp=   4.6636 delta= 107.8797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RPS=  2.033 dev/san RPM= 122.00 TORK=  32.311 kNm Pd=  412.8 kW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TAM OLCEGE EKTRAPOLASYONDA</a:t>
            </a:r>
          </a:p>
          <a:p>
            <a:pPr algn="l" eaLnBrk="1" hangingPunct="1"/>
            <a:r>
              <a:rPr lang="tr-TR" altLang="tr-TR" sz="900">
                <a:latin typeface="Courier New" panose="02070309020205020404" pitchFamily="49" charset="0"/>
              </a:rPr>
              <a:t> ITTC78 VISKOZ DUZELTME YONTEMI KULLANILMISTIR</a:t>
            </a:r>
          </a:p>
        </p:txBody>
      </p:sp>
    </p:spTree>
    <p:extLst>
      <p:ext uri="{BB962C8B-B14F-4D97-AF65-F5344CB8AC3E}">
        <p14:creationId xmlns:p14="http://schemas.microsoft.com/office/powerpoint/2010/main" val="40099739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3200" b="1"/>
              <a:t>Viscous Effects – ITTC Analysis Procedure</a:t>
            </a:r>
            <a:endParaRPr lang="en-GB" altLang="tr-TR" sz="32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 smtClean="0"/>
              <a:t>Model propeller size : 24 cm</a:t>
            </a:r>
          </a:p>
          <a:p>
            <a:pPr eaLnBrk="1" hangingPunct="1"/>
            <a:r>
              <a:rPr lang="en-GB" altLang="tr-TR" smtClean="0"/>
              <a:t>Model and full scale drag coefficients</a:t>
            </a:r>
          </a:p>
          <a:p>
            <a:pPr eaLnBrk="1" hangingPunct="1"/>
            <a:endParaRPr lang="en-GB" altLang="tr-TR" smtClean="0"/>
          </a:p>
          <a:p>
            <a:pPr eaLnBrk="1" hangingPunct="1"/>
            <a:endParaRPr lang="en-GB" altLang="tr-TR" smtClean="0"/>
          </a:p>
          <a:p>
            <a:pPr eaLnBrk="1" hangingPunct="1"/>
            <a:r>
              <a:rPr lang="en-GB" altLang="tr-TR" smtClean="0"/>
              <a:t>Rn</a:t>
            </a:r>
            <a:r>
              <a:rPr lang="en-GB" altLang="tr-TR" baseline="-25000" smtClean="0"/>
              <a:t>0.75R</a:t>
            </a:r>
            <a:r>
              <a:rPr lang="en-GB" altLang="tr-TR" smtClean="0"/>
              <a:t> must not be lower </a:t>
            </a:r>
          </a:p>
          <a:p>
            <a:pPr eaLnBrk="1" hangingPunct="1">
              <a:buFontTx/>
              <a:buNone/>
            </a:pPr>
            <a:r>
              <a:rPr lang="en-GB" altLang="tr-TR" sz="2400">
                <a:solidFill>
                  <a:srgbClr val="000099"/>
                </a:solidFill>
              </a:rPr>
              <a:t>	</a:t>
            </a:r>
            <a:r>
              <a:rPr lang="en-GB" altLang="tr-TR" smtClean="0"/>
              <a:t>2</a:t>
            </a:r>
            <a:r>
              <a:rPr lang="en-GB" altLang="tr-TR" smtClean="0">
                <a:sym typeface="Symbol" panose="05050102010706020507" pitchFamily="18" charset="2"/>
              </a:rPr>
              <a:t>10</a:t>
            </a:r>
            <a:r>
              <a:rPr lang="en-GB" altLang="tr-TR" baseline="30000" smtClean="0">
                <a:sym typeface="Symbol" panose="05050102010706020507" pitchFamily="18" charset="2"/>
              </a:rPr>
              <a:t>5</a:t>
            </a:r>
            <a:r>
              <a:rPr lang="en-GB" altLang="tr-TR" smtClean="0">
                <a:sym typeface="Symbol" panose="05050102010706020507" pitchFamily="18" charset="2"/>
              </a:rPr>
              <a:t> during open water tests</a:t>
            </a:r>
            <a:endParaRPr lang="en-GB" altLang="tr-TR" baseline="30000" smtClean="0">
              <a:solidFill>
                <a:srgbClr val="000099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471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24114" y="3094038"/>
          <a:ext cx="28797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4" imgW="2260600" imgH="558800" progId="Equation.DSMT4">
                  <p:embed/>
                </p:oleObj>
              </mc:Choice>
              <mc:Fallback>
                <p:oleObj name="Equation" r:id="rId4" imgW="2260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3094038"/>
                        <a:ext cx="2879725" cy="7112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51538" y="3068639"/>
          <a:ext cx="38163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6" imgW="2425700" imgH="546100" progId="Equation.DSMT4">
                  <p:embed/>
                </p:oleObj>
              </mc:Choice>
              <mc:Fallback>
                <p:oleObj name="Equation" r:id="rId6" imgW="24257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3068639"/>
                        <a:ext cx="3816350" cy="8588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8"/>
          <p:cNvGraphicFramePr>
            <a:graphicFrameLocks noChangeAspect="1"/>
          </p:cNvGraphicFramePr>
          <p:nvPr/>
        </p:nvGraphicFramePr>
        <p:xfrm>
          <a:off x="7896226" y="4221164"/>
          <a:ext cx="20161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8" imgW="1028254" imgH="710891" progId="Equation.DSMT4">
                  <p:embed/>
                </p:oleObj>
              </mc:Choice>
              <mc:Fallback>
                <p:oleObj name="Equation" r:id="rId8" imgW="1028254" imgH="7108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6" y="4221164"/>
                        <a:ext cx="2016125" cy="13938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4640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85216" y="476251"/>
            <a:ext cx="11119104" cy="5649913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tr-TR" smtClean="0"/>
              <a:t>Calculation of propeller characteristics:</a:t>
            </a:r>
          </a:p>
          <a:p>
            <a:pPr eaLnBrk="1" hangingPunct="1"/>
            <a:endParaRPr lang="en-GB" altLang="tr-TR" smtClean="0"/>
          </a:p>
          <a:p>
            <a:pPr eaLnBrk="1" hangingPunct="1"/>
            <a:endParaRPr lang="en-GB" altLang="tr-TR" smtClean="0"/>
          </a:p>
          <a:p>
            <a:pPr eaLnBrk="1" hangingPunct="1"/>
            <a:r>
              <a:rPr lang="en-GB" altLang="tr-TR" smtClean="0"/>
              <a:t>Full-scale propeller characteristics:</a:t>
            </a:r>
          </a:p>
          <a:p>
            <a:pPr eaLnBrk="1" hangingPunct="1"/>
            <a:endParaRPr lang="en-GB" altLang="tr-TR" smtClean="0"/>
          </a:p>
          <a:p>
            <a:pPr eaLnBrk="1" hangingPunct="1"/>
            <a:endParaRPr lang="en-GB" altLang="tr-TR" smtClean="0"/>
          </a:p>
          <a:p>
            <a:pPr eaLnBrk="1" hangingPunct="1"/>
            <a:r>
              <a:rPr lang="en-GB" altLang="tr-TR" smtClean="0"/>
              <a:t>Since C</a:t>
            </a:r>
            <a:r>
              <a:rPr lang="en-GB" altLang="tr-TR" baseline="-25000" smtClean="0"/>
              <a:t>DM</a:t>
            </a:r>
            <a:r>
              <a:rPr lang="en-GB" altLang="tr-TR" smtClean="0"/>
              <a:t> in general is larger than C</a:t>
            </a:r>
            <a:r>
              <a:rPr lang="en-GB" altLang="tr-TR" baseline="-25000" smtClean="0"/>
              <a:t>DS</a:t>
            </a:r>
            <a:r>
              <a:rPr lang="en-GB" altLang="tr-TR" smtClean="0"/>
              <a:t> , the full-scale K</a:t>
            </a:r>
            <a:r>
              <a:rPr lang="en-GB" altLang="tr-TR" baseline="-25000" smtClean="0"/>
              <a:t>Q</a:t>
            </a:r>
            <a:r>
              <a:rPr lang="en-GB" altLang="tr-TR" smtClean="0"/>
              <a:t> at given advance ratio is lower and K</a:t>
            </a:r>
            <a:r>
              <a:rPr lang="en-GB" altLang="tr-TR" baseline="-25000" smtClean="0"/>
              <a:t>T</a:t>
            </a:r>
            <a:r>
              <a:rPr lang="en-GB" altLang="tr-TR" smtClean="0"/>
              <a:t> is slightly higher than in the model case</a:t>
            </a:r>
          </a:p>
        </p:txBody>
      </p:sp>
      <p:graphicFrame>
        <p:nvGraphicFramePr>
          <p:cNvPr id="4915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51088" y="1268414"/>
          <a:ext cx="316865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4" imgW="1104900" imgH="228600" progId="Equation.DSMT4">
                  <p:embed/>
                </p:oleObj>
              </mc:Choice>
              <mc:Fallback>
                <p:oleObj name="Equation" r:id="rId4" imgW="1104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1268414"/>
                        <a:ext cx="3168650" cy="6556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67438" y="1052513"/>
          <a:ext cx="29527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6" imgW="2184400" imgH="889000" progId="Equation.DSMT4">
                  <p:embed/>
                </p:oleObj>
              </mc:Choice>
              <mc:Fallback>
                <p:oleObj name="Equation" r:id="rId6" imgW="21844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1052513"/>
                        <a:ext cx="2952750" cy="12001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975568"/>
              </p:ext>
            </p:extLst>
          </p:nvPr>
        </p:nvGraphicFramePr>
        <p:xfrm>
          <a:off x="4522153" y="2551907"/>
          <a:ext cx="230981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8" imgW="1129810" imgH="482391" progId="Equation.DSMT4">
                  <p:embed/>
                </p:oleObj>
              </mc:Choice>
              <mc:Fallback>
                <p:oleObj name="Equation" r:id="rId8" imgW="1129810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153" y="2551907"/>
                        <a:ext cx="2309812" cy="9858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22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52" y="417376"/>
            <a:ext cx="10277628" cy="5082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4704" y="2796045"/>
            <a:ext cx="210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Inertia</a:t>
            </a:r>
            <a:r>
              <a:rPr lang="tr-TR" dirty="0" smtClean="0"/>
              <a:t> F.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gravity</a:t>
            </a:r>
            <a:r>
              <a:rPr lang="tr-TR" dirty="0" smtClean="0"/>
              <a:t> F.</a:t>
            </a:r>
          </a:p>
          <a:p>
            <a:r>
              <a:rPr lang="tr-TR" dirty="0" err="1" smtClean="0"/>
              <a:t>Froude</a:t>
            </a:r>
            <a:r>
              <a:rPr lang="tr-TR" dirty="0" smtClean="0"/>
              <a:t> </a:t>
            </a:r>
            <a:r>
              <a:rPr lang="tr-TR" dirty="0" err="1" smtClean="0"/>
              <a:t>Number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4882896" y="2796044"/>
            <a:ext cx="231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Inertia</a:t>
            </a:r>
            <a:r>
              <a:rPr lang="tr-TR" dirty="0" smtClean="0"/>
              <a:t> F.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viscous</a:t>
            </a:r>
            <a:r>
              <a:rPr lang="tr-TR" dirty="0" smtClean="0"/>
              <a:t> F.</a:t>
            </a:r>
          </a:p>
          <a:p>
            <a:r>
              <a:rPr lang="tr-TR" dirty="0" err="1" smtClean="0"/>
              <a:t>Reynolds</a:t>
            </a:r>
            <a:r>
              <a:rPr lang="tr-TR" dirty="0" smtClean="0"/>
              <a:t> </a:t>
            </a:r>
            <a:r>
              <a:rPr lang="tr-TR" dirty="0" err="1" smtClean="0"/>
              <a:t>Number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7229856" y="2796043"/>
            <a:ext cx="2310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Pressure</a:t>
            </a:r>
            <a:r>
              <a:rPr lang="tr-TR" dirty="0" smtClean="0"/>
              <a:t> F.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Inertia</a:t>
            </a:r>
            <a:r>
              <a:rPr lang="tr-TR" dirty="0" smtClean="0"/>
              <a:t> F.</a:t>
            </a:r>
          </a:p>
          <a:p>
            <a:r>
              <a:rPr lang="tr-TR" dirty="0" err="1" smtClean="0"/>
              <a:t>Pressure</a:t>
            </a:r>
            <a:r>
              <a:rPr lang="tr-TR" dirty="0" smtClean="0"/>
              <a:t> </a:t>
            </a:r>
            <a:r>
              <a:rPr lang="tr-TR" dirty="0" err="1" smtClean="0"/>
              <a:t>Coefficient</a:t>
            </a:r>
            <a:endParaRPr lang="tr-TR" dirty="0" smtClean="0"/>
          </a:p>
          <a:p>
            <a:r>
              <a:rPr lang="tr-TR" dirty="0" err="1" smtClean="0"/>
              <a:t>Euler</a:t>
            </a:r>
            <a:r>
              <a:rPr lang="tr-TR" dirty="0" smtClean="0"/>
              <a:t> </a:t>
            </a:r>
            <a:r>
              <a:rPr lang="tr-TR" dirty="0" err="1" smtClean="0"/>
              <a:t>Number</a:t>
            </a:r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516" y="5611316"/>
            <a:ext cx="6196241" cy="3555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773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98" y="533400"/>
            <a:ext cx="10631935" cy="2239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98" y="2772727"/>
            <a:ext cx="5931439" cy="2832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637" y="3785887"/>
            <a:ext cx="5222954" cy="19762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82637" y="2772727"/>
            <a:ext cx="520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Reynolds</a:t>
            </a:r>
            <a:r>
              <a:rPr lang="tr-TR" sz="2800" dirty="0" smtClean="0"/>
              <a:t> </a:t>
            </a:r>
            <a:r>
              <a:rPr lang="tr-TR" sz="2800" dirty="0" err="1" smtClean="0"/>
              <a:t>Number</a:t>
            </a:r>
            <a:r>
              <a:rPr lang="tr-TR" sz="2800" dirty="0" smtClean="0"/>
              <a:t> of </a:t>
            </a:r>
            <a:r>
              <a:rPr lang="tr-TR" sz="2800" dirty="0" err="1" smtClean="0"/>
              <a:t>Propeller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1598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639312" y="5499926"/>
            <a:ext cx="920496" cy="55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862603" y="593407"/>
            <a:ext cx="944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Dimensional Analysis result in Open </a:t>
            </a:r>
            <a:r>
              <a:rPr lang="tr-TR" sz="2800" dirty="0" smtClean="0"/>
              <a:t>W</a:t>
            </a:r>
            <a:r>
              <a:rPr lang="en-US" sz="2800" dirty="0" err="1" smtClean="0"/>
              <a:t>ater</a:t>
            </a:r>
            <a:r>
              <a:rPr lang="en-US" sz="2800" dirty="0" smtClean="0"/>
              <a:t> </a:t>
            </a:r>
            <a:r>
              <a:rPr lang="tr-TR" sz="2800" dirty="0" smtClean="0"/>
              <a:t>C</a:t>
            </a:r>
            <a:r>
              <a:rPr lang="en-US" sz="2800" dirty="0" err="1" smtClean="0"/>
              <a:t>haracteristics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03" y="1421709"/>
            <a:ext cx="10555125" cy="37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56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2437</Words>
  <Application>Microsoft Office PowerPoint</Application>
  <PresentationFormat>Widescreen</PresentationFormat>
  <Paragraphs>390</Paragraphs>
  <Slides>64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 Unicode MS</vt:lpstr>
      <vt:lpstr>Arial</vt:lpstr>
      <vt:lpstr>Calibri</vt:lpstr>
      <vt:lpstr>Calibri Light</vt:lpstr>
      <vt:lpstr>Courier New</vt:lpstr>
      <vt:lpstr>Symbol</vt:lpstr>
      <vt:lpstr>Office Theme</vt:lpstr>
      <vt:lpstr>Equation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Propeller Series – Wageningen B</vt:lpstr>
      <vt:lpstr>Propeller Series – Au Series</vt:lpstr>
      <vt:lpstr>Propeller Series – Gawn Series</vt:lpstr>
      <vt:lpstr>Propeller Series – Ma Series (Lindgren Series)</vt:lpstr>
      <vt:lpstr>Propeller Series – KCA Series</vt:lpstr>
      <vt:lpstr>Propeller Series – Skew KCA Series</vt:lpstr>
      <vt:lpstr>Propeller Series – NR Series</vt:lpstr>
      <vt:lpstr>Propeller Series – NACA-Series</vt:lpstr>
      <vt:lpstr>Propeller Series – New Foil Series</vt:lpstr>
      <vt:lpstr>Propeller Series – Ka Series</vt:lpstr>
      <vt:lpstr>Propeller Selection</vt:lpstr>
      <vt:lpstr>Contents</vt:lpstr>
      <vt:lpstr>Case 1: Optimum Rotation Rate for a Given Diameter</vt:lpstr>
      <vt:lpstr>PowerPoint Presentation</vt:lpstr>
      <vt:lpstr>PowerPoint Presentation</vt:lpstr>
      <vt:lpstr>PowerPoint Presentation</vt:lpstr>
      <vt:lpstr>PowerPoint Presentation</vt:lpstr>
      <vt:lpstr>Case 2: Optimum diameter for a given rotation rate</vt:lpstr>
      <vt:lpstr>PowerPoint Presentation</vt:lpstr>
      <vt:lpstr>PowerPoint Presentation</vt:lpstr>
      <vt:lpstr>Case 3: Optimum propeller for given power and rate</vt:lpstr>
      <vt:lpstr>PowerPoint Presentation</vt:lpstr>
      <vt:lpstr>PowerPoint Presentation</vt:lpstr>
      <vt:lpstr>PowerPoint Presentation</vt:lpstr>
      <vt:lpstr>PowerPoint Presentation</vt:lpstr>
      <vt:lpstr>Case 4: Maximum bollard pull</vt:lpstr>
      <vt:lpstr>PowerPoint Presentation</vt:lpstr>
      <vt:lpstr>PowerPoint Presentation</vt:lpstr>
      <vt:lpstr>PowerPoint Presentation</vt:lpstr>
      <vt:lpstr>Case 5: Existing propeller</vt:lpstr>
      <vt:lpstr>PowerPoint Presentation</vt:lpstr>
      <vt:lpstr>Viscous Effects – ITTC Analysis Procedure</vt:lpstr>
      <vt:lpstr>PowerPoint Presentation</vt:lpstr>
    </vt:vector>
  </TitlesOfParts>
  <Company>ITU/GIDB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Can TAKiNACI</dc:creator>
  <cp:lastModifiedBy>ITU</cp:lastModifiedBy>
  <cp:revision>144</cp:revision>
  <dcterms:created xsi:type="dcterms:W3CDTF">2016-11-23T08:47:22Z</dcterms:created>
  <dcterms:modified xsi:type="dcterms:W3CDTF">2016-12-10T10:13:34Z</dcterms:modified>
</cp:coreProperties>
</file>