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79" d="100"/>
          <a:sy n="79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0ECA60-9C8E-4ACA-9EF2-706219706591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F3E9B-45D0-4640-AC08-A67D90155C8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3554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123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872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711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485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9125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792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5132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84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11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916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2730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C493E-048D-4B5B-B9B1-7332F08E5503}" type="datetimeFigureOut">
              <a:rPr lang="tr-TR" smtClean="0"/>
              <a:t>1.01.2017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9141-694D-4ADE-8B07-03AEDB9750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62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20.png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6.png"/><Relationship Id="rId7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25.wmf"/><Relationship Id="rId4" Type="http://schemas.openxmlformats.org/officeDocument/2006/relationships/image" Target="../media/image27.png"/><Relationship Id="rId9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075" y="288324"/>
            <a:ext cx="10882183" cy="6145427"/>
          </a:xfrm>
        </p:spPr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TextBox 2"/>
          <p:cNvSpPr txBox="1"/>
          <p:nvPr/>
        </p:nvSpPr>
        <p:spPr>
          <a:xfrm>
            <a:off x="626075" y="288324"/>
            <a:ext cx="95916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Propeller </a:t>
            </a:r>
            <a:r>
              <a:rPr lang="tr-TR" sz="4800" b="1" dirty="0" smtClean="0"/>
              <a:t>Design</a:t>
            </a:r>
            <a:endParaRPr lang="en-US" sz="4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075" y="1682497"/>
            <a:ext cx="9160620" cy="254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258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24" y="239844"/>
            <a:ext cx="11528374" cy="276074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924" y="2826192"/>
            <a:ext cx="11408453" cy="8763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923" y="4087786"/>
            <a:ext cx="11528375" cy="2201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37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656772706"/>
              </p:ext>
            </p:extLst>
          </p:nvPr>
        </p:nvGraphicFramePr>
        <p:xfrm>
          <a:off x="547689" y="530225"/>
          <a:ext cx="6127432" cy="21885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8" name="Equation" r:id="rId3" imgW="3022560" imgH="1079280" progId="Equation.DSMT4">
                  <p:embed/>
                </p:oleObj>
              </mc:Choice>
              <mc:Fallback>
                <p:oleObj name="Equation" r:id="rId3" imgW="3022560" imgH="1079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9" y="530225"/>
                        <a:ext cx="6127432" cy="218855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47689" y="2956560"/>
            <a:ext cx="7392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 smtClean="0"/>
              <a:t>Therefore</a:t>
            </a:r>
            <a:r>
              <a:rPr lang="tr-TR" dirty="0" smtClean="0"/>
              <a:t> Option 1 can ve </a:t>
            </a:r>
            <a:r>
              <a:rPr lang="tr-TR" dirty="0" err="1" smtClean="0"/>
              <a:t>used</a:t>
            </a:r>
            <a:r>
              <a:rPr lang="tr-TR" dirty="0" smtClean="0"/>
              <a:t> in Program ‘</a:t>
            </a:r>
            <a:r>
              <a:rPr lang="tr-TR" dirty="0" err="1" smtClean="0"/>
              <a:t>Propcalc</a:t>
            </a:r>
            <a:r>
              <a:rPr lang="tr-TR" dirty="0" smtClean="0"/>
              <a:t>’</a:t>
            </a:r>
            <a:endParaRPr lang="tr-TR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689" y="3563671"/>
            <a:ext cx="5736434" cy="9168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689" y="4718339"/>
            <a:ext cx="4785139" cy="109191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5440680" y="4894962"/>
            <a:ext cx="222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Data </a:t>
            </a:r>
            <a:r>
              <a:rPr lang="tr-TR" dirty="0" err="1" smtClean="0"/>
              <a:t>line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1" name="TextBox 20"/>
          <p:cNvSpPr txBox="1"/>
          <p:nvPr/>
        </p:nvSpPr>
        <p:spPr>
          <a:xfrm>
            <a:off x="6918960" y="530225"/>
            <a:ext cx="486156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5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5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tr-TR" sz="15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500" b="1" u="sng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will</a:t>
            </a:r>
            <a:r>
              <a:rPr lang="tr-TR" sz="1500" b="1" u="sng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be</a:t>
            </a: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HESAPLARDA 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WAGENINGEN B SERISI KULLANILMISTIR</a:t>
            </a: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SECILEN PERVANE =  50. PERVANEDIR</a:t>
            </a: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P/D= .990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J=  .791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 .144 10Kq=  .266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eta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 .683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  9.6915 delta= 128.0115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T=    484.29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  8.230 m/s  RHO = 1025.0 kg/m3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Z = 5. EAR =  .550 D =  5.500 m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Vtip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32.69 m/s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RPS=  1.892 dev/san RPM= 113.50 TORK= 491.217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kNm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Pd= 5838.4 kW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TAM OLCEGE EKSTRAPOLASYONDA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VISKOZ DUZELTME YAPILMAMISTIR</a:t>
            </a:r>
          </a:p>
        </p:txBody>
      </p:sp>
      <p:graphicFrame>
        <p:nvGraphicFramePr>
          <p:cNvPr id="22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309073641"/>
              </p:ext>
            </p:extLst>
          </p:nvPr>
        </p:nvGraphicFramePr>
        <p:xfrm>
          <a:off x="6918960" y="3992711"/>
          <a:ext cx="4937125" cy="15365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Equation" r:id="rId7" imgW="4038480" imgH="1257120" progId="Equation.DSMT4">
                  <p:embed/>
                </p:oleObj>
              </mc:Choice>
              <mc:Fallback>
                <p:oleObj name="Equation" r:id="rId7" imgW="403848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8960" y="3992711"/>
                        <a:ext cx="4937125" cy="153653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6419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" y="243841"/>
            <a:ext cx="6862764" cy="34402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7" y="3562216"/>
            <a:ext cx="6862764" cy="3036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311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8160" y="259080"/>
            <a:ext cx="804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design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will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be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carried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on 16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knots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Option 2 can be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10298806"/>
              </p:ext>
            </p:extLst>
          </p:nvPr>
        </p:nvGraphicFramePr>
        <p:xfrm>
          <a:off x="652463" y="1457439"/>
          <a:ext cx="3248977" cy="161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1" name="Equation" r:id="rId3" imgW="3314520" imgH="1650960" progId="Equation.DSMT4">
                  <p:embed/>
                </p:oleObj>
              </mc:Choice>
              <mc:Fallback>
                <p:oleObj name="Equation" r:id="rId3" imgW="3314520" imgH="1650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3" y="1457439"/>
                        <a:ext cx="3248977" cy="16178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19765" y="3072348"/>
            <a:ext cx="69494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Pervane Karakteristikleri -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/J^4 =  1.109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---|-------|-------|--------|--------|--------|------------|----------|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    P/D      J      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10Kq     eta0      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delta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---|-------|-------|--------|--------|--------|------------|----------|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1   .500    .456     .0481    .0757    .4607    20.4646     221.9395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32   .810    .593     .1367    .2035    .6336    17.4500     170.8904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33   .820    .596     .1400    .2094    .6341    17.4429     169.8783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34   .830    .600     .1433    .2155    .6345    17.4380     168.8901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91  1.400    .745     .3419    .7281    .5569    18.6132     135.8922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---|-------|-------|--------|--------|--------|----- ------|-----------|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HESAPLARDA WAGENINGEN B SERISI KULLANILMISTIR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SECILEN PERVANE =  33. PERVANEDIR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P/D= .820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J=  .596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 .140 10Kq=  .209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eta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 .634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 17.4429 delta= 169.8783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T=    484.22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  6.584 m/s  RHO = 1025.0 kg/m3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Z = 4. EAR =  .550 D =  5.260 m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RPS=  2.100 dev/san RPM= 126.00 TORK= 381.024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kNm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Pd= 5027.5 kW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TAM OLCEGE EKSTRAPOLASYONDA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VISKOZ DUZELTME YAPILMAMISTIR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8160" y="597039"/>
            <a:ext cx="4623435" cy="799441"/>
          </a:xfrm>
          <a:prstGeom prst="rect">
            <a:avLst/>
          </a:prstGeom>
        </p:spPr>
      </p:pic>
      <p:graphicFrame>
        <p:nvGraphicFramePr>
          <p:cNvPr id="9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3112630"/>
              </p:ext>
            </p:extLst>
          </p:nvPr>
        </p:nvGraphicFramePr>
        <p:xfrm>
          <a:off x="7932738" y="3276600"/>
          <a:ext cx="35814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2" name="Equation" r:id="rId6" imgW="4025880" imgH="1726920" progId="Equation.DSMT4">
                  <p:embed/>
                </p:oleObj>
              </mc:Choice>
              <mc:Fallback>
                <p:oleObj name="Equation" r:id="rId6" imgW="4025880" imgH="1726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32738" y="3276600"/>
                        <a:ext cx="3581400" cy="1536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8819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8160" y="259080"/>
            <a:ext cx="8046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CAVITATION CHECK ACCORDING TO SUGGESTIONS UPPER LIMITS OF THE BURRIL’S MERCHANT SHIPS</a:t>
            </a:r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3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262615338"/>
              </p:ext>
            </p:extLst>
          </p:nvPr>
        </p:nvGraphicFramePr>
        <p:xfrm>
          <a:off x="651192" y="740854"/>
          <a:ext cx="7760214" cy="5038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3" imgW="5359320" imgH="3479760" progId="Equation.DSMT4">
                  <p:embed/>
                </p:oleObj>
              </mc:Choice>
              <mc:Fallback>
                <p:oleObj name="Equation" r:id="rId3" imgW="5359320" imgH="3479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92" y="740854"/>
                        <a:ext cx="7760214" cy="503815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18160" y="5799117"/>
            <a:ext cx="8016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Since AE/A0=0.482 is less than the value 0.55, cavitation is OK.</a:t>
            </a:r>
          </a:p>
          <a:p>
            <a:r>
              <a:rPr lang="en-US" dirty="0" smtClean="0"/>
              <a:t>Actually the EAR should be reduced to that value and whole calculation is repeated.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2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" y="195072"/>
            <a:ext cx="8461248" cy="39882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7472" y="4319016"/>
            <a:ext cx="8046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Multi-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speed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gearbox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can be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used</a:t>
            </a:r>
            <a:endParaRPr lang="tr-T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CPP can be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used</a:t>
            </a:r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7485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7" y="262026"/>
            <a:ext cx="7095173" cy="485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753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815" y="231648"/>
            <a:ext cx="6610365" cy="22728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934" y="2634424"/>
            <a:ext cx="5703761" cy="10498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3470" y="5338041"/>
            <a:ext cx="6508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program can be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first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option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determine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optimum RPM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D=3.1 m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diameter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</a:t>
            </a:r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99556167"/>
              </p:ext>
            </p:extLst>
          </p:nvPr>
        </p:nvGraphicFramePr>
        <p:xfrm>
          <a:off x="465906" y="3814213"/>
          <a:ext cx="3268091" cy="1393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5" imgW="3098520" imgH="1320480" progId="Equation.DSMT4">
                  <p:embed/>
                </p:oleObj>
              </mc:Choice>
              <mc:Fallback>
                <p:oleObj name="Equation" r:id="rId5" imgW="3098520" imgH="1320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906" y="3814213"/>
                        <a:ext cx="3268091" cy="13939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8815" y="5929628"/>
            <a:ext cx="2867025" cy="5429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97687" y="5974905"/>
            <a:ext cx="2838450" cy="54292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29704" y="537078"/>
            <a:ext cx="51622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following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obtained</a:t>
            </a:r>
            <a:endParaRPr lang="tr-TR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Pervane Karakteristikleri -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/J^2 =  0.234</a:t>
            </a:r>
          </a:p>
          <a:p>
            <a:endParaRPr lang="tr-TR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i    P/D      J      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10Kq     eta0      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delta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---|-------|-------|--------|--------|--------|------------|---------|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1  0.500  0.460   0.0495   0.0768   0.4716    20.1862     220.1225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11  0.600  0.530   0.0658   0.0996   0.5575    16.0997     190.8884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90  1.390  0.995   0.2315   0.5230   0.7013     7.6505     101.7378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91  1.400  1.000   0.2339   0.5305   0.7018     7.6101     101.2312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---|-------|-------|--------|--------|--------|----- ------|-----------|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HESAPLARDA WAGENINGEN B SERISI KULLANILMISTIR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SECILEN PERVANE =  90. PERVANEDIR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P/D=1.390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J= 0.995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 0.232 10Kq= 0.523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eta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 0.701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   7.6505 delta= 101.7378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T=     56.13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   4.938 m/s  RHO = 1025.0 kg/m3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Z = 4. EAR = 0.500 D =  3.100 m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Vtip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= 15.59 m/s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RPS=  1.600 dev/san RPM=  96.02 TORK=  39.303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kNm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Pd=  395.2 kW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TAM OLCEGE EKSTRAPOLASYONDA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VISKOZ DUZELTME </a:t>
            </a:r>
            <a:r>
              <a:rPr lang="tr-TR" sz="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YAPILMAMISTIR</a:t>
            </a:r>
          </a:p>
          <a:p>
            <a:endParaRPr lang="tr-TR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pitch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P/D=1.39 is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impossible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Bollard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due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cavitation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risk.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Instead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P/D=0.51 is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10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777932234"/>
              </p:ext>
            </p:extLst>
          </p:nvPr>
        </p:nvGraphicFramePr>
        <p:xfrm>
          <a:off x="7196138" y="4281488"/>
          <a:ext cx="4075112" cy="236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9" imgW="3632040" imgH="2108160" progId="Equation.DSMT4">
                  <p:embed/>
                </p:oleObj>
              </mc:Choice>
              <mc:Fallback>
                <p:oleObj name="Equation" r:id="rId9" imgW="3632040" imgH="2108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6138" y="4281488"/>
                        <a:ext cx="4075112" cy="23653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70664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974" y="253977"/>
            <a:ext cx="6508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program can be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Bollard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option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satisfy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15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tons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tatic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Bollard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Pull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D=3.1 m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diameter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following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</a:t>
            </a:r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4974" y="1885564"/>
            <a:ext cx="65084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one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obtain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following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output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which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contains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«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»</a:t>
            </a: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Pervane Karakteristikleri</a:t>
            </a:r>
          </a:p>
          <a:p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---|-------|--------|-------|--------|---------|</a:t>
            </a:r>
          </a:p>
          <a:p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i     D(m)   10Kq      P/D      </a:t>
            </a:r>
            <a:r>
              <a:rPr lang="tr-T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</a:t>
            </a:r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T(N)</a:t>
            </a:r>
          </a:p>
          <a:p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---|-------|--------|-------|--------|---------|</a:t>
            </a:r>
          </a:p>
          <a:p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Yaricap</a:t>
            </a:r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D=   3.100 m</a:t>
            </a:r>
          </a:p>
          <a:p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Kq</a:t>
            </a:r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=0.0105 ICIN P/D HESABI MEVCUT PERVANE ICIN MUMKUN  DEGIL</a:t>
            </a:r>
          </a:p>
          <a:p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874.2 &lt; DHP=   521.0 kW&lt;  5321.0</a:t>
            </a:r>
          </a:p>
          <a:p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araliginda</a:t>
            </a:r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olmalidir</a:t>
            </a:r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. </a:t>
            </a:r>
            <a:r>
              <a:rPr lang="tr-T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Datayi</a:t>
            </a:r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buna </a:t>
            </a:r>
            <a:r>
              <a:rPr lang="tr-T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gore</a:t>
            </a:r>
            <a:r>
              <a:rPr lang="tr-TR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duzenleyin</a:t>
            </a:r>
            <a:endParaRPr lang="tr-TR" sz="1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974" y="1011745"/>
            <a:ext cx="4562475" cy="542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4974" y="3901871"/>
            <a:ext cx="650843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Therefore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second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trial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carried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on 880 kW engine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180 RPM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rotation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rate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following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</a:t>
            </a: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Pervane Karakteristikleri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---|-------|--------|-------|--------|---------|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i     D(m)   10Kq      P/D      </a:t>
            </a:r>
            <a:r>
              <a:rPr lang="tr-TR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</a:t>
            </a:r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     T(N)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---|-------|--------|-------|--------|---------|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1   3.100   0.1767   0.502   0.2020   172133.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2   3.100   0.1767   0.502   0.2020   172133.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3   3.100   0.1767   0.502   0.2020   172133.</a:t>
            </a:r>
          </a:p>
          <a:p>
            <a:r>
              <a:rPr lang="tr-TR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---|-------|--------|-------|--------|---------|</a:t>
            </a: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17.5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tons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of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Bollard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Performance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obtained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P/D=0.502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pitch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(17.5=172133/(1000*9.81))</a:t>
            </a: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8710" y="196600"/>
            <a:ext cx="54832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As a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880kW@180RPM engine data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propeller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D=3.1 m in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diameter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P/D=0.6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pitch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ratio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is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enough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satisfying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both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free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running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bollard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conditions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same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time. </a:t>
            </a:r>
          </a:p>
          <a:p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program is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runned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again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with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following</a:t>
            </a:r>
            <a:r>
              <a:rPr lang="tr-TR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data </a:t>
            </a:r>
            <a:endParaRPr lang="tr-TR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3350" y="1479657"/>
            <a:ext cx="2355850" cy="8118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693408" y="2316450"/>
            <a:ext cx="548329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Pervane Karakteristikleri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---|-------|--------|---------|--------|------------|------------|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i     J      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Kt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10Kq      eta0         </a:t>
            </a:r>
            <a:r>
              <a:rPr lang="tr-TR" sz="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</a:t>
            </a:r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delta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---|-------|--------|---------|--------|------------|------------|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1   0.050   0.2329   0.2262   0.0819     8896.8486    2025.3160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3   0.100   0.2194   0.2162   0.1615     1537.6758    1012.6580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 7   0.200   0.1894   0.1943   0.3102      257.6870     506.3289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11   0.300   0.1556   0.1695   0.4383       87.3437     337.5526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15   0.400   0.1186   0.1415   0.5333       38.8759     253.1645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19   0.500   0.0785   0.1100   0.5681       19.6169     202.5316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23   0.600   0.0359   0.0745   0.4595       10.2379     168.7763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26   0.675   0.0024   0.0452   0.0568        5.9394     150.0234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---|-------|--------|---------|--------|------------|------------|</a:t>
            </a:r>
          </a:p>
          <a:p>
            <a:endParaRPr lang="tr-TR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HESAPLARDA WAGENINGEN B SERISI KULLANILMISTIR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Z =  4 EAR = 0.500 P/D = 0.600</a:t>
            </a:r>
          </a:p>
          <a:p>
            <a:endParaRPr lang="tr-TR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TAM OLCEGE EKSTRAPOLASYONDA</a:t>
            </a:r>
          </a:p>
          <a:p>
            <a:r>
              <a:rPr lang="tr-TR" sz="800" dirty="0">
                <a:latin typeface="Courier New" panose="02070309020205020404" pitchFamily="49" charset="0"/>
                <a:cs typeface="Courier New" panose="02070309020205020404" pitchFamily="49" charset="0"/>
              </a:rPr>
              <a:t> VISKOZ DUZELTME YAPILMAMISTIR</a:t>
            </a:r>
            <a:endParaRPr lang="tr-TR" sz="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8124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4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711923434"/>
              </p:ext>
            </p:extLst>
          </p:nvPr>
        </p:nvGraphicFramePr>
        <p:xfrm>
          <a:off x="1196975" y="400050"/>
          <a:ext cx="5786438" cy="404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3" imgW="3670200" imgH="2565360" progId="Equation.DSMT4">
                  <p:embed/>
                </p:oleObj>
              </mc:Choice>
              <mc:Fallback>
                <p:oleObj name="Equation" r:id="rId3" imgW="3670200" imgH="2565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400050"/>
                        <a:ext cx="5786438" cy="4044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38100">
                        <a:noFill/>
                        <a:miter lim="800000"/>
                        <a:headEnd/>
                        <a:tailEnd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68400" y="4767072"/>
            <a:ext cx="5690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As a </a:t>
            </a:r>
            <a:r>
              <a:rPr lang="tr-TR" dirty="0" err="1" smtClean="0"/>
              <a:t>result</a:t>
            </a:r>
            <a:r>
              <a:rPr lang="tr-TR" dirty="0" smtClean="0"/>
              <a:t> 2.61*60=157 RPM </a:t>
            </a:r>
            <a:r>
              <a:rPr lang="tr-TR" dirty="0" err="1" smtClean="0"/>
              <a:t>rotation</a:t>
            </a:r>
            <a:r>
              <a:rPr lang="tr-TR" dirty="0" smtClean="0"/>
              <a:t> rate </a:t>
            </a:r>
            <a:r>
              <a:rPr lang="tr-TR" dirty="0" err="1" smtClean="0"/>
              <a:t>yields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15 </a:t>
            </a:r>
            <a:r>
              <a:rPr lang="tr-TR" dirty="0" err="1" smtClean="0"/>
              <a:t>tons</a:t>
            </a:r>
            <a:r>
              <a:rPr lang="tr-TR" dirty="0" smtClean="0"/>
              <a:t> of </a:t>
            </a:r>
            <a:r>
              <a:rPr lang="tr-TR" dirty="0" err="1" smtClean="0"/>
              <a:t>Bollard</a:t>
            </a:r>
            <a:r>
              <a:rPr lang="tr-TR" dirty="0" smtClean="0"/>
              <a:t> </a:t>
            </a:r>
            <a:r>
              <a:rPr lang="tr-TR" dirty="0" err="1" smtClean="0"/>
              <a:t>Pull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753 kW engine </a:t>
            </a:r>
            <a:r>
              <a:rPr lang="tr-TR" dirty="0" err="1" smtClean="0"/>
              <a:t>power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996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075" y="288324"/>
            <a:ext cx="10882183" cy="6145427"/>
          </a:xfrm>
        </p:spPr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075" y="937628"/>
            <a:ext cx="9688357" cy="35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290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6075" y="288324"/>
            <a:ext cx="10882183" cy="6145427"/>
          </a:xfrm>
        </p:spPr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235" y="465773"/>
            <a:ext cx="9688357" cy="21608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234" y="2626613"/>
            <a:ext cx="9688357" cy="1492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562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6176" y="514862"/>
            <a:ext cx="8644128" cy="438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Considerations in Propeller Design</a:t>
            </a:r>
            <a:r>
              <a:rPr lang="tr-T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-1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176" y="1072896"/>
            <a:ext cx="111922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Propeller Rpm:</a:t>
            </a:r>
          </a:p>
          <a:p>
            <a:r>
              <a:rPr lang="en-US" dirty="0" smtClean="0"/>
              <a:t>Determined by the propulsion plant.</a:t>
            </a:r>
          </a:p>
          <a:p>
            <a:r>
              <a:rPr lang="en-US" dirty="0" smtClean="0"/>
              <a:t>Resonance risk with the natural frequencies of vibration of the hull and shafting system</a:t>
            </a:r>
          </a:p>
          <a:p>
            <a:r>
              <a:rPr lang="en-US" dirty="0" smtClean="0"/>
              <a:t>High rpm may increase propeller cavitation risk</a:t>
            </a:r>
          </a:p>
          <a:p>
            <a:r>
              <a:rPr lang="en-US" dirty="0" smtClean="0"/>
              <a:t>Low rpm results in large propeller diameter (high </a:t>
            </a:r>
            <a:r>
              <a:rPr lang="en-US" dirty="0" err="1" smtClean="0"/>
              <a:t>effiecency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Number of blades:</a:t>
            </a:r>
          </a:p>
          <a:p>
            <a:r>
              <a:rPr lang="en-US" dirty="0" smtClean="0"/>
              <a:t>The larger number of blades the smaller is the exciting force per blade.</a:t>
            </a:r>
          </a:p>
          <a:p>
            <a:r>
              <a:rPr lang="en-US" dirty="0" smtClean="0"/>
              <a:t>The smaller number of blades the greater is the </a:t>
            </a:r>
            <a:r>
              <a:rPr lang="en-US" dirty="0" err="1" smtClean="0"/>
              <a:t>opt,mum</a:t>
            </a:r>
            <a:r>
              <a:rPr lang="en-US" dirty="0" smtClean="0"/>
              <a:t> propeller diameter (higher efficiency but heavier propeller)</a:t>
            </a:r>
          </a:p>
          <a:p>
            <a:endParaRPr lang="en-US" dirty="0" smtClean="0"/>
          </a:p>
          <a:p>
            <a:r>
              <a:rPr lang="en-US" dirty="0" smtClean="0"/>
              <a:t>Pitch ratio:</a:t>
            </a:r>
          </a:p>
          <a:p>
            <a:r>
              <a:rPr lang="en-US" dirty="0" smtClean="0"/>
              <a:t>Governs the power that it will absorb in given operating conditions</a:t>
            </a:r>
          </a:p>
          <a:p>
            <a:endParaRPr lang="en-US" dirty="0" smtClean="0"/>
          </a:p>
          <a:p>
            <a:r>
              <a:rPr lang="en-US" dirty="0" smtClean="0"/>
              <a:t>Blade area ratio:</a:t>
            </a:r>
          </a:p>
          <a:p>
            <a:r>
              <a:rPr lang="en-US" dirty="0" smtClean="0"/>
              <a:t>Considerations of cavitation.</a:t>
            </a:r>
          </a:p>
          <a:p>
            <a:endParaRPr lang="en-US" dirty="0" smtClean="0"/>
          </a:p>
          <a:p>
            <a:r>
              <a:rPr lang="en-US" dirty="0" smtClean="0"/>
              <a:t>Propeller Diameter:</a:t>
            </a:r>
          </a:p>
          <a:p>
            <a:r>
              <a:rPr lang="en-US" dirty="0" smtClean="0"/>
              <a:t>Clearances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important</a:t>
            </a:r>
            <a:endParaRPr lang="tr-TR" dirty="0" smtClean="0"/>
          </a:p>
          <a:p>
            <a:endParaRPr lang="tr-TR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4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57303" y="499872"/>
            <a:ext cx="8644128" cy="438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Considerations in Propeller Design</a:t>
            </a:r>
            <a:r>
              <a:rPr lang="tr-T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-2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176" y="1072896"/>
            <a:ext cx="111922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Aft </a:t>
            </a:r>
            <a:r>
              <a:rPr lang="en-US" dirty="0" smtClean="0"/>
              <a:t>Rake:</a:t>
            </a:r>
          </a:p>
          <a:p>
            <a:r>
              <a:rPr lang="en-US" dirty="0" smtClean="0"/>
              <a:t>Increase the clearances between the hull and the propeller tips and leading edges.</a:t>
            </a:r>
          </a:p>
          <a:p>
            <a:r>
              <a:rPr lang="en-US" dirty="0" smtClean="0"/>
              <a:t>Results in higher efficiency</a:t>
            </a:r>
          </a:p>
          <a:p>
            <a:r>
              <a:rPr lang="en-US" dirty="0" smtClean="0"/>
              <a:t>But causes an increase in the bending moment due to the centrifugal forces since requiring thicker blades (lower efficiency)</a:t>
            </a:r>
          </a:p>
          <a:p>
            <a:r>
              <a:rPr lang="en-US" dirty="0" smtClean="0"/>
              <a:t>Slow running propellers may have a rake aft up to 15 degrees, but in high rpms aft rake is best avoided</a:t>
            </a:r>
          </a:p>
          <a:p>
            <a:endParaRPr lang="en-US" dirty="0" smtClean="0"/>
          </a:p>
          <a:p>
            <a:r>
              <a:rPr lang="en-US" dirty="0" smtClean="0"/>
              <a:t>Skewback:</a:t>
            </a:r>
          </a:p>
          <a:p>
            <a:r>
              <a:rPr lang="en-US" dirty="0" smtClean="0"/>
              <a:t>Results in a lower magnitude of </a:t>
            </a:r>
            <a:r>
              <a:rPr lang="en-US" dirty="0" err="1" smtClean="0"/>
              <a:t>unstready</a:t>
            </a:r>
            <a:r>
              <a:rPr lang="en-US" dirty="0" smtClean="0"/>
              <a:t> forces generated by the propeller in circumferentially varying wake.</a:t>
            </a:r>
          </a:p>
          <a:p>
            <a:r>
              <a:rPr lang="en-US" dirty="0" smtClean="0"/>
              <a:t>Heavily skewed blades have low backing efficiencies, are difficult to manufacture and require special strength considerations.</a:t>
            </a:r>
          </a:p>
          <a:p>
            <a:endParaRPr lang="en-US" dirty="0" smtClean="0"/>
          </a:p>
          <a:p>
            <a:r>
              <a:rPr lang="en-US" dirty="0" smtClean="0"/>
              <a:t>The radial distribution of loading:</a:t>
            </a:r>
          </a:p>
          <a:p>
            <a:r>
              <a:rPr lang="en-US" dirty="0" smtClean="0"/>
              <a:t>The variation of circulation with Radius upon which the radial distribution of thrust.</a:t>
            </a:r>
          </a:p>
          <a:p>
            <a:r>
              <a:rPr lang="en-US" dirty="0" smtClean="0"/>
              <a:t>İs normally made optimum for the given average wake at each Radius.</a:t>
            </a:r>
          </a:p>
          <a:p>
            <a:r>
              <a:rPr lang="en-US" dirty="0" smtClean="0"/>
              <a:t>May be decrease towards the blade tips to reduce cavitation, blade stress and propeller induced hull vibration.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54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6176" y="624190"/>
            <a:ext cx="8644128" cy="438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 Considerations in Propeller Design</a:t>
            </a:r>
            <a:r>
              <a:rPr lang="tr-TR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-3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176" y="1072896"/>
            <a:ext cx="111922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shape of expanded blade outline:</a:t>
            </a:r>
          </a:p>
          <a:p>
            <a:r>
              <a:rPr lang="en-US" dirty="0" smtClean="0"/>
              <a:t>İs chosen in accordance with the radial load distribution.</a:t>
            </a:r>
          </a:p>
          <a:p>
            <a:r>
              <a:rPr lang="en-US" dirty="0" smtClean="0"/>
              <a:t>The higher the load the greater the blade width (limit the cavitation)</a:t>
            </a:r>
          </a:p>
          <a:p>
            <a:r>
              <a:rPr lang="en-US" dirty="0" smtClean="0"/>
              <a:t>Narrow blade tips result in increase in propeller efficiency but also a greater risk of harmful cavitation.</a:t>
            </a:r>
          </a:p>
          <a:p>
            <a:endParaRPr lang="en-US" dirty="0" smtClean="0"/>
          </a:p>
          <a:p>
            <a:r>
              <a:rPr lang="en-US" dirty="0" smtClean="0"/>
              <a:t>Blade Sections:</a:t>
            </a:r>
          </a:p>
          <a:p>
            <a:r>
              <a:rPr lang="en-US" dirty="0" smtClean="0"/>
              <a:t>Naca16, Naca66 sections with a=0.8 and a=1.0 mean lines are used.</a:t>
            </a:r>
          </a:p>
          <a:p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741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6176" y="469892"/>
            <a:ext cx="8644128" cy="4389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Propeller Design using Methodical Series Data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6176" y="1072896"/>
            <a:ext cx="11192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 be used to design both free running and towing duty propellers</a:t>
            </a:r>
          </a:p>
          <a:p>
            <a:r>
              <a:rPr lang="en-US" dirty="0" smtClean="0"/>
              <a:t>The MARIN-B Series is widely used for propeller design because it has excellent performance characteristics, particularly for moderate loadings.</a:t>
            </a:r>
          </a:p>
          <a:p>
            <a:r>
              <a:rPr lang="en-US" dirty="0" smtClean="0"/>
              <a:t>For heavily loaded propellers used in high speed case, the </a:t>
            </a:r>
            <a:r>
              <a:rPr lang="en-US" dirty="0" err="1" smtClean="0"/>
              <a:t>Gawn</a:t>
            </a:r>
            <a:r>
              <a:rPr lang="en-US" dirty="0" smtClean="0"/>
              <a:t> Series may be preferred. (segmental blade sections, less cavitation risk) 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20" y="2827222"/>
            <a:ext cx="10832054" cy="327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46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662" y="329783"/>
            <a:ext cx="11601528" cy="3111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661" y="3440807"/>
            <a:ext cx="11550377" cy="1341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841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33" y="414560"/>
            <a:ext cx="11662347" cy="6018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1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1305</Words>
  <Application>Microsoft Office PowerPoint</Application>
  <PresentationFormat>Widescreen</PresentationFormat>
  <Paragraphs>168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Office Theme</vt:lpstr>
      <vt:lpstr>Equation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ITU/GIDB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Can TAKiNACI</dc:creator>
  <cp:lastModifiedBy>ITU</cp:lastModifiedBy>
  <cp:revision>276</cp:revision>
  <dcterms:created xsi:type="dcterms:W3CDTF">2016-11-23T08:47:22Z</dcterms:created>
  <dcterms:modified xsi:type="dcterms:W3CDTF">2017-01-01T16:55:07Z</dcterms:modified>
</cp:coreProperties>
</file>