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ECA60-9C8E-4ACA-9EF2-706219706591}" type="datetimeFigureOut">
              <a:rPr lang="tr-TR" smtClean="0"/>
              <a:t>27.12.2016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F3E9B-45D0-4640-AC08-A67D90155C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55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27.12.2016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23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27.12.2016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7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27.12.2016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11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B06D-6F28-4ABB-B08E-54356CCA1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63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CCFE8-A6D0-4C73-B577-8F0F60192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2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27.12.2016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48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27.12.2016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12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27.12.2016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92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27.12.2016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13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27.12.2016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84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27.12.2016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911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27.12.2016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16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93E-048D-4B5B-B9B1-7332F08E5503}" type="datetimeFigureOut">
              <a:rPr lang="tr-TR" smtClean="0"/>
              <a:t>27.12.2016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73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C493E-048D-4B5B-B9B1-7332F08E5503}" type="datetimeFigureOut">
              <a:rPr lang="tr-TR" smtClean="0"/>
              <a:t>27.12.2016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9141-694D-4ADE-8B07-03AEDB975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6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wmf"/><Relationship Id="rId11" Type="http://schemas.openxmlformats.org/officeDocument/2006/relationships/image" Target="../media/image60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57.wmf"/><Relationship Id="rId9" Type="http://schemas.openxmlformats.org/officeDocument/2006/relationships/image" Target="../media/image5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626075" y="288324"/>
            <a:ext cx="9591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Propeller </a:t>
            </a:r>
            <a:r>
              <a:rPr lang="tr-TR" sz="4800" b="1" dirty="0" err="1" smtClean="0"/>
              <a:t>Cavitation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6075" y="1119321"/>
            <a:ext cx="315239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Phenomenon of Cavitation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38" y="1710994"/>
            <a:ext cx="7431239" cy="225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5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67" y="516605"/>
            <a:ext cx="9076373" cy="63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7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70" y="405619"/>
            <a:ext cx="9955530" cy="60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8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1" y="233809"/>
            <a:ext cx="9479280" cy="72337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5480" y="762000"/>
            <a:ext cx="2560320" cy="74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Hub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Vortex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Cavitation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4605"/>
            <a:ext cx="9509760" cy="67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1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4" y="153794"/>
            <a:ext cx="9645016" cy="64584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21880" y="2316480"/>
            <a:ext cx="2560320" cy="74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Face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Cavitation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2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857750" cy="3400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20" y="344054"/>
            <a:ext cx="5365024" cy="3169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629025"/>
            <a:ext cx="4307883" cy="3063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320" y="3678364"/>
            <a:ext cx="4436701" cy="317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6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" y="194054"/>
            <a:ext cx="9216390" cy="666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1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dirty="0" err="1"/>
              <a:t>Effects</a:t>
            </a:r>
            <a:r>
              <a:rPr lang="tr-TR" sz="3600" b="1" dirty="0"/>
              <a:t> of </a:t>
            </a:r>
            <a:r>
              <a:rPr lang="tr-TR" sz="3600" b="1" dirty="0" err="1"/>
              <a:t>Cavitation</a:t>
            </a:r>
            <a:r>
              <a:rPr lang="tr-TR" sz="3600" b="1" dirty="0"/>
              <a:t> on </a:t>
            </a:r>
            <a:r>
              <a:rPr lang="tr-TR" sz="3600" b="1" dirty="0" err="1"/>
              <a:t>Propellers</a:t>
            </a:r>
            <a:endParaRPr lang="en-GB" sz="3600" b="1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83395"/>
            <a:ext cx="10972800" cy="3885885"/>
          </a:xfr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dirty="0"/>
              <a:t>Cavitation phenomenon can happen any part of a ship hull where the local pressures are very low.</a:t>
            </a:r>
          </a:p>
          <a:p>
            <a:pPr eaLnBrk="1" hangingPunct="1"/>
            <a:r>
              <a:rPr lang="en-GB" dirty="0"/>
              <a:t>The propeller itself is the greater source of cavitation.</a:t>
            </a:r>
          </a:p>
          <a:p>
            <a:pPr eaLnBrk="1" hangingPunct="1"/>
            <a:r>
              <a:rPr lang="en-GB" dirty="0"/>
              <a:t>When cavitation occurs depending upon its extend and severity, the propeller may suffer from</a:t>
            </a:r>
          </a:p>
          <a:p>
            <a:pPr lvl="1" eaLnBrk="1" hangingPunct="1"/>
            <a:r>
              <a:rPr lang="en-GB" dirty="0"/>
              <a:t>Performance breakdown</a:t>
            </a:r>
          </a:p>
          <a:p>
            <a:pPr lvl="1" eaLnBrk="1" hangingPunct="1"/>
            <a:r>
              <a:rPr lang="en-GB" dirty="0"/>
              <a:t>Noise</a:t>
            </a:r>
            <a:r>
              <a:rPr lang="tr-TR" dirty="0"/>
              <a:t> , </a:t>
            </a:r>
            <a:r>
              <a:rPr lang="en-GB" dirty="0"/>
              <a:t>Vibration</a:t>
            </a:r>
            <a:r>
              <a:rPr lang="tr-TR" dirty="0"/>
              <a:t> ,  </a:t>
            </a:r>
            <a:r>
              <a:rPr lang="en-GB" dirty="0"/>
              <a:t>Erosion</a:t>
            </a:r>
          </a:p>
        </p:txBody>
      </p:sp>
    </p:spTree>
    <p:extLst>
      <p:ext uri="{BB962C8B-B14F-4D97-AF65-F5344CB8AC3E}">
        <p14:creationId xmlns:p14="http://schemas.microsoft.com/office/powerpoint/2010/main" val="40393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" y="258128"/>
            <a:ext cx="5438775" cy="3918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318" y="258128"/>
            <a:ext cx="5543682" cy="3953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574" y="4211955"/>
            <a:ext cx="4027170" cy="2601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442" y="4177004"/>
            <a:ext cx="4049078" cy="25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274320"/>
            <a:ext cx="5616206" cy="3999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25" y="274320"/>
            <a:ext cx="5583555" cy="399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2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30352" y="600456"/>
            <a:ext cx="5248656" cy="58332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smtClean="0"/>
              <a:t>Cavitation is a general fluid mechanics phenomenon which can occur whenever a liquid used in a machine which induces pressure and velocity fluctuations in the fluid (e.g. Pumps, turbines, propellers, bearings,..) </a:t>
            </a:r>
          </a:p>
          <a:p>
            <a:pPr algn="just"/>
            <a:r>
              <a:rPr lang="en-US" sz="3000" dirty="0" smtClean="0"/>
              <a:t>When cavitation occurs the liquid changes its phase into vapor at certain flow region where local pressure is very low due to the high local velocities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067166" y="600455"/>
            <a:ext cx="5685922" cy="58332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smtClean="0"/>
              <a:t>There are two types of vaporization:</a:t>
            </a:r>
            <a:r>
              <a:rPr lang="tr-TR" sz="2600" dirty="0" smtClean="0"/>
              <a:t> </a:t>
            </a:r>
            <a:r>
              <a:rPr lang="en-US" sz="2600" dirty="0" smtClean="0"/>
              <a:t>Vaporization by increasing temperature (boiling)</a:t>
            </a:r>
            <a:endParaRPr lang="tr-TR" sz="2600" dirty="0" smtClean="0"/>
          </a:p>
          <a:p>
            <a:pPr algn="l"/>
            <a:r>
              <a:rPr lang="en-US" sz="2600" dirty="0" smtClean="0"/>
              <a:t>Vaporization under nearly constant temperature due to reduced pressure (i.e. cold boiling)</a:t>
            </a:r>
            <a:endParaRPr lang="tr-TR" sz="2600" dirty="0" smtClean="0"/>
          </a:p>
          <a:p>
            <a:pPr algn="l"/>
            <a:r>
              <a:rPr lang="en-US" sz="2600" dirty="0" smtClean="0"/>
              <a:t>The cold boiling process and hence cavitation depends on</a:t>
            </a:r>
            <a:r>
              <a:rPr lang="tr-TR" sz="2600" dirty="0" smtClean="0"/>
              <a:t> </a:t>
            </a:r>
            <a:r>
              <a:rPr lang="en-US" sz="2600" dirty="0" smtClean="0"/>
              <a:t>the purity of water.</a:t>
            </a:r>
            <a:endParaRPr lang="tr-TR" sz="2600" dirty="0" smtClean="0"/>
          </a:p>
          <a:p>
            <a:pPr algn="l"/>
            <a:r>
              <a:rPr lang="en-US" sz="2600" dirty="0" smtClean="0"/>
              <a:t>If water contains a significant</a:t>
            </a:r>
            <a:r>
              <a:rPr lang="tr-TR" sz="2600" dirty="0" smtClean="0"/>
              <a:t> </a:t>
            </a:r>
            <a:r>
              <a:rPr lang="en-US" sz="2600" dirty="0" smtClean="0"/>
              <a:t>amount of </a:t>
            </a:r>
            <a:r>
              <a:rPr lang="en-US" sz="2600" i="1" dirty="0" smtClean="0"/>
              <a:t>dissolved</a:t>
            </a:r>
            <a:r>
              <a:rPr lang="en-US" sz="2600" dirty="0" smtClean="0"/>
              <a:t> air, hen</a:t>
            </a:r>
            <a:r>
              <a:rPr lang="tr-TR" sz="2600" dirty="0" smtClean="0"/>
              <a:t>ce </a:t>
            </a:r>
            <a:r>
              <a:rPr lang="en-US" sz="2600" dirty="0" smtClean="0"/>
              <a:t>as the pressure decreases the air comes out of the solution and forms cavities in which the pressure will be greater then the “</a:t>
            </a:r>
            <a:r>
              <a:rPr lang="en-US" sz="2600" i="1" dirty="0" smtClean="0"/>
              <a:t>vapor pressure</a:t>
            </a:r>
            <a:r>
              <a:rPr lang="en-US" sz="2600" dirty="0" smtClean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552290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" y="426719"/>
            <a:ext cx="5946509" cy="4242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822" y="426719"/>
            <a:ext cx="5657525" cy="4138612"/>
          </a:xfrm>
          <a:prstGeom prst="rect">
            <a:avLst/>
          </a:prstGeom>
        </p:spPr>
      </p:pic>
      <p:pic>
        <p:nvPicPr>
          <p:cNvPr id="7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8938" y="4397947"/>
            <a:ext cx="2049462" cy="2145728"/>
          </a:xfrm>
          <a:prstGeom prst="rect">
            <a:avLst/>
          </a:prstGeom>
          <a:noFill/>
          <a:ln w="38100" cap="flat" algn="ctr">
            <a:solidFill>
              <a:schemeClr val="tx1"/>
            </a:solidFill>
          </a:ln>
        </p:spPr>
      </p:pic>
      <p:pic>
        <p:nvPicPr>
          <p:cNvPr id="8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61202" y="4617021"/>
            <a:ext cx="2873057" cy="2021781"/>
          </a:xfrm>
          <a:noFill/>
          <a:ln w="38100" cap="flat" algn="ctr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0136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err="1" smtClean="0"/>
              <a:t>Examples</a:t>
            </a:r>
            <a:r>
              <a:rPr lang="tr-TR" sz="4800" b="1" dirty="0" smtClean="0"/>
              <a:t> of Full </a:t>
            </a:r>
            <a:r>
              <a:rPr lang="tr-TR" sz="4800" b="1" dirty="0" err="1" smtClean="0"/>
              <a:t>Scale</a:t>
            </a:r>
            <a:r>
              <a:rPr lang="tr-TR" sz="4800" b="1" dirty="0" smtClean="0"/>
              <a:t> </a:t>
            </a:r>
            <a:r>
              <a:rPr lang="tr-TR" sz="4800" b="1" dirty="0" err="1" smtClean="0"/>
              <a:t>Cavitation</a:t>
            </a:r>
            <a:endParaRPr lang="tr-TR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34440"/>
            <a:ext cx="5295900" cy="4236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34440"/>
            <a:ext cx="5318760" cy="42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30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err="1" smtClean="0"/>
              <a:t>Cavitation</a:t>
            </a:r>
            <a:r>
              <a:rPr lang="tr-TR" sz="4800" b="1" dirty="0" smtClean="0"/>
              <a:t> </a:t>
            </a:r>
            <a:r>
              <a:rPr lang="tr-TR" sz="4800" b="1" dirty="0" err="1" smtClean="0"/>
              <a:t>Reporting</a:t>
            </a:r>
            <a:endParaRPr lang="tr-TR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265872"/>
            <a:ext cx="5543550" cy="444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65960"/>
            <a:ext cx="5763991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78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err="1" smtClean="0"/>
              <a:t>Cavitation</a:t>
            </a:r>
            <a:r>
              <a:rPr lang="tr-TR" sz="4800" b="1" dirty="0" smtClean="0"/>
              <a:t> </a:t>
            </a:r>
            <a:r>
              <a:rPr lang="tr-TR" sz="4800" b="1" dirty="0" err="1" smtClean="0"/>
              <a:t>Calculation</a:t>
            </a:r>
            <a:endParaRPr lang="tr-TR" sz="48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59" y="1205464"/>
            <a:ext cx="5561441" cy="4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19" y="1205465"/>
            <a:ext cx="5548560" cy="49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09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dirty="0" err="1" smtClean="0"/>
              <a:t>Preventation</a:t>
            </a:r>
            <a:r>
              <a:rPr lang="tr-TR" sz="3600" b="1" dirty="0" smtClean="0"/>
              <a:t> </a:t>
            </a:r>
            <a:r>
              <a:rPr lang="tr-TR" sz="3600" b="1" dirty="0"/>
              <a:t>of </a:t>
            </a:r>
            <a:r>
              <a:rPr lang="tr-TR" sz="3600" b="1" dirty="0" err="1" smtClean="0"/>
              <a:t>Cavitation</a:t>
            </a:r>
            <a:endParaRPr lang="en-GB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24964"/>
            <a:ext cx="8732520" cy="472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b="1" dirty="0" err="1" smtClean="0"/>
              <a:t>Preventation</a:t>
            </a:r>
            <a:r>
              <a:rPr lang="en-US" sz="3600" b="1" dirty="0" smtClean="0"/>
              <a:t> of Cavitation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24964"/>
            <a:ext cx="8732520" cy="472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" y="459074"/>
            <a:ext cx="8410194" cy="2449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" y="2908832"/>
            <a:ext cx="8331646" cy="18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b="1" dirty="0" smtClean="0"/>
              <a:t>Cavitation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Criteria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35092"/>
            <a:ext cx="7779830" cy="2650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712" y="4285679"/>
            <a:ext cx="536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T/</a:t>
            </a:r>
            <a:r>
              <a:rPr lang="tr-TR" sz="3200" dirty="0" err="1"/>
              <a:t>A</a:t>
            </a:r>
            <a:r>
              <a:rPr lang="tr-TR" sz="3200" baseline="-25000" dirty="0" err="1"/>
              <a:t>p</a:t>
            </a:r>
            <a:r>
              <a:rPr lang="tr-TR" sz="3200" dirty="0"/>
              <a:t>=77.57 </a:t>
            </a:r>
            <a:r>
              <a:rPr lang="tr-TR" sz="3200" dirty="0" err="1"/>
              <a:t>kPa</a:t>
            </a:r>
            <a:r>
              <a:rPr lang="tr-TR" sz="3200" dirty="0"/>
              <a:t> (11.25 </a:t>
            </a:r>
            <a:r>
              <a:rPr lang="tr-TR" sz="3200" dirty="0" err="1"/>
              <a:t>lbf</a:t>
            </a:r>
            <a:r>
              <a:rPr lang="tr-TR" sz="3200" dirty="0"/>
              <a:t>/in</a:t>
            </a:r>
            <a:r>
              <a:rPr lang="tr-TR" sz="3200" baseline="30000" dirty="0"/>
              <a:t>2</a:t>
            </a:r>
            <a:r>
              <a:rPr lang="tr-TR" sz="32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3712" y="5242751"/>
            <a:ext cx="536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Tip </a:t>
            </a:r>
            <a:r>
              <a:rPr lang="tr-TR" sz="3200" dirty="0" err="1" smtClean="0"/>
              <a:t>Speed</a:t>
            </a:r>
            <a:r>
              <a:rPr lang="tr-TR" sz="3200" dirty="0" smtClean="0"/>
              <a:t>=61 m/s (=</a:t>
            </a:r>
            <a:r>
              <a:rPr lang="el-GR" sz="3200" dirty="0" smtClean="0"/>
              <a:t>π</a:t>
            </a:r>
            <a:r>
              <a:rPr lang="tr-TR" sz="3200" dirty="0" err="1" smtClean="0"/>
              <a:t>nD</a:t>
            </a:r>
            <a:r>
              <a:rPr lang="tr-TR" sz="3200" dirty="0" smtClean="0"/>
              <a:t>)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7257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b="1" dirty="0" smtClean="0"/>
              <a:t>Burrill and Keller </a:t>
            </a:r>
            <a:r>
              <a:rPr lang="en-US" sz="3600" b="1" dirty="0" err="1" smtClean="0"/>
              <a:t>Criteron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92961"/>
            <a:ext cx="5210175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9" y="3631311"/>
            <a:ext cx="47910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urrill's char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2821"/>
          <a:stretch>
            <a:fillRect/>
          </a:stretch>
        </p:blipFill>
        <p:spPr>
          <a:xfrm>
            <a:off x="644704" y="95777"/>
            <a:ext cx="10047680" cy="6646047"/>
          </a:xfrm>
          <a:noFill/>
          <a:ln w="38100">
            <a:solidFill>
              <a:schemeClr val="tx1"/>
            </a:solidFill>
          </a:ln>
        </p:spPr>
      </p:pic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807381"/>
              </p:ext>
            </p:extLst>
          </p:nvPr>
        </p:nvGraphicFramePr>
        <p:xfrm>
          <a:off x="9250934" y="5743286"/>
          <a:ext cx="144145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330120" imgH="228600" progId="Equation.DSMT4">
                  <p:embed/>
                </p:oleObj>
              </mc:Choice>
              <mc:Fallback>
                <p:oleObj name="Equation" r:id="rId4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0934" y="5743286"/>
                        <a:ext cx="1441450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638743"/>
              </p:ext>
            </p:extLst>
          </p:nvPr>
        </p:nvGraphicFramePr>
        <p:xfrm>
          <a:off x="99397" y="95777"/>
          <a:ext cx="1090613" cy="132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177480" imgH="228600" progId="Equation.DSMT4">
                  <p:embed/>
                </p:oleObj>
              </mc:Choice>
              <mc:Fallback>
                <p:oleObj name="Equation" r:id="rId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97" y="95777"/>
                        <a:ext cx="1090613" cy="13256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630740" y="95777"/>
            <a:ext cx="32400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Permissible level of back cavitation</a:t>
            </a:r>
            <a:endParaRPr lang="en-US" dirty="0"/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 flipH="1" flipV="1">
            <a:off x="5103368" y="3540569"/>
            <a:ext cx="29464" cy="25676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tr-TR"/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 flipH="1">
            <a:off x="1450848" y="3540567"/>
            <a:ext cx="3560064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5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08" y="288324"/>
            <a:ext cx="10023092" cy="7252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992" y="134112"/>
            <a:ext cx="8644128" cy="438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08" y="1013557"/>
            <a:ext cx="10023092" cy="2161113"/>
          </a:xfrm>
          <a:prstGeom prst="rect">
            <a:avLst/>
          </a:prstGeom>
        </p:spPr>
      </p:pic>
      <p:pic>
        <p:nvPicPr>
          <p:cNvPr id="8" name="Picture 3" descr="turbinia on her sea trials"/>
          <p:cNvPicPr>
            <a:picLocks noChangeAspect="1" noChangeArrowheads="1"/>
          </p:cNvPicPr>
          <p:nvPr/>
        </p:nvPicPr>
        <p:blipFill>
          <a:blip r:embed="rId4" cstate="print"/>
          <a:srcRect l="9326" t="5095" r="4971"/>
          <a:stretch>
            <a:fillRect/>
          </a:stretch>
        </p:blipFill>
        <p:spPr>
          <a:xfrm>
            <a:off x="442913" y="3320204"/>
            <a:ext cx="3311525" cy="26908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063520" y="3328883"/>
            <a:ext cx="5205435" cy="2629412"/>
          </a:xfrm>
          <a:prstGeom prst="rect">
            <a:avLst/>
          </a:prstGeom>
          <a:noFill/>
          <a:ln w="38100" cap="flat" algn="ctr">
            <a:solidFill>
              <a:schemeClr val="tx1"/>
            </a:solidFill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405197" y="3320204"/>
            <a:ext cx="2569210" cy="258532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small </a:t>
            </a:r>
            <a:r>
              <a:rPr lang="en-US" dirty="0"/>
              <a:t>tunnel is still kept in working order at the Marine Technology Dept. of Newcastle Univ. </a:t>
            </a:r>
          </a:p>
          <a:p>
            <a:pPr algn="just"/>
            <a:r>
              <a:rPr lang="en-US" dirty="0"/>
              <a:t>Parsons also constructed a larger tunnel 15 years later in which he could test 12” diameter propeller model</a:t>
            </a:r>
          </a:p>
        </p:txBody>
      </p:sp>
    </p:spTree>
    <p:extLst>
      <p:ext uri="{BB962C8B-B14F-4D97-AF65-F5344CB8AC3E}">
        <p14:creationId xmlns:p14="http://schemas.microsoft.com/office/powerpoint/2010/main" val="3813143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38687"/>
            <a:ext cx="9468571" cy="66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36" y="408876"/>
            <a:ext cx="9930004" cy="586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31769427"/>
              </p:ext>
            </p:extLst>
          </p:nvPr>
        </p:nvGraphicFramePr>
        <p:xfrm>
          <a:off x="459486" y="219457"/>
          <a:ext cx="4270402" cy="279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3" imgW="2755800" imgH="1803240" progId="Equation.DSMT4">
                  <p:embed/>
                </p:oleObj>
              </mc:Choice>
              <mc:Fallback>
                <p:oleObj name="Equation" r:id="rId3" imgW="2755800" imgH="1803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86" y="219457"/>
                        <a:ext cx="4270402" cy="279501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574248"/>
              </p:ext>
            </p:extLst>
          </p:nvPr>
        </p:nvGraphicFramePr>
        <p:xfrm>
          <a:off x="459486" y="3264122"/>
          <a:ext cx="208756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86" y="3264122"/>
                        <a:ext cx="2087562" cy="1177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3074" y="3706369"/>
            <a:ext cx="6461911" cy="251098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965206"/>
              </p:ext>
            </p:extLst>
          </p:nvPr>
        </p:nvGraphicFramePr>
        <p:xfrm>
          <a:off x="459486" y="4786124"/>
          <a:ext cx="30702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8" imgW="1600200" imgH="545760" progId="Equation.DSMT4">
                  <p:embed/>
                </p:oleObj>
              </mc:Choice>
              <mc:Fallback>
                <p:oleObj name="Equation" r:id="rId8" imgW="160020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86" y="4786124"/>
                        <a:ext cx="3070225" cy="1047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41960"/>
              </p:ext>
            </p:extLst>
          </p:nvPr>
        </p:nvGraphicFramePr>
        <p:xfrm>
          <a:off x="5033074" y="219457"/>
          <a:ext cx="6697662" cy="293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10" imgW="3771720" imgH="1650960" progId="Equation.DSMT4">
                  <p:embed/>
                </p:oleObj>
              </mc:Choice>
              <mc:Fallback>
                <p:oleObj name="Equation" r:id="rId10" imgW="3771720" imgH="1650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074" y="219457"/>
                        <a:ext cx="6697662" cy="29321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6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5320119"/>
              </p:ext>
            </p:extLst>
          </p:nvPr>
        </p:nvGraphicFramePr>
        <p:xfrm>
          <a:off x="318452" y="277177"/>
          <a:ext cx="5106987" cy="3004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3022560" imgH="1777680" progId="Equation.DSMT4">
                  <p:embed/>
                </p:oleObj>
              </mc:Choice>
              <mc:Fallback>
                <p:oleObj name="Equation" r:id="rId3" imgW="302256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" y="277177"/>
                        <a:ext cx="5106987" cy="300479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95175459"/>
              </p:ext>
            </p:extLst>
          </p:nvPr>
        </p:nvGraphicFramePr>
        <p:xfrm>
          <a:off x="318452" y="3491628"/>
          <a:ext cx="5106987" cy="3191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5" imgW="2641320" imgH="1650960" progId="Equation.DSMT4">
                  <p:embed/>
                </p:oleObj>
              </mc:Choice>
              <mc:Fallback>
                <p:oleObj name="Equation" r:id="rId5" imgW="2641320" imgH="1650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" y="3491628"/>
                        <a:ext cx="5106987" cy="319155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7" cstate="print"/>
          <a:srcRect l="18324" t="15453" r="3780"/>
          <a:stretch>
            <a:fillRect/>
          </a:stretch>
        </p:blipFill>
        <p:spPr>
          <a:xfrm>
            <a:off x="5943219" y="277177"/>
            <a:ext cx="4744305" cy="2825672"/>
          </a:xfrm>
          <a:prstGeom prst="rect">
            <a:avLst/>
          </a:prstGeom>
          <a:noFill/>
          <a:ln w="38100" cap="flat" algn="ctr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18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476251"/>
            <a:ext cx="8362950" cy="5649913"/>
          </a:xfr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2400" dirty="0" err="1"/>
              <a:t>In</a:t>
            </a:r>
            <a:r>
              <a:rPr lang="tr-TR" sz="2400" dirty="0"/>
              <a:t> </a:t>
            </a:r>
            <a:r>
              <a:rPr lang="tr-TR" sz="2400" dirty="0" err="1"/>
              <a:t>using</a:t>
            </a:r>
            <a:r>
              <a:rPr lang="tr-TR" sz="2400" dirty="0"/>
              <a:t> </a:t>
            </a:r>
            <a:r>
              <a:rPr lang="tr-TR" sz="2400" dirty="0" err="1"/>
              <a:t>Burrill’s</a:t>
            </a:r>
            <a:r>
              <a:rPr lang="tr-TR" sz="2400" dirty="0"/>
              <a:t> </a:t>
            </a:r>
            <a:r>
              <a:rPr lang="tr-TR" sz="2400" dirty="0" err="1"/>
              <a:t>diagram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value</a:t>
            </a:r>
            <a:r>
              <a:rPr lang="tr-TR" sz="2400" dirty="0"/>
              <a:t> of </a:t>
            </a:r>
            <a:r>
              <a:rPr lang="el-G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</a:t>
            </a:r>
            <a:r>
              <a:rPr lang="tr-TR" sz="24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read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off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diagram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projected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area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propeller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can be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calculated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following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eaLnBrk="1" hangingPunct="1"/>
            <a:endParaRPr lang="tr-T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tr-T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derive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expanded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area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projected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area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Burrill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provides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emprical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realtionship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valid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conventional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propeller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forms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</a:p>
          <a:p>
            <a:pPr eaLnBrk="1" hangingPunct="1"/>
            <a:endParaRPr lang="tr-T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tr-T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Expanded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blade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area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ratio</a:t>
            </a:r>
            <a:r>
              <a:rPr lang="tr-T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EAR</a:t>
            </a:r>
          </a:p>
          <a:p>
            <a:pPr eaLnBrk="1" hangingPunct="1"/>
            <a:endParaRPr lang="el-GR" sz="2400" baseline="-25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aphicFrame>
        <p:nvGraphicFramePr>
          <p:cNvPr id="10242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41671320"/>
              </p:ext>
            </p:extLst>
          </p:nvPr>
        </p:nvGraphicFramePr>
        <p:xfrm>
          <a:off x="3007298" y="1574420"/>
          <a:ext cx="143986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3" imgW="647640" imgH="431640" progId="Equation.DSMT4">
                  <p:embed/>
                </p:oleObj>
              </mc:Choice>
              <mc:Fallback>
                <p:oleObj name="Equation" r:id="rId3" imgW="647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298" y="1574420"/>
                        <a:ext cx="1439862" cy="9604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79956332"/>
              </p:ext>
            </p:extLst>
          </p:nvPr>
        </p:nvGraphicFramePr>
        <p:xfrm>
          <a:off x="3007298" y="3633027"/>
          <a:ext cx="45370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5" imgW="2933640" imgH="507960" progId="Equation.DSMT4">
                  <p:embed/>
                </p:oleObj>
              </mc:Choice>
              <mc:Fallback>
                <p:oleObj name="Equation" r:id="rId5" imgW="29336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298" y="3633027"/>
                        <a:ext cx="4537075" cy="7842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611576"/>
              </p:ext>
            </p:extLst>
          </p:nvPr>
        </p:nvGraphicFramePr>
        <p:xfrm>
          <a:off x="3080322" y="4922647"/>
          <a:ext cx="1366838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7" imgW="901440" imgH="596880" progId="Equation.DSMT4">
                  <p:embed/>
                </p:oleObj>
              </mc:Choice>
              <mc:Fallback>
                <p:oleObj name="Equation" r:id="rId7" imgW="90144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322" y="4922647"/>
                        <a:ext cx="1366838" cy="9032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0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mtClean="0"/>
              <a:t>KELLER’s Criteria</a:t>
            </a:r>
            <a:endParaRPr lang="en-GB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alternative</a:t>
            </a:r>
            <a:r>
              <a:rPr lang="tr-TR" dirty="0"/>
              <a:t> </a:t>
            </a:r>
            <a:r>
              <a:rPr lang="tr-TR" dirty="0" err="1"/>
              <a:t>blade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tr-TR" dirty="0"/>
              <a:t> </a:t>
            </a:r>
            <a:r>
              <a:rPr lang="tr-TR" dirty="0" err="1"/>
              <a:t>estimation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Keller Formula</a:t>
            </a:r>
          </a:p>
          <a:p>
            <a:pPr eaLnBrk="1" hangingPunct="1">
              <a:lnSpc>
                <a:spcPct val="90000"/>
              </a:lnSpc>
            </a:pPr>
            <a:endParaRPr lang="tr-TR" dirty="0"/>
          </a:p>
          <a:p>
            <a:pPr eaLnBrk="1" hangingPunct="1">
              <a:lnSpc>
                <a:spcPct val="90000"/>
              </a:lnSpc>
            </a:pPr>
            <a:endParaRPr lang="tr-TR" dirty="0"/>
          </a:p>
          <a:p>
            <a:pPr eaLnBrk="1" hangingPunct="1">
              <a:lnSpc>
                <a:spcPct val="90000"/>
              </a:lnSpc>
            </a:pPr>
            <a:r>
              <a:rPr lang="tr-TR" dirty="0" err="1"/>
              <a:t>Where</a:t>
            </a:r>
            <a:endParaRPr lang="tr-TR" dirty="0"/>
          </a:p>
          <a:p>
            <a:pPr lvl="1" eaLnBrk="1" hangingPunct="1">
              <a:lnSpc>
                <a:spcPct val="90000"/>
              </a:lnSpc>
            </a:pPr>
            <a:r>
              <a:rPr lang="tr-TR" dirty="0"/>
              <a:t>P</a:t>
            </a:r>
            <a:r>
              <a:rPr lang="tr-TR" baseline="-25000" dirty="0"/>
              <a:t>0 </a:t>
            </a:r>
            <a:r>
              <a:rPr lang="tr-TR" dirty="0"/>
              <a:t>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static</a:t>
            </a:r>
            <a:r>
              <a:rPr lang="tr-TR" dirty="0"/>
              <a:t> </a:t>
            </a:r>
            <a:r>
              <a:rPr lang="tr-TR" dirty="0" err="1"/>
              <a:t>pressure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shaft</a:t>
            </a:r>
            <a:r>
              <a:rPr lang="tr-TR" dirty="0"/>
              <a:t> </a:t>
            </a:r>
            <a:r>
              <a:rPr lang="tr-TR" dirty="0" smtClean="0"/>
              <a:t>Center </a:t>
            </a:r>
            <a:r>
              <a:rPr lang="tr-TR" dirty="0" err="1" smtClean="0"/>
              <a:t>Line</a:t>
            </a:r>
            <a:r>
              <a:rPr lang="tr-TR" dirty="0" smtClean="0"/>
              <a:t> </a:t>
            </a:r>
            <a:r>
              <a:rPr lang="tr-TR" dirty="0"/>
              <a:t>in </a:t>
            </a:r>
            <a:r>
              <a:rPr lang="tr-TR" dirty="0" err="1"/>
              <a:t>Pa</a:t>
            </a:r>
            <a:endParaRPr lang="tr-TR" dirty="0"/>
          </a:p>
          <a:p>
            <a:pPr lvl="1" eaLnBrk="1" hangingPunct="1">
              <a:lnSpc>
                <a:spcPct val="90000"/>
              </a:lnSpc>
            </a:pPr>
            <a:r>
              <a:rPr lang="tr-TR" dirty="0"/>
              <a:t>P</a:t>
            </a:r>
            <a:r>
              <a:rPr lang="tr-TR" baseline="-25000" dirty="0"/>
              <a:t>V </a:t>
            </a:r>
            <a:r>
              <a:rPr lang="tr-TR" dirty="0"/>
              <a:t>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vapor</a:t>
            </a:r>
            <a:r>
              <a:rPr lang="tr-TR" dirty="0"/>
              <a:t> </a:t>
            </a:r>
            <a:r>
              <a:rPr lang="tr-TR" dirty="0" err="1"/>
              <a:t>pressure</a:t>
            </a:r>
            <a:r>
              <a:rPr lang="tr-TR" dirty="0"/>
              <a:t> in </a:t>
            </a:r>
            <a:r>
              <a:rPr lang="tr-TR" dirty="0" err="1"/>
              <a:t>Pa</a:t>
            </a:r>
            <a:r>
              <a:rPr lang="tr-TR" dirty="0"/>
              <a:t> (~1700 N/m</a:t>
            </a:r>
            <a:r>
              <a:rPr lang="tr-TR" baseline="30000" dirty="0"/>
              <a:t>2</a:t>
            </a:r>
            <a:r>
              <a:rPr lang="tr-TR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tr-TR" dirty="0"/>
              <a:t>T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propeller</a:t>
            </a:r>
            <a:r>
              <a:rPr lang="tr-TR" dirty="0"/>
              <a:t> </a:t>
            </a:r>
            <a:r>
              <a:rPr lang="tr-TR" dirty="0" err="1"/>
              <a:t>thrust</a:t>
            </a:r>
            <a:r>
              <a:rPr lang="tr-TR" dirty="0"/>
              <a:t> (N)</a:t>
            </a:r>
          </a:p>
          <a:p>
            <a:pPr lvl="1" eaLnBrk="1" hangingPunct="1">
              <a:lnSpc>
                <a:spcPct val="90000"/>
              </a:lnSpc>
            </a:pPr>
            <a:r>
              <a:rPr lang="tr-TR" dirty="0"/>
              <a:t>Z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blade</a:t>
            </a:r>
            <a:r>
              <a:rPr lang="tr-TR" dirty="0"/>
              <a:t> </a:t>
            </a:r>
            <a:r>
              <a:rPr lang="tr-TR" dirty="0" err="1"/>
              <a:t>number</a:t>
            </a:r>
            <a:endParaRPr lang="tr-TR" dirty="0"/>
          </a:p>
          <a:p>
            <a:pPr lvl="1" eaLnBrk="1" hangingPunct="1">
              <a:lnSpc>
                <a:spcPct val="90000"/>
              </a:lnSpc>
            </a:pPr>
            <a:r>
              <a:rPr lang="tr-TR" dirty="0"/>
              <a:t>D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propeller</a:t>
            </a:r>
            <a:r>
              <a:rPr lang="tr-TR" dirty="0"/>
              <a:t> </a:t>
            </a:r>
            <a:r>
              <a:rPr lang="tr-TR" dirty="0" err="1"/>
              <a:t>diameter</a:t>
            </a:r>
            <a:r>
              <a:rPr lang="tr-TR" dirty="0"/>
              <a:t> in </a:t>
            </a:r>
            <a:r>
              <a:rPr lang="tr-TR" dirty="0" err="1"/>
              <a:t>meters</a:t>
            </a:r>
            <a:endParaRPr lang="el-GR" dirty="0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0077538"/>
              </p:ext>
            </p:extLst>
          </p:nvPr>
        </p:nvGraphicFramePr>
        <p:xfrm>
          <a:off x="2164526" y="2147952"/>
          <a:ext cx="3831159" cy="12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" imgW="1473120" imgH="469800" progId="Equation.DSMT4">
                  <p:embed/>
                </p:oleObj>
              </mc:Choice>
              <mc:Fallback>
                <p:oleObj name="Equation" r:id="rId3" imgW="14731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526" y="2147952"/>
                        <a:ext cx="3831159" cy="12223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583879895"/>
              </p:ext>
            </p:extLst>
          </p:nvPr>
        </p:nvGraphicFramePr>
        <p:xfrm>
          <a:off x="6456363" y="2147953"/>
          <a:ext cx="4983268" cy="12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5" imgW="2793960" imgH="685800" progId="Equation.DSMT4">
                  <p:embed/>
                </p:oleObj>
              </mc:Choice>
              <mc:Fallback>
                <p:oleObj name="Equation" r:id="rId5" imgW="27939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2147953"/>
                        <a:ext cx="4983268" cy="12223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1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85" y="439482"/>
            <a:ext cx="5634419" cy="778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15" y="1217675"/>
            <a:ext cx="5508689" cy="5306800"/>
          </a:xfrm>
          <a:prstGeom prst="rect">
            <a:avLst/>
          </a:prstGeom>
        </p:spPr>
      </p:pic>
      <p:pic>
        <p:nvPicPr>
          <p:cNvPr id="5" name="Picture 23" descr="burrill's char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b="2821"/>
          <a:stretch>
            <a:fillRect/>
          </a:stretch>
        </p:blipFill>
        <p:spPr>
          <a:xfrm>
            <a:off x="5937504" y="816864"/>
            <a:ext cx="6174790" cy="4084320"/>
          </a:xfrm>
          <a:noFill/>
          <a:ln w="3810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9525000" y="2788920"/>
            <a:ext cx="15240" cy="17678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16040" y="2788920"/>
            <a:ext cx="31089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" y="0"/>
            <a:ext cx="6836093" cy="2625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4584"/>
            <a:ext cx="7131368" cy="404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9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935" y="770519"/>
            <a:ext cx="5219700" cy="483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30" y="443140"/>
            <a:ext cx="6338605" cy="54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55" y="622691"/>
            <a:ext cx="5696947" cy="1434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55" y="2438400"/>
            <a:ext cx="5696947" cy="1713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69" y="622691"/>
            <a:ext cx="6350285" cy="41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4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352425" y="288324"/>
            <a:ext cx="256222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Cavitation</a:t>
            </a:r>
            <a:r>
              <a:rPr lang="tr-TR" b="1" dirty="0" smtClean="0"/>
              <a:t> </a:t>
            </a:r>
            <a:r>
              <a:rPr lang="tr-TR" b="1" dirty="0" err="1" smtClean="0"/>
              <a:t>Number</a:t>
            </a:r>
            <a:endParaRPr lang="tr-T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960213"/>
            <a:ext cx="5941695" cy="5574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120" y="960213"/>
            <a:ext cx="5897880" cy="19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3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5" y="288324"/>
            <a:ext cx="6168390" cy="65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9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352425" y="103658"/>
            <a:ext cx="256222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Types</a:t>
            </a:r>
            <a:r>
              <a:rPr lang="tr-TR" b="1" dirty="0" smtClean="0"/>
              <a:t> of </a:t>
            </a:r>
            <a:r>
              <a:rPr lang="tr-TR" b="1" dirty="0" err="1" smtClean="0"/>
              <a:t>Cavitation</a:t>
            </a:r>
            <a:endParaRPr lang="tr-TR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1" y="429606"/>
            <a:ext cx="7266367" cy="2238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1" y="2647426"/>
            <a:ext cx="7266367" cy="41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4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5" y="288324"/>
            <a:ext cx="10882183" cy="6145427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" y="594360"/>
            <a:ext cx="5759470" cy="3227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47" y="594359"/>
            <a:ext cx="5813449" cy="3227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5" y="3822098"/>
            <a:ext cx="4280535" cy="3067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978" y="3822098"/>
            <a:ext cx="3128412" cy="31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53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415</Words>
  <Application>Microsoft Office PowerPoint</Application>
  <PresentationFormat>Widescreen</PresentationFormat>
  <Paragraphs>57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 Unicode MS</vt:lpstr>
      <vt:lpstr>Arial</vt:lpstr>
      <vt:lpstr>Calibri</vt:lpstr>
      <vt:lpstr>Calibri Light</vt:lpstr>
      <vt:lpstr>Office Theme</vt:lpstr>
      <vt:lpstr>Equation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Cavitation on Propellers</vt:lpstr>
      <vt:lpstr>PowerPoint Presentation</vt:lpstr>
      <vt:lpstr>PowerPoint Presentation</vt:lpstr>
      <vt:lpstr>PowerPoint Presentation</vt:lpstr>
      <vt:lpstr>Examples of Full Scale Cavitation</vt:lpstr>
      <vt:lpstr>Cavitation Reporting</vt:lpstr>
      <vt:lpstr>Cavitation Calculation</vt:lpstr>
      <vt:lpstr>Preventation of Cavitation</vt:lpstr>
      <vt:lpstr>Preventation of Cavitation</vt:lpstr>
      <vt:lpstr>PowerPoint Presentation</vt:lpstr>
      <vt:lpstr>Cavitation Criteria</vt:lpstr>
      <vt:lpstr>Burrill and Keller Criteron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KELLER’s Criteria</vt:lpstr>
      <vt:lpstr>PowerPoint Presentation</vt:lpstr>
      <vt:lpstr>PowerPoint Presentation</vt:lpstr>
    </vt:vector>
  </TitlesOfParts>
  <Company>ITU/GIDB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Can TAKiNACI</dc:creator>
  <cp:lastModifiedBy>Ali Can TAKiNACI</cp:lastModifiedBy>
  <cp:revision>227</cp:revision>
  <dcterms:created xsi:type="dcterms:W3CDTF">2016-11-23T08:47:22Z</dcterms:created>
  <dcterms:modified xsi:type="dcterms:W3CDTF">2016-12-27T07:29:24Z</dcterms:modified>
</cp:coreProperties>
</file>