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5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23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7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11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48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12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92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13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84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911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16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73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C493E-048D-4B5B-B9B1-7332F08E5503}" type="datetimeFigureOut">
              <a:rPr lang="tr-TR" smtClean="0"/>
              <a:t>23.10.2020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6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3-Model-Ship </a:t>
            </a:r>
            <a:r>
              <a:rPr lang="en-US" b="1" dirty="0"/>
              <a:t>Extrapolation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/>
              <a:t>4.1</a:t>
            </a:r>
            <a:r>
              <a:rPr lang="en-US" sz="3200" dirty="0"/>
              <a:t> </a:t>
            </a:r>
            <a:r>
              <a:rPr lang="en-US" sz="3200" b="1" dirty="0"/>
              <a:t>Practical Scaling Methods</a:t>
            </a:r>
          </a:p>
          <a:p>
            <a:r>
              <a:rPr lang="en-US" sz="3200" dirty="0"/>
              <a:t>When predicting ship power by the use of model tests, the resistance test </a:t>
            </a:r>
            <a:r>
              <a:rPr lang="en-US" sz="3200" dirty="0" smtClean="0"/>
              <a:t>results have </a:t>
            </a:r>
            <a:r>
              <a:rPr lang="en-US" sz="3200" dirty="0"/>
              <a:t>to be scaled, or extrapolated, from model to ship. </a:t>
            </a:r>
            <a:endParaRPr lang="en-US" sz="3200" dirty="0" smtClean="0"/>
          </a:p>
          <a:p>
            <a:r>
              <a:rPr lang="en-US" sz="3200" dirty="0" smtClean="0"/>
              <a:t>There </a:t>
            </a:r>
            <a:r>
              <a:rPr lang="en-US" sz="3200" dirty="0"/>
              <a:t>are two main </a:t>
            </a:r>
            <a:r>
              <a:rPr lang="en-US" sz="3200" dirty="0" smtClean="0"/>
              <a:t>methods of </a:t>
            </a:r>
            <a:r>
              <a:rPr lang="en-US" sz="3200" dirty="0"/>
              <a:t>extrapolation, one due to Froude which was introduced in the 1870s 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other due to Hughes introduced in the 1950s </a:t>
            </a:r>
            <a:r>
              <a:rPr lang="en-US" sz="3200" dirty="0" smtClean="0"/>
              <a:t>and </a:t>
            </a:r>
            <a:r>
              <a:rPr lang="en-US" sz="3200" dirty="0"/>
              <a:t>later adopted by </a:t>
            </a:r>
            <a:r>
              <a:rPr lang="en-US" sz="3200" dirty="0" smtClean="0"/>
              <a:t>the International </a:t>
            </a:r>
            <a:r>
              <a:rPr lang="en-US" sz="3200" dirty="0"/>
              <a:t>Towing Tank Conference (ITTC).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622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8516"/>
            <a:ext cx="10515600" cy="557844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96" y="708244"/>
            <a:ext cx="8543925" cy="2181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356" y="2383448"/>
            <a:ext cx="2927604" cy="3793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96" y="2828396"/>
            <a:ext cx="2059422" cy="605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704" y="3099816"/>
            <a:ext cx="4240358" cy="3077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96" y="3476927"/>
            <a:ext cx="2950504" cy="3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3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8516"/>
            <a:ext cx="10515600" cy="557844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dirty="0" smtClean="0">
              <a:latin typeface="TimesTen-Roman"/>
            </a:endParaRPr>
          </a:p>
          <a:p>
            <a:r>
              <a:rPr lang="en-US" dirty="0" smtClean="0">
                <a:latin typeface="TimesTen-Roman"/>
              </a:rPr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44" y="785597"/>
            <a:ext cx="8161592" cy="520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4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8516"/>
            <a:ext cx="10515600" cy="581059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Ten-Roman"/>
              </a:rPr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65" y="705993"/>
            <a:ext cx="5572125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67" y="1632620"/>
            <a:ext cx="4776033" cy="4446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767" y="1115568"/>
            <a:ext cx="4446871" cy="21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3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8516"/>
            <a:ext cx="10515600" cy="581059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Ten-Roman"/>
              </a:rPr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08" y="705040"/>
            <a:ext cx="5486400" cy="338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242" y="4086415"/>
            <a:ext cx="5448300" cy="21717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557016" y="5056632"/>
            <a:ext cx="3739896" cy="868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71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8516"/>
            <a:ext cx="10515600" cy="581059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10" y="674941"/>
            <a:ext cx="5629275" cy="442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495" y="4435549"/>
            <a:ext cx="4483609" cy="15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1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Derivation of Form Factor (1 </a:t>
            </a:r>
            <a:r>
              <a:rPr lang="en-US" dirty="0"/>
              <a:t>+ </a:t>
            </a:r>
            <a:r>
              <a:rPr lang="en-US" b="1" i="1" dirty="0"/>
              <a:t>k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It is clear </a:t>
            </a:r>
            <a:r>
              <a:rPr lang="en-US" dirty="0" smtClean="0"/>
              <a:t>that </a:t>
            </a:r>
            <a:r>
              <a:rPr lang="en-US" dirty="0"/>
              <a:t>the size of the form factor has a direct </a:t>
            </a:r>
            <a:r>
              <a:rPr lang="en-US" dirty="0" smtClean="0"/>
              <a:t>influence on </a:t>
            </a:r>
            <a:r>
              <a:rPr lang="en-US" dirty="0"/>
              <a:t>the model to ship extrapolation process and the size of the ship resistance estimate.</a:t>
            </a:r>
          </a:p>
          <a:p>
            <a:r>
              <a:rPr lang="en-US" dirty="0"/>
              <a:t>These changes occur because of the change in the proportion of viscous to </a:t>
            </a:r>
            <a:r>
              <a:rPr lang="en-US" dirty="0" smtClean="0"/>
              <a:t>wave resistance </a:t>
            </a:r>
            <a:r>
              <a:rPr lang="en-US" dirty="0"/>
              <a:t>components, i.e. </a:t>
            </a:r>
            <a:r>
              <a:rPr lang="en-US" i="1" dirty="0"/>
              <a:t>Re </a:t>
            </a:r>
            <a:r>
              <a:rPr lang="en-US" dirty="0"/>
              <a:t>and </a:t>
            </a:r>
            <a:r>
              <a:rPr lang="en-US" i="1" dirty="0"/>
              <a:t>Fr </a:t>
            </a:r>
            <a:r>
              <a:rPr lang="en-US" dirty="0"/>
              <a:t>dependency.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when </a:t>
            </a:r>
            <a:r>
              <a:rPr lang="en-US" dirty="0" smtClean="0"/>
              <a:t>extrapolating model </a:t>
            </a:r>
            <a:r>
              <a:rPr lang="en-US" dirty="0"/>
              <a:t>resistance to full scale, an increase in derived (or assumed) model (1 + </a:t>
            </a:r>
            <a:r>
              <a:rPr lang="en-US" i="1" dirty="0"/>
              <a:t>k</a:t>
            </a:r>
            <a:r>
              <a:rPr lang="en-US" dirty="0" smtClean="0"/>
              <a:t>) will </a:t>
            </a:r>
            <a:r>
              <a:rPr lang="en-US" dirty="0"/>
              <a:t>result in a decrease in </a:t>
            </a:r>
            <a:r>
              <a:rPr lang="en-US" i="1" dirty="0"/>
              <a:t>C</a:t>
            </a:r>
            <a:r>
              <a:rPr lang="en-US" i="1" baseline="-25000" dirty="0"/>
              <a:t>W</a:t>
            </a:r>
            <a:r>
              <a:rPr lang="en-US" i="1" dirty="0"/>
              <a:t> </a:t>
            </a:r>
            <a:r>
              <a:rPr lang="en-US" dirty="0"/>
              <a:t>and a decrease in the estimated full-scale resistance.</a:t>
            </a:r>
          </a:p>
          <a:p>
            <a:r>
              <a:rPr lang="en-US" dirty="0"/>
              <a:t>Methods of estimating (1+ </a:t>
            </a:r>
            <a:r>
              <a:rPr lang="en-US" i="1" dirty="0"/>
              <a:t>k</a:t>
            </a:r>
            <a:r>
              <a:rPr lang="en-US" dirty="0"/>
              <a:t>) include experimental, numerical and empirical</a:t>
            </a:r>
          </a:p>
        </p:txBody>
      </p:sp>
    </p:spTree>
    <p:extLst>
      <p:ext uri="{BB962C8B-B14F-4D97-AF65-F5344CB8AC3E}">
        <p14:creationId xmlns:p14="http://schemas.microsoft.com/office/powerpoint/2010/main" val="2406552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8516"/>
            <a:ext cx="10515600" cy="581059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9" y="715899"/>
            <a:ext cx="5419725" cy="306705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311675"/>
              </p:ext>
            </p:extLst>
          </p:nvPr>
        </p:nvGraphicFramePr>
        <p:xfrm>
          <a:off x="6470903" y="798703"/>
          <a:ext cx="4564358" cy="2901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Macro-Enabled Worksheet" r:id="rId4" imgW="5019729" imgH="3191041" progId="Excel.SheetMacroEnabled.12">
                  <p:embed/>
                </p:oleObj>
              </mc:Choice>
              <mc:Fallback>
                <p:oleObj name="Macro-Enabled Worksheet" r:id="rId4" imgW="5019729" imgH="3191041" progId="Excel.SheetMacroEnabled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0903" y="798703"/>
                        <a:ext cx="4564358" cy="2901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128" y="4296318"/>
            <a:ext cx="5438775" cy="133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0902" y="3743981"/>
            <a:ext cx="4564359" cy="253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12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8516"/>
            <a:ext cx="10515600" cy="581059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76" y="742188"/>
            <a:ext cx="5438775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203" y="742188"/>
            <a:ext cx="3857625" cy="241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250" y="3305210"/>
            <a:ext cx="4567142" cy="3097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11" y="4680048"/>
            <a:ext cx="4426839" cy="12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62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Empirical </a:t>
            </a:r>
            <a:r>
              <a:rPr lang="en-US" dirty="0" smtClean="0"/>
              <a:t>Methods for</a:t>
            </a:r>
            <a:r>
              <a:rPr lang="en-US" b="1" dirty="0" smtClean="0"/>
              <a:t>(1 </a:t>
            </a:r>
            <a:r>
              <a:rPr lang="en-US" dirty="0"/>
              <a:t>+ </a:t>
            </a:r>
            <a:r>
              <a:rPr lang="en-US" b="1" i="1" dirty="0"/>
              <a:t>k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Several investigators have developed empirical formulae for (1 + </a:t>
            </a:r>
            <a:r>
              <a:rPr lang="en-US" i="1" dirty="0"/>
              <a:t>k</a:t>
            </a:r>
            <a:r>
              <a:rPr lang="en-US" dirty="0"/>
              <a:t>) based on </a:t>
            </a:r>
            <a:r>
              <a:rPr lang="en-US" dirty="0" smtClean="0"/>
              <a:t>model test </a:t>
            </a:r>
            <a:r>
              <a:rPr lang="en-US" dirty="0"/>
              <a:t>results.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following are some examples which may be used for </a:t>
            </a:r>
            <a:r>
              <a:rPr lang="en-US" dirty="0" smtClean="0"/>
              <a:t>practical powering </a:t>
            </a:r>
            <a:r>
              <a:rPr lang="en-US" dirty="0"/>
              <a:t>purposes.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225" y="4108894"/>
            <a:ext cx="2676525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72" y="3639312"/>
            <a:ext cx="5942428" cy="23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95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8516"/>
            <a:ext cx="10515600" cy="581059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88" y="712470"/>
            <a:ext cx="5362575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88" y="3503814"/>
            <a:ext cx="5543550" cy="192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136" y="973802"/>
            <a:ext cx="4804791" cy="718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053" y="1712852"/>
            <a:ext cx="4600956" cy="93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>Traditional  </a:t>
            </a:r>
            <a:r>
              <a:rPr lang="en-US" b="1" dirty="0"/>
              <a:t>Approach: </a:t>
            </a:r>
            <a:r>
              <a:rPr lang="en-US" b="1" dirty="0" smtClean="0"/>
              <a:t>Froude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51" y="1055716"/>
            <a:ext cx="8024130" cy="50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6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26" y="759662"/>
            <a:ext cx="8572500" cy="164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184" y="2823696"/>
            <a:ext cx="5067863" cy="3353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1" y="2248939"/>
            <a:ext cx="8467725" cy="64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0858" y="3325091"/>
            <a:ext cx="26351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Problem: Reynolds numbers are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4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 smtClean="0"/>
              <a:t>.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0" y="736663"/>
            <a:ext cx="9071610" cy="529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7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 smtClean="0"/>
              <a:t>.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21" y="751081"/>
            <a:ext cx="7074980" cy="5269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327" y="961478"/>
            <a:ext cx="3989451" cy="1390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9833" y="2971585"/>
            <a:ext cx="2635135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method is recommended by ITTC and is the one adopted by most naval</a:t>
            </a:r>
          </a:p>
          <a:p>
            <a:r>
              <a:rPr lang="en-US" dirty="0"/>
              <a:t>architects.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form factor approach may not be applied for some high-speed craft</a:t>
            </a:r>
          </a:p>
          <a:p>
            <a:r>
              <a:rPr lang="en-US" dirty="0"/>
              <a:t>and for yachts.</a:t>
            </a:r>
          </a:p>
        </p:txBody>
      </p:sp>
    </p:spTree>
    <p:extLst>
      <p:ext uri="{BB962C8B-B14F-4D97-AF65-F5344CB8AC3E}">
        <p14:creationId xmlns:p14="http://schemas.microsoft.com/office/powerpoint/2010/main" val="306018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form factor (1 + </a:t>
            </a:r>
            <a:r>
              <a:rPr lang="en-US" i="1" dirty="0"/>
              <a:t>k</a:t>
            </a:r>
            <a:r>
              <a:rPr lang="en-US" dirty="0"/>
              <a:t>) depends on the hull form and may be derived </a:t>
            </a:r>
            <a:r>
              <a:rPr lang="en-US" dirty="0" smtClean="0"/>
              <a:t>from low-speed </a:t>
            </a:r>
            <a:r>
              <a:rPr lang="en-US" dirty="0"/>
              <a:t>tests when, at low </a:t>
            </a:r>
            <a:r>
              <a:rPr lang="en-US" i="1" dirty="0"/>
              <a:t>Fr</a:t>
            </a:r>
            <a:r>
              <a:rPr lang="en-US" dirty="0"/>
              <a:t>, wave resistance </a:t>
            </a:r>
            <a:r>
              <a:rPr lang="en-US" i="1" dirty="0"/>
              <a:t>C</a:t>
            </a:r>
            <a:r>
              <a:rPr lang="en-US" i="1" baseline="-25000" dirty="0"/>
              <a:t>W</a:t>
            </a:r>
            <a:r>
              <a:rPr lang="en-US" i="1" dirty="0"/>
              <a:t> </a:t>
            </a:r>
            <a:r>
              <a:rPr lang="en-US" dirty="0"/>
              <a:t>tends to zero and (1 + </a:t>
            </a:r>
            <a:r>
              <a:rPr lang="en-US" i="1" dirty="0"/>
              <a:t>k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i="1" dirty="0" smtClean="0"/>
              <a:t>C</a:t>
            </a:r>
            <a:r>
              <a:rPr lang="en-US" i="1" baseline="-25000" dirty="0" smtClean="0"/>
              <a:t>Tm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  <a:r>
              <a:rPr lang="en-US" i="1" baseline="-25000" dirty="0" smtClean="0"/>
              <a:t>Fm</a:t>
            </a:r>
            <a:r>
              <a:rPr lang="en-US" dirty="0"/>
              <a:t>. This and other methods of obtaining the form factor </a:t>
            </a:r>
            <a:r>
              <a:rPr lang="en-US" dirty="0" smtClean="0"/>
              <a:t>are </a:t>
            </a:r>
            <a:r>
              <a:rPr lang="en-US" dirty="0"/>
              <a:t>described </a:t>
            </a:r>
            <a:r>
              <a:rPr lang="en-US" dirty="0" smtClean="0"/>
              <a:t>in next sections</a:t>
            </a:r>
          </a:p>
          <a:p>
            <a:endParaRPr lang="en-US" sz="4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137597"/>
              </p:ext>
            </p:extLst>
          </p:nvPr>
        </p:nvGraphicFramePr>
        <p:xfrm>
          <a:off x="3046667" y="2321095"/>
          <a:ext cx="5475541" cy="3480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Macro-Enabled Worksheet" r:id="rId3" imgW="5019729" imgH="3191041" progId="Excel.SheetMacroEnabled.12">
                  <p:embed/>
                </p:oleObj>
              </mc:Choice>
              <mc:Fallback>
                <p:oleObj name="Macro-Enabled Worksheet" r:id="rId3" imgW="5019729" imgH="3191041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6667" y="2321095"/>
                        <a:ext cx="5475541" cy="3480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51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400" dirty="0"/>
              <a:t>It is worth </a:t>
            </a:r>
            <a:r>
              <a:rPr lang="en-US" sz="2400" dirty="0" smtClean="0"/>
              <a:t>emphasizing </a:t>
            </a:r>
            <a:r>
              <a:rPr lang="en-US" sz="2400" dirty="0"/>
              <a:t>the fundamental difference between the two </a:t>
            </a:r>
            <a:r>
              <a:rPr lang="en-US" sz="2400" dirty="0" smtClean="0"/>
              <a:t>scaling methods </a:t>
            </a:r>
            <a:r>
              <a:rPr lang="en-US" sz="2400" dirty="0"/>
              <a:t>described. </a:t>
            </a:r>
            <a:endParaRPr lang="en-US" sz="2400" dirty="0" smtClean="0"/>
          </a:p>
          <a:p>
            <a:pPr algn="just"/>
            <a:r>
              <a:rPr lang="en-US" sz="2400" dirty="0" smtClean="0"/>
              <a:t>Froude </a:t>
            </a:r>
            <a:r>
              <a:rPr lang="en-US" sz="2400" dirty="0"/>
              <a:t>assumes that all resistance in excess of </a:t>
            </a:r>
            <a:r>
              <a:rPr lang="en-US" sz="2400" i="1" dirty="0"/>
              <a:t>C</a:t>
            </a:r>
            <a:r>
              <a:rPr lang="en-US" sz="2400" i="1" baseline="-25000" dirty="0"/>
              <a:t>F</a:t>
            </a:r>
            <a:r>
              <a:rPr lang="en-US" sz="2400" i="1" dirty="0"/>
              <a:t> </a:t>
            </a:r>
            <a:r>
              <a:rPr lang="en-US" sz="2400" dirty="0"/>
              <a:t>(the </a:t>
            </a:r>
            <a:r>
              <a:rPr lang="en-US" sz="2400" dirty="0" smtClean="0"/>
              <a:t>residuary</a:t>
            </a:r>
            <a:r>
              <a:rPr lang="tr-TR" sz="2400" dirty="0" smtClean="0"/>
              <a:t> </a:t>
            </a:r>
            <a:r>
              <a:rPr lang="en-US" sz="2400" dirty="0" smtClean="0"/>
              <a:t>resistance </a:t>
            </a:r>
            <a:r>
              <a:rPr lang="en-US" sz="2400" i="1" dirty="0"/>
              <a:t>C</a:t>
            </a:r>
            <a:r>
              <a:rPr lang="en-US" sz="2400" i="1" baseline="-25000" dirty="0"/>
              <a:t>R</a:t>
            </a:r>
            <a:r>
              <a:rPr lang="en-US" sz="2400" dirty="0"/>
              <a:t>) scales according to Froude’s law, that is, as </a:t>
            </a:r>
            <a:r>
              <a:rPr lang="en-US" sz="2400" dirty="0" smtClean="0"/>
              <a:t>displacement </a:t>
            </a:r>
            <a:r>
              <a:rPr lang="en-US" sz="2400" dirty="0"/>
              <a:t>at the </a:t>
            </a:r>
            <a:r>
              <a:rPr lang="en-US" sz="2400" dirty="0" smtClean="0"/>
              <a:t>same Froude </a:t>
            </a:r>
            <a:r>
              <a:rPr lang="en-US" sz="2400" dirty="0"/>
              <a:t>number. </a:t>
            </a:r>
            <a:endParaRPr lang="en-US" sz="2400" dirty="0" smtClean="0"/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is not physically correct </a:t>
            </a:r>
            <a:r>
              <a:rPr lang="en-US" sz="2400" i="1" u="sng" dirty="0"/>
              <a:t>because the viscous pressure (form</a:t>
            </a:r>
            <a:r>
              <a:rPr lang="en-US" sz="2400" i="1" u="sng" dirty="0" smtClean="0"/>
              <a:t>) drag </a:t>
            </a:r>
            <a:r>
              <a:rPr lang="en-US" sz="2400" i="1" u="sng" dirty="0"/>
              <a:t>included within C</a:t>
            </a:r>
            <a:r>
              <a:rPr lang="en-US" sz="2400" i="1" u="sng" baseline="-25000" dirty="0"/>
              <a:t>R</a:t>
            </a:r>
            <a:r>
              <a:rPr lang="en-US" sz="2400" i="1" u="sng" dirty="0"/>
              <a:t> should scale according to Reynolds’ law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Hughes assumes that </a:t>
            </a:r>
            <a:r>
              <a:rPr lang="en-US" sz="2400" dirty="0"/>
              <a:t>the total viscous resistance (friction and form) scales according to </a:t>
            </a:r>
            <a:r>
              <a:rPr lang="en-US" sz="2400" dirty="0" smtClean="0"/>
              <a:t>Reynolds’ law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also is </a:t>
            </a:r>
            <a:r>
              <a:rPr lang="en-US" sz="2400" i="1" u="sng" dirty="0"/>
              <a:t>not entirely correct as the viscous resistance interferes with the </a:t>
            </a:r>
            <a:r>
              <a:rPr lang="en-US" sz="2400" i="1" u="sng" dirty="0" smtClean="0"/>
              <a:t>wave resistance </a:t>
            </a:r>
            <a:r>
              <a:rPr lang="en-US" sz="2400" i="1" u="sng" dirty="0"/>
              <a:t>which is Froude number dependent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form factor method (Hughes</a:t>
            </a:r>
            <a:r>
              <a:rPr lang="en-US" sz="2400" dirty="0" smtClean="0"/>
              <a:t>) is</a:t>
            </a:r>
            <a:r>
              <a:rPr lang="en-US" sz="2400" dirty="0"/>
              <a:t>, however, </a:t>
            </a:r>
            <a:r>
              <a:rPr lang="en-US" sz="2400" b="1" i="1" u="sng" dirty="0"/>
              <a:t>much closer to the actual physical breakdown of components </a:t>
            </a:r>
            <a:r>
              <a:rPr lang="en-US" sz="2400" b="1" i="1" u="sng" dirty="0" smtClean="0"/>
              <a:t>than Froude’s </a:t>
            </a:r>
            <a:r>
              <a:rPr lang="en-US" sz="2400" b="1" i="1" u="sng" dirty="0"/>
              <a:t>approach and is the method now generally adopted</a:t>
            </a:r>
            <a:r>
              <a:rPr lang="en-US" sz="2400" dirty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6306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674370"/>
            <a:ext cx="10152615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471" y="2981739"/>
            <a:ext cx="4424547" cy="31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9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Flat Plate Friction Formulae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The level and slope of the skin friction line is fundamental to the extrapolation </a:t>
            </a:r>
            <a:r>
              <a:rPr lang="en-US" dirty="0" smtClean="0"/>
              <a:t>of resistance </a:t>
            </a:r>
            <a:r>
              <a:rPr lang="en-US" dirty="0"/>
              <a:t>data from model to ship, as discussed in Section 4.1.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following </a:t>
            </a:r>
            <a:r>
              <a:rPr lang="en-US" dirty="0" smtClean="0"/>
              <a:t>sections outline </a:t>
            </a:r>
            <a:r>
              <a:rPr lang="en-US" dirty="0"/>
              <a:t>the principal skin friction lines employed in ship resistance work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52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526</Words>
  <Application>Microsoft Office PowerPoint</Application>
  <PresentationFormat>Widescreen</PresentationFormat>
  <Paragraphs>42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TimesTen-Roman</vt:lpstr>
      <vt:lpstr>Office Theme</vt:lpstr>
      <vt:lpstr>Macro-Enabled Worksheet</vt:lpstr>
      <vt:lpstr>3-Model-Ship Extrapolation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Flat Plate Friction Formulae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Derivation of Form Factor (1 + k)</vt:lpstr>
      <vt:lpstr>PowerPoint Presentation</vt:lpstr>
      <vt:lpstr>PowerPoint Presentation</vt:lpstr>
      <vt:lpstr>Empirical Methods for(1 + k)</vt:lpstr>
      <vt:lpstr>PowerPoint Presentation</vt:lpstr>
    </vt:vector>
  </TitlesOfParts>
  <Company>ITU/GIDB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Can TAKiNACI</dc:creator>
  <cp:lastModifiedBy>Ali Takinaci</cp:lastModifiedBy>
  <cp:revision>134</cp:revision>
  <dcterms:created xsi:type="dcterms:W3CDTF">2016-11-23T08:47:22Z</dcterms:created>
  <dcterms:modified xsi:type="dcterms:W3CDTF">2020-10-23T08:33:13Z</dcterms:modified>
</cp:coreProperties>
</file>