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\YENI%20PROJELER\TOMAY-2019\Form6\Calculation_Book1-12-07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'Propulsion T=6_54m'!$A$9:$A$21</c:f>
              <c:numCache>
                <c:formatCode>0.0</c:formatCode>
                <c:ptCount val="13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  <c:pt idx="6">
                  <c:v>11</c:v>
                </c:pt>
                <c:pt idx="7">
                  <c:v>11.5</c:v>
                </c:pt>
                <c:pt idx="8">
                  <c:v>12</c:v>
                </c:pt>
                <c:pt idx="9">
                  <c:v>12.5</c:v>
                </c:pt>
                <c:pt idx="10">
                  <c:v>13</c:v>
                </c:pt>
                <c:pt idx="11">
                  <c:v>13.5</c:v>
                </c:pt>
                <c:pt idx="12">
                  <c:v>14</c:v>
                </c:pt>
              </c:numCache>
            </c:numRef>
          </c:xVal>
          <c:yVal>
            <c:numRef>
              <c:f>'Propulsion T=6_54m'!$B$9:$B$21</c:f>
              <c:numCache>
                <c:formatCode>0</c:formatCode>
                <c:ptCount val="13"/>
                <c:pt idx="0">
                  <c:v>295</c:v>
                </c:pt>
                <c:pt idx="1">
                  <c:v>353</c:v>
                </c:pt>
                <c:pt idx="2">
                  <c:v>420</c:v>
                </c:pt>
                <c:pt idx="3">
                  <c:v>496</c:v>
                </c:pt>
                <c:pt idx="4">
                  <c:v>585</c:v>
                </c:pt>
                <c:pt idx="5">
                  <c:v>688</c:v>
                </c:pt>
                <c:pt idx="6">
                  <c:v>809</c:v>
                </c:pt>
                <c:pt idx="7">
                  <c:v>950</c:v>
                </c:pt>
                <c:pt idx="8">
                  <c:v>1114</c:v>
                </c:pt>
                <c:pt idx="9">
                  <c:v>1307</c:v>
                </c:pt>
                <c:pt idx="10">
                  <c:v>1533</c:v>
                </c:pt>
                <c:pt idx="11">
                  <c:v>1799</c:v>
                </c:pt>
                <c:pt idx="12">
                  <c:v>2108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C9-4D0F-B164-4668D8CC6556}"/>
            </c:ext>
          </c:extLst>
        </c:ser>
        <c:ser>
          <c:idx val="1"/>
          <c:order val="1"/>
          <c:tx>
            <c:v>Pbmin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'Propulsion T=6_54m'!$A$9:$A$21</c:f>
              <c:numCache>
                <c:formatCode>0.0</c:formatCode>
                <c:ptCount val="13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  <c:pt idx="6">
                  <c:v>11</c:v>
                </c:pt>
                <c:pt idx="7">
                  <c:v>11.5</c:v>
                </c:pt>
                <c:pt idx="8">
                  <c:v>12</c:v>
                </c:pt>
                <c:pt idx="9">
                  <c:v>12.5</c:v>
                </c:pt>
                <c:pt idx="10">
                  <c:v>13</c:v>
                </c:pt>
                <c:pt idx="11">
                  <c:v>13.5</c:v>
                </c:pt>
                <c:pt idx="12">
                  <c:v>14</c:v>
                </c:pt>
              </c:numCache>
            </c:numRef>
          </c:xVal>
          <c:yVal>
            <c:numRef>
              <c:f>'Propulsion T=6_54m'!$J$9:$J$21</c:f>
              <c:numCache>
                <c:formatCode>0</c:formatCode>
                <c:ptCount val="13"/>
                <c:pt idx="0">
                  <c:v>461.61498226865587</c:v>
                </c:pt>
                <c:pt idx="1">
                  <c:v>554.17925968035934</c:v>
                </c:pt>
                <c:pt idx="2">
                  <c:v>657.29447267982664</c:v>
                </c:pt>
                <c:pt idx="3">
                  <c:v>776.27289632457553</c:v>
                </c:pt>
                <c:pt idx="4">
                  <c:v>917.07253554621343</c:v>
                </c:pt>
                <c:pt idx="5">
                  <c:v>1078.5951944307701</c:v>
                </c:pt>
                <c:pt idx="6">
                  <c:v>1270.3876823705098</c:v>
                </c:pt>
                <c:pt idx="7">
                  <c:v>1494.2597904976792</c:v>
                </c:pt>
                <c:pt idx="8">
                  <c:v>1757.9433336143113</c:v>
                </c:pt>
                <c:pt idx="9">
                  <c:v>2069.2685217380458</c:v>
                </c:pt>
                <c:pt idx="10">
                  <c:v>2435.0374454697976</c:v>
                </c:pt>
                <c:pt idx="11">
                  <c:v>2871.6342871797806</c:v>
                </c:pt>
                <c:pt idx="12">
                  <c:v>3387.1066597749709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2C9-4D0F-B164-4668D8CC6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2526528"/>
        <c:axId val="2092535232"/>
      </c:scatterChart>
      <c:valAx>
        <c:axId val="2092526528"/>
        <c:scaling>
          <c:orientation val="minMax"/>
          <c:max val="15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Speed [knots]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2535232"/>
        <c:crosses val="autoZero"/>
        <c:crossBetween val="midCat"/>
        <c:majorUnit val="1"/>
      </c:valAx>
      <c:valAx>
        <c:axId val="209253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Power [kW]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2526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2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1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4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2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13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8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11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16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7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493E-048D-4B5B-B9B1-7332F08E5503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2-Propulsive </a:t>
            </a:r>
            <a:r>
              <a:rPr lang="en-US" b="1" dirty="0"/>
              <a:t>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2.1 Components of Propulsive Power</a:t>
            </a:r>
          </a:p>
          <a:p>
            <a:r>
              <a:rPr lang="en-US" sz="3200" dirty="0"/>
              <a:t>During the course of designing a ship it is necessary to estimate the power </a:t>
            </a:r>
            <a:r>
              <a:rPr lang="en-US" sz="3200" dirty="0" smtClean="0"/>
              <a:t>required to </a:t>
            </a:r>
            <a:r>
              <a:rPr lang="en-US" sz="3200" dirty="0"/>
              <a:t>propel the ship at a particular speed. This allows estimates to be made of:</a:t>
            </a:r>
          </a:p>
          <a:p>
            <a:r>
              <a:rPr lang="en-US" sz="3200" dirty="0"/>
              <a:t>(a) Machinery masses, which are a function of the installed power, and</a:t>
            </a:r>
          </a:p>
          <a:p>
            <a:r>
              <a:rPr lang="en-US" sz="3200" dirty="0"/>
              <a:t>(b) The expected fuel consumption and tank capacities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2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The overall assessment of the marine propulsion system for a particular </a:t>
            </a:r>
            <a:r>
              <a:rPr lang="en-US" dirty="0" smtClean="0"/>
              <a:t>vessel will </a:t>
            </a:r>
            <a:r>
              <a:rPr lang="en-US" dirty="0"/>
              <a:t>therefore require:</a:t>
            </a:r>
          </a:p>
          <a:p>
            <a:r>
              <a:rPr lang="en-US" dirty="0"/>
              <a:t>(1) A knowledge of the required thrust (</a:t>
            </a:r>
            <a:r>
              <a:rPr lang="en-US" i="1" dirty="0"/>
              <a:t>T</a:t>
            </a:r>
            <a:r>
              <a:rPr lang="en-US" dirty="0"/>
              <a:t>) at a speed (</a:t>
            </a:r>
            <a:r>
              <a:rPr lang="en-US" i="1" dirty="0"/>
              <a:t>V</a:t>
            </a:r>
            <a:r>
              <a:rPr lang="en-US" dirty="0"/>
              <a:t>), and its conversion </a:t>
            </a:r>
            <a:r>
              <a:rPr lang="en-US" dirty="0" smtClean="0"/>
              <a:t>into required </a:t>
            </a:r>
            <a:r>
              <a:rPr lang="en-US" dirty="0"/>
              <a:t>power (</a:t>
            </a:r>
            <a:r>
              <a:rPr lang="en-US" i="1" dirty="0"/>
              <a:t>P</a:t>
            </a:r>
            <a:r>
              <a:rPr lang="en-US" dirty="0"/>
              <a:t>),</a:t>
            </a:r>
          </a:p>
          <a:p>
            <a:r>
              <a:rPr lang="en-US" dirty="0"/>
              <a:t>(2) A knowledge and assessment of the physical properties and efficiencies of </a:t>
            </a:r>
            <a:r>
              <a:rPr lang="en-US" dirty="0" smtClean="0"/>
              <a:t>the available </a:t>
            </a:r>
            <a:r>
              <a:rPr lang="en-US" dirty="0"/>
              <a:t>propulsion engines,</a:t>
            </a:r>
          </a:p>
          <a:p>
            <a:r>
              <a:rPr lang="en-US" dirty="0"/>
              <a:t>(3) The assessment of the various </a:t>
            </a:r>
            <a:r>
              <a:rPr lang="en-US" dirty="0" err="1"/>
              <a:t>propulsors</a:t>
            </a:r>
            <a:r>
              <a:rPr lang="en-US" dirty="0"/>
              <a:t> and engine-</a:t>
            </a:r>
            <a:r>
              <a:rPr lang="en-US" dirty="0" err="1"/>
              <a:t>propulsor</a:t>
            </a:r>
            <a:r>
              <a:rPr lang="en-US" dirty="0"/>
              <a:t> layouts.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581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2" y="1955743"/>
            <a:ext cx="9644618" cy="36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5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5784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26" y="663589"/>
            <a:ext cx="8620125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87" y="3906982"/>
            <a:ext cx="7347727" cy="1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3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5784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 smtClean="0">
              <a:latin typeface="TimesTen-Roman"/>
            </a:endParaRPr>
          </a:p>
          <a:p>
            <a:r>
              <a:rPr lang="en-US" dirty="0" smtClean="0">
                <a:latin typeface="TimesTen-Roman"/>
              </a:rPr>
              <a:t>The </a:t>
            </a:r>
            <a:r>
              <a:rPr lang="en-US" dirty="0">
                <a:latin typeface="TimesTen-Roman"/>
              </a:rPr>
              <a:t>QPC depends primarily upon the efficiency of the propulsion device, </a:t>
            </a:r>
            <a:r>
              <a:rPr lang="en-US" dirty="0" smtClean="0">
                <a:latin typeface="TimesTen-Roman"/>
              </a:rPr>
              <a:t>but also </a:t>
            </a:r>
            <a:r>
              <a:rPr lang="en-US" dirty="0">
                <a:latin typeface="TimesTen-Roman"/>
              </a:rPr>
              <a:t>depends on the interaction of the propulsion device and the hull. </a:t>
            </a:r>
            <a:endParaRPr lang="en-US" dirty="0" smtClean="0">
              <a:latin typeface="TimesTen-Roman"/>
            </a:endParaRPr>
          </a:p>
          <a:p>
            <a:r>
              <a:rPr lang="en-US" dirty="0" smtClean="0">
                <a:latin typeface="TimesTen-Roman"/>
              </a:rPr>
              <a:t>The </a:t>
            </a:r>
            <a:r>
              <a:rPr lang="en-US" dirty="0">
                <a:latin typeface="TimesTen-Roman"/>
              </a:rPr>
              <a:t>required power margin for fouling and weather will depend on the areas </a:t>
            </a:r>
            <a:r>
              <a:rPr lang="en-US" dirty="0" smtClean="0">
                <a:latin typeface="TimesTen-Roman"/>
              </a:rPr>
              <a:t>of operation </a:t>
            </a:r>
            <a:r>
              <a:rPr lang="en-US" dirty="0">
                <a:latin typeface="TimesTen-Roman"/>
              </a:rPr>
              <a:t>and likely sea conditions and will typically be between 15% and 30% </a:t>
            </a:r>
            <a:r>
              <a:rPr lang="en-US" dirty="0" smtClean="0">
                <a:latin typeface="TimesTen-Roman"/>
              </a:rPr>
              <a:t>of installed power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4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Ten-Roman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98" y="722514"/>
            <a:ext cx="65246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Ten-Roman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02" y="840537"/>
            <a:ext cx="64674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1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Components of the Ship Power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The total calm water resistance is made up of the hull naked resistance, </a:t>
            </a:r>
            <a:r>
              <a:rPr lang="en-US" sz="3200" dirty="0" smtClean="0"/>
              <a:t>together</a:t>
            </a:r>
            <a:r>
              <a:rPr lang="tr-TR" sz="3200" dirty="0" smtClean="0"/>
              <a:t> </a:t>
            </a:r>
            <a:r>
              <a:rPr lang="en-US" sz="3200" dirty="0" smtClean="0"/>
              <a:t>with </a:t>
            </a:r>
            <a:r>
              <a:rPr lang="en-US" sz="3200" dirty="0"/>
              <a:t>the resistance of appendages and the air resistance.</a:t>
            </a:r>
          </a:p>
          <a:p>
            <a:r>
              <a:rPr lang="en-US" sz="3200" dirty="0"/>
              <a:t>The propeller quasi-propulsive coefficient (QPC), or 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en-US" sz="3200" i="1" baseline="-25000" dirty="0" smtClean="0"/>
              <a:t>D</a:t>
            </a:r>
            <a:r>
              <a:rPr lang="en-US" sz="3200" dirty="0"/>
              <a:t>, is made up of the </a:t>
            </a:r>
            <a:r>
              <a:rPr lang="en-US" sz="3200" dirty="0" smtClean="0"/>
              <a:t>open</a:t>
            </a:r>
            <a:r>
              <a:rPr lang="tr-TR" sz="3200" dirty="0" smtClean="0"/>
              <a:t> </a:t>
            </a:r>
            <a:r>
              <a:rPr lang="en-US" sz="3200" dirty="0" smtClean="0"/>
              <a:t>water</a:t>
            </a:r>
            <a:r>
              <a:rPr lang="tr-TR" sz="3200" dirty="0" smtClean="0"/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tr-TR" sz="3200" i="1" baseline="-25000" dirty="0" smtClean="0"/>
              <a:t>0</a:t>
            </a:r>
            <a:r>
              <a:rPr lang="en-US" sz="3200" dirty="0" smtClean="0"/>
              <a:t>, hull</a:t>
            </a:r>
            <a:r>
              <a:rPr lang="tr-TR" sz="3200" dirty="0" smtClean="0"/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tr-TR" sz="3200" i="1" baseline="-25000" dirty="0" smtClean="0"/>
              <a:t>H</a:t>
            </a:r>
            <a:r>
              <a:rPr lang="en-US" sz="3200" dirty="0" smtClean="0"/>
              <a:t> </a:t>
            </a:r>
            <a:r>
              <a:rPr lang="en-US" sz="3200" dirty="0"/>
              <a:t>and relative </a:t>
            </a:r>
            <a:r>
              <a:rPr lang="en-US" sz="3200" dirty="0" err="1" smtClean="0"/>
              <a:t>rotative</a:t>
            </a:r>
            <a:r>
              <a:rPr lang="tr-TR" sz="3200" dirty="0" smtClean="0"/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tr-TR" sz="3200" i="1" baseline="-25000" dirty="0" smtClean="0"/>
              <a:t>R</a:t>
            </a:r>
            <a:r>
              <a:rPr lang="en-US" sz="3200" dirty="0" smtClean="0"/>
              <a:t> </a:t>
            </a:r>
            <a:r>
              <a:rPr lang="en-US" sz="3200" dirty="0"/>
              <a:t>efficiencies. </a:t>
            </a:r>
            <a:endParaRPr lang="tr-TR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hull efficiency is derived </a:t>
            </a:r>
            <a:r>
              <a:rPr lang="en-US" sz="3200" dirty="0" smtClean="0"/>
              <a:t>as</a:t>
            </a:r>
            <a:r>
              <a:rPr lang="en-US" sz="3200" dirty="0">
                <a:sym typeface="Symbol" panose="05050102010706020507" pitchFamily="18" charset="2"/>
              </a:rPr>
              <a:t> </a:t>
            </a:r>
            <a:r>
              <a:rPr lang="tr-TR" sz="3200" i="1" baseline="-25000" dirty="0"/>
              <a:t>H</a:t>
            </a:r>
            <a:r>
              <a:rPr lang="en-US" sz="3200" dirty="0" smtClean="0"/>
              <a:t> </a:t>
            </a:r>
            <a:r>
              <a:rPr lang="tr-TR" sz="3200" dirty="0" smtClean="0"/>
              <a:t>=</a:t>
            </a:r>
            <a:r>
              <a:rPr lang="en-US" sz="3200" dirty="0" smtClean="0"/>
              <a:t>(</a:t>
            </a:r>
            <a:r>
              <a:rPr lang="en-US" sz="3200" dirty="0"/>
              <a:t>1 − </a:t>
            </a:r>
            <a:r>
              <a:rPr lang="en-US" sz="3200" i="1" dirty="0"/>
              <a:t>t</a:t>
            </a:r>
            <a:r>
              <a:rPr lang="en-US" sz="3200" dirty="0" smtClean="0"/>
              <a:t>)/(</a:t>
            </a:r>
            <a:r>
              <a:rPr lang="en-US" sz="3200" dirty="0"/>
              <a:t>1 − </a:t>
            </a:r>
            <a:r>
              <a:rPr lang="en-US" sz="3200" dirty="0" smtClean="0"/>
              <a:t>w</a:t>
            </a:r>
            <a:r>
              <a:rPr lang="tr-TR" sz="3200" i="1" baseline="-25000" dirty="0" smtClean="0"/>
              <a:t>T</a:t>
            </a:r>
            <a:r>
              <a:rPr lang="en-US" sz="3200" dirty="0" smtClean="0"/>
              <a:t>), </a:t>
            </a:r>
            <a:r>
              <a:rPr lang="en-US" sz="3200" dirty="0"/>
              <a:t>where </a:t>
            </a:r>
            <a:r>
              <a:rPr lang="en-US" sz="3200" i="1" dirty="0"/>
              <a:t>t </a:t>
            </a:r>
            <a:r>
              <a:rPr lang="en-US" sz="3200" dirty="0"/>
              <a:t>is the thrust deduction factor and w</a:t>
            </a:r>
            <a:r>
              <a:rPr lang="tr-TR" sz="3200" i="1" baseline="-25000" dirty="0"/>
              <a:t>T</a:t>
            </a:r>
            <a:r>
              <a:rPr lang="en-US" sz="3200" i="1" dirty="0" smtClean="0"/>
              <a:t> </a:t>
            </a:r>
            <a:r>
              <a:rPr lang="en-US" sz="3200" dirty="0" smtClean="0"/>
              <a:t>is</a:t>
            </a:r>
            <a:r>
              <a:rPr lang="tr-TR" sz="3200" dirty="0" smtClean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wake</a:t>
            </a:r>
            <a:r>
              <a:rPr lang="tr-TR" sz="3200" dirty="0"/>
              <a:t> </a:t>
            </a:r>
            <a:r>
              <a:rPr lang="tr-TR" sz="3200" dirty="0" err="1"/>
              <a:t>fraction</a:t>
            </a:r>
            <a:r>
              <a:rPr lang="tr-TR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936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For clarity, the model-ship correlation allowance is included as a </a:t>
            </a:r>
            <a:r>
              <a:rPr lang="en-US" dirty="0" smtClean="0"/>
              <a:t>single-ship</a:t>
            </a:r>
            <a:r>
              <a:rPr lang="tr-TR" dirty="0" smtClean="0"/>
              <a:t> </a:t>
            </a:r>
            <a:r>
              <a:rPr lang="en-US" dirty="0" smtClean="0"/>
              <a:t>correlation </a:t>
            </a:r>
            <a:r>
              <a:rPr lang="en-US" dirty="0"/>
              <a:t>factor, SCF, applied to the overall delivered power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Transmission losses, </a:t>
            </a:r>
            <a:r>
              <a:rPr lang="en-US" i="1" dirty="0"/>
              <a:t>T</a:t>
            </a:r>
            <a:r>
              <a:rPr lang="en-US" dirty="0"/>
              <a:t>, between the engine and </a:t>
            </a:r>
            <a:r>
              <a:rPr lang="en-US" dirty="0" err="1"/>
              <a:t>tailshaft</a:t>
            </a:r>
            <a:r>
              <a:rPr lang="en-US" dirty="0"/>
              <a:t>/propeller are </a:t>
            </a:r>
            <a:r>
              <a:rPr lang="en-US" dirty="0" smtClean="0"/>
              <a:t>typically</a:t>
            </a:r>
            <a:r>
              <a:rPr lang="tr-TR" dirty="0" smtClean="0"/>
              <a:t> </a:t>
            </a:r>
            <a:r>
              <a:rPr lang="en-US" dirty="0" smtClean="0"/>
              <a:t>about </a:t>
            </a:r>
            <a:r>
              <a:rPr lang="en-US" dirty="0" smtClean="0">
                <a:sym typeface="Symbol" panose="05050102010706020507" pitchFamily="18" charset="2"/>
              </a:rPr>
              <a:t></a:t>
            </a:r>
            <a:r>
              <a:rPr lang="tr-TR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/>
              <a:t>= 0.98 for direct drive engines aft, and </a:t>
            </a:r>
            <a:r>
              <a:rPr lang="en-US" dirty="0">
                <a:sym typeface="Symbol" panose="05050102010706020507" pitchFamily="18" charset="2"/>
              </a:rPr>
              <a:t></a:t>
            </a:r>
            <a:r>
              <a:rPr lang="tr-TR" i="1" baseline="-25000" dirty="0"/>
              <a:t>T</a:t>
            </a:r>
            <a:r>
              <a:rPr lang="en-US" i="1" dirty="0" smtClean="0"/>
              <a:t> </a:t>
            </a:r>
            <a:r>
              <a:rPr lang="en-US" dirty="0"/>
              <a:t>= 0.95 for transmission via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tr-TR" dirty="0" err="1" smtClean="0"/>
              <a:t>gearbox</a:t>
            </a:r>
            <a:r>
              <a:rPr lang="tr-TR" dirty="0"/>
              <a:t>.</a:t>
            </a:r>
          </a:p>
          <a:p>
            <a:r>
              <a:rPr lang="en-US" dirty="0"/>
              <a:t>The margins in stage 9 account for the increase in resistance, hence power, </a:t>
            </a:r>
            <a:r>
              <a:rPr lang="en-US" dirty="0" smtClean="0"/>
              <a:t>due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roughness, fouling and weather. </a:t>
            </a:r>
            <a:endParaRPr lang="tr-TR" dirty="0" smtClean="0"/>
          </a:p>
          <a:p>
            <a:r>
              <a:rPr lang="en-US" dirty="0" smtClean="0"/>
              <a:t>They </a:t>
            </a:r>
            <a:r>
              <a:rPr lang="en-US" dirty="0"/>
              <a:t>are derived in a scientific manner for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purpose </a:t>
            </a:r>
            <a:r>
              <a:rPr lang="en-US" dirty="0"/>
              <a:t>of installing propulsion machinery with an adequate reserve of power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The </a:t>
            </a:r>
            <a:r>
              <a:rPr lang="en-US" dirty="0"/>
              <a:t>total installed power,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, will typically relate to the MCR (maximum </a:t>
            </a:r>
            <a:r>
              <a:rPr lang="en-US" dirty="0" smtClean="0"/>
              <a:t>continuous</a:t>
            </a:r>
            <a:r>
              <a:rPr lang="tr-TR" dirty="0" smtClean="0"/>
              <a:t> </a:t>
            </a:r>
            <a:r>
              <a:rPr lang="en-US" dirty="0" smtClean="0"/>
              <a:t>rating</a:t>
            </a:r>
            <a:r>
              <a:rPr lang="en-US" dirty="0"/>
              <a:t>) or CSR (continuous service rating) of the main propulsion engine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depending </a:t>
            </a:r>
            <a:r>
              <a:rPr lang="en-US" dirty="0"/>
              <a:t>on the practice of the ship operator.</a:t>
            </a:r>
          </a:p>
        </p:txBody>
      </p:sp>
    </p:spTree>
    <p:extLst>
      <p:ext uri="{BB962C8B-B14F-4D97-AF65-F5344CB8AC3E}">
        <p14:creationId xmlns:p14="http://schemas.microsoft.com/office/powerpoint/2010/main" val="359981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2409" y="3940236"/>
            <a:ext cx="7381875" cy="762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72409" y="225617"/>
          <a:ext cx="9389022" cy="349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7391314" imgH="2752636" progId="Excel.Sheet.12">
                  <p:embed/>
                </p:oleObj>
              </mc:Choice>
              <mc:Fallback>
                <p:oleObj name="Worksheet" r:id="rId4" imgW="7391314" imgH="2752636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409" y="225617"/>
                        <a:ext cx="9389022" cy="3496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344114" y="4018957"/>
          <a:ext cx="3275453" cy="233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5722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55" y="629965"/>
            <a:ext cx="5385411" cy="6002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3792" y="1415441"/>
            <a:ext cx="380526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Application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determining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speed</a:t>
            </a:r>
            <a:r>
              <a:rPr lang="tr-TR" dirty="0" smtClean="0"/>
              <a:t> </a:t>
            </a:r>
            <a:r>
              <a:rPr lang="tr-TR" dirty="0" err="1" smtClean="0"/>
              <a:t>achieved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margins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Engine </a:t>
            </a:r>
            <a:r>
              <a:rPr lang="tr-TR" dirty="0" err="1" smtClean="0"/>
              <a:t>Margin</a:t>
            </a:r>
            <a:r>
              <a:rPr lang="tr-TR" dirty="0" smtClean="0"/>
              <a:t> = 85%</a:t>
            </a:r>
          </a:p>
          <a:p>
            <a:r>
              <a:rPr lang="tr-TR" dirty="0" err="1" smtClean="0"/>
              <a:t>Sea</a:t>
            </a:r>
            <a:r>
              <a:rPr lang="tr-TR" dirty="0" smtClean="0"/>
              <a:t> </a:t>
            </a:r>
            <a:r>
              <a:rPr lang="tr-TR" dirty="0" err="1" smtClean="0"/>
              <a:t>Margin</a:t>
            </a:r>
            <a:r>
              <a:rPr lang="tr-TR" dirty="0" smtClean="0"/>
              <a:t> = %10</a:t>
            </a:r>
          </a:p>
          <a:p>
            <a:r>
              <a:rPr lang="tr-TR" dirty="0" err="1" smtClean="0"/>
              <a:t>Shaft&amp;RG</a:t>
            </a:r>
            <a:r>
              <a:rPr lang="tr-TR" dirty="0" smtClean="0"/>
              <a:t> </a:t>
            </a:r>
            <a:r>
              <a:rPr lang="tr-TR" dirty="0" err="1" smtClean="0"/>
              <a:t>Loss</a:t>
            </a:r>
            <a:r>
              <a:rPr lang="tr-TR" dirty="0" smtClean="0"/>
              <a:t> = %4.5</a:t>
            </a:r>
          </a:p>
          <a:p>
            <a:r>
              <a:rPr lang="tr-TR" dirty="0" err="1" smtClean="0"/>
              <a:t>Shaft</a:t>
            </a:r>
            <a:r>
              <a:rPr lang="tr-TR" dirty="0" smtClean="0"/>
              <a:t> </a:t>
            </a:r>
            <a:r>
              <a:rPr lang="tr-TR" dirty="0" err="1" smtClean="0"/>
              <a:t>Generator</a:t>
            </a:r>
            <a:r>
              <a:rPr lang="tr-TR" dirty="0" smtClean="0"/>
              <a:t> – SG - </a:t>
            </a:r>
            <a:r>
              <a:rPr lang="tr-TR" dirty="0" err="1" smtClean="0"/>
              <a:t>Ppto</a:t>
            </a:r>
            <a:r>
              <a:rPr lang="tr-TR" dirty="0" smtClean="0"/>
              <a:t> = 75 kW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08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/>
              <a:t>The power estimate for a new design is obtained by comparison with an </a:t>
            </a:r>
            <a:r>
              <a:rPr lang="en-US" sz="3200" i="1" u="sng" dirty="0" smtClean="0"/>
              <a:t>existing similar </a:t>
            </a:r>
            <a:r>
              <a:rPr lang="en-US" sz="3200" i="1" u="sng" dirty="0"/>
              <a:t>vessel </a:t>
            </a:r>
            <a:r>
              <a:rPr lang="en-US" sz="3200" dirty="0"/>
              <a:t>or from </a:t>
            </a:r>
            <a:r>
              <a:rPr lang="en-US" sz="3200" i="1" u="sng" dirty="0"/>
              <a:t>model tests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either case it is necessary to derive a </a:t>
            </a:r>
            <a:r>
              <a:rPr lang="en-US" sz="3200" dirty="0" smtClean="0"/>
              <a:t>power estimate </a:t>
            </a:r>
            <a:r>
              <a:rPr lang="en-US" sz="3200" dirty="0"/>
              <a:t>for one size of craft from the power requirement of a different size of craft.</a:t>
            </a:r>
          </a:p>
          <a:p>
            <a:r>
              <a:rPr lang="en-US" sz="3200" dirty="0"/>
              <a:t>That is, it is necessary to be able to </a:t>
            </a:r>
            <a:r>
              <a:rPr lang="en-US" sz="3200" i="1" dirty="0"/>
              <a:t>scale </a:t>
            </a:r>
            <a:r>
              <a:rPr lang="en-US" sz="3200" dirty="0"/>
              <a:t>powering estimates.</a:t>
            </a:r>
          </a:p>
          <a:p>
            <a:r>
              <a:rPr lang="en-US" sz="3200" dirty="0"/>
              <a:t>The different components of the powering problem scale in different ways and </a:t>
            </a:r>
            <a:r>
              <a:rPr lang="en-US" sz="3200" dirty="0" smtClean="0"/>
              <a:t>it is </a:t>
            </a:r>
            <a:r>
              <a:rPr lang="en-US" sz="3200" dirty="0"/>
              <a:t>therefore necessary to estimate each component separately and apply the </a:t>
            </a:r>
            <a:r>
              <a:rPr lang="en-US" sz="3200" dirty="0" smtClean="0"/>
              <a:t>correct scaling </a:t>
            </a:r>
            <a:r>
              <a:rPr lang="en-US" sz="3200" dirty="0"/>
              <a:t>laws to each.</a:t>
            </a:r>
          </a:p>
        </p:txBody>
      </p:sp>
    </p:spTree>
    <p:extLst>
      <p:ext uri="{BB962C8B-B14F-4D97-AF65-F5344CB8AC3E}">
        <p14:creationId xmlns:p14="http://schemas.microsoft.com/office/powerpoint/2010/main" val="246426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One fundamental division in conventional powering methods is to </a:t>
            </a:r>
            <a:r>
              <a:rPr lang="en-US" sz="4000" dirty="0" smtClean="0"/>
              <a:t>distinguish between </a:t>
            </a:r>
            <a:r>
              <a:rPr lang="en-US" sz="4000" dirty="0"/>
              <a:t>the </a:t>
            </a:r>
            <a:r>
              <a:rPr lang="en-US" sz="4000" b="1" i="1" u="sng" dirty="0"/>
              <a:t>effecti</a:t>
            </a:r>
            <a:r>
              <a:rPr lang="en-US" sz="4000" b="1" u="sng" dirty="0"/>
              <a:t>v</a:t>
            </a:r>
            <a:r>
              <a:rPr lang="en-US" sz="4000" b="1" i="1" u="sng" dirty="0"/>
              <a:t>e power </a:t>
            </a:r>
            <a:r>
              <a:rPr lang="en-US" sz="4000" dirty="0"/>
              <a:t>required to drive the ship and the </a:t>
            </a:r>
            <a:r>
              <a:rPr lang="en-US" sz="4000" u="sng" dirty="0"/>
              <a:t>power delivered </a:t>
            </a:r>
            <a:r>
              <a:rPr lang="en-US" sz="4000" dirty="0"/>
              <a:t>to </a:t>
            </a:r>
            <a:r>
              <a:rPr lang="en-US" sz="4000" dirty="0" smtClean="0"/>
              <a:t>the propulsion </a:t>
            </a:r>
            <a:r>
              <a:rPr lang="en-US" sz="4000" dirty="0"/>
              <a:t>unit(s). 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/>
              <a:t>power delivered to the propulsion unit exceeds the </a:t>
            </a:r>
            <a:r>
              <a:rPr lang="en-US" sz="4000" dirty="0" smtClean="0"/>
              <a:t>effective power </a:t>
            </a:r>
            <a:r>
              <a:rPr lang="en-US" sz="4000" dirty="0"/>
              <a:t>by virtue of the efficiency of the propulsion unit being less than 100</a:t>
            </a:r>
            <a:r>
              <a:rPr lang="en-US" sz="4000" dirty="0" smtClean="0"/>
              <a:t>%.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934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Ship power predictions are made either by</a:t>
            </a:r>
          </a:p>
          <a:p>
            <a:r>
              <a:rPr lang="en-US" sz="4000" dirty="0"/>
              <a:t>(1) Model experiments and extrapolation, or</a:t>
            </a:r>
          </a:p>
          <a:p>
            <a:r>
              <a:rPr lang="en-US" sz="4000" dirty="0"/>
              <a:t>(2) Use of standard series data (hull resistance series and propeller series), or</a:t>
            </a:r>
          </a:p>
          <a:p>
            <a:r>
              <a:rPr lang="en-US" sz="4000" dirty="0"/>
              <a:t>(3) Theoretical (e.g. components of resistance and propeller design).</a:t>
            </a:r>
          </a:p>
          <a:p>
            <a:r>
              <a:rPr lang="en-US" sz="4000" dirty="0"/>
              <a:t>(4) A mixture of (1) and (2) or (1), (2) and (3</a:t>
            </a:r>
            <a:r>
              <a:rPr lang="en-US" sz="4000" dirty="0" smtClean="0"/>
              <a:t>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2157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Propulsion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When making power estimates it is necessary to have an understanding of the </a:t>
            </a:r>
            <a:r>
              <a:rPr lang="en-US" dirty="0" smtClean="0"/>
              <a:t>performance characteristics </a:t>
            </a:r>
            <a:r>
              <a:rPr lang="en-US" dirty="0"/>
              <a:t>of the chosen propulsion system, as these determine </a:t>
            </a:r>
            <a:r>
              <a:rPr lang="en-US" dirty="0" smtClean="0"/>
              <a:t>the operation </a:t>
            </a:r>
            <a:r>
              <a:rPr lang="en-US" dirty="0"/>
              <a:t>and overall efficiency of the propulsion unit.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85" t="3606"/>
          <a:stretch/>
        </p:blipFill>
        <p:spPr>
          <a:xfrm>
            <a:off x="5877098" y="3183775"/>
            <a:ext cx="5418513" cy="27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A fundamental requirement of any ship propulsion system is the efficient </a:t>
            </a:r>
            <a:r>
              <a:rPr lang="en-US" dirty="0" smtClean="0"/>
              <a:t>conversion of </a:t>
            </a:r>
            <a:r>
              <a:rPr lang="en-US" dirty="0"/>
              <a:t>the power (</a:t>
            </a:r>
            <a:r>
              <a:rPr lang="en-US" i="1" dirty="0"/>
              <a:t>P</a:t>
            </a:r>
            <a:r>
              <a:rPr lang="en-US" dirty="0"/>
              <a:t>) available from the main propulsion engine(s) [</a:t>
            </a:r>
            <a:r>
              <a:rPr lang="en-US" dirty="0" smtClean="0"/>
              <a:t>prime mover</a:t>
            </a:r>
            <a:r>
              <a:rPr lang="en-US" dirty="0"/>
              <a:t>] into useful thrust (</a:t>
            </a:r>
            <a:r>
              <a:rPr lang="en-US" i="1" dirty="0"/>
              <a:t>T</a:t>
            </a:r>
            <a:r>
              <a:rPr lang="en-US" dirty="0"/>
              <a:t>) to propel the ship at the required speed (</a:t>
            </a:r>
            <a:r>
              <a:rPr lang="en-US" i="1" dirty="0"/>
              <a:t>V</a:t>
            </a:r>
            <a:r>
              <a:rPr lang="en-US" dirty="0" smtClean="0"/>
              <a:t>),</a:t>
            </a:r>
            <a:endParaRPr lang="en-US" dirty="0"/>
          </a:p>
          <a:p>
            <a:r>
              <a:rPr lang="en-US" dirty="0"/>
              <a:t>There are several forms of main propulsion engines including:</a:t>
            </a:r>
          </a:p>
          <a:p>
            <a:r>
              <a:rPr lang="en-US" dirty="0"/>
              <a:t>Diesel.</a:t>
            </a:r>
          </a:p>
          <a:p>
            <a:r>
              <a:rPr lang="en-US" dirty="0"/>
              <a:t>Gas turbine.</a:t>
            </a:r>
          </a:p>
          <a:p>
            <a:r>
              <a:rPr lang="en-US" dirty="0"/>
              <a:t>Steam turbine.</a:t>
            </a:r>
          </a:p>
          <a:p>
            <a:r>
              <a:rPr lang="en-US" dirty="0"/>
              <a:t>Electric.</a:t>
            </a:r>
          </a:p>
          <a:p>
            <a:r>
              <a:rPr lang="en-US" dirty="0"/>
              <a:t>(And variants / combinations of these).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01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Various </a:t>
            </a:r>
            <a:r>
              <a:rPr lang="en-US" sz="3200" dirty="0" err="1" smtClean="0"/>
              <a:t>propulsors</a:t>
            </a:r>
            <a:r>
              <a:rPr lang="en-US" sz="3200" dirty="0" smtClean="0"/>
              <a:t> </a:t>
            </a:r>
            <a:r>
              <a:rPr lang="en-US" sz="3200" dirty="0"/>
              <a:t>(generally variants of a propeller) which convert the </a:t>
            </a:r>
            <a:r>
              <a:rPr lang="en-US" sz="3200" dirty="0" smtClean="0"/>
              <a:t>power into </a:t>
            </a:r>
            <a:r>
              <a:rPr lang="en-US" sz="3200" dirty="0"/>
              <a:t>useful thrust, including:</a:t>
            </a:r>
          </a:p>
          <a:p>
            <a:r>
              <a:rPr lang="en-US" sz="3200" dirty="0"/>
              <a:t>Propeller, fixed pitch (FP).</a:t>
            </a:r>
          </a:p>
          <a:p>
            <a:r>
              <a:rPr lang="en-US" sz="3200" dirty="0"/>
              <a:t>Propeller, controllable pitch (CP).</a:t>
            </a:r>
          </a:p>
          <a:p>
            <a:r>
              <a:rPr lang="en-US" sz="3200" dirty="0"/>
              <a:t>Ducted propeller.</a:t>
            </a:r>
          </a:p>
          <a:p>
            <a:r>
              <a:rPr lang="en-US" sz="3200" dirty="0"/>
              <a:t>Waterjet.</a:t>
            </a:r>
          </a:p>
          <a:p>
            <a:r>
              <a:rPr lang="en-US" sz="3200" dirty="0" err="1"/>
              <a:t>Azimuthing</a:t>
            </a:r>
            <a:r>
              <a:rPr lang="en-US" sz="3200" dirty="0"/>
              <a:t> podded units.</a:t>
            </a:r>
          </a:p>
          <a:p>
            <a:r>
              <a:rPr lang="en-US" sz="3200" dirty="0"/>
              <a:t>(And variants of these).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36" y="1899811"/>
            <a:ext cx="3477924" cy="34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1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/>
              <a:t>Each type of propulsion engine and </a:t>
            </a:r>
            <a:r>
              <a:rPr lang="en-US" sz="3600" dirty="0" err="1"/>
              <a:t>propulsor</a:t>
            </a:r>
            <a:r>
              <a:rPr lang="en-US" sz="3600" dirty="0"/>
              <a:t> has its own advantages and disadvantages</a:t>
            </a:r>
            <a:r>
              <a:rPr lang="en-US" sz="3600" dirty="0" smtClean="0"/>
              <a:t>, and </a:t>
            </a:r>
            <a:r>
              <a:rPr lang="en-US" sz="3600" dirty="0"/>
              <a:t>applications and limitations, including such fundamental </a:t>
            </a:r>
            <a:r>
              <a:rPr lang="en-US" sz="3600" dirty="0" smtClean="0"/>
              <a:t>attributes</a:t>
            </a:r>
            <a:r>
              <a:rPr lang="tr-TR" sz="3600" dirty="0" smtClean="0"/>
              <a:t> </a:t>
            </a:r>
            <a:r>
              <a:rPr lang="en-US" sz="3600" dirty="0" smtClean="0"/>
              <a:t>as </a:t>
            </a:r>
            <a:r>
              <a:rPr lang="en-US" sz="3600" dirty="0"/>
              <a:t>size, cost and efficiency. </a:t>
            </a:r>
            <a:endParaRPr lang="en-US" sz="3600" dirty="0" smtClean="0"/>
          </a:p>
          <a:p>
            <a:r>
              <a:rPr lang="en-US" sz="3600" dirty="0" smtClean="0"/>
              <a:t>All </a:t>
            </a:r>
            <a:r>
              <a:rPr lang="en-US" sz="3600" dirty="0"/>
              <a:t>of the these propulsion options are in current </a:t>
            </a:r>
            <a:r>
              <a:rPr lang="en-US" sz="3600" dirty="0" smtClean="0"/>
              <a:t>use and </a:t>
            </a:r>
            <a:r>
              <a:rPr lang="en-US" sz="3600" dirty="0"/>
              <a:t>the choice of a particular propulsion engine and </a:t>
            </a:r>
            <a:r>
              <a:rPr lang="en-US" sz="3600" dirty="0" err="1"/>
              <a:t>propulsor</a:t>
            </a:r>
            <a:r>
              <a:rPr lang="en-US" sz="3600" dirty="0"/>
              <a:t> will depend on </a:t>
            </a:r>
            <a:r>
              <a:rPr lang="en-US" sz="3600" dirty="0" smtClean="0"/>
              <a:t>the ship </a:t>
            </a:r>
            <a:r>
              <a:rPr lang="en-US" sz="3600" dirty="0"/>
              <a:t>type and its design and operational requirements. </a:t>
            </a:r>
            <a:endParaRPr lang="en-US" sz="3600" dirty="0" smtClean="0"/>
          </a:p>
          <a:p>
            <a:r>
              <a:rPr lang="en-US" sz="3600" dirty="0" err="1" smtClean="0"/>
              <a:t>Propulsors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/>
              <a:t>propulsion machinery </a:t>
            </a:r>
            <a:r>
              <a:rPr lang="en-US" sz="3600" dirty="0"/>
              <a:t>are described in Chapters 11 and 13.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306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Each type of propulsion engine and </a:t>
            </a:r>
            <a:r>
              <a:rPr lang="en-US" sz="2400" dirty="0" err="1"/>
              <a:t>propulsor</a:t>
            </a:r>
            <a:r>
              <a:rPr lang="en-US" sz="2400" dirty="0"/>
              <a:t> has its own advantages and disadvantages</a:t>
            </a:r>
            <a:r>
              <a:rPr lang="en-US" sz="2400" dirty="0" smtClean="0"/>
              <a:t>, and </a:t>
            </a:r>
            <a:r>
              <a:rPr lang="en-US" sz="2400" dirty="0"/>
              <a:t>applications and limitations, including such fundamental </a:t>
            </a:r>
            <a:r>
              <a:rPr lang="en-US" sz="2400" dirty="0" smtClean="0"/>
              <a:t>attributes as </a:t>
            </a:r>
            <a:r>
              <a:rPr lang="en-US" sz="2400" dirty="0"/>
              <a:t>size, cost and efficiency. </a:t>
            </a:r>
            <a:endParaRPr lang="en-US" sz="24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of the these propulsion options are in current </a:t>
            </a:r>
            <a:r>
              <a:rPr lang="en-US" sz="2400" dirty="0" smtClean="0"/>
              <a:t>use and </a:t>
            </a:r>
            <a:r>
              <a:rPr lang="en-US" sz="2400" dirty="0"/>
              <a:t>the choice of a particular propulsion engine and </a:t>
            </a:r>
            <a:r>
              <a:rPr lang="en-US" sz="2400" dirty="0" err="1"/>
              <a:t>propulsor</a:t>
            </a:r>
            <a:r>
              <a:rPr lang="en-US" sz="2400" dirty="0"/>
              <a:t> will depend on </a:t>
            </a:r>
            <a:r>
              <a:rPr lang="en-US" sz="2400" dirty="0" smtClean="0"/>
              <a:t>the ship </a:t>
            </a:r>
            <a:r>
              <a:rPr lang="en-US" sz="2400" dirty="0"/>
              <a:t>type and its design and operational requirements. </a:t>
            </a:r>
            <a:endParaRPr lang="en-US" sz="2400" dirty="0" smtClean="0"/>
          </a:p>
          <a:p>
            <a:r>
              <a:rPr lang="en-US" sz="2400" dirty="0" err="1" smtClean="0"/>
              <a:t>Propulsors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propulsion machinery </a:t>
            </a:r>
            <a:r>
              <a:rPr lang="en-US" sz="2400" dirty="0"/>
              <a:t>are described in Chapters 11 and 13.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714" y="3516284"/>
            <a:ext cx="5681863" cy="18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9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1007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TimesTen-Roman</vt:lpstr>
      <vt:lpstr>Office Theme</vt:lpstr>
      <vt:lpstr>Worksheet</vt:lpstr>
      <vt:lpstr>2-Propulsive Power</vt:lpstr>
      <vt:lpstr>PowerPoint Presentation</vt:lpstr>
      <vt:lpstr>PowerPoint Presentation</vt:lpstr>
      <vt:lpstr>PowerPoint Presentation</vt:lpstr>
      <vt:lpstr>Propulsion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Components of the Ship Power Estimate</vt:lpstr>
      <vt:lpstr>PowerPoint Presentation</vt:lpstr>
      <vt:lpstr>PowerPoint Presentation</vt:lpstr>
      <vt:lpstr>PowerPoint Presentation</vt:lpstr>
    </vt:vector>
  </TitlesOfParts>
  <Company>ITU/GIDB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Can TAKiNACI</dc:creator>
  <cp:lastModifiedBy>Ali Takinaci</cp:lastModifiedBy>
  <cp:revision>103</cp:revision>
  <dcterms:created xsi:type="dcterms:W3CDTF">2016-11-23T08:47:22Z</dcterms:created>
  <dcterms:modified xsi:type="dcterms:W3CDTF">2020-10-16T06:57:13Z</dcterms:modified>
</cp:coreProperties>
</file>