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817" r:id="rId2"/>
    <p:sldId id="355" r:id="rId3"/>
    <p:sldId id="404" r:id="rId4"/>
    <p:sldId id="798" r:id="rId5"/>
    <p:sldId id="799" r:id="rId6"/>
    <p:sldId id="801" r:id="rId7"/>
    <p:sldId id="802" r:id="rId8"/>
    <p:sldId id="800" r:id="rId9"/>
    <p:sldId id="803" r:id="rId10"/>
    <p:sldId id="804" r:id="rId11"/>
    <p:sldId id="805" r:id="rId12"/>
    <p:sldId id="806" r:id="rId13"/>
    <p:sldId id="807" r:id="rId14"/>
    <p:sldId id="809" r:id="rId15"/>
    <p:sldId id="808" r:id="rId16"/>
    <p:sldId id="811" r:id="rId17"/>
    <p:sldId id="756" r:id="rId18"/>
    <p:sldId id="812" r:id="rId19"/>
    <p:sldId id="813" r:id="rId20"/>
    <p:sldId id="814" r:id="rId21"/>
    <p:sldId id="815" r:id="rId22"/>
    <p:sldId id="816" r:id="rId23"/>
    <p:sldId id="706" r:id="rId24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CC"/>
    <a:srgbClr val="996633"/>
    <a:srgbClr val="CC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431" autoAdjust="0"/>
  </p:normalViewPr>
  <p:slideViewPr>
    <p:cSldViewPr>
      <p:cViewPr varScale="1">
        <p:scale>
          <a:sx n="106" d="100"/>
          <a:sy n="106" d="100"/>
        </p:scale>
        <p:origin x="192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F67EC-5C21-7807-77B9-7C8A88DC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be the output?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1E46E-257C-A995-B34C-C5CF54917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"Account "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+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number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+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 has "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+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+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 "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+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+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"."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"Account "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+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number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+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 has "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+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+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 "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+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+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"."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800" b="1" dirty="0">
              <a:solidFill>
                <a:srgbClr val="000000"/>
              </a:solidFill>
              <a:latin typeface="CourierNewPSMT"/>
            </a:endParaRP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dirty="0">
                <a:solidFill>
                  <a:srgbClr val="00B050"/>
                </a:solidFill>
                <a:latin typeface="CourierNewPSMT"/>
              </a:rPr>
              <a:t>// Deposit 50 TL into account 1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800" b="1" dirty="0">
                <a:latin typeface="CourierNewPSMT"/>
              </a:rPr>
              <a:t>.</a:t>
            </a:r>
            <a:r>
              <a:rPr kumimoji="0"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balance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800" b="1" dirty="0">
                <a:latin typeface="CourierNewPSMT"/>
              </a:rPr>
              <a:t>.</a:t>
            </a:r>
            <a:r>
              <a:rPr kumimoji="0"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balance</a:t>
            </a:r>
            <a:r>
              <a:rPr kumimoji="0" lang="en-US" sz="1800" b="1" dirty="0">
                <a:solidFill>
                  <a:srgbClr val="FF9900"/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+ 50;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1800" b="1" dirty="0">
              <a:solidFill>
                <a:srgbClr val="000000"/>
              </a:solidFill>
              <a:latin typeface="CourierNewPSMT"/>
            </a:endParaRP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dirty="0">
                <a:solidFill>
                  <a:srgbClr val="00B050"/>
                </a:solidFill>
                <a:latin typeface="CourierNewPSMT"/>
              </a:rPr>
              <a:t>// Deposit 300 USD into account 2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800" b="1" dirty="0">
                <a:latin typeface="CourierNewPSMT"/>
              </a:rPr>
              <a:t>.</a:t>
            </a:r>
            <a:r>
              <a:rPr kumimoji="0"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balance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800" b="1" dirty="0">
                <a:latin typeface="CourierNewPSMT"/>
              </a:rPr>
              <a:t>.</a:t>
            </a:r>
            <a:r>
              <a:rPr kumimoji="0"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balance</a:t>
            </a:r>
            <a:r>
              <a:rPr kumimoji="0" lang="en-US" sz="1800" b="1" dirty="0">
                <a:solidFill>
                  <a:srgbClr val="FF9900"/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+ 300;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1800" b="1" dirty="0">
              <a:solidFill>
                <a:srgbClr val="000000"/>
              </a:solidFill>
              <a:latin typeface="CourierNewPSMT"/>
            </a:endParaRP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800" b="1" dirty="0" err="1">
                <a:solidFill>
                  <a:srgbClr val="000000"/>
                </a:solidFill>
                <a:latin typeface="CourierNewPSMT"/>
              </a:rPr>
              <a:t>System.</a:t>
            </a:r>
            <a:r>
              <a:rPr lang="en-US" sz="1800" b="1" i="1" dirty="0" err="1">
                <a:solidFill>
                  <a:srgbClr val="3366FF">
                    <a:lumMod val="75000"/>
                  </a:srgbClr>
                </a:solidFill>
                <a:latin typeface="CourierNewPSMT"/>
              </a:rPr>
              <a:t>out</a:t>
            </a:r>
            <a:r>
              <a:rPr lang="en-US" sz="1800" b="1" dirty="0" err="1">
                <a:solidFill>
                  <a:srgbClr val="000000"/>
                </a:solidFill>
                <a:latin typeface="CourierNewPSMT"/>
              </a:rPr>
              <a:t>.println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"Account " 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+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number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			+ </a:t>
            </a:r>
            <a:r>
              <a:rPr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 has " 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+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			+ </a:t>
            </a:r>
            <a:r>
              <a:rPr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 "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 +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currency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+ </a:t>
            </a:r>
            <a:r>
              <a:rPr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"."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sz="1800" b="1" dirty="0">
              <a:solidFill>
                <a:srgbClr val="000000"/>
              </a:solidFill>
              <a:latin typeface="CourierNewPSMT"/>
            </a:endParaRP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800" b="1" dirty="0" err="1">
                <a:solidFill>
                  <a:srgbClr val="000000"/>
                </a:solidFill>
                <a:latin typeface="CourierNewPSMT"/>
              </a:rPr>
              <a:t>System.</a:t>
            </a:r>
            <a:r>
              <a:rPr lang="en-US" sz="1800" b="1" i="1" dirty="0" err="1">
                <a:solidFill>
                  <a:srgbClr val="3366FF">
                    <a:lumMod val="75000"/>
                  </a:srgbClr>
                </a:solidFill>
                <a:latin typeface="CourierNewPSMT"/>
              </a:rPr>
              <a:t>out</a:t>
            </a:r>
            <a:r>
              <a:rPr lang="en-US" sz="1800" b="1" dirty="0" err="1">
                <a:solidFill>
                  <a:srgbClr val="000000"/>
                </a:solidFill>
                <a:latin typeface="CourierNewPSMT"/>
              </a:rPr>
              <a:t>.println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"Account " 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+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number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			+ </a:t>
            </a:r>
            <a:r>
              <a:rPr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 has " 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+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			+ </a:t>
            </a:r>
            <a:r>
              <a:rPr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 "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 +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currency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+ </a:t>
            </a:r>
            <a:r>
              <a:rPr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"."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sz="1800" b="1" dirty="0">
              <a:solidFill>
                <a:srgbClr val="000000"/>
              </a:solidFill>
              <a:latin typeface="CourierNewPSMT"/>
            </a:endParaRP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1800" b="1" dirty="0">
              <a:solidFill>
                <a:srgbClr val="000000"/>
              </a:solidFill>
              <a:latin typeface="CourierNewPSMT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</a:endParaRP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3EB7A-D97E-2B82-D868-D962ECE973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A35E59-AFB6-D9B4-E2C4-EA59524BF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023"/>
          <a:stretch/>
        </p:blipFill>
        <p:spPr>
          <a:xfrm>
            <a:off x="6629182" y="2996952"/>
            <a:ext cx="2155286" cy="111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5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F5389-A966-ED2D-ABE3-4524053E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A06B4-8894-C664-0A20-4B1CCAD6D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Depositing money to an account is actually a functionality of an account. </a:t>
            </a:r>
          </a:p>
          <a:p>
            <a:pPr lvl="1"/>
            <a:r>
              <a:rPr lang="en-US" dirty="0"/>
              <a:t>All accounts can be deposited some amounts of money</a:t>
            </a:r>
          </a:p>
          <a:p>
            <a:endParaRPr lang="en-US" dirty="0"/>
          </a:p>
          <a:p>
            <a:r>
              <a:rPr lang="en-US" dirty="0"/>
              <a:t>How can we make depositing money a functionality of account object?</a:t>
            </a:r>
          </a:p>
          <a:p>
            <a:pPr lvl="1"/>
            <a:r>
              <a:rPr lang="en-US" dirty="0"/>
              <a:t>By defining it as a member function…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D1526-E35D-E490-A5E9-7429CEA94F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2809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DC90-3F0C-DB1A-952D-87AC09DFE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40134-C57B-F7E5-805E-76476112F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dirty="0">
                <a:solidFill>
                  <a:srgbClr val="C00000"/>
                </a:solidFill>
                <a:latin typeface="CourierNewPSMT"/>
              </a:rPr>
              <a:t>	public void </a:t>
            </a:r>
            <a:r>
              <a:rPr kumimoji="0" lang="en-US" b="1" dirty="0">
                <a:solidFill>
                  <a:srgbClr val="000000"/>
                </a:solidFill>
                <a:latin typeface="CourierNewPSMT"/>
              </a:rPr>
              <a:t>deposit(</a:t>
            </a:r>
            <a:r>
              <a:rPr kumimoji="0" lang="en-US" b="1" dirty="0">
                <a:solidFill>
                  <a:srgbClr val="C00000"/>
                </a:solidFill>
                <a:latin typeface="CourierNewPSMT"/>
              </a:rPr>
              <a:t>double</a:t>
            </a:r>
            <a:r>
              <a:rPr kumimoji="0" lang="en-US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b="1" dirty="0">
                <a:solidFill>
                  <a:srgbClr val="996633"/>
                </a:solidFill>
                <a:latin typeface="CourierNewPSMT"/>
              </a:rPr>
              <a:t>d</a:t>
            </a:r>
            <a:r>
              <a:rPr kumimoji="0" lang="en-US" b="1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balance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 </a:t>
            </a:r>
          </a:p>
          <a:p>
            <a:pPr marL="360363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A5AB5-7291-CECC-6078-CFB243D350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549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8F91B-FF4D-6F7B-86D4-994CA817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deposit member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ACF3-7010-CE11-1C3A-5131007A1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Before </a:t>
            </a:r>
            <a:r>
              <a:rPr lang="en-GB" b="1" dirty="0"/>
              <a:t>deposit</a:t>
            </a:r>
            <a:r>
              <a:rPr lang="en-GB" dirty="0"/>
              <a:t> member function</a:t>
            </a:r>
          </a:p>
          <a:p>
            <a:endParaRPr lang="en-GB" dirty="0"/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50 TL into account 1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+ 50;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300 USD into account 2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+ 300;</a:t>
            </a:r>
          </a:p>
          <a:p>
            <a:endParaRPr lang="en-GB" dirty="0"/>
          </a:p>
          <a:p>
            <a:r>
              <a:rPr lang="en-GB" dirty="0"/>
              <a:t>After </a:t>
            </a:r>
            <a:r>
              <a:rPr lang="en-GB" b="1" dirty="0"/>
              <a:t>deposit</a:t>
            </a:r>
            <a:r>
              <a:rPr lang="en-GB" dirty="0"/>
              <a:t> member function</a:t>
            </a:r>
          </a:p>
          <a:p>
            <a:endParaRPr lang="en-GB" dirty="0"/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50 TL into account 1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deposit(50);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300 USD into account 2</a:t>
            </a:r>
          </a:p>
          <a:p>
            <a:pPr marL="360363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deposit(300);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60E63-CDF0-8802-9138-7E4D01AB6C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8551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C136A-441A-B9E8-1CA5-07D6B61F0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9B5AA-C216-DFEC-769F-F929D301D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written our first class!</a:t>
            </a:r>
          </a:p>
          <a:p>
            <a:endParaRPr lang="en-US" dirty="0"/>
          </a:p>
          <a:p>
            <a:endParaRPr lang="en-US" dirty="0"/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void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balance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E3818D-B8F3-FAFB-1043-310B198E7A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A256D-E6D1-3398-C7E5-FC834D4B9370}"/>
              </a:ext>
            </a:extLst>
          </p:cNvPr>
          <p:cNvSpPr txBox="1"/>
          <p:nvPr/>
        </p:nvSpPr>
        <p:spPr>
          <a:xfrm>
            <a:off x="413538" y="4172307"/>
            <a:ext cx="8370930" cy="984885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6819900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</a:rPr>
              <a:t>Member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</a:rPr>
              <a:t>Functions</a:t>
            </a:r>
          </a:p>
          <a:p>
            <a:pPr marL="7000875"/>
            <a:endParaRPr lang="en-US" kern="0" dirty="0">
              <a:solidFill>
                <a:srgbClr val="FF99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63D426-68F5-DF21-7203-81E8D9A5DF6E}"/>
              </a:ext>
            </a:extLst>
          </p:cNvPr>
          <p:cNvSpPr txBox="1"/>
          <p:nvPr/>
        </p:nvSpPr>
        <p:spPr>
          <a:xfrm>
            <a:off x="414307" y="2784410"/>
            <a:ext cx="8370930" cy="984885"/>
          </a:xfrm>
          <a:prstGeom prst="rect">
            <a:avLst/>
          </a:prstGeom>
          <a:solidFill>
            <a:srgbClr val="FF99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5562600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member variables </a:t>
            </a:r>
            <a:r>
              <a:rPr lang="en-US" sz="2000" b="1" kern="0" dirty="0">
                <a:solidFill>
                  <a:srgbClr val="0070C0"/>
                </a:solidFill>
              </a:rPr>
              <a:t>or instance variables</a:t>
            </a:r>
          </a:p>
          <a:p>
            <a:pPr marL="5562600"/>
            <a:endParaRPr lang="en-US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0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9E34D-DD0A-D9B3-26C7-80B3D6137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From last lecture…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06F11-FEDE-346F-078F-45BF78F1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proposed programs need to </a:t>
            </a:r>
            <a:r>
              <a:rPr lang="en-US" b="1" dirty="0"/>
              <a:t>match to the problem </a:t>
            </a:r>
            <a:r>
              <a:rPr lang="en-US" dirty="0"/>
              <a:t>we are trying to solve</a:t>
            </a:r>
          </a:p>
          <a:p>
            <a:pPr lvl="1"/>
            <a:r>
              <a:rPr lang="en-US" dirty="0"/>
              <a:t>In the problem, what are the real-world objects?</a:t>
            </a:r>
          </a:p>
          <a:p>
            <a:pPr lvl="2"/>
            <a:r>
              <a:rPr lang="en-US" dirty="0"/>
              <a:t>what kind of data do they hold? (attributes)</a:t>
            </a:r>
          </a:p>
          <a:p>
            <a:pPr lvl="2"/>
            <a:r>
              <a:rPr lang="en-US" dirty="0"/>
              <a:t>what kind of functionalities they have?  (behavior)</a:t>
            </a:r>
          </a:p>
          <a:p>
            <a:pPr lvl="1"/>
            <a:r>
              <a:rPr lang="en-US" dirty="0"/>
              <a:t>Solve the problem in terms of these objects</a:t>
            </a:r>
          </a:p>
          <a:p>
            <a:pPr lvl="2"/>
            <a:r>
              <a:rPr lang="en-US" dirty="0"/>
              <a:t>Objects in the real world ~ Objects in our programs</a:t>
            </a:r>
          </a:p>
          <a:p>
            <a:pPr lvl="2"/>
            <a:r>
              <a:rPr lang="en-US" dirty="0"/>
              <a:t>Low representational gap</a:t>
            </a: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object oriented programming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1B8C9-8BE0-615E-80C3-11F48A1AA0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822404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C136A-441A-B9E8-1CA5-07D6B61F0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9B5AA-C216-DFEC-769F-F929D301D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written our first class!</a:t>
            </a:r>
          </a:p>
          <a:p>
            <a:endParaRPr lang="en-US" dirty="0"/>
          </a:p>
          <a:p>
            <a:endParaRPr lang="en-US" dirty="0"/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void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balance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E3818D-B8F3-FAFB-1043-310B198E7A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A256D-E6D1-3398-C7E5-FC834D4B9370}"/>
              </a:ext>
            </a:extLst>
          </p:cNvPr>
          <p:cNvSpPr txBox="1"/>
          <p:nvPr/>
        </p:nvSpPr>
        <p:spPr>
          <a:xfrm>
            <a:off x="413538" y="4172307"/>
            <a:ext cx="8370930" cy="984885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6905625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</a:rPr>
              <a:t>member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</a:rPr>
              <a:t>functions</a:t>
            </a:r>
          </a:p>
          <a:p>
            <a:pPr marL="6819900" algn="ctr"/>
            <a:r>
              <a:rPr lang="en-US" b="1" kern="0" dirty="0">
                <a:solidFill>
                  <a:srgbClr val="FF9900"/>
                </a:solidFill>
                <a:highlight>
                  <a:srgbClr val="00FFFF"/>
                </a:highlight>
              </a:rPr>
              <a:t>behaviors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63D426-68F5-DF21-7203-81E8D9A5DF6E}"/>
              </a:ext>
            </a:extLst>
          </p:cNvPr>
          <p:cNvSpPr txBox="1"/>
          <p:nvPr/>
        </p:nvSpPr>
        <p:spPr>
          <a:xfrm>
            <a:off x="414307" y="2784410"/>
            <a:ext cx="8370930" cy="984885"/>
          </a:xfrm>
          <a:prstGeom prst="rect">
            <a:avLst/>
          </a:prstGeom>
          <a:solidFill>
            <a:srgbClr val="FF99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5562600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</a:rPr>
              <a:t>member variables </a:t>
            </a:r>
            <a:r>
              <a:rPr lang="en-US" sz="2000" b="1" kern="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or instance variables</a:t>
            </a:r>
          </a:p>
          <a:p>
            <a:pPr marL="5562600" algn="ctr"/>
            <a:r>
              <a:rPr lang="en-US" b="1" kern="0" dirty="0">
                <a:solidFill>
                  <a:srgbClr val="0070C0"/>
                </a:solidFill>
                <a:highlight>
                  <a:srgbClr val="FFFF00"/>
                </a:highlight>
              </a:rPr>
              <a:t>attributes</a:t>
            </a:r>
          </a:p>
        </p:txBody>
      </p:sp>
    </p:spTree>
    <p:extLst>
      <p:ext uri="{BB962C8B-B14F-4D97-AF65-F5344CB8AC3E}">
        <p14:creationId xmlns:p14="http://schemas.microsoft.com/office/powerpoint/2010/main" val="334138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2E6D-71F5-43EE-AE1C-83B6380FE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2FB1A-E7F6-47A3-99DE-FC792C4B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We have also used this class to create objects!</a:t>
            </a:r>
          </a:p>
          <a:p>
            <a:pPr marL="360363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{</a:t>
            </a:r>
          </a:p>
          <a:p>
            <a:pPr marL="360363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cs typeface="+mn-cs"/>
            </a:endParaRP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Account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cs typeface="+mn-cs"/>
              </a:rPr>
              <a:t>new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cs typeface="+mn-cs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1;</a:t>
            </a:r>
          </a:p>
          <a:p>
            <a:pPr marL="125730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cs typeface="+mn-cs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100;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cs typeface="+mn-cs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2;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200;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  <a:defRPr/>
            </a:pP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25730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141CE-3717-4357-905F-5AC66EA9F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F3A1E5-950E-0F4B-7186-45EF3524B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611" y="2636912"/>
            <a:ext cx="2813851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46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2E6D-71F5-43EE-AE1C-83B6380FE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2FB1A-E7F6-47A3-99DE-FC792C4B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{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Account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cs typeface="+mn-cs"/>
              </a:rPr>
              <a:t>new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cs typeface="+mn-cs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1;</a:t>
            </a: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cs typeface="+mn-cs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100;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cs typeface="+mn-cs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200;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lv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00B050"/>
                </a:solidFill>
                <a:latin typeface="CourierNewPSMT"/>
              </a:rPr>
              <a:t>// Deposit 50 TL into account 1</a:t>
            </a:r>
          </a:p>
          <a:p>
            <a:pPr marL="1257300" lv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.</a:t>
            </a:r>
            <a:r>
              <a:rPr kumimoji="0" lang="en-US" sz="1600" b="1" dirty="0">
                <a:latin typeface="CourierNewPSMT"/>
              </a:rPr>
              <a:t>deposit(50);</a:t>
            </a:r>
          </a:p>
          <a:p>
            <a:pPr marL="1257300" lv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00B050"/>
                </a:solidFill>
                <a:latin typeface="CourierNewPSMT"/>
              </a:rPr>
              <a:t>// Deposit 300 USD into account 2</a:t>
            </a: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.</a:t>
            </a:r>
            <a:r>
              <a:rPr kumimoji="0" lang="en-US" sz="1600" b="1" dirty="0">
                <a:latin typeface="CourierNewPSMT"/>
              </a:rPr>
              <a:t>deposit(300);</a:t>
            </a:r>
          </a:p>
          <a:p>
            <a:pPr marL="1257300" lv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System.</a:t>
            </a:r>
            <a:r>
              <a:rPr lang="en-US" sz="1600" b="1" i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out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.println(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"Account " 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+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number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</a:t>
            </a:r>
          </a:p>
          <a:p>
            <a:pPr marL="1257300" lv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+ 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 has " 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+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balance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</a:t>
            </a:r>
          </a:p>
          <a:p>
            <a:pPr marL="1257300" lv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+ 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 "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 +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currency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+ 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"."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257300" lv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System.</a:t>
            </a:r>
            <a:r>
              <a:rPr lang="en-US" sz="1600" b="1" i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out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.println(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"Account " 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+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number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</a:t>
            </a:r>
          </a:p>
          <a:p>
            <a:pPr marL="1257300" lv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+ 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 has " 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+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balance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</a:t>
            </a:r>
          </a:p>
          <a:p>
            <a:pPr marL="1257300" lv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+ 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 "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 +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600" b="1" dirty="0">
                <a:latin typeface="CourierNewPSMT"/>
              </a:rPr>
              <a:t>.</a:t>
            </a:r>
            <a:r>
              <a:rPr kumimoji="0" lang="en-US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currency</a:t>
            </a: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 + </a:t>
            </a: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"."</a:t>
            </a: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);</a:t>
            </a: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141CE-3717-4357-905F-5AC66EA9F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BC09C8-A76C-9FBD-6074-37FB8898CEF6}"/>
              </a:ext>
            </a:extLst>
          </p:cNvPr>
          <p:cNvSpPr txBox="1"/>
          <p:nvPr/>
        </p:nvSpPr>
        <p:spPr>
          <a:xfrm>
            <a:off x="413538" y="3978136"/>
            <a:ext cx="8370930" cy="1754326"/>
          </a:xfrm>
          <a:prstGeom prst="rect">
            <a:avLst/>
          </a:prstGeom>
          <a:solidFill>
            <a:srgbClr val="FF99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5562600"/>
            <a:endParaRPr lang="en-US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b="1" kern="0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0E0A42-D95B-8EF6-3541-AF9D3BC60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2457" y="1325874"/>
            <a:ext cx="3258005" cy="164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9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629C3-82CA-7E1C-B25D-BB7169859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Report Account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3CB95-9953-001E-D879-CA3AF1DB7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8"/>
            <a:ext cx="8370930" cy="5471814"/>
          </a:xfrm>
        </p:spPr>
        <p:txBody>
          <a:bodyPr>
            <a:normAutofit lnSpcReduction="10000"/>
          </a:bodyPr>
          <a:lstStyle/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50 TL into account 1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.deposit(50);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300 USD into account 2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endParaRPr lang="en-US" sz="2000" dirty="0"/>
          </a:p>
          <a:p>
            <a:r>
              <a:rPr lang="en-US" sz="2000" dirty="0"/>
              <a:t>Reporting its information can be a functionality of accounts.</a:t>
            </a:r>
          </a:p>
          <a:p>
            <a:pPr lvl="1"/>
            <a:r>
              <a:rPr lang="en-US" sz="2000" dirty="0"/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report</a:t>
            </a:r>
            <a:r>
              <a:rPr lang="en-US" sz="1800" dirty="0"/>
              <a:t> member function!</a:t>
            </a:r>
            <a:endParaRPr lang="en-GB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03947-FDCE-BDF8-85EA-156EFC6AD2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B6FA07-480A-CE88-A495-BE21541D2759}"/>
              </a:ext>
            </a:extLst>
          </p:cNvPr>
          <p:cNvSpPr txBox="1"/>
          <p:nvPr/>
        </p:nvSpPr>
        <p:spPr>
          <a:xfrm>
            <a:off x="386535" y="1180852"/>
            <a:ext cx="8370930" cy="1631216"/>
          </a:xfrm>
          <a:prstGeom prst="rect">
            <a:avLst/>
          </a:prstGeom>
          <a:solidFill>
            <a:srgbClr val="FF99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5562600"/>
            <a:endParaRPr lang="en-US" sz="2000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sz="2000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sz="2000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sz="2000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sz="2000" b="1" kern="0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5AC25B-0CBA-A44C-0BB6-B0687015752F}"/>
              </a:ext>
            </a:extLst>
          </p:cNvPr>
          <p:cNvSpPr txBox="1"/>
          <p:nvPr/>
        </p:nvSpPr>
        <p:spPr>
          <a:xfrm>
            <a:off x="413538" y="3861048"/>
            <a:ext cx="8370930" cy="1600438"/>
          </a:xfrm>
          <a:prstGeom prst="rect">
            <a:avLst/>
          </a:prstGeom>
          <a:solidFill>
            <a:srgbClr val="FF99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5562600"/>
            <a:endParaRPr lang="en-US" sz="2000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sz="2000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sz="2000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sz="2000" b="1" kern="0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5562600"/>
            <a:endParaRPr lang="en-US" b="1" kern="0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E35356-0FFE-9538-E2EE-6FCA2A3FF8A7}"/>
              </a:ext>
            </a:extLst>
          </p:cNvPr>
          <p:cNvGrpSpPr/>
          <p:nvPr/>
        </p:nvGrpSpPr>
        <p:grpSpPr>
          <a:xfrm>
            <a:off x="6338918" y="2787066"/>
            <a:ext cx="2376264" cy="1088145"/>
            <a:chOff x="6338918" y="2787066"/>
            <a:chExt cx="2376264" cy="108814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C7D1453-6E61-7C9F-9E2D-D6935BDEEE0B}"/>
                </a:ext>
              </a:extLst>
            </p:cNvPr>
            <p:cNvSpPr txBox="1"/>
            <p:nvPr/>
          </p:nvSpPr>
          <p:spPr>
            <a:xfrm>
              <a:off x="6338918" y="3145520"/>
              <a:ext cx="2376264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marL="0" marR="0" lvl="1" algn="l"/>
              <a:r>
                <a:rPr lang="en-US" sz="1800" b="0" i="0" u="none" strike="noStrike" dirty="0">
                  <a:solidFill>
                    <a:srgbClr val="FF0000"/>
                  </a:solidFill>
                  <a:cs typeface="Arial" panose="020B0604020202020204" pitchFamily="34" charset="0"/>
                </a:rPr>
                <a:t>How can we fix this?</a:t>
              </a:r>
              <a:endParaRPr lang="en-US" sz="2800" b="0" i="0" u="none" strike="noStrike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5D56121-D15E-CB29-A564-CBF2B1501E7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223720" y="3519126"/>
              <a:ext cx="345014" cy="35608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B2108C9-8A91-A530-673E-4E3A4AE8F188}"/>
                </a:ext>
              </a:extLst>
            </p:cNvPr>
            <p:cNvCxnSpPr>
              <a:cxnSpLocks/>
              <a:stCxn id="8" idx="0"/>
            </p:cNvCxnSpPr>
            <p:nvPr/>
          </p:nvCxnSpPr>
          <p:spPr bwMode="auto">
            <a:xfrm flipH="1" flipV="1">
              <a:off x="7223720" y="2787066"/>
              <a:ext cx="303330" cy="358454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8553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Classes</a:t>
            </a:r>
            <a:endParaRPr lang="en-US" altLang="tr-TR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515C0-BBA1-83D3-45E7-6D3FCF301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0A836-6597-217F-32D8-AE50884DC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b="1" dirty="0"/>
              <a:t>report</a:t>
            </a:r>
            <a:r>
              <a:rPr lang="en-GB" dirty="0"/>
              <a:t> member function!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void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void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 {</a:t>
            </a:r>
          </a:p>
          <a:p>
            <a:pPr marL="15240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0E5BD-66F4-706E-4C1C-5B9497C040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94543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515C0-BBA1-83D3-45E7-6D3FCF301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0A836-6597-217F-32D8-AE50884DC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b="1" dirty="0"/>
              <a:t>report</a:t>
            </a:r>
            <a:r>
              <a:rPr lang="en-GB" dirty="0"/>
              <a:t> member function!</a:t>
            </a: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</a:p>
          <a:p>
            <a:pPr marL="13430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 {</a:t>
            </a:r>
          </a:p>
          <a:p>
            <a:pPr marL="15240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3430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0E5BD-66F4-706E-4C1C-5B9497C040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14444C-8BEC-8A5E-E32F-A097F0F7374A}"/>
              </a:ext>
            </a:extLst>
          </p:cNvPr>
          <p:cNvSpPr/>
          <p:nvPr/>
        </p:nvSpPr>
        <p:spPr bwMode="auto">
          <a:xfrm>
            <a:off x="413538" y="1580609"/>
            <a:ext cx="8370930" cy="2244474"/>
          </a:xfrm>
          <a:prstGeom prst="rect">
            <a:avLst/>
          </a:prstGeom>
          <a:solidFill>
            <a:srgbClr val="FF9900">
              <a:alpha val="20000"/>
            </a:srgbClr>
          </a:solidFill>
          <a:ln w="254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02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9D822-77A2-AF5C-BBB2-9F1AA0809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BDDF6-7C44-6351-4D0E-FA3FA25B8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{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1;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100;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200;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50 TL into account 1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.deposit(50);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300 USD into account 2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EA0B9-1F87-EE15-5AD9-21D8DAE5DF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022093-81D9-AD7C-3B9B-9C3C96D31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541" y="4076357"/>
            <a:ext cx="3435927" cy="244827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E8D1779-BE76-FEE1-A8A3-0AFAA76654CC}"/>
              </a:ext>
            </a:extLst>
          </p:cNvPr>
          <p:cNvSpPr/>
          <p:nvPr/>
        </p:nvSpPr>
        <p:spPr bwMode="auto">
          <a:xfrm>
            <a:off x="1547664" y="3645024"/>
            <a:ext cx="3024336" cy="576064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FED0BB-5464-4D10-FCB3-8540EB9D676C}"/>
              </a:ext>
            </a:extLst>
          </p:cNvPr>
          <p:cNvSpPr/>
          <p:nvPr/>
        </p:nvSpPr>
        <p:spPr bwMode="auto">
          <a:xfrm>
            <a:off x="1547664" y="5445224"/>
            <a:ext cx="3024336" cy="576064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5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tr-TR" dirty="0">
                <a:solidFill>
                  <a:srgbClr val="00B0F0"/>
                </a:solidFill>
              </a:rPr>
              <a:t>Class example - Bank Account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Depositing Money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Account Class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Bank Account – version 1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Printing Class Variables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Object Functionality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Bank Account – version 2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Bank Account – version 3</a:t>
            </a:r>
          </a:p>
          <a:p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FCBD3-DD6F-3065-6198-7CBE84857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0">
              <a:lnSpc>
                <a:spcPct val="90000"/>
              </a:lnSpc>
              <a:buFontTx/>
              <a:buNone/>
              <a:defRPr/>
            </a:pPr>
            <a:r>
              <a:rPr lang="en-US" sz="1600" b="1" dirty="0">
                <a:solidFill>
                  <a:srgbClr val="C00000"/>
                </a:solidFill>
                <a:latin typeface="CourierNewPSMT"/>
              </a:rPr>
              <a:t>public class </a:t>
            </a:r>
            <a:r>
              <a:rPr lang="en-US" sz="1600" b="1" dirty="0" err="1">
                <a:latin typeface="CourierNewPSMT"/>
              </a:rPr>
              <a:t>AccountTest</a:t>
            </a:r>
            <a:r>
              <a:rPr lang="en-US" sz="1600" b="1" dirty="0">
                <a:latin typeface="CourierNewPSMT"/>
              </a:rPr>
              <a:t> {</a:t>
            </a:r>
          </a:p>
          <a:p>
            <a:pPr marL="360363" indent="0">
              <a:lnSpc>
                <a:spcPct val="90000"/>
              </a:lnSpc>
              <a:buFontTx/>
              <a:buNone/>
              <a:defRPr/>
            </a:pP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	</a:t>
            </a:r>
            <a:r>
              <a:rPr lang="en-US" sz="1600" b="1" dirty="0">
                <a:solidFill>
                  <a:srgbClr val="C00000"/>
                </a:solidFill>
                <a:latin typeface="CourierNewPSMT"/>
              </a:rPr>
              <a:t>public static void </a:t>
            </a:r>
            <a:r>
              <a:rPr lang="en-US" sz="1600" b="1" dirty="0">
                <a:latin typeface="CourierNewPSMT"/>
              </a:rPr>
              <a:t>main(String[] </a:t>
            </a:r>
            <a:r>
              <a:rPr lang="en-US" sz="1600" b="1" dirty="0" err="1">
                <a:solidFill>
                  <a:srgbClr val="996633"/>
                </a:solidFill>
                <a:latin typeface="CourierNewPSMT"/>
              </a:rPr>
              <a:t>args</a:t>
            </a:r>
            <a:r>
              <a:rPr lang="en-US" sz="1600" b="1" dirty="0">
                <a:latin typeface="CourierNewPSMT"/>
              </a:rPr>
              <a:t>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cs typeface="+mn-cs"/>
              </a:rPr>
              <a:t>		int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account1ID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1;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cs typeface="+mn-cs"/>
              </a:rPr>
              <a:t>		double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1000;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		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"TL"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dirty="0">
              <a:solidFill>
                <a:srgbClr val="3366FF">
                  <a:lumMod val="75000"/>
                </a:srgbClr>
              </a:solidFill>
              <a:latin typeface="CourierNewPSMT"/>
              <a:cs typeface="+mn-cs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cs typeface="+mn-cs"/>
              </a:rPr>
              <a:t>		int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account2ID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2;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cs typeface="+mn-cs"/>
              </a:rPr>
              <a:t>		double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account2Balance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800;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		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account2Currency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"USD";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NewPSMT"/>
              <a:cs typeface="+mn-cs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		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+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  <a:cs typeface="+mn-cs"/>
              </a:rPr>
              <a:t>account1ID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latin typeface="CourierNewPSMT"/>
                <a:cs typeface="+mn-cs"/>
              </a:rPr>
              <a:t>	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+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  <a:cs typeface="+mn-cs"/>
              </a:rPr>
              <a:t>account1Balance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latin typeface="CourierNewPSMT"/>
              </a:rPr>
              <a:t>			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  <a:cs typeface="+mn-cs"/>
              </a:rPr>
              <a:t>account1Currency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latin typeface="CourierNewPSMT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		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+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  <a:cs typeface="+mn-cs"/>
              </a:rPr>
              <a:t>account2ID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latin typeface="CourierNewPSMT"/>
                <a:cs typeface="+mn-cs"/>
              </a:rPr>
              <a:t>	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+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  <a:cs typeface="+mn-cs"/>
              </a:rPr>
              <a:t>account2Balance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latin typeface="CourierNewPSMT"/>
              </a:rPr>
              <a:t>			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+ </a:t>
            </a:r>
            <a:r>
              <a:rPr kumimoji="0" lang="en-US" sz="1600" b="1" dirty="0">
                <a:solidFill>
                  <a:srgbClr val="996633"/>
                </a:solidFill>
                <a:latin typeface="CourierNewPSMT"/>
                <a:cs typeface="+mn-cs"/>
              </a:rPr>
              <a:t>account2Currency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);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cs typeface="+mn-cs"/>
            </a:endParaRPr>
          </a:p>
          <a:p>
            <a:pPr marL="360363" indent="0">
              <a:lnSpc>
                <a:spcPct val="90000"/>
              </a:lnSpc>
              <a:buFontTx/>
              <a:buNone/>
              <a:defRPr/>
            </a:pPr>
            <a:r>
              <a:rPr lang="en-US" sz="16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	</a:t>
            </a:r>
            <a:r>
              <a:rPr lang="en-US" sz="1600" b="1" dirty="0">
                <a:latin typeface="CourierNewPSMT"/>
              </a:rPr>
              <a:t>}</a:t>
            </a:r>
          </a:p>
          <a:p>
            <a:pPr marL="360363" indent="0">
              <a:lnSpc>
                <a:spcPct val="90000"/>
              </a:lnSpc>
              <a:buFontTx/>
              <a:buNone/>
              <a:defRPr/>
            </a:pPr>
            <a:r>
              <a:rPr lang="en-US" sz="1600" b="1" dirty="0">
                <a:latin typeface="CourierNewPSMT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3158DA-350C-01D1-B827-45803A12F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 example - Bank Account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73050-B82D-FA80-95D9-4923819DAC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1AD1FB1-FCD4-BA1A-A523-73207AB02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499" y="5189461"/>
            <a:ext cx="6710969" cy="133516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F9B88A2-CF9D-0897-6F37-54FCB16EA054}"/>
              </a:ext>
            </a:extLst>
          </p:cNvPr>
          <p:cNvSpPr/>
          <p:nvPr/>
        </p:nvSpPr>
        <p:spPr bwMode="auto">
          <a:xfrm>
            <a:off x="413538" y="2636912"/>
            <a:ext cx="8370930" cy="2448272"/>
          </a:xfrm>
          <a:prstGeom prst="rect">
            <a:avLst/>
          </a:prstGeom>
          <a:solidFill>
            <a:srgbClr val="00B0F0">
              <a:alpha val="20000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70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A67DD-568D-8434-F6BC-C9274B630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Depositing Money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688E2-0F6D-0DDA-9661-0B3E830C6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50 TL into account 1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+ 50;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dirty="0">
              <a:solidFill>
                <a:srgbClr val="000000"/>
              </a:solidFill>
              <a:latin typeface="CourierNewPSMT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300 USD into account 2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+ 300;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dirty="0">
              <a:solidFill>
                <a:srgbClr val="000000"/>
              </a:solidFill>
              <a:latin typeface="CourierNewPSMT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r>
              <a:rPr lang="en-US" dirty="0"/>
              <a:t>Before: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After: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A11FF-826D-84B2-6667-8E0BA9BFD6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AB6286-2AEB-09B2-0663-8D24EAC830BA}"/>
              </a:ext>
            </a:extLst>
          </p:cNvPr>
          <p:cNvSpPr txBox="1"/>
          <p:nvPr/>
        </p:nvSpPr>
        <p:spPr>
          <a:xfrm>
            <a:off x="2339752" y="3082896"/>
            <a:ext cx="2088232" cy="954107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>
            <a:spAutoFit/>
          </a:bodyPr>
          <a:lstStyle/>
          <a:p>
            <a:pPr algn="just"/>
            <a:r>
              <a:rPr lang="en-GB" b="1" i="0" u="none" strike="noStrike" baseline="0" dirty="0">
                <a:solidFill>
                  <a:srgbClr val="FF9900"/>
                </a:solidFill>
              </a:rPr>
              <a:t>account1Balance</a:t>
            </a:r>
          </a:p>
          <a:p>
            <a:pPr algn="just"/>
            <a:endParaRPr lang="en-GB" b="1" i="0" u="none" strike="noStrike" baseline="0" dirty="0">
              <a:solidFill>
                <a:srgbClr val="FF9900"/>
              </a:solidFill>
            </a:endParaRPr>
          </a:p>
          <a:p>
            <a:pPr algn="ctr"/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</a:rPr>
              <a:t>1000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8BAEB4-30B0-F5E0-37DA-8CF28C359B3A}"/>
              </a:ext>
            </a:extLst>
          </p:cNvPr>
          <p:cNvSpPr txBox="1"/>
          <p:nvPr/>
        </p:nvSpPr>
        <p:spPr>
          <a:xfrm>
            <a:off x="4716787" y="3082896"/>
            <a:ext cx="2088232" cy="954107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>
            <a:spAutoFit/>
          </a:bodyPr>
          <a:lstStyle/>
          <a:p>
            <a:pPr algn="just"/>
            <a:r>
              <a:rPr lang="en-GB" b="1" i="0" u="none" strike="noStrike" baseline="0" dirty="0">
                <a:solidFill>
                  <a:srgbClr val="FF9900"/>
                </a:solidFill>
              </a:rPr>
              <a:t>account2Balance</a:t>
            </a:r>
          </a:p>
          <a:p>
            <a:pPr algn="just"/>
            <a:endParaRPr lang="en-GB" b="1" i="0" u="none" strike="noStrike" baseline="0" dirty="0">
              <a:solidFill>
                <a:srgbClr val="FF9900"/>
              </a:solidFill>
            </a:endParaRPr>
          </a:p>
          <a:p>
            <a:pPr algn="ctr"/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</a:rPr>
              <a:t>800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F49B40-88E5-A860-96A1-9736774616BC}"/>
              </a:ext>
            </a:extLst>
          </p:cNvPr>
          <p:cNvSpPr txBox="1"/>
          <p:nvPr/>
        </p:nvSpPr>
        <p:spPr>
          <a:xfrm>
            <a:off x="2339752" y="4408076"/>
            <a:ext cx="2088232" cy="954107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>
            <a:spAutoFit/>
          </a:bodyPr>
          <a:lstStyle/>
          <a:p>
            <a:pPr algn="just"/>
            <a:r>
              <a:rPr lang="en-GB" b="1" i="0" u="none" strike="noStrike" baseline="0" dirty="0">
                <a:solidFill>
                  <a:srgbClr val="FF9900"/>
                </a:solidFill>
              </a:rPr>
              <a:t>account1Balance</a:t>
            </a:r>
          </a:p>
          <a:p>
            <a:pPr algn="just"/>
            <a:endParaRPr lang="en-GB" b="1" i="0" u="none" strike="noStrike" baseline="0" dirty="0">
              <a:solidFill>
                <a:srgbClr val="FF9900"/>
              </a:solidFill>
            </a:endParaRPr>
          </a:p>
          <a:p>
            <a:pPr algn="ctr"/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</a:rPr>
              <a:t>1050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FB7041-F764-D452-522E-9E79C2E75FC0}"/>
              </a:ext>
            </a:extLst>
          </p:cNvPr>
          <p:cNvSpPr txBox="1"/>
          <p:nvPr/>
        </p:nvSpPr>
        <p:spPr>
          <a:xfrm>
            <a:off x="4716787" y="4408076"/>
            <a:ext cx="2088232" cy="954107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>
            <a:spAutoFit/>
          </a:bodyPr>
          <a:lstStyle/>
          <a:p>
            <a:pPr algn="just"/>
            <a:r>
              <a:rPr lang="en-GB" b="1" i="0" u="none" strike="noStrike" baseline="0" dirty="0">
                <a:solidFill>
                  <a:srgbClr val="FF9900"/>
                </a:solidFill>
              </a:rPr>
              <a:t>account2Balance</a:t>
            </a:r>
          </a:p>
          <a:p>
            <a:pPr algn="just"/>
            <a:endParaRPr lang="en-GB" b="1" i="0" u="none" strike="noStrike" baseline="0" dirty="0">
              <a:solidFill>
                <a:srgbClr val="FF9900"/>
              </a:solidFill>
            </a:endParaRPr>
          </a:p>
          <a:p>
            <a:pPr algn="ctr"/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</a:rPr>
              <a:t>1100</a:t>
            </a:r>
          </a:p>
        </p:txBody>
      </p:sp>
    </p:spTree>
    <p:extLst>
      <p:ext uri="{BB962C8B-B14F-4D97-AF65-F5344CB8AC3E}">
        <p14:creationId xmlns:p14="http://schemas.microsoft.com/office/powerpoint/2010/main" val="394616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49528F-C7C7-A61B-40BD-278CAA20E9CD}"/>
              </a:ext>
            </a:extLst>
          </p:cNvPr>
          <p:cNvSpPr/>
          <p:nvPr/>
        </p:nvSpPr>
        <p:spPr bwMode="auto">
          <a:xfrm>
            <a:off x="413538" y="2708920"/>
            <a:ext cx="8370930" cy="1152128"/>
          </a:xfrm>
          <a:prstGeom prst="rect">
            <a:avLst/>
          </a:prstGeom>
          <a:solidFill>
            <a:srgbClr val="00B0F0">
              <a:alpha val="20000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AFF2E-B81B-A3D9-4252-09DE2E931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Printing Account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C8162-35DA-D89B-4103-FF263E14C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account1ID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account2ID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50 TL into account 1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+ 50;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dirty="0">
              <a:solidFill>
                <a:srgbClr val="000000"/>
              </a:solidFill>
              <a:latin typeface="CourierNewPSMT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300 USD into account 2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+ 300;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account1ID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6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account2ID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endParaRPr kumimoji="1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account2Balance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account2Currency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4D79E-229B-C4E6-C8EB-4272EAC3F6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47E902-4902-BA30-145F-B06D4F535D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2469"/>
          <a:stretch/>
        </p:blipFill>
        <p:spPr>
          <a:xfrm>
            <a:off x="6307904" y="5410047"/>
            <a:ext cx="2422558" cy="111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8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D8E3-E83A-B2E2-240A-D8257C30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Account Class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A9870-32B3-F1BE-37BA-E480E6E49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account has an </a:t>
            </a:r>
            <a:r>
              <a:rPr lang="en-US" dirty="0">
                <a:solidFill>
                  <a:srgbClr val="0070C0"/>
                </a:solidFill>
              </a:rPr>
              <a:t>ID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balance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currency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These can be thought as attributes of an account.</a:t>
            </a:r>
          </a:p>
          <a:p>
            <a:r>
              <a:rPr lang="en-US" dirty="0"/>
              <a:t>Can we have an account object which holds all these necessary data together?</a:t>
            </a:r>
          </a:p>
          <a:p>
            <a:endParaRPr lang="en-US" dirty="0"/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	public class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	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	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	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}</a:t>
            </a:r>
            <a:endParaRPr lang="en-GB" sz="2000" dirty="0"/>
          </a:p>
          <a:p>
            <a:endParaRPr lang="en-GB" dirty="0"/>
          </a:p>
          <a:p>
            <a:r>
              <a:rPr lang="en-US" dirty="0"/>
              <a:t>These are called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member variables </a:t>
            </a:r>
            <a:r>
              <a:rPr lang="en-US" dirty="0"/>
              <a:t>of the class or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fields</a:t>
            </a:r>
            <a:r>
              <a:rPr lang="en-US" dirty="0"/>
              <a:t>. </a:t>
            </a:r>
          </a:p>
          <a:p>
            <a:r>
              <a:rPr lang="en-US" dirty="0"/>
              <a:t>They are also referred to as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instance variables</a:t>
            </a:r>
            <a:r>
              <a:rPr lang="en-US" dirty="0"/>
              <a:t>.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1F81A-7867-0DE7-65ED-A53C829437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5144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2209FE-9975-B954-663D-6893C956D011}"/>
              </a:ext>
            </a:extLst>
          </p:cNvPr>
          <p:cNvSpPr txBox="1"/>
          <p:nvPr/>
        </p:nvSpPr>
        <p:spPr>
          <a:xfrm>
            <a:off x="413538" y="1125537"/>
            <a:ext cx="8370930" cy="1508105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5743575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</a:rPr>
              <a:t>Account.java</a:t>
            </a:r>
          </a:p>
          <a:p>
            <a:pPr marL="5743575"/>
            <a:endParaRPr lang="en-US" kern="0" dirty="0">
              <a:solidFill>
                <a:srgbClr val="FF9900"/>
              </a:solidFill>
            </a:endParaRPr>
          </a:p>
          <a:p>
            <a:pPr marL="5743575"/>
            <a:r>
              <a:rPr lang="en-US" kern="0" dirty="0">
                <a:solidFill>
                  <a:srgbClr val="FF9900"/>
                </a:solidFill>
              </a:rPr>
              <a:t>This is the class which provides the specifics of the Account object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BE369E-D738-353E-8C3D-61058A45B006}"/>
              </a:ext>
            </a:extLst>
          </p:cNvPr>
          <p:cNvSpPr txBox="1"/>
          <p:nvPr/>
        </p:nvSpPr>
        <p:spPr>
          <a:xfrm>
            <a:off x="413538" y="3284984"/>
            <a:ext cx="8370930" cy="2616101"/>
          </a:xfrm>
          <a:prstGeom prst="rect">
            <a:avLst/>
          </a:prstGeom>
          <a:solidFill>
            <a:srgbClr val="FF99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5743575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AccountTest.java</a:t>
            </a:r>
          </a:p>
          <a:p>
            <a:pPr marL="5743575"/>
            <a:endParaRPr lang="en-US" kern="0" dirty="0">
              <a:solidFill>
                <a:srgbClr val="0070C0"/>
              </a:solidFill>
            </a:endParaRPr>
          </a:p>
          <a:p>
            <a:pPr marL="5743575"/>
            <a:r>
              <a:rPr lang="en-US" kern="0" dirty="0">
                <a:solidFill>
                  <a:srgbClr val="0070C0"/>
                </a:solidFill>
              </a:rPr>
              <a:t>In here, we have </a:t>
            </a:r>
            <a:br>
              <a:rPr lang="en-US" kern="0" dirty="0">
                <a:solidFill>
                  <a:srgbClr val="0070C0"/>
                </a:solidFill>
              </a:rPr>
            </a:br>
            <a:r>
              <a:rPr lang="en-US" kern="0" dirty="0">
                <a:solidFill>
                  <a:srgbClr val="0070C0"/>
                </a:solidFill>
              </a:rPr>
              <a:t>two Account objects: </a:t>
            </a:r>
            <a:br>
              <a:rPr lang="en-US" kern="0" dirty="0">
                <a:solidFill>
                  <a:srgbClr val="0070C0"/>
                </a:solidFill>
              </a:rPr>
            </a:br>
            <a:r>
              <a:rPr lang="en-US" kern="0" dirty="0">
                <a:solidFill>
                  <a:srgbClr val="0070C0"/>
                </a:solidFill>
              </a:rPr>
              <a:t>account1 and </a:t>
            </a:r>
            <a:br>
              <a:rPr lang="en-US" kern="0" dirty="0">
                <a:solidFill>
                  <a:srgbClr val="0070C0"/>
                </a:solidFill>
              </a:rPr>
            </a:br>
            <a:r>
              <a:rPr lang="en-US" kern="0" dirty="0">
                <a:solidFill>
                  <a:srgbClr val="0070C0"/>
                </a:solidFill>
              </a:rPr>
              <a:t>account2</a:t>
            </a:r>
          </a:p>
          <a:p>
            <a:pPr marL="85725"/>
            <a:endParaRPr lang="en-US" kern="0" dirty="0">
              <a:solidFill>
                <a:srgbClr val="0070C0"/>
              </a:solidFill>
            </a:endParaRPr>
          </a:p>
          <a:p>
            <a:pPr marL="85725"/>
            <a:endParaRPr lang="en-US" kern="0" dirty="0">
              <a:solidFill>
                <a:srgbClr val="0070C0"/>
              </a:solidFill>
            </a:endParaRPr>
          </a:p>
          <a:p>
            <a:pPr marL="85725"/>
            <a:endParaRPr lang="en-US" kern="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176C8-8B64-B4A5-9AE1-A5CF5541A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cs typeface="+mn-cs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cs typeface="+mn-cs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cs typeface="+mn-cs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cs typeface="+mn-cs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 Account();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cs typeface="+mn-cs"/>
              </a:rPr>
              <a:t>number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1;</a:t>
            </a:r>
          </a:p>
          <a:p>
            <a:pPr marL="360363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cs typeface="+mn-cs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100;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cs typeface="+mn-cs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cs typeface="+mn-cs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cs typeface="+mn-cs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200;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dirty="0">
              <a:solidFill>
                <a:srgbClr val="000000"/>
              </a:solidFill>
              <a:latin typeface="CourierNewPSMT"/>
            </a:endParaRPr>
          </a:p>
          <a:p>
            <a:endParaRPr lang="en-US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7179FC-173A-1375-AB79-97D01739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BCE0D-19CB-C3EE-7321-3A37BACFD0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087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F67EC-5C21-7807-77B9-7C8A88DC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Printing Class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1E46E-257C-A995-B34C-C5CF54917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		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3EB7A-D97E-2B82-D868-D962ECE973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386684-93C8-A984-4A24-C87685D23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873" y="3573016"/>
            <a:ext cx="8256589" cy="133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4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11639</TotalTime>
  <Words>2084</Words>
  <Application>Microsoft Office PowerPoint</Application>
  <PresentationFormat>On-screen Show (4:3)</PresentationFormat>
  <Paragraphs>403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CourierNewPSMT</vt:lpstr>
      <vt:lpstr>Times New Roman</vt:lpstr>
      <vt:lpstr>Bahcesehir master slide</vt:lpstr>
      <vt:lpstr>PowerPoint Presentation</vt:lpstr>
      <vt:lpstr>PowerPoint Presentation</vt:lpstr>
      <vt:lpstr>Outline</vt:lpstr>
      <vt:lpstr>Class example - Bank Account</vt:lpstr>
      <vt:lpstr>Depositing Money</vt:lpstr>
      <vt:lpstr>Printing Account Details</vt:lpstr>
      <vt:lpstr>Account Class </vt:lpstr>
      <vt:lpstr>Bank Account – version 1</vt:lpstr>
      <vt:lpstr>Printing Class Variables</vt:lpstr>
      <vt:lpstr>What will be the output?</vt:lpstr>
      <vt:lpstr>Object Functionality</vt:lpstr>
      <vt:lpstr>Bank Account – version 2</vt:lpstr>
      <vt:lpstr>deposit member function</vt:lpstr>
      <vt:lpstr>Class</vt:lpstr>
      <vt:lpstr>From last lecture…</vt:lpstr>
      <vt:lpstr>Class</vt:lpstr>
      <vt:lpstr>Objects</vt:lpstr>
      <vt:lpstr>Objects</vt:lpstr>
      <vt:lpstr>Report Account Information</vt:lpstr>
      <vt:lpstr>Bank Account – version 3</vt:lpstr>
      <vt:lpstr>Bank Account – version 3</vt:lpstr>
      <vt:lpstr>Bank Account – version 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440</cp:revision>
  <dcterms:created xsi:type="dcterms:W3CDTF">2004-11-05T11:30:37Z</dcterms:created>
  <dcterms:modified xsi:type="dcterms:W3CDTF">2024-07-10T06:33:45Z</dcterms:modified>
</cp:coreProperties>
</file>