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797" r:id="rId2"/>
    <p:sldId id="355" r:id="rId3"/>
    <p:sldId id="404" r:id="rId4"/>
    <p:sldId id="528" r:id="rId5"/>
    <p:sldId id="529" r:id="rId6"/>
    <p:sldId id="768" r:id="rId7"/>
    <p:sldId id="769" r:id="rId8"/>
    <p:sldId id="770" r:id="rId9"/>
    <p:sldId id="771" r:id="rId10"/>
    <p:sldId id="772" r:id="rId11"/>
    <p:sldId id="766" r:id="rId12"/>
    <p:sldId id="773" r:id="rId13"/>
    <p:sldId id="774" r:id="rId14"/>
    <p:sldId id="751" r:id="rId15"/>
    <p:sldId id="775" r:id="rId16"/>
    <p:sldId id="777" r:id="rId17"/>
    <p:sldId id="778" r:id="rId18"/>
    <p:sldId id="779" r:id="rId19"/>
    <p:sldId id="796" r:id="rId20"/>
    <p:sldId id="782" r:id="rId21"/>
    <p:sldId id="781" r:id="rId22"/>
    <p:sldId id="784" r:id="rId23"/>
    <p:sldId id="785" r:id="rId24"/>
    <p:sldId id="786" r:id="rId25"/>
    <p:sldId id="783" r:id="rId26"/>
    <p:sldId id="780" r:id="rId27"/>
    <p:sldId id="787" r:id="rId28"/>
    <p:sldId id="788" r:id="rId29"/>
    <p:sldId id="789" r:id="rId30"/>
    <p:sldId id="790" r:id="rId31"/>
    <p:sldId id="776" r:id="rId32"/>
    <p:sldId id="791" r:id="rId33"/>
    <p:sldId id="792" r:id="rId34"/>
    <p:sldId id="793" r:id="rId35"/>
    <p:sldId id="794" r:id="rId36"/>
    <p:sldId id="795" r:id="rId37"/>
    <p:sldId id="706" r:id="rId38"/>
  </p:sldIdLst>
  <p:sldSz cx="9144000" cy="6858000" type="screen4x3"/>
  <p:notesSz cx="6642100" cy="9653588"/>
  <p:defaultTextStyle>
    <a:defPPr>
      <a:defRPr lang="tr-TR"/>
    </a:defPPr>
    <a:lvl1pPr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bg2"/>
        </a:solidFill>
        <a:latin typeface="Arial" panose="020B0604020202020204" pitchFamily="34" charset="0"/>
        <a:ea typeface="+mn-ea"/>
        <a:cs typeface="+mn-cs"/>
      </a:defRPr>
    </a:lvl5pPr>
    <a:lvl6pPr marL="2286000" algn="l" defTabSz="914400" rtl="0" eaLnBrk="1" latinLnBrk="0" hangingPunct="1">
      <a:defRPr kern="1200">
        <a:solidFill>
          <a:schemeClr val="bg2"/>
        </a:solidFill>
        <a:latin typeface="Arial" panose="020B0604020202020204" pitchFamily="34" charset="0"/>
        <a:ea typeface="+mn-ea"/>
        <a:cs typeface="+mn-cs"/>
      </a:defRPr>
    </a:lvl6pPr>
    <a:lvl7pPr marL="2743200" algn="l" defTabSz="914400" rtl="0" eaLnBrk="1" latinLnBrk="0" hangingPunct="1">
      <a:defRPr kern="1200">
        <a:solidFill>
          <a:schemeClr val="bg2"/>
        </a:solidFill>
        <a:latin typeface="Arial" panose="020B0604020202020204" pitchFamily="34" charset="0"/>
        <a:ea typeface="+mn-ea"/>
        <a:cs typeface="+mn-cs"/>
      </a:defRPr>
    </a:lvl7pPr>
    <a:lvl8pPr marL="3200400" algn="l" defTabSz="914400" rtl="0" eaLnBrk="1" latinLnBrk="0" hangingPunct="1">
      <a:defRPr kern="1200">
        <a:solidFill>
          <a:schemeClr val="bg2"/>
        </a:solidFill>
        <a:latin typeface="Arial" panose="020B0604020202020204" pitchFamily="34" charset="0"/>
        <a:ea typeface="+mn-ea"/>
        <a:cs typeface="+mn-cs"/>
      </a:defRPr>
    </a:lvl8pPr>
    <a:lvl9pPr marL="3657600" algn="l" defTabSz="914400" rtl="0" eaLnBrk="1" latinLnBrk="0" hangingPunct="1">
      <a:defRPr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00"/>
    <a:srgbClr val="996633"/>
    <a:srgbClr val="CC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431" autoAdjust="0"/>
  </p:normalViewPr>
  <p:slideViewPr>
    <p:cSldViewPr>
      <p:cViewPr varScale="1">
        <p:scale>
          <a:sx n="101" d="100"/>
          <a:sy n="101" d="100"/>
        </p:scale>
        <p:origin x="145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7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1" hangingPunct="1">
              <a:defRPr sz="1200">
                <a:solidFill>
                  <a:schemeClr val="tx1"/>
                </a:solidFill>
                <a:latin typeface="Arial" charset="0"/>
              </a:defRPr>
            </a:lvl1pPr>
          </a:lstStyle>
          <a:p>
            <a:pPr>
              <a:defRPr/>
            </a:pPr>
            <a:endParaRPr lang="en-US"/>
          </a:p>
        </p:txBody>
      </p:sp>
      <p:sp>
        <p:nvSpPr>
          <p:cNvPr id="60419" name="Rectangle 3"/>
          <p:cNvSpPr>
            <a:spLocks noGrp="1" noChangeArrowheads="1"/>
          </p:cNvSpPr>
          <p:nvPr>
            <p:ph type="dt" sz="quarter"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1" hangingPunct="1">
              <a:defRPr sz="1200">
                <a:solidFill>
                  <a:schemeClr val="tx1"/>
                </a:solidFill>
                <a:latin typeface="Arial" charset="0"/>
              </a:defRPr>
            </a:lvl1pPr>
          </a:lstStyle>
          <a:p>
            <a:pPr>
              <a:defRPr/>
            </a:pPr>
            <a:endParaRPr lang="en-US"/>
          </a:p>
        </p:txBody>
      </p:sp>
      <p:sp>
        <p:nvSpPr>
          <p:cNvPr id="60420" name="Rectangle 4"/>
          <p:cNvSpPr>
            <a:spLocks noGrp="1" noChangeArrowheads="1"/>
          </p:cNvSpPr>
          <p:nvPr>
            <p:ph type="ftr" sz="quarter" idx="2"/>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1" hangingPunct="1">
              <a:defRPr sz="1200">
                <a:solidFill>
                  <a:schemeClr val="tx1"/>
                </a:solidFill>
                <a:latin typeface="Arial" charset="0"/>
              </a:defRPr>
            </a:lvl1pPr>
          </a:lstStyle>
          <a:p>
            <a:pPr>
              <a:defRPr/>
            </a:pPr>
            <a:endParaRPr lang="en-US"/>
          </a:p>
        </p:txBody>
      </p:sp>
      <p:sp>
        <p:nvSpPr>
          <p:cNvPr id="60421" name="Rectangle 5"/>
          <p:cNvSpPr>
            <a:spLocks noGrp="1" noChangeArrowheads="1"/>
          </p:cNvSpPr>
          <p:nvPr>
            <p:ph type="sldNum" sz="quarter" idx="3"/>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1" hangingPunct="1">
              <a:defRPr sz="1200">
                <a:solidFill>
                  <a:schemeClr val="tx1"/>
                </a:solidFill>
              </a:defRPr>
            </a:lvl1pPr>
          </a:lstStyle>
          <a:p>
            <a:pPr>
              <a:defRPr/>
            </a:pPr>
            <a:fld id="{8797D7DB-1292-4C2B-9BEE-3D1F88C6E4E6}" type="slidenum">
              <a:rPr lang="en-US" altLang="tr-TR"/>
              <a:pPr>
                <a:defRPr/>
              </a:pPr>
              <a:t>‹#›</a:t>
            </a:fld>
            <a:endParaRPr lang="en-US" altLang="tr-TR"/>
          </a:p>
        </p:txBody>
      </p:sp>
    </p:spTree>
    <p:extLst>
      <p:ext uri="{BB962C8B-B14F-4D97-AF65-F5344CB8AC3E}">
        <p14:creationId xmlns:p14="http://schemas.microsoft.com/office/powerpoint/2010/main" val="158204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l" defTabSz="895350" eaLnBrk="0" hangingPunct="0">
              <a:defRPr sz="1200">
                <a:solidFill>
                  <a:schemeClr val="tx1"/>
                </a:solidFill>
                <a:latin typeface="Arial" charset="0"/>
              </a:defRPr>
            </a:lvl1pPr>
          </a:lstStyle>
          <a:p>
            <a:pPr>
              <a:defRPr/>
            </a:pPr>
            <a:endParaRPr lang="tr-TR"/>
          </a:p>
        </p:txBody>
      </p:sp>
      <p:sp>
        <p:nvSpPr>
          <p:cNvPr id="4099" name="Rectangle 3"/>
          <p:cNvSpPr>
            <a:spLocks noGrp="1" noChangeArrowheads="1"/>
          </p:cNvSpPr>
          <p:nvPr>
            <p:ph type="dt" idx="1"/>
          </p:nvPr>
        </p:nvSpPr>
        <p:spPr bwMode="auto">
          <a:xfrm>
            <a:off x="3762375" y="0"/>
            <a:ext cx="2878138" cy="482600"/>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lvl1pPr algn="r" defTabSz="895350" eaLnBrk="0" hangingPunct="0">
              <a:defRPr sz="1200">
                <a:solidFill>
                  <a:schemeClr val="tx1"/>
                </a:solidFill>
                <a:latin typeface="Arial" charset="0"/>
              </a:defRPr>
            </a:lvl1pPr>
          </a:lstStyle>
          <a:p>
            <a:pPr>
              <a:defRPr/>
            </a:pPr>
            <a:endParaRPr lang="tr-TR"/>
          </a:p>
        </p:txBody>
      </p:sp>
      <p:sp>
        <p:nvSpPr>
          <p:cNvPr id="2052" name="Rectangle 4"/>
          <p:cNvSpPr>
            <a:spLocks noGrp="1" noRot="1" noChangeAspect="1" noChangeArrowheads="1" noTextEdit="1"/>
          </p:cNvSpPr>
          <p:nvPr>
            <p:ph type="sldImg" idx="2"/>
          </p:nvPr>
        </p:nvSpPr>
        <p:spPr bwMode="auto">
          <a:xfrm>
            <a:off x="908050" y="723900"/>
            <a:ext cx="4826000" cy="361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63575" y="4584700"/>
            <a:ext cx="5314950" cy="4344988"/>
          </a:xfrm>
          <a:prstGeom prst="rect">
            <a:avLst/>
          </a:prstGeom>
          <a:noFill/>
          <a:ln w="9525">
            <a:noFill/>
            <a:miter lim="800000"/>
            <a:headEnd/>
            <a:tailEnd/>
          </a:ln>
          <a:effectLst/>
        </p:spPr>
        <p:txBody>
          <a:bodyPr vert="horz" wrap="square" lIns="89538" tIns="44769" rIns="89538" bIns="44769"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4102" name="Rectangle 6"/>
          <p:cNvSpPr>
            <a:spLocks noGrp="1" noChangeArrowheads="1"/>
          </p:cNvSpPr>
          <p:nvPr>
            <p:ph type="ftr" sz="quarter" idx="4"/>
          </p:nvPr>
        </p:nvSpPr>
        <p:spPr bwMode="auto">
          <a:xfrm>
            <a:off x="0"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l" defTabSz="895350" eaLnBrk="0" hangingPunct="0">
              <a:defRPr sz="1200">
                <a:solidFill>
                  <a:schemeClr val="tx1"/>
                </a:solidFill>
                <a:latin typeface="Arial" charset="0"/>
              </a:defRPr>
            </a:lvl1pPr>
          </a:lstStyle>
          <a:p>
            <a:pPr>
              <a:defRPr/>
            </a:pPr>
            <a:endParaRPr lang="tr-TR"/>
          </a:p>
        </p:txBody>
      </p:sp>
      <p:sp>
        <p:nvSpPr>
          <p:cNvPr id="4103" name="Rectangle 7"/>
          <p:cNvSpPr>
            <a:spLocks noGrp="1" noChangeArrowheads="1"/>
          </p:cNvSpPr>
          <p:nvPr>
            <p:ph type="sldNum" sz="quarter" idx="5"/>
          </p:nvPr>
        </p:nvSpPr>
        <p:spPr bwMode="auto">
          <a:xfrm>
            <a:off x="3762375" y="9167813"/>
            <a:ext cx="2878138" cy="484187"/>
          </a:xfrm>
          <a:prstGeom prst="rect">
            <a:avLst/>
          </a:prstGeom>
          <a:noFill/>
          <a:ln w="9525">
            <a:noFill/>
            <a:miter lim="800000"/>
            <a:headEnd/>
            <a:tailEnd/>
          </a:ln>
          <a:effectLst/>
        </p:spPr>
        <p:txBody>
          <a:bodyPr vert="horz" wrap="square" lIns="89538" tIns="44769" rIns="89538" bIns="44769" numCol="1" anchor="b" anchorCtr="0" compatLnSpc="1">
            <a:prstTxWarp prst="textNoShape">
              <a:avLst/>
            </a:prstTxWarp>
          </a:bodyPr>
          <a:lstStyle>
            <a:lvl1pPr algn="r" defTabSz="895350" eaLnBrk="0" hangingPunct="0">
              <a:defRPr sz="1200">
                <a:solidFill>
                  <a:schemeClr val="tx1"/>
                </a:solidFill>
              </a:defRPr>
            </a:lvl1pPr>
          </a:lstStyle>
          <a:p>
            <a:pPr>
              <a:defRPr/>
            </a:pPr>
            <a:fld id="{07D1B35F-4AE8-4F50-9FF3-FA55D3B14EA0}" type="slidenum">
              <a:rPr lang="tr-TR" altLang="tr-TR"/>
              <a:pPr>
                <a:defRPr/>
              </a:pPr>
              <a:t>‹#›</a:t>
            </a:fld>
            <a:endParaRPr lang="tr-TR" altLang="tr-TR"/>
          </a:p>
        </p:txBody>
      </p:sp>
    </p:spTree>
    <p:extLst>
      <p:ext uri="{BB962C8B-B14F-4D97-AF65-F5344CB8AC3E}">
        <p14:creationId xmlns:p14="http://schemas.microsoft.com/office/powerpoint/2010/main" val="2814420667"/>
      </p:ext>
    </p:extLst>
  </p:cSld>
  <p:clrMap bg1="lt1" tx1="dk1" bg2="lt2" tx2="dk2" accent1="accent1" accent2="accent2" accent3="accent3" accent4="accent4" accent5="accent5" accent6="accent6" hlink="hlink" folHlink="folHlink"/>
  <p:hf hdr="0" dt="0"/>
  <p:notesStyle>
    <a:lvl1pPr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E98D93B3-19CB-F5B1-06E5-E5E8D6A45CF6}"/>
              </a:ext>
            </a:extLst>
          </p:cNvPr>
          <p:cNvSpPr>
            <a:spLocks noGrp="1" noChangeArrowheads="1"/>
          </p:cNvSpPr>
          <p:nvPr>
            <p:ph type="ftr" sz="quarter" idx="4"/>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r>
              <a:rPr lang="tr-TR" altLang="tr-TR">
                <a:solidFill>
                  <a:schemeClr val="tx1"/>
                </a:solidFill>
              </a:rPr>
              <a:t>Copyright 2000 N. AYDIN. All rights reserved.</a:t>
            </a:r>
          </a:p>
        </p:txBody>
      </p:sp>
      <p:sp>
        <p:nvSpPr>
          <p:cNvPr id="6147" name="Rectangle 7">
            <a:extLst>
              <a:ext uri="{FF2B5EF4-FFF2-40B4-BE49-F238E27FC236}">
                <a16:creationId xmlns:a16="http://schemas.microsoft.com/office/drawing/2014/main" id="{B7484560-CBC1-7A3C-ECBA-E20AB58D82E1}"/>
              </a:ext>
            </a:extLst>
          </p:cNvPr>
          <p:cNvSpPr>
            <a:spLocks noGrp="1" noChangeArrowheads="1"/>
          </p:cNvSpPr>
          <p:nvPr>
            <p:ph type="sldNum" sz="quarter" idx="5"/>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5350">
              <a:defRPr>
                <a:solidFill>
                  <a:schemeClr val="bg2"/>
                </a:solidFill>
                <a:latin typeface="Arial" panose="020B0604020202020204" pitchFamily="34" charset="0"/>
              </a:defRPr>
            </a:lvl1pPr>
            <a:lvl2pPr marL="742950" indent="-285750" defTabSz="895350">
              <a:defRPr>
                <a:solidFill>
                  <a:schemeClr val="bg2"/>
                </a:solidFill>
                <a:latin typeface="Arial" panose="020B0604020202020204" pitchFamily="34" charset="0"/>
              </a:defRPr>
            </a:lvl2pPr>
            <a:lvl3pPr marL="1143000" indent="-228600" defTabSz="895350">
              <a:defRPr>
                <a:solidFill>
                  <a:schemeClr val="bg2"/>
                </a:solidFill>
                <a:latin typeface="Arial" panose="020B0604020202020204" pitchFamily="34" charset="0"/>
              </a:defRPr>
            </a:lvl3pPr>
            <a:lvl4pPr marL="1600200" indent="-228600" defTabSz="895350">
              <a:defRPr>
                <a:solidFill>
                  <a:schemeClr val="bg2"/>
                </a:solidFill>
                <a:latin typeface="Arial" panose="020B0604020202020204" pitchFamily="34" charset="0"/>
              </a:defRPr>
            </a:lvl4pPr>
            <a:lvl5pPr marL="2057400" indent="-228600" defTabSz="895350">
              <a:defRPr>
                <a:solidFill>
                  <a:schemeClr val="bg2"/>
                </a:solidFill>
                <a:latin typeface="Arial" panose="020B0604020202020204" pitchFamily="34" charset="0"/>
              </a:defRPr>
            </a:lvl5pPr>
            <a:lvl6pPr marL="2514600" indent="-228600" defTabSz="895350" eaLnBrk="0" fontAlgn="base" hangingPunct="0">
              <a:spcBef>
                <a:spcPct val="0"/>
              </a:spcBef>
              <a:spcAft>
                <a:spcPct val="0"/>
              </a:spcAft>
              <a:defRPr>
                <a:solidFill>
                  <a:schemeClr val="bg2"/>
                </a:solidFill>
                <a:latin typeface="Arial" panose="020B0604020202020204" pitchFamily="34" charset="0"/>
              </a:defRPr>
            </a:lvl6pPr>
            <a:lvl7pPr marL="2971800" indent="-228600" defTabSz="895350" eaLnBrk="0" fontAlgn="base" hangingPunct="0">
              <a:spcBef>
                <a:spcPct val="0"/>
              </a:spcBef>
              <a:spcAft>
                <a:spcPct val="0"/>
              </a:spcAft>
              <a:defRPr>
                <a:solidFill>
                  <a:schemeClr val="bg2"/>
                </a:solidFill>
                <a:latin typeface="Arial" panose="020B0604020202020204" pitchFamily="34" charset="0"/>
              </a:defRPr>
            </a:lvl7pPr>
            <a:lvl8pPr marL="3429000" indent="-228600" defTabSz="895350" eaLnBrk="0" fontAlgn="base" hangingPunct="0">
              <a:spcBef>
                <a:spcPct val="0"/>
              </a:spcBef>
              <a:spcAft>
                <a:spcPct val="0"/>
              </a:spcAft>
              <a:defRPr>
                <a:solidFill>
                  <a:schemeClr val="bg2"/>
                </a:solidFill>
                <a:latin typeface="Arial" panose="020B0604020202020204" pitchFamily="34" charset="0"/>
              </a:defRPr>
            </a:lvl8pPr>
            <a:lvl9pPr marL="3886200" indent="-228600" defTabSz="895350" eaLnBrk="0" fontAlgn="base" hangingPunct="0">
              <a:spcBef>
                <a:spcPct val="0"/>
              </a:spcBef>
              <a:spcAft>
                <a:spcPct val="0"/>
              </a:spcAft>
              <a:defRPr>
                <a:solidFill>
                  <a:schemeClr val="bg2"/>
                </a:solidFill>
                <a:latin typeface="Arial" panose="020B0604020202020204" pitchFamily="34" charset="0"/>
              </a:defRPr>
            </a:lvl9pPr>
          </a:lstStyle>
          <a:p>
            <a:fld id="{995FBE65-257E-4DEB-8382-5B929EEF0D04}" type="slidenum">
              <a:rPr lang="tr-TR" altLang="tr-TR" smtClean="0">
                <a:solidFill>
                  <a:schemeClr val="tx1"/>
                </a:solidFill>
              </a:rPr>
              <a:pPr/>
              <a:t>1</a:t>
            </a:fld>
            <a:endParaRPr lang="tr-TR" altLang="tr-TR">
              <a:solidFill>
                <a:schemeClr val="tx1"/>
              </a:solidFill>
            </a:endParaRPr>
          </a:p>
        </p:txBody>
      </p:sp>
      <p:sp>
        <p:nvSpPr>
          <p:cNvPr id="6148" name="Rectangle 2">
            <a:extLst>
              <a:ext uri="{FF2B5EF4-FFF2-40B4-BE49-F238E27FC236}">
                <a16:creationId xmlns:a16="http://schemas.microsoft.com/office/drawing/2014/main" id="{0DAD8AE5-E23C-C2A0-7C7E-325D6E070004}"/>
              </a:ext>
            </a:extLst>
          </p:cNvPr>
          <p:cNvSpPr>
            <a:spLocks noGrp="1" noRot="1" noChangeAspect="1" noChangeArrowheads="1" noTextEdit="1"/>
          </p:cNvSpPr>
          <p:nvPr>
            <p:ph type="sldImg"/>
          </p:nvPr>
        </p:nvSpPr>
        <p:spPr>
          <a:xfrm>
            <a:off x="917575" y="730250"/>
            <a:ext cx="4808538" cy="3606800"/>
          </a:xfrm>
          <a:ln/>
        </p:spPr>
      </p:sp>
      <p:sp>
        <p:nvSpPr>
          <p:cNvPr id="6149" name="Rectangle 3">
            <a:extLst>
              <a:ext uri="{FF2B5EF4-FFF2-40B4-BE49-F238E27FC236}">
                <a16:creationId xmlns:a16="http://schemas.microsoft.com/office/drawing/2014/main" id="{176ADE2A-602E-9C2D-FFAB-2D8837BB9176}"/>
              </a:ext>
            </a:extLst>
          </p:cNvPr>
          <p:cNvSpPr>
            <a:spLocks noGrp="1" noChangeArrowheads="1"/>
          </p:cNvSpPr>
          <p:nvPr>
            <p:ph type="body" idx="1"/>
          </p:nvPr>
        </p:nvSpPr>
        <p:spPr>
          <a:xfrm>
            <a:off x="882650" y="4583113"/>
            <a:ext cx="4875213" cy="434498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69" tIns="45184" rIns="90369" bIns="45184"/>
          <a:lstStyle/>
          <a:p>
            <a:pPr eaLnBrk="1" hangingPunct="1"/>
            <a:endParaRPr lang="en-US" altLang="tr-TR"/>
          </a:p>
        </p:txBody>
      </p:sp>
    </p:spTree>
    <p:extLst>
      <p:ext uri="{BB962C8B-B14F-4D97-AF65-F5344CB8AC3E}">
        <p14:creationId xmlns:p14="http://schemas.microsoft.com/office/powerpoint/2010/main" val="372936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endParaRPr lang="tr-TR"/>
          </a:p>
        </p:txBody>
      </p:sp>
      <p:sp>
        <p:nvSpPr>
          <p:cNvPr id="5" name="Slide Number Placeholder 4"/>
          <p:cNvSpPr>
            <a:spLocks noGrp="1"/>
          </p:cNvSpPr>
          <p:nvPr>
            <p:ph type="sldNum" sz="quarter" idx="5"/>
          </p:nvPr>
        </p:nvSpPr>
        <p:spPr/>
        <p:txBody>
          <a:bodyPr/>
          <a:lstStyle/>
          <a:p>
            <a:pPr>
              <a:defRPr/>
            </a:pPr>
            <a:fld id="{07D1B35F-4AE8-4F50-9FF3-FA55D3B14EA0}" type="slidenum">
              <a:rPr lang="tr-TR" altLang="tr-TR" smtClean="0"/>
              <a:pPr>
                <a:defRPr/>
              </a:pPr>
              <a:t>9</a:t>
            </a:fld>
            <a:endParaRPr lang="tr-TR" altLang="tr-TR"/>
          </a:p>
        </p:txBody>
      </p:sp>
    </p:spTree>
    <p:extLst>
      <p:ext uri="{BB962C8B-B14F-4D97-AF65-F5344CB8AC3E}">
        <p14:creationId xmlns:p14="http://schemas.microsoft.com/office/powerpoint/2010/main" val="315001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a:defRPr/>
            </a:pPr>
            <a:endParaRPr lang="tr-TR"/>
          </a:p>
        </p:txBody>
      </p:sp>
      <p:sp>
        <p:nvSpPr>
          <p:cNvPr id="5" name="Slide Number Placeholder 4"/>
          <p:cNvSpPr>
            <a:spLocks noGrp="1"/>
          </p:cNvSpPr>
          <p:nvPr>
            <p:ph type="sldNum" sz="quarter" idx="5"/>
          </p:nvPr>
        </p:nvSpPr>
        <p:spPr/>
        <p:txBody>
          <a:bodyPr/>
          <a:lstStyle/>
          <a:p>
            <a:pPr>
              <a:defRPr/>
            </a:pPr>
            <a:fld id="{07D1B35F-4AE8-4F50-9FF3-FA55D3B14EA0}" type="slidenum">
              <a:rPr lang="tr-TR" altLang="tr-TR" smtClean="0"/>
              <a:pPr>
                <a:defRPr/>
              </a:pPr>
              <a:t>10</a:t>
            </a:fld>
            <a:endParaRPr lang="tr-TR" altLang="tr-TR"/>
          </a:p>
        </p:txBody>
      </p:sp>
    </p:spTree>
    <p:extLst>
      <p:ext uri="{BB962C8B-B14F-4D97-AF65-F5344CB8AC3E}">
        <p14:creationId xmlns:p14="http://schemas.microsoft.com/office/powerpoint/2010/main" val="50437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12"/>
          <p:cNvSpPr>
            <a:spLocks noGrp="1" noChangeArrowheads="1"/>
          </p:cNvSpPr>
          <p:nvPr>
            <p:ph type="sldNum" sz="quarter" idx="10"/>
          </p:nvPr>
        </p:nvSpPr>
        <p:spPr>
          <a:ln/>
        </p:spPr>
        <p:txBody>
          <a:bodyPr/>
          <a:lstStyle>
            <a:lvl1pPr>
              <a:defRPr/>
            </a:lvl1pPr>
          </a:lstStyle>
          <a:p>
            <a:pPr>
              <a:defRPr/>
            </a:pPr>
            <a:fld id="{3B1006FA-D0EA-4E89-8971-6241876F26B3}" type="slidenum">
              <a:rPr lang="en-US" altLang="tr-TR"/>
              <a:pPr>
                <a:defRPr/>
              </a:pPr>
              <a:t>‹#›</a:t>
            </a:fld>
            <a:endParaRPr lang="en-US" altLang="tr-TR"/>
          </a:p>
        </p:txBody>
      </p:sp>
    </p:spTree>
    <p:extLst>
      <p:ext uri="{BB962C8B-B14F-4D97-AF65-F5344CB8AC3E}">
        <p14:creationId xmlns:p14="http://schemas.microsoft.com/office/powerpoint/2010/main" val="202167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CECC4A56-DE4D-4ABE-A358-2049E4919236}" type="slidenum">
              <a:rPr lang="en-US" altLang="tr-TR"/>
              <a:pPr>
                <a:defRPr/>
              </a:pPr>
              <a:t>‹#›</a:t>
            </a:fld>
            <a:endParaRPr lang="en-US" altLang="tr-TR"/>
          </a:p>
        </p:txBody>
      </p:sp>
    </p:spTree>
    <p:extLst>
      <p:ext uri="{BB962C8B-B14F-4D97-AF65-F5344CB8AC3E}">
        <p14:creationId xmlns:p14="http://schemas.microsoft.com/office/powerpoint/2010/main" val="365380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03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03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AB0E341F-692B-4323-AD00-311EB5C4E9FE}" type="slidenum">
              <a:rPr lang="en-US" altLang="tr-TR"/>
              <a:pPr>
                <a:defRPr/>
              </a:pPr>
              <a:t>‹#›</a:t>
            </a:fld>
            <a:endParaRPr lang="en-US" altLang="tr-TR"/>
          </a:p>
        </p:txBody>
      </p:sp>
    </p:spTree>
    <p:extLst>
      <p:ext uri="{BB962C8B-B14F-4D97-AF65-F5344CB8AC3E}">
        <p14:creationId xmlns:p14="http://schemas.microsoft.com/office/powerpoint/2010/main" val="782788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765175"/>
          </a:xfrm>
        </p:spPr>
        <p:txBody>
          <a:bodyPr/>
          <a:lstStyle/>
          <a:p>
            <a:r>
              <a:rPr lang="en-US"/>
              <a:t>Click to edit Master title style</a:t>
            </a:r>
          </a:p>
        </p:txBody>
      </p:sp>
      <p:sp>
        <p:nvSpPr>
          <p:cNvPr id="3" name="Text Placeholder 2"/>
          <p:cNvSpPr>
            <a:spLocks noGrp="1"/>
          </p:cNvSpPr>
          <p:nvPr>
            <p:ph type="body" sz="half" idx="1"/>
          </p:nvPr>
        </p:nvSpPr>
        <p:spPr>
          <a:xfrm>
            <a:off x="395290"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16D12DBC-736C-4DEC-AEAE-72DF32F5E56A}" type="slidenum">
              <a:rPr lang="en-US" altLang="tr-TR"/>
              <a:pPr>
                <a:defRPr/>
              </a:pPr>
              <a:t>‹#›</a:t>
            </a:fld>
            <a:endParaRPr lang="en-US" altLang="tr-TR"/>
          </a:p>
        </p:txBody>
      </p:sp>
    </p:spTree>
    <p:extLst>
      <p:ext uri="{BB962C8B-B14F-4D97-AF65-F5344CB8AC3E}">
        <p14:creationId xmlns:p14="http://schemas.microsoft.com/office/powerpoint/2010/main" val="1160816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765175"/>
          </a:xfrm>
        </p:spPr>
        <p:txBody>
          <a:bodyPr/>
          <a:lstStyle/>
          <a:p>
            <a:r>
              <a:rPr lang="en-US"/>
              <a:t>Click to edit Master title style</a:t>
            </a:r>
          </a:p>
        </p:txBody>
      </p:sp>
      <p:sp>
        <p:nvSpPr>
          <p:cNvPr id="3" name="Text Placeholder 2"/>
          <p:cNvSpPr>
            <a:spLocks noGrp="1"/>
          </p:cNvSpPr>
          <p:nvPr>
            <p:ph type="body" sz="half" idx="1"/>
          </p:nvPr>
        </p:nvSpPr>
        <p:spPr>
          <a:xfrm>
            <a:off x="395290" y="1125538"/>
            <a:ext cx="4064000" cy="497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1688" y="1125538"/>
            <a:ext cx="40640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1688" y="3690938"/>
            <a:ext cx="4064000" cy="241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sldNum" sz="quarter" idx="10"/>
          </p:nvPr>
        </p:nvSpPr>
        <p:spPr>
          <a:ln/>
        </p:spPr>
        <p:txBody>
          <a:bodyPr/>
          <a:lstStyle>
            <a:lvl1pPr>
              <a:defRPr/>
            </a:lvl1pPr>
          </a:lstStyle>
          <a:p>
            <a:pPr>
              <a:defRPr/>
            </a:pPr>
            <a:fld id="{F83E441B-D185-4DAB-A789-31BCDEB63769}" type="slidenum">
              <a:rPr lang="en-US" altLang="tr-TR"/>
              <a:pPr>
                <a:defRPr/>
              </a:pPr>
              <a:t>‹#›</a:t>
            </a:fld>
            <a:endParaRPr lang="en-US" altLang="tr-TR"/>
          </a:p>
        </p:txBody>
      </p:sp>
    </p:spTree>
    <p:extLst>
      <p:ext uri="{BB962C8B-B14F-4D97-AF65-F5344CB8AC3E}">
        <p14:creationId xmlns:p14="http://schemas.microsoft.com/office/powerpoint/2010/main" val="90782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13538" y="1125538"/>
            <a:ext cx="8370930" cy="5399090"/>
          </a:xfrm>
        </p:spPr>
        <p:txBody>
          <a:bodyPr/>
          <a:lstStyle>
            <a:lvl1pPr>
              <a:lnSpc>
                <a:spcPct val="100000"/>
              </a:lnSpc>
              <a:spcBef>
                <a:spcPts val="0"/>
              </a:spcBef>
              <a:spcAft>
                <a:spcPts val="600"/>
              </a:spcAft>
              <a:defRPr sz="2400">
                <a:latin typeface="Arial" panose="020B0604020202020204" pitchFamily="34" charset="0"/>
                <a:cs typeface="Arial" panose="020B0604020202020204" pitchFamily="34" charset="0"/>
              </a:defRPr>
            </a:lvl1pPr>
            <a:lvl2pPr>
              <a:lnSpc>
                <a:spcPct val="100000"/>
              </a:lnSpc>
              <a:spcBef>
                <a:spcPts val="0"/>
              </a:spcBef>
              <a:spcAft>
                <a:spcPts val="600"/>
              </a:spcAft>
              <a:defRPr sz="2100">
                <a:latin typeface="Arial" panose="020B0604020202020204" pitchFamily="34" charset="0"/>
                <a:cs typeface="Arial" panose="020B0604020202020204" pitchFamily="34" charset="0"/>
              </a:defRPr>
            </a:lvl2pPr>
            <a:lvl3pPr>
              <a:lnSpc>
                <a:spcPct val="100000"/>
              </a:lnSpc>
              <a:spcBef>
                <a:spcPts val="0"/>
              </a:spcBef>
              <a:spcAft>
                <a:spcPts val="600"/>
              </a:spcAft>
              <a:defRPr sz="1800">
                <a:latin typeface="Arial" panose="020B0604020202020204" pitchFamily="34" charset="0"/>
                <a:cs typeface="Arial" panose="020B0604020202020204" pitchFamily="34" charset="0"/>
              </a:defRPr>
            </a:lvl3pPr>
            <a:lvl4pPr>
              <a:lnSpc>
                <a:spcPct val="100000"/>
              </a:lnSpc>
              <a:spcBef>
                <a:spcPts val="0"/>
              </a:spcBef>
              <a:spcAft>
                <a:spcPts val="600"/>
              </a:spcAft>
              <a:defRPr sz="1500">
                <a:latin typeface="Arial" panose="020B0604020202020204" pitchFamily="34" charset="0"/>
                <a:cs typeface="Arial" panose="020B0604020202020204" pitchFamily="34" charset="0"/>
              </a:defRPr>
            </a:lvl4pPr>
            <a:lvl5pPr>
              <a:lnSpc>
                <a:spcPct val="100000"/>
              </a:lnSpc>
              <a:spcBef>
                <a:spcPts val="0"/>
              </a:spcBef>
              <a:spcAft>
                <a:spcPts val="600"/>
              </a:spcAft>
              <a:defRPr sz="1200">
                <a:solidFill>
                  <a:srgbClr val="C00000"/>
                </a:solidFill>
                <a:latin typeface="Arial" panose="020B0604020202020204" pitchFamily="34" charset="0"/>
                <a:cs typeface="Arial" panose="020B0604020202020204" pitchFamily="34" charset="0"/>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784B80BB-128E-4902-B3C3-D56A4AC28474}" type="slidenum">
              <a:rPr lang="en-US" altLang="tr-TR"/>
              <a:pPr>
                <a:defRPr/>
              </a:pPr>
              <a:t>‹#›</a:t>
            </a:fld>
            <a:endParaRPr lang="en-US" altLang="tr-TR"/>
          </a:p>
        </p:txBody>
      </p:sp>
    </p:spTree>
    <p:extLst>
      <p:ext uri="{BB962C8B-B14F-4D97-AF65-F5344CB8AC3E}">
        <p14:creationId xmlns:p14="http://schemas.microsoft.com/office/powerpoint/2010/main" val="140084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DAFFD5E1-54BF-4A4A-AE42-66A6189F67DE}" type="slidenum">
              <a:rPr lang="en-US" altLang="tr-TR"/>
              <a:pPr>
                <a:defRPr/>
              </a:pPr>
              <a:t>‹#›</a:t>
            </a:fld>
            <a:endParaRPr lang="en-US" altLang="tr-TR"/>
          </a:p>
        </p:txBody>
      </p:sp>
    </p:spTree>
    <p:extLst>
      <p:ext uri="{BB962C8B-B14F-4D97-AF65-F5344CB8AC3E}">
        <p14:creationId xmlns:p14="http://schemas.microsoft.com/office/powerpoint/2010/main" val="133860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5290" y="1125538"/>
            <a:ext cx="4064000" cy="4978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1688" y="1125538"/>
            <a:ext cx="4064000" cy="49784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F3506ABE-9823-4A2D-85FA-9E38D57ED23D}" type="slidenum">
              <a:rPr lang="en-US" altLang="tr-TR"/>
              <a:pPr>
                <a:defRPr/>
              </a:pPr>
              <a:t>‹#›</a:t>
            </a:fld>
            <a:endParaRPr lang="en-US" altLang="tr-TR"/>
          </a:p>
        </p:txBody>
      </p:sp>
    </p:spTree>
    <p:extLst>
      <p:ext uri="{BB962C8B-B14F-4D97-AF65-F5344CB8AC3E}">
        <p14:creationId xmlns:p14="http://schemas.microsoft.com/office/powerpoint/2010/main" val="99908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sldNum" sz="quarter" idx="10"/>
          </p:nvPr>
        </p:nvSpPr>
        <p:spPr>
          <a:ln/>
        </p:spPr>
        <p:txBody>
          <a:bodyPr/>
          <a:lstStyle>
            <a:lvl1pPr>
              <a:defRPr/>
            </a:lvl1pPr>
          </a:lstStyle>
          <a:p>
            <a:pPr>
              <a:defRPr/>
            </a:pPr>
            <a:fld id="{CF16AA99-5845-4832-9CA7-64C548B3A4B4}" type="slidenum">
              <a:rPr lang="en-US" altLang="tr-TR"/>
              <a:pPr>
                <a:defRPr/>
              </a:pPr>
              <a:t>‹#›</a:t>
            </a:fld>
            <a:endParaRPr lang="en-US" altLang="tr-TR"/>
          </a:p>
        </p:txBody>
      </p:sp>
    </p:spTree>
    <p:extLst>
      <p:ext uri="{BB962C8B-B14F-4D97-AF65-F5344CB8AC3E}">
        <p14:creationId xmlns:p14="http://schemas.microsoft.com/office/powerpoint/2010/main" val="67428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3DCFCA22-3DF8-4E6A-B3CE-ABF16B37C35B}" type="slidenum">
              <a:rPr lang="en-US" altLang="tr-TR"/>
              <a:pPr>
                <a:defRPr/>
              </a:pPr>
              <a:t>‹#›</a:t>
            </a:fld>
            <a:endParaRPr lang="en-US" altLang="tr-TR"/>
          </a:p>
        </p:txBody>
      </p:sp>
    </p:spTree>
    <p:extLst>
      <p:ext uri="{BB962C8B-B14F-4D97-AF65-F5344CB8AC3E}">
        <p14:creationId xmlns:p14="http://schemas.microsoft.com/office/powerpoint/2010/main" val="51466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703C6466-14BB-4F17-B43D-F368CAF02250}" type="slidenum">
              <a:rPr lang="en-US" altLang="tr-TR"/>
              <a:pPr>
                <a:defRPr/>
              </a:pPr>
              <a:t>‹#›</a:t>
            </a:fld>
            <a:endParaRPr lang="en-US" altLang="tr-TR"/>
          </a:p>
        </p:txBody>
      </p:sp>
    </p:spTree>
    <p:extLst>
      <p:ext uri="{BB962C8B-B14F-4D97-AF65-F5344CB8AC3E}">
        <p14:creationId xmlns:p14="http://schemas.microsoft.com/office/powerpoint/2010/main" val="355909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B1EC10A5-DDD2-430D-ABDC-C4A8E43C1C6A}" type="slidenum">
              <a:rPr lang="en-US" altLang="tr-TR"/>
              <a:pPr>
                <a:defRPr/>
              </a:pPr>
              <a:t>‹#›</a:t>
            </a:fld>
            <a:endParaRPr lang="en-US" altLang="tr-TR"/>
          </a:p>
        </p:txBody>
      </p:sp>
    </p:spTree>
    <p:extLst>
      <p:ext uri="{BB962C8B-B14F-4D97-AF65-F5344CB8AC3E}">
        <p14:creationId xmlns:p14="http://schemas.microsoft.com/office/powerpoint/2010/main" val="79612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C3A3AEA0-EE63-4438-A6E8-1D10FD30B494}" type="slidenum">
              <a:rPr lang="en-US" altLang="tr-TR"/>
              <a:pPr>
                <a:defRPr/>
              </a:pPr>
              <a:t>‹#›</a:t>
            </a:fld>
            <a:endParaRPr lang="en-US" altLang="tr-TR"/>
          </a:p>
        </p:txBody>
      </p:sp>
    </p:spTree>
    <p:extLst>
      <p:ext uri="{BB962C8B-B14F-4D97-AF65-F5344CB8AC3E}">
        <p14:creationId xmlns:p14="http://schemas.microsoft.com/office/powerpoint/2010/main" val="114814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body" idx="1"/>
          </p:nvPr>
        </p:nvSpPr>
        <p:spPr bwMode="auto">
          <a:xfrm>
            <a:off x="395289" y="1125538"/>
            <a:ext cx="82804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tr-TR" dirty="0"/>
              <a:t>Click to edit Master text styles</a:t>
            </a:r>
          </a:p>
          <a:p>
            <a:pPr lvl="1"/>
            <a:r>
              <a:rPr lang="en-US" altLang="tr-TR" dirty="0"/>
              <a:t>Second level</a:t>
            </a:r>
          </a:p>
          <a:p>
            <a:pPr lvl="2"/>
            <a:r>
              <a:rPr lang="en-US" altLang="tr-TR" dirty="0"/>
              <a:t>Third level</a:t>
            </a:r>
          </a:p>
          <a:p>
            <a:pPr lvl="3"/>
            <a:r>
              <a:rPr lang="en-US" altLang="tr-TR" dirty="0"/>
              <a:t>Fourth level</a:t>
            </a:r>
          </a:p>
          <a:p>
            <a:pPr lvl="4"/>
            <a:r>
              <a:rPr lang="en-US" altLang="tr-TR" dirty="0"/>
              <a:t>Fifth level</a:t>
            </a:r>
          </a:p>
        </p:txBody>
      </p:sp>
      <p:sp>
        <p:nvSpPr>
          <p:cNvPr id="1036" name="Rectangle 12"/>
          <p:cNvSpPr>
            <a:spLocks noGrp="1" noChangeArrowheads="1"/>
          </p:cNvSpPr>
          <p:nvPr>
            <p:ph type="sldNum" sz="quarter" idx="4"/>
          </p:nvPr>
        </p:nvSpPr>
        <p:spPr bwMode="auto">
          <a:xfrm>
            <a:off x="7239000" y="6524629"/>
            <a:ext cx="1905000" cy="33337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675">
                <a:solidFill>
                  <a:schemeClr val="tx1"/>
                </a:solidFill>
                <a:latin typeface="Times New Roman" panose="02020603050405020304" pitchFamily="18" charset="0"/>
              </a:defRPr>
            </a:lvl1pPr>
          </a:lstStyle>
          <a:p>
            <a:pPr>
              <a:defRPr/>
            </a:pPr>
            <a:fld id="{0D8C8213-E9CE-4B62-9324-B85401592527}" type="slidenum">
              <a:rPr lang="en-US" altLang="tr-TR"/>
              <a:pPr>
                <a:defRPr/>
              </a:pPr>
              <a:t>‹#›</a:t>
            </a:fld>
            <a:endParaRPr lang="en-US" altLang="tr-TR"/>
          </a:p>
        </p:txBody>
      </p:sp>
      <p:sp>
        <p:nvSpPr>
          <p:cNvPr id="1028" name="Rectangle 13"/>
          <p:cNvSpPr>
            <a:spLocks noGrp="1" noChangeArrowheads="1"/>
          </p:cNvSpPr>
          <p:nvPr>
            <p:ph type="title"/>
          </p:nvPr>
        </p:nvSpPr>
        <p:spPr bwMode="auto">
          <a:xfrm>
            <a:off x="0" y="4"/>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tr-T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kumimoji="1" sz="2250" b="1">
          <a:solidFill>
            <a:schemeClr val="tx2"/>
          </a:solidFill>
          <a:latin typeface="+mj-lt"/>
          <a:ea typeface="+mj-ea"/>
          <a:cs typeface="+mj-cs"/>
        </a:defRPr>
      </a:lvl1pPr>
      <a:lvl2pPr algn="ctr" rtl="0" eaLnBrk="0" fontAlgn="base" hangingPunct="0">
        <a:spcBef>
          <a:spcPct val="0"/>
        </a:spcBef>
        <a:spcAft>
          <a:spcPct val="0"/>
        </a:spcAft>
        <a:defRPr kumimoji="1" sz="2250" b="1">
          <a:solidFill>
            <a:schemeClr val="tx2"/>
          </a:solidFill>
          <a:latin typeface="Times New Roman" pitchFamily="18" charset="0"/>
        </a:defRPr>
      </a:lvl2pPr>
      <a:lvl3pPr algn="ctr" rtl="0" eaLnBrk="0" fontAlgn="base" hangingPunct="0">
        <a:spcBef>
          <a:spcPct val="0"/>
        </a:spcBef>
        <a:spcAft>
          <a:spcPct val="0"/>
        </a:spcAft>
        <a:defRPr kumimoji="1" sz="2250" b="1">
          <a:solidFill>
            <a:schemeClr val="tx2"/>
          </a:solidFill>
          <a:latin typeface="Times New Roman" pitchFamily="18" charset="0"/>
        </a:defRPr>
      </a:lvl3pPr>
      <a:lvl4pPr algn="ctr" rtl="0" eaLnBrk="0" fontAlgn="base" hangingPunct="0">
        <a:spcBef>
          <a:spcPct val="0"/>
        </a:spcBef>
        <a:spcAft>
          <a:spcPct val="0"/>
        </a:spcAft>
        <a:defRPr kumimoji="1" sz="2250" b="1">
          <a:solidFill>
            <a:schemeClr val="tx2"/>
          </a:solidFill>
          <a:latin typeface="Times New Roman" pitchFamily="18" charset="0"/>
        </a:defRPr>
      </a:lvl4pPr>
      <a:lvl5pPr algn="ctr" rtl="0" eaLnBrk="0" fontAlgn="base" hangingPunct="0">
        <a:spcBef>
          <a:spcPct val="0"/>
        </a:spcBef>
        <a:spcAft>
          <a:spcPct val="0"/>
        </a:spcAft>
        <a:defRPr kumimoji="1" sz="2250" b="1">
          <a:solidFill>
            <a:schemeClr val="tx2"/>
          </a:solidFill>
          <a:latin typeface="Times New Roman" pitchFamily="18" charset="0"/>
        </a:defRPr>
      </a:lvl5pPr>
      <a:lvl6pPr marL="257175" algn="ctr" rtl="0" fontAlgn="base">
        <a:spcBef>
          <a:spcPct val="0"/>
        </a:spcBef>
        <a:spcAft>
          <a:spcPct val="0"/>
        </a:spcAft>
        <a:defRPr kumimoji="1" sz="2250" b="1">
          <a:solidFill>
            <a:schemeClr val="tx2"/>
          </a:solidFill>
          <a:latin typeface="Times New Roman" pitchFamily="18" charset="0"/>
        </a:defRPr>
      </a:lvl6pPr>
      <a:lvl7pPr marL="514350" algn="ctr" rtl="0" fontAlgn="base">
        <a:spcBef>
          <a:spcPct val="0"/>
        </a:spcBef>
        <a:spcAft>
          <a:spcPct val="0"/>
        </a:spcAft>
        <a:defRPr kumimoji="1" sz="2250" b="1">
          <a:solidFill>
            <a:schemeClr val="tx2"/>
          </a:solidFill>
          <a:latin typeface="Times New Roman" pitchFamily="18" charset="0"/>
        </a:defRPr>
      </a:lvl7pPr>
      <a:lvl8pPr marL="771525" algn="ctr" rtl="0" fontAlgn="base">
        <a:spcBef>
          <a:spcPct val="0"/>
        </a:spcBef>
        <a:spcAft>
          <a:spcPct val="0"/>
        </a:spcAft>
        <a:defRPr kumimoji="1" sz="2250" b="1">
          <a:solidFill>
            <a:schemeClr val="tx2"/>
          </a:solidFill>
          <a:latin typeface="Times New Roman" pitchFamily="18" charset="0"/>
        </a:defRPr>
      </a:lvl8pPr>
      <a:lvl9pPr marL="1028700" algn="ctr" rtl="0" fontAlgn="base">
        <a:spcBef>
          <a:spcPct val="0"/>
        </a:spcBef>
        <a:spcAft>
          <a:spcPct val="0"/>
        </a:spcAft>
        <a:defRPr kumimoji="1" sz="2250" b="1">
          <a:solidFill>
            <a:schemeClr val="tx2"/>
          </a:solidFill>
          <a:latin typeface="Times New Roman" pitchFamily="18" charset="0"/>
        </a:defRPr>
      </a:lvl9pPr>
    </p:titleStyle>
    <p:bodyStyle>
      <a:lvl1pPr marL="192881" indent="-192881" algn="l" rtl="0" eaLnBrk="0" fontAlgn="base" hangingPunct="0">
        <a:spcBef>
          <a:spcPct val="20000"/>
        </a:spcBef>
        <a:spcAft>
          <a:spcPct val="0"/>
        </a:spcAft>
        <a:buChar char="•"/>
        <a:defRPr kumimoji="1"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kumimoji="1" sz="1575">
          <a:solidFill>
            <a:srgbClr val="FF3300"/>
          </a:solidFill>
          <a:latin typeface="+mn-lt"/>
        </a:defRPr>
      </a:lvl2pPr>
      <a:lvl3pPr marL="642938" indent="-128588" algn="l" rtl="0" eaLnBrk="0" fontAlgn="base" hangingPunct="0">
        <a:spcBef>
          <a:spcPct val="20000"/>
        </a:spcBef>
        <a:spcAft>
          <a:spcPct val="0"/>
        </a:spcAft>
        <a:buChar char="•"/>
        <a:defRPr kumimoji="1" sz="1350">
          <a:solidFill>
            <a:schemeClr val="accent2"/>
          </a:solidFill>
          <a:latin typeface="+mn-lt"/>
        </a:defRPr>
      </a:lvl3pPr>
      <a:lvl4pPr marL="900113" indent="-128588" algn="l" rtl="0" eaLnBrk="0" fontAlgn="base" hangingPunct="0">
        <a:spcBef>
          <a:spcPct val="20000"/>
        </a:spcBef>
        <a:spcAft>
          <a:spcPct val="0"/>
        </a:spcAft>
        <a:buChar char="–"/>
        <a:defRPr kumimoji="1" sz="1125">
          <a:solidFill>
            <a:schemeClr val="tx1"/>
          </a:solidFill>
          <a:latin typeface="+mn-lt"/>
        </a:defRPr>
      </a:lvl4pPr>
      <a:lvl5pPr marL="1157288" indent="-128588" algn="l" rtl="0" eaLnBrk="0" fontAlgn="base" hangingPunct="0">
        <a:spcBef>
          <a:spcPct val="20000"/>
        </a:spcBef>
        <a:spcAft>
          <a:spcPct val="0"/>
        </a:spcAft>
        <a:buChar char="•"/>
        <a:defRPr kumimoji="1" sz="1125">
          <a:solidFill>
            <a:schemeClr val="tx1"/>
          </a:solidFill>
          <a:latin typeface="+mn-lt"/>
        </a:defRPr>
      </a:lvl5pPr>
      <a:lvl6pPr marL="1414463" indent="-128588" algn="l" rtl="0" fontAlgn="base">
        <a:spcBef>
          <a:spcPct val="20000"/>
        </a:spcBef>
        <a:spcAft>
          <a:spcPct val="0"/>
        </a:spcAft>
        <a:buChar char="•"/>
        <a:defRPr kumimoji="1" sz="1125">
          <a:solidFill>
            <a:schemeClr val="tx1"/>
          </a:solidFill>
          <a:latin typeface="+mn-lt"/>
        </a:defRPr>
      </a:lvl6pPr>
      <a:lvl7pPr marL="1671638" indent="-128588" algn="l" rtl="0" fontAlgn="base">
        <a:spcBef>
          <a:spcPct val="20000"/>
        </a:spcBef>
        <a:spcAft>
          <a:spcPct val="0"/>
        </a:spcAft>
        <a:buChar char="•"/>
        <a:defRPr kumimoji="1" sz="1125">
          <a:solidFill>
            <a:schemeClr val="tx1"/>
          </a:solidFill>
          <a:latin typeface="+mn-lt"/>
        </a:defRPr>
      </a:lvl7pPr>
      <a:lvl8pPr marL="1928813" indent="-128588" algn="l" rtl="0" fontAlgn="base">
        <a:spcBef>
          <a:spcPct val="20000"/>
        </a:spcBef>
        <a:spcAft>
          <a:spcPct val="0"/>
        </a:spcAft>
        <a:buChar char="•"/>
        <a:defRPr kumimoji="1" sz="1125">
          <a:solidFill>
            <a:schemeClr val="tx1"/>
          </a:solidFill>
          <a:latin typeface="+mn-lt"/>
        </a:defRPr>
      </a:lvl8pPr>
      <a:lvl9pPr marL="2185988" indent="-128588" algn="l" rtl="0" fontAlgn="base">
        <a:spcBef>
          <a:spcPct val="20000"/>
        </a:spcBef>
        <a:spcAft>
          <a:spcPct val="0"/>
        </a:spcAft>
        <a:buChar char="•"/>
        <a:defRPr kumimoji="1"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a:extLst>
              <a:ext uri="{FF2B5EF4-FFF2-40B4-BE49-F238E27FC236}">
                <a16:creationId xmlns:a16="http://schemas.microsoft.com/office/drawing/2014/main" id="{A4F0290F-906C-FE9D-0AE3-62EFD59D8607}"/>
              </a:ext>
            </a:extLst>
          </p:cNvPr>
          <p:cNvSpPr>
            <a:spLocks noGrp="1" noChangeArrowheads="1"/>
          </p:cNvSpPr>
          <p:nvPr>
            <p:ph type="body" idx="1"/>
          </p:nvPr>
        </p:nvSpPr>
        <p:spPr>
          <a:xfrm>
            <a:off x="1331640" y="1862826"/>
            <a:ext cx="6534726" cy="4518501"/>
          </a:xfrm>
        </p:spPr>
        <p:txBody>
          <a:bodyPr/>
          <a:lstStyle/>
          <a:p>
            <a:pPr algn="ctr" eaLnBrk="1" hangingPunct="1">
              <a:buFontTx/>
              <a:buNone/>
            </a:pPr>
            <a:r>
              <a:rPr lang="en-US" altLang="tr-TR" sz="3300" b="1" dirty="0">
                <a:solidFill>
                  <a:srgbClr val="0070C0"/>
                </a:solidFill>
              </a:rPr>
              <a:t>CS105 </a:t>
            </a:r>
          </a:p>
          <a:p>
            <a:pPr algn="ctr" eaLnBrk="1" hangingPunct="1">
              <a:buFontTx/>
              <a:buNone/>
            </a:pPr>
            <a:r>
              <a:rPr lang="en-US" altLang="tr-TR" sz="3300" b="1" dirty="0">
                <a:solidFill>
                  <a:srgbClr val="0070C0"/>
                </a:solidFill>
              </a:rPr>
              <a:t>Introduction to Object-Oriented Programming</a:t>
            </a:r>
          </a:p>
          <a:p>
            <a:pPr algn="ctr" eaLnBrk="1" hangingPunct="1">
              <a:buFontTx/>
              <a:buNone/>
            </a:pPr>
            <a:endParaRPr lang="en-US" altLang="tr-TR" sz="2700" b="1" dirty="0">
              <a:solidFill>
                <a:srgbClr val="C00000"/>
              </a:solidFill>
              <a:cs typeface="Times New Roman" panose="02020603050405020304" pitchFamily="18" charset="0"/>
            </a:endParaRPr>
          </a:p>
          <a:p>
            <a:pPr algn="ctr" eaLnBrk="1" hangingPunct="1">
              <a:buFontTx/>
              <a:buNone/>
            </a:pPr>
            <a:endParaRPr lang="en-US" altLang="tr-TR" sz="2700" b="1" dirty="0">
              <a:solidFill>
                <a:srgbClr val="C00000"/>
              </a:solidFill>
              <a:cs typeface="Times New Roman" panose="02020603050405020304" pitchFamily="18" charset="0"/>
            </a:endParaRPr>
          </a:p>
          <a:p>
            <a:pPr algn="ctr" eaLnBrk="1" hangingPunct="1">
              <a:buFontTx/>
              <a:buNone/>
            </a:pPr>
            <a:r>
              <a:rPr lang="en-US" altLang="tr-TR" sz="2700" b="1" dirty="0">
                <a:solidFill>
                  <a:srgbClr val="C00000"/>
                </a:solidFill>
                <a:cs typeface="Times New Roman" panose="02020603050405020304" pitchFamily="18" charset="0"/>
              </a:rPr>
              <a:t>Prof. Dr. Nizamettin AYDIN</a:t>
            </a:r>
          </a:p>
          <a:p>
            <a:pPr algn="ctr" eaLnBrk="1" hangingPunct="1">
              <a:buFontTx/>
              <a:buNone/>
            </a:pPr>
            <a:r>
              <a:rPr lang="en-US" altLang="tr-TR" sz="2700" b="1" dirty="0">
                <a:solidFill>
                  <a:srgbClr val="BA0698"/>
                </a:solidFill>
                <a:cs typeface="Times New Roman" panose="02020603050405020304" pitchFamily="18" charset="0"/>
              </a:rPr>
              <a:t>naydin@itu.edu.tr</a:t>
            </a:r>
          </a:p>
          <a:p>
            <a:pPr algn="ctr" eaLnBrk="1" hangingPunct="1">
              <a:buNone/>
            </a:pPr>
            <a:r>
              <a:rPr lang="en-US" altLang="tr-TR" sz="2700" b="1" dirty="0">
                <a:solidFill>
                  <a:srgbClr val="0070C0"/>
                </a:solidFill>
                <a:cs typeface="Times New Roman" panose="02020603050405020304" pitchFamily="18" charset="0"/>
              </a:rPr>
              <a:t>nizamettin.aydin@ozyegin.edu.tr</a:t>
            </a:r>
          </a:p>
          <a:p>
            <a:pPr algn="ctr" eaLnBrk="1" hangingPunct="1">
              <a:buFontTx/>
              <a:buNone/>
            </a:pPr>
            <a:endParaRPr lang="en-US" altLang="tr-TR" sz="2700" b="1" dirty="0">
              <a:solidFill>
                <a:srgbClr val="C00000"/>
              </a:solidFill>
              <a:cs typeface="Times New Roman" panose="02020603050405020304" pitchFamily="18" charset="0"/>
            </a:endParaRPr>
          </a:p>
        </p:txBody>
      </p:sp>
      <p:sp>
        <p:nvSpPr>
          <p:cNvPr id="5124" name="Rectangle 9">
            <a:extLst>
              <a:ext uri="{FF2B5EF4-FFF2-40B4-BE49-F238E27FC236}">
                <a16:creationId xmlns:a16="http://schemas.microsoft.com/office/drawing/2014/main" id="{EA151DCE-3727-280C-DAB8-D56F2FEDD424}"/>
              </a:ext>
            </a:extLst>
          </p:cNvPr>
          <p:cNvSpPr>
            <a:spLocks noGrp="1" noChangeArrowheads="1"/>
          </p:cNvSpPr>
          <p:nvPr>
            <p:ph type="title"/>
          </p:nvPr>
        </p:nvSpPr>
        <p:spPr/>
        <p:txBody>
          <a:bodyPr>
            <a:normAutofit/>
          </a:bodyPr>
          <a:lstStyle/>
          <a:p>
            <a:pPr eaLnBrk="1" hangingPunct="1"/>
            <a:endParaRPr lang="en-US" altLang="tr-TR" sz="2400" dirty="0"/>
          </a:p>
        </p:txBody>
      </p:sp>
      <p:sp>
        <p:nvSpPr>
          <p:cNvPr id="2" name="Slide Number Placeholder 1">
            <a:extLst>
              <a:ext uri="{FF2B5EF4-FFF2-40B4-BE49-F238E27FC236}">
                <a16:creationId xmlns:a16="http://schemas.microsoft.com/office/drawing/2014/main" id="{6E62E90F-C089-97B1-7C91-D4F902315E78}"/>
              </a:ext>
            </a:extLst>
          </p:cNvPr>
          <p:cNvSpPr>
            <a:spLocks noGrp="1"/>
          </p:cNvSpPr>
          <p:nvPr>
            <p:ph type="sldNum" sz="quarter" idx="10"/>
          </p:nvPr>
        </p:nvSpPr>
        <p:spPr/>
        <p:txBody>
          <a:bodyPr/>
          <a:lstStyle/>
          <a:p>
            <a:pPr>
              <a:defRPr/>
            </a:pPr>
            <a:fld id="{784B80BB-128E-4902-B3C3-D56A4AC28474}" type="slidenum">
              <a:rPr lang="en-US" altLang="tr-TR" smtClean="0"/>
              <a:pPr>
                <a:defRPr/>
              </a:pPr>
              <a:t>1</a:t>
            </a:fld>
            <a:endParaRPr lang="en-US" altLang="tr-TR"/>
          </a:p>
        </p:txBody>
      </p:sp>
      <p:pic>
        <p:nvPicPr>
          <p:cNvPr id="4" name="Picture 3">
            <a:extLst>
              <a:ext uri="{FF2B5EF4-FFF2-40B4-BE49-F238E27FC236}">
                <a16:creationId xmlns:a16="http://schemas.microsoft.com/office/drawing/2014/main" id="{030B122F-3563-9F7F-13AE-13F03B105EEB}"/>
              </a:ext>
            </a:extLst>
          </p:cNvPr>
          <p:cNvPicPr>
            <a:picLocks noChangeAspect="1"/>
          </p:cNvPicPr>
          <p:nvPr/>
        </p:nvPicPr>
        <p:blipFill>
          <a:blip r:embed="rId3"/>
          <a:stretch>
            <a:fillRect/>
          </a:stretch>
        </p:blipFill>
        <p:spPr>
          <a:xfrm>
            <a:off x="3304059" y="-4911"/>
            <a:ext cx="2535881" cy="765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4BD0-DBEC-B7EA-F9D6-B215F7F58B30}"/>
              </a:ext>
            </a:extLst>
          </p:cNvPr>
          <p:cNvSpPr>
            <a:spLocks noGrp="1"/>
          </p:cNvSpPr>
          <p:nvPr>
            <p:ph type="title"/>
          </p:nvPr>
        </p:nvSpPr>
        <p:spPr/>
        <p:txBody>
          <a:bodyPr/>
          <a:lstStyle/>
          <a:p>
            <a:r>
              <a:rPr lang="en-US" dirty="0"/>
              <a:t>Object Data and Object Behavior</a:t>
            </a:r>
            <a:endParaRPr lang="en-GB" dirty="0"/>
          </a:p>
        </p:txBody>
      </p:sp>
      <p:sp>
        <p:nvSpPr>
          <p:cNvPr id="3" name="Content Placeholder 2">
            <a:extLst>
              <a:ext uri="{FF2B5EF4-FFF2-40B4-BE49-F238E27FC236}">
                <a16:creationId xmlns:a16="http://schemas.microsoft.com/office/drawing/2014/main" id="{C446D2AD-3FE9-9A91-FE4C-DFFA6B992898}"/>
              </a:ext>
            </a:extLst>
          </p:cNvPr>
          <p:cNvSpPr>
            <a:spLocks noGrp="1"/>
          </p:cNvSpPr>
          <p:nvPr>
            <p:ph idx="1"/>
          </p:nvPr>
        </p:nvSpPr>
        <p:spPr/>
        <p:txBody>
          <a:bodyPr>
            <a:normAutofit fontScale="92500" lnSpcReduction="10000"/>
          </a:bodyPr>
          <a:lstStyle/>
          <a:p>
            <a:pPr>
              <a:lnSpc>
                <a:spcPct val="110000"/>
              </a:lnSpc>
            </a:pPr>
            <a:r>
              <a:rPr lang="en-US" b="1" dirty="0"/>
              <a:t>Object Behavior</a:t>
            </a:r>
            <a:r>
              <a:rPr lang="en-US" dirty="0"/>
              <a:t>:</a:t>
            </a:r>
            <a:endParaRPr lang="en-GB" dirty="0"/>
          </a:p>
          <a:p>
            <a:pPr lvl="1">
              <a:lnSpc>
                <a:spcPct val="110000"/>
              </a:lnSpc>
            </a:pPr>
            <a:r>
              <a:rPr lang="en-US" dirty="0"/>
              <a:t>In OO programming terminology, these behaviors are contained in </a:t>
            </a:r>
            <a:r>
              <a:rPr lang="en-US" dirty="0">
                <a:solidFill>
                  <a:schemeClr val="accent1">
                    <a:lumMod val="75000"/>
                  </a:schemeClr>
                </a:solidFill>
              </a:rPr>
              <a:t>methods</a:t>
            </a:r>
            <a:r>
              <a:rPr lang="en-US" dirty="0"/>
              <a:t>,</a:t>
            </a:r>
          </a:p>
          <a:p>
            <a:pPr lvl="2">
              <a:lnSpc>
                <a:spcPct val="110000"/>
              </a:lnSpc>
            </a:pPr>
            <a:r>
              <a:rPr lang="en-US" dirty="0"/>
              <a:t>you invoke a method by sending a message to it.</a:t>
            </a:r>
          </a:p>
          <a:p>
            <a:pPr lvl="3">
              <a:lnSpc>
                <a:spcPct val="110000"/>
              </a:lnSpc>
            </a:pPr>
            <a:r>
              <a:rPr lang="en-US" dirty="0"/>
              <a:t>In our employee example, consider that one of the behaviors required of an employee object is to set and return the values of the various attributes. </a:t>
            </a:r>
          </a:p>
          <a:p>
            <a:pPr lvl="3">
              <a:lnSpc>
                <a:spcPct val="110000"/>
              </a:lnSpc>
            </a:pPr>
            <a:r>
              <a:rPr lang="en-US" dirty="0"/>
              <a:t>Thus, each attribute would have corresponding methods, such as </a:t>
            </a:r>
            <a:r>
              <a:rPr lang="en-US" dirty="0" err="1">
                <a:solidFill>
                  <a:srgbClr val="C00000"/>
                </a:solidFill>
              </a:rPr>
              <a:t>setGender</a:t>
            </a:r>
            <a:r>
              <a:rPr lang="en-US" dirty="0">
                <a:solidFill>
                  <a:srgbClr val="C00000"/>
                </a:solidFill>
              </a:rPr>
              <a:t>() </a:t>
            </a:r>
            <a:r>
              <a:rPr lang="en-US" dirty="0"/>
              <a:t>and </a:t>
            </a:r>
            <a:r>
              <a:rPr lang="en-US" dirty="0" err="1">
                <a:solidFill>
                  <a:srgbClr val="C00000"/>
                </a:solidFill>
              </a:rPr>
              <a:t>getGender</a:t>
            </a:r>
            <a:r>
              <a:rPr lang="en-US" dirty="0">
                <a:solidFill>
                  <a:srgbClr val="C00000"/>
                </a:solidFill>
              </a:rPr>
              <a:t>()</a:t>
            </a:r>
            <a:r>
              <a:rPr lang="en-US" dirty="0"/>
              <a:t>. </a:t>
            </a:r>
          </a:p>
          <a:p>
            <a:pPr lvl="3">
              <a:lnSpc>
                <a:spcPct val="110000"/>
              </a:lnSpc>
            </a:pPr>
            <a:r>
              <a:rPr lang="en-US" dirty="0"/>
              <a:t>In this case, when another object needs this information, it can send a message to an employee object and ask it what its gender is.</a:t>
            </a:r>
          </a:p>
          <a:p>
            <a:pPr lvl="1">
              <a:lnSpc>
                <a:spcPct val="110000"/>
              </a:lnSpc>
            </a:pPr>
            <a:r>
              <a:rPr lang="en-US" dirty="0"/>
              <a:t>In daily language, we usually use </a:t>
            </a:r>
            <a:r>
              <a:rPr lang="en-US" dirty="0">
                <a:solidFill>
                  <a:schemeClr val="accent1">
                    <a:lumMod val="75000"/>
                  </a:schemeClr>
                </a:solidFill>
              </a:rPr>
              <a:t>verbs</a:t>
            </a:r>
            <a:r>
              <a:rPr lang="en-US" dirty="0"/>
              <a:t> to define the methods of real-life objects.</a:t>
            </a:r>
          </a:p>
          <a:p>
            <a:pPr lvl="1">
              <a:lnSpc>
                <a:spcPct val="110000"/>
              </a:lnSpc>
            </a:pPr>
            <a:endParaRPr lang="en-US" dirty="0"/>
          </a:p>
          <a:p>
            <a:pPr>
              <a:lnSpc>
                <a:spcPct val="110000"/>
              </a:lnSpc>
            </a:pPr>
            <a:r>
              <a:rPr lang="en-US" dirty="0"/>
              <a:t>One of the most interesting/powerful advantages of using objects is that the data is part of the package—it is not separated from the code.</a:t>
            </a:r>
            <a:endParaRPr lang="en-GB" dirty="0"/>
          </a:p>
        </p:txBody>
      </p:sp>
      <p:sp>
        <p:nvSpPr>
          <p:cNvPr id="4" name="Slide Number Placeholder 3">
            <a:extLst>
              <a:ext uri="{FF2B5EF4-FFF2-40B4-BE49-F238E27FC236}">
                <a16:creationId xmlns:a16="http://schemas.microsoft.com/office/drawing/2014/main" id="{BF47E1C8-B609-92E1-8457-4018EC7F9C5B}"/>
              </a:ext>
            </a:extLst>
          </p:cNvPr>
          <p:cNvSpPr>
            <a:spLocks noGrp="1"/>
          </p:cNvSpPr>
          <p:nvPr>
            <p:ph type="sldNum" sz="quarter" idx="10"/>
          </p:nvPr>
        </p:nvSpPr>
        <p:spPr/>
        <p:txBody>
          <a:bodyPr/>
          <a:lstStyle/>
          <a:p>
            <a:pPr>
              <a:defRPr/>
            </a:pPr>
            <a:fld id="{784B80BB-128E-4902-B3C3-D56A4AC28474}" type="slidenum">
              <a:rPr lang="en-US" altLang="tr-TR" smtClean="0"/>
              <a:pPr>
                <a:defRPr/>
              </a:pPr>
              <a:t>10</a:t>
            </a:fld>
            <a:endParaRPr lang="en-US" altLang="tr-TR"/>
          </a:p>
        </p:txBody>
      </p:sp>
    </p:spTree>
    <p:extLst>
      <p:ext uri="{BB962C8B-B14F-4D97-AF65-F5344CB8AC3E}">
        <p14:creationId xmlns:p14="http://schemas.microsoft.com/office/powerpoint/2010/main" val="53271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1FDE-BC38-FD1E-E6CD-98B0C1738DBE}"/>
              </a:ext>
            </a:extLst>
          </p:cNvPr>
          <p:cNvSpPr>
            <a:spLocks noGrp="1"/>
          </p:cNvSpPr>
          <p:nvPr>
            <p:ph type="title"/>
          </p:nvPr>
        </p:nvSpPr>
        <p:spPr/>
        <p:txBody>
          <a:bodyPr/>
          <a:lstStyle/>
          <a:p>
            <a:r>
              <a:rPr lang="en-GB" dirty="0"/>
              <a:t>Methods</a:t>
            </a:r>
          </a:p>
        </p:txBody>
      </p:sp>
      <p:sp>
        <p:nvSpPr>
          <p:cNvPr id="3" name="Content Placeholder 2">
            <a:extLst>
              <a:ext uri="{FF2B5EF4-FFF2-40B4-BE49-F238E27FC236}">
                <a16:creationId xmlns:a16="http://schemas.microsoft.com/office/drawing/2014/main" id="{13398350-CD96-0E4C-00DB-AE842557154A}"/>
              </a:ext>
            </a:extLst>
          </p:cNvPr>
          <p:cNvSpPr>
            <a:spLocks noGrp="1"/>
          </p:cNvSpPr>
          <p:nvPr>
            <p:ph idx="1"/>
          </p:nvPr>
        </p:nvSpPr>
        <p:spPr/>
        <p:txBody>
          <a:bodyPr/>
          <a:lstStyle/>
          <a:p>
            <a:r>
              <a:rPr lang="en-US" dirty="0"/>
              <a:t>The interface of methods are defined using the following concepts:</a:t>
            </a:r>
          </a:p>
          <a:p>
            <a:pPr lvl="1"/>
            <a:r>
              <a:rPr lang="en-US" dirty="0"/>
              <a:t>Name</a:t>
            </a:r>
          </a:p>
          <a:p>
            <a:pPr lvl="1"/>
            <a:r>
              <a:rPr lang="en-US" dirty="0"/>
              <a:t>Input parameters</a:t>
            </a:r>
          </a:p>
          <a:p>
            <a:pPr lvl="1"/>
            <a:r>
              <a:rPr lang="en-US" dirty="0"/>
              <a:t>Return type</a:t>
            </a:r>
          </a:p>
          <a:p>
            <a:pPr marL="192881" marR="0" lvl="0" indent="-192881" algn="l" defTabSz="914400" rtl="0" eaLnBrk="0" fontAlgn="base" latinLnBrk="0" hangingPunct="0">
              <a:lnSpc>
                <a:spcPct val="100000"/>
              </a:lnSpc>
              <a:spcBef>
                <a:spcPts val="0"/>
              </a:spcBef>
              <a:spcAft>
                <a:spcPts val="600"/>
              </a:spcAft>
              <a:buClrTx/>
              <a:buSzTx/>
              <a:buFontTx/>
              <a:buChar char="•"/>
              <a:tabLst/>
              <a:defRPr/>
            </a:pPr>
            <a:endParaRPr kumimoji="1"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92881" marR="0" lvl="0" indent="-192881" algn="l" defTabSz="914400" rtl="0" eaLnBrk="0" fontAlgn="base" latinLnBrk="0" hangingPunct="0">
              <a:lnSpc>
                <a:spcPct val="100000"/>
              </a:lnSpc>
              <a:spcBef>
                <a:spcPts val="0"/>
              </a:spcBef>
              <a:spcAft>
                <a:spcPts val="600"/>
              </a:spcAft>
              <a:buClrTx/>
              <a:buSzTx/>
              <a:buFontTx/>
              <a:buChar char="•"/>
              <a:tabLst/>
              <a:defRPr/>
            </a:pPr>
            <a:r>
              <a:rPr kumimoji="1"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method definition takes the general form:</a:t>
            </a:r>
          </a:p>
          <a:p>
            <a:pPr marL="192881" marR="0" lvl="0" indent="-192881" algn="l" defTabSz="914400" rtl="0" eaLnBrk="0" fontAlgn="base" latinLnBrk="0" hangingPunct="0">
              <a:lnSpc>
                <a:spcPct val="100000"/>
              </a:lnSpc>
              <a:spcBef>
                <a:spcPts val="0"/>
              </a:spcBef>
              <a:spcAft>
                <a:spcPts val="600"/>
              </a:spcAft>
              <a:buClrTx/>
              <a:buSzTx/>
              <a:buFontTx/>
              <a:buChar char="•"/>
              <a:tabLst/>
              <a:defRPr/>
            </a:pPr>
            <a:endParaRPr kumimoji="1"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60363" marR="0" lvl="0" indent="0" algn="l" defTabSz="914400" rtl="0" eaLnBrk="0" fontAlgn="base" latinLnBrk="0" hangingPunct="0">
              <a:lnSpc>
                <a:spcPct val="90000"/>
              </a:lnSpc>
              <a:spcBef>
                <a:spcPts val="0"/>
              </a:spcBef>
              <a:spcAft>
                <a:spcPts val="600"/>
              </a:spcAft>
              <a:buClrTx/>
              <a:buSzTx/>
              <a:buFontTx/>
              <a:buNone/>
              <a:tabLst/>
              <a:defRPr/>
            </a:pPr>
            <a:r>
              <a:rPr kumimoji="1" lang="en-GB" sz="1600" b="1" i="0" u="none" strike="noStrike" kern="0" cap="none" spc="0" normalizeH="0" baseline="0" noProof="0" dirty="0">
                <a:ln>
                  <a:noFill/>
                </a:ln>
                <a:solidFill>
                  <a:srgbClr val="3366FF">
                    <a:lumMod val="75000"/>
                  </a:srgbClr>
                </a:solidFill>
                <a:effectLst/>
                <a:uLnTx/>
                <a:uFillTx/>
                <a:latin typeface="CourierNewPSMT"/>
                <a:ea typeface="+mn-ea"/>
                <a:cs typeface="Arial" panose="020B0604020202020204" pitchFamily="34" charset="0"/>
              </a:rPr>
              <a:t>&lt;access-modifier&gt; &lt;return-type&gt; method-name(&lt;formal-parameters&gt;)</a:t>
            </a:r>
          </a:p>
          <a:p>
            <a:pPr marL="360363" marR="0" lvl="0" indent="0" algn="l" defTabSz="914400" rtl="0" eaLnBrk="0" fontAlgn="base" latinLnBrk="0" hangingPunct="0">
              <a:lnSpc>
                <a:spcPct val="90000"/>
              </a:lnSpc>
              <a:spcBef>
                <a:spcPts val="0"/>
              </a:spcBef>
              <a:spcAft>
                <a:spcPts val="600"/>
              </a:spcAft>
              <a:buClrTx/>
              <a:buSzTx/>
              <a:buFontTx/>
              <a:buNone/>
              <a:tabLst/>
              <a:defRPr/>
            </a:pPr>
            <a:r>
              <a:rPr kumimoji="1" lang="en-GB" sz="1600" b="1" i="0" u="none" strike="noStrike" kern="0" cap="none" spc="0" normalizeH="0" baseline="0" noProof="0" dirty="0">
                <a:ln>
                  <a:noFill/>
                </a:ln>
                <a:solidFill>
                  <a:srgbClr val="3366FF">
                    <a:lumMod val="75000"/>
                  </a:srgbClr>
                </a:solidFill>
                <a:effectLst/>
                <a:uLnTx/>
                <a:uFillTx/>
                <a:latin typeface="CourierNewPSMT"/>
                <a:ea typeface="+mn-ea"/>
                <a:cs typeface="Arial" panose="020B0604020202020204" pitchFamily="34" charset="0"/>
              </a:rPr>
              <a:t>{</a:t>
            </a:r>
          </a:p>
          <a:p>
            <a:pPr marL="360363" marR="0" lvl="0" indent="0" algn="l" defTabSz="914400" rtl="0" eaLnBrk="0" fontAlgn="base" latinLnBrk="0" hangingPunct="0">
              <a:lnSpc>
                <a:spcPct val="90000"/>
              </a:lnSpc>
              <a:spcBef>
                <a:spcPts val="0"/>
              </a:spcBef>
              <a:spcAft>
                <a:spcPts val="600"/>
              </a:spcAft>
              <a:buClrTx/>
              <a:buSzTx/>
              <a:buFontTx/>
              <a:buNone/>
              <a:tabLst/>
              <a:defRPr/>
            </a:pPr>
            <a:r>
              <a:rPr kumimoji="1" lang="en-GB" sz="1600" b="1" i="0" u="none" strike="noStrike" kern="0" cap="none" spc="0" normalizeH="0" baseline="0" noProof="0" dirty="0">
                <a:ln>
                  <a:noFill/>
                </a:ln>
                <a:solidFill>
                  <a:srgbClr val="3366FF">
                    <a:lumMod val="75000"/>
                  </a:srgbClr>
                </a:solidFill>
                <a:effectLst/>
                <a:uLnTx/>
                <a:uFillTx/>
                <a:latin typeface="CourierNewPSMT"/>
                <a:ea typeface="+mn-ea"/>
                <a:cs typeface="Arial" panose="020B0604020202020204" pitchFamily="34" charset="0"/>
              </a:rPr>
              <a:t>	</a:t>
            </a:r>
            <a:r>
              <a:rPr kumimoji="1" lang="en-GB" sz="1600" b="1" i="0" u="none" strike="noStrike" kern="0" cap="none" spc="0" normalizeH="0" baseline="0" noProof="0" dirty="0">
                <a:ln>
                  <a:noFill/>
                </a:ln>
                <a:solidFill>
                  <a:srgbClr val="00B050"/>
                </a:solidFill>
                <a:effectLst/>
                <a:uLnTx/>
                <a:uFillTx/>
                <a:latin typeface="CourierNewPSMT"/>
                <a:ea typeface="+mn-ea"/>
                <a:cs typeface="Arial" panose="020B0604020202020204" pitchFamily="34" charset="0"/>
              </a:rPr>
              <a:t>// Body of method</a:t>
            </a:r>
          </a:p>
          <a:p>
            <a:pPr marL="360363" marR="0" lvl="0" indent="0" algn="l" defTabSz="914400" rtl="0" eaLnBrk="0" fontAlgn="base" latinLnBrk="0" hangingPunct="0">
              <a:lnSpc>
                <a:spcPct val="90000"/>
              </a:lnSpc>
              <a:spcBef>
                <a:spcPts val="0"/>
              </a:spcBef>
              <a:spcAft>
                <a:spcPts val="600"/>
              </a:spcAft>
              <a:buClrTx/>
              <a:buSzTx/>
              <a:buFontTx/>
              <a:buNone/>
              <a:tabLst/>
              <a:defRPr/>
            </a:pPr>
            <a:r>
              <a:rPr kumimoji="1" lang="en-GB" sz="1600" b="1" i="0" u="none" strike="noStrike" kern="0" cap="none" spc="0" normalizeH="0" baseline="0" noProof="0" dirty="0">
                <a:ln>
                  <a:noFill/>
                </a:ln>
                <a:solidFill>
                  <a:srgbClr val="3366FF">
                    <a:lumMod val="75000"/>
                  </a:srgbClr>
                </a:solidFill>
                <a:effectLst/>
                <a:uLnTx/>
                <a:uFillTx/>
                <a:latin typeface="CourierNewPSMT"/>
                <a:ea typeface="+mn-ea"/>
                <a:cs typeface="Arial" panose="020B0604020202020204" pitchFamily="34" charset="0"/>
              </a:rPr>
              <a:t>	&lt;</a:t>
            </a:r>
            <a:r>
              <a:rPr kumimoji="1" lang="en-GB" sz="1600" b="1" i="1" u="none" strike="noStrike" kern="0" cap="none" spc="0" normalizeH="0" baseline="0" noProof="0" dirty="0">
                <a:ln>
                  <a:noFill/>
                </a:ln>
                <a:solidFill>
                  <a:srgbClr val="3366FF">
                    <a:lumMod val="75000"/>
                  </a:srgbClr>
                </a:solidFill>
                <a:effectLst/>
                <a:uLnTx/>
                <a:uFillTx/>
                <a:latin typeface="CourierNewPSMT"/>
                <a:ea typeface="+mn-ea"/>
                <a:cs typeface="Arial" panose="020B0604020202020204" pitchFamily="34" charset="0"/>
              </a:rPr>
              <a:t>return-statement-if-not-void</a:t>
            </a:r>
            <a:r>
              <a:rPr kumimoji="1" lang="en-GB" sz="1600" b="1" i="0" u="none" strike="noStrike" kern="0" cap="none" spc="0" normalizeH="0" baseline="0" noProof="0" dirty="0">
                <a:ln>
                  <a:noFill/>
                </a:ln>
                <a:solidFill>
                  <a:srgbClr val="3366FF">
                    <a:lumMod val="75000"/>
                  </a:srgbClr>
                </a:solidFill>
                <a:effectLst/>
                <a:uLnTx/>
                <a:uFillTx/>
                <a:latin typeface="CourierNewPSMT"/>
                <a:ea typeface="+mn-ea"/>
                <a:cs typeface="Arial" panose="020B0604020202020204" pitchFamily="34" charset="0"/>
              </a:rPr>
              <a:t>&gt;</a:t>
            </a:r>
          </a:p>
          <a:p>
            <a:pPr marL="360363" marR="0" lvl="0" indent="0" algn="l" defTabSz="914400" rtl="0" eaLnBrk="0" fontAlgn="base" latinLnBrk="0" hangingPunct="0">
              <a:lnSpc>
                <a:spcPct val="90000"/>
              </a:lnSpc>
              <a:spcBef>
                <a:spcPts val="0"/>
              </a:spcBef>
              <a:spcAft>
                <a:spcPts val="600"/>
              </a:spcAft>
              <a:buClrTx/>
              <a:buSzTx/>
              <a:buFontTx/>
              <a:buNone/>
              <a:tabLst/>
              <a:defRPr/>
            </a:pPr>
            <a:r>
              <a:rPr kumimoji="1" lang="en-GB" sz="1600" b="1" i="0" u="none" strike="noStrike" kern="0" cap="none" spc="0" normalizeH="0" baseline="0" noProof="0" dirty="0">
                <a:ln>
                  <a:noFill/>
                </a:ln>
                <a:solidFill>
                  <a:srgbClr val="3366FF">
                    <a:lumMod val="75000"/>
                  </a:srgbClr>
                </a:solidFill>
                <a:effectLst/>
                <a:uLnTx/>
                <a:uFillTx/>
                <a:latin typeface="CourierNewPSMT"/>
                <a:ea typeface="+mn-ea"/>
                <a:cs typeface="Arial" panose="020B0604020202020204" pitchFamily="34" charset="0"/>
              </a:rPr>
              <a:t>}</a:t>
            </a:r>
          </a:p>
          <a:p>
            <a:endParaRPr lang="en-GB" dirty="0"/>
          </a:p>
        </p:txBody>
      </p:sp>
      <p:sp>
        <p:nvSpPr>
          <p:cNvPr id="4" name="Slide Number Placeholder 3">
            <a:extLst>
              <a:ext uri="{FF2B5EF4-FFF2-40B4-BE49-F238E27FC236}">
                <a16:creationId xmlns:a16="http://schemas.microsoft.com/office/drawing/2014/main" id="{EC3A37FB-DD3D-0AC9-C81A-009B9F60D92F}"/>
              </a:ext>
            </a:extLst>
          </p:cNvPr>
          <p:cNvSpPr>
            <a:spLocks noGrp="1"/>
          </p:cNvSpPr>
          <p:nvPr>
            <p:ph type="sldNum" sz="quarter" idx="10"/>
          </p:nvPr>
        </p:nvSpPr>
        <p:spPr/>
        <p:txBody>
          <a:bodyPr/>
          <a:lstStyle/>
          <a:p>
            <a:pPr>
              <a:defRPr/>
            </a:pPr>
            <a:fld id="{784B80BB-128E-4902-B3C3-D56A4AC28474}" type="slidenum">
              <a:rPr lang="en-US" altLang="tr-TR" smtClean="0"/>
              <a:pPr>
                <a:defRPr/>
              </a:pPr>
              <a:t>11</a:t>
            </a:fld>
            <a:endParaRPr lang="en-US" altLang="tr-TR"/>
          </a:p>
        </p:txBody>
      </p:sp>
    </p:spTree>
    <p:extLst>
      <p:ext uri="{BB962C8B-B14F-4D97-AF65-F5344CB8AC3E}">
        <p14:creationId xmlns:p14="http://schemas.microsoft.com/office/powerpoint/2010/main" val="203722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5400-D274-7840-342B-855506A5752D}"/>
              </a:ext>
            </a:extLst>
          </p:cNvPr>
          <p:cNvSpPr>
            <a:spLocks noGrp="1"/>
          </p:cNvSpPr>
          <p:nvPr>
            <p:ph type="title"/>
          </p:nvPr>
        </p:nvSpPr>
        <p:spPr/>
        <p:txBody>
          <a:bodyPr/>
          <a:lstStyle/>
          <a:p>
            <a:r>
              <a:rPr lang="en-GB" dirty="0"/>
              <a:t>What is a class?</a:t>
            </a:r>
          </a:p>
        </p:txBody>
      </p:sp>
      <p:sp>
        <p:nvSpPr>
          <p:cNvPr id="3" name="Content Placeholder 2">
            <a:extLst>
              <a:ext uri="{FF2B5EF4-FFF2-40B4-BE49-F238E27FC236}">
                <a16:creationId xmlns:a16="http://schemas.microsoft.com/office/drawing/2014/main" id="{6430ED9F-069B-F878-C6AF-8433929D1554}"/>
              </a:ext>
            </a:extLst>
          </p:cNvPr>
          <p:cNvSpPr>
            <a:spLocks noGrp="1"/>
          </p:cNvSpPr>
          <p:nvPr>
            <p:ph idx="1"/>
          </p:nvPr>
        </p:nvSpPr>
        <p:spPr/>
        <p:txBody>
          <a:bodyPr/>
          <a:lstStyle/>
          <a:p>
            <a:r>
              <a:rPr lang="en-US" dirty="0"/>
              <a:t>a template from which distinct objects are derived.</a:t>
            </a:r>
          </a:p>
          <a:p>
            <a:r>
              <a:rPr lang="en-US" dirty="0"/>
              <a:t>an organizational unit of an OO design and program</a:t>
            </a:r>
          </a:p>
          <a:p>
            <a:r>
              <a:rPr lang="en-US" dirty="0"/>
              <a:t>A good class would exhibit the following characteristics:</a:t>
            </a:r>
          </a:p>
          <a:p>
            <a:pPr lvl="1"/>
            <a:r>
              <a:rPr lang="en-US" dirty="0"/>
              <a:t>Highly cohesive: </a:t>
            </a:r>
          </a:p>
          <a:p>
            <a:pPr lvl="2"/>
            <a:r>
              <a:rPr lang="en-US" dirty="0"/>
              <a:t>the class represents a single useful entity or organizational unit and does that job well.</a:t>
            </a:r>
          </a:p>
          <a:p>
            <a:pPr lvl="1"/>
            <a:r>
              <a:rPr lang="en-US" dirty="0"/>
              <a:t>Minimally coupled: </a:t>
            </a:r>
          </a:p>
          <a:p>
            <a:pPr lvl="2"/>
            <a:r>
              <a:rPr lang="en-US" dirty="0"/>
              <a:t>the class limits its interactions with other classes to only those that are really necessary for it to do what it is designed to do.</a:t>
            </a:r>
          </a:p>
          <a:p>
            <a:pPr lvl="1"/>
            <a:r>
              <a:rPr lang="en-US" dirty="0"/>
              <a:t>Encapsulation: </a:t>
            </a:r>
          </a:p>
          <a:p>
            <a:pPr lvl="2"/>
            <a:r>
              <a:rPr lang="en-US" dirty="0"/>
              <a:t>the class keeps information necessary to its internal operation private and does not expose it to other classes, and only makes public the information necessary for it to interact with other classes in the intended manner.</a:t>
            </a:r>
            <a:endParaRPr lang="en-GB" dirty="0"/>
          </a:p>
        </p:txBody>
      </p:sp>
      <p:sp>
        <p:nvSpPr>
          <p:cNvPr id="4" name="Slide Number Placeholder 3">
            <a:extLst>
              <a:ext uri="{FF2B5EF4-FFF2-40B4-BE49-F238E27FC236}">
                <a16:creationId xmlns:a16="http://schemas.microsoft.com/office/drawing/2014/main" id="{052B2902-FB96-A5F1-255D-961750BD0B1A}"/>
              </a:ext>
            </a:extLst>
          </p:cNvPr>
          <p:cNvSpPr>
            <a:spLocks noGrp="1"/>
          </p:cNvSpPr>
          <p:nvPr>
            <p:ph type="sldNum" sz="quarter" idx="10"/>
          </p:nvPr>
        </p:nvSpPr>
        <p:spPr/>
        <p:txBody>
          <a:bodyPr/>
          <a:lstStyle/>
          <a:p>
            <a:pPr>
              <a:defRPr/>
            </a:pPr>
            <a:fld id="{784B80BB-128E-4902-B3C3-D56A4AC28474}" type="slidenum">
              <a:rPr lang="en-US" altLang="tr-TR" smtClean="0"/>
              <a:pPr>
                <a:defRPr/>
              </a:pPr>
              <a:t>12</a:t>
            </a:fld>
            <a:endParaRPr lang="en-US" altLang="tr-TR"/>
          </a:p>
        </p:txBody>
      </p:sp>
    </p:spTree>
    <p:extLst>
      <p:ext uri="{BB962C8B-B14F-4D97-AF65-F5344CB8AC3E}">
        <p14:creationId xmlns:p14="http://schemas.microsoft.com/office/powerpoint/2010/main" val="347458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EDCC-F785-F419-6D57-51DC7B2BAA20}"/>
              </a:ext>
            </a:extLst>
          </p:cNvPr>
          <p:cNvSpPr>
            <a:spLocks noGrp="1"/>
          </p:cNvSpPr>
          <p:nvPr>
            <p:ph type="title"/>
          </p:nvPr>
        </p:nvSpPr>
        <p:spPr/>
        <p:txBody>
          <a:bodyPr/>
          <a:lstStyle/>
          <a:p>
            <a:r>
              <a:rPr lang="en-GB" dirty="0"/>
              <a:t>Classes &amp; Objects</a:t>
            </a:r>
          </a:p>
        </p:txBody>
      </p:sp>
      <p:sp>
        <p:nvSpPr>
          <p:cNvPr id="3" name="Content Placeholder 2">
            <a:extLst>
              <a:ext uri="{FF2B5EF4-FFF2-40B4-BE49-F238E27FC236}">
                <a16:creationId xmlns:a16="http://schemas.microsoft.com/office/drawing/2014/main" id="{D0DFE392-23B1-9E6A-15BB-1DA53D430C6B}"/>
              </a:ext>
            </a:extLst>
          </p:cNvPr>
          <p:cNvSpPr>
            <a:spLocks noGrp="1"/>
          </p:cNvSpPr>
          <p:nvPr>
            <p:ph idx="1"/>
          </p:nvPr>
        </p:nvSpPr>
        <p:spPr/>
        <p:txBody>
          <a:bodyPr/>
          <a:lstStyle/>
          <a:p>
            <a:r>
              <a:rPr lang="en-US" dirty="0"/>
              <a:t>You need a </a:t>
            </a:r>
            <a:r>
              <a:rPr lang="en-US" dirty="0">
                <a:solidFill>
                  <a:schemeClr val="accent1">
                    <a:lumMod val="75000"/>
                  </a:schemeClr>
                </a:solidFill>
              </a:rPr>
              <a:t>class</a:t>
            </a:r>
            <a:r>
              <a:rPr lang="en-US" dirty="0"/>
              <a:t> to </a:t>
            </a:r>
            <a:r>
              <a:rPr lang="en-US" dirty="0">
                <a:solidFill>
                  <a:srgbClr val="00B050"/>
                </a:solidFill>
              </a:rPr>
              <a:t>instantiate</a:t>
            </a:r>
            <a:r>
              <a:rPr lang="en-US" dirty="0"/>
              <a:t> an object.</a:t>
            </a:r>
          </a:p>
          <a:p>
            <a:r>
              <a:rPr lang="en-US" dirty="0"/>
              <a:t> </a:t>
            </a:r>
            <a:r>
              <a:rPr lang="en-US" dirty="0">
                <a:solidFill>
                  <a:schemeClr val="accent1">
                    <a:lumMod val="75000"/>
                  </a:schemeClr>
                </a:solidFill>
              </a:rPr>
              <a:t>Instantiation</a:t>
            </a:r>
            <a:r>
              <a:rPr lang="en-US" dirty="0"/>
              <a:t> is analogous to making cookies from a cookie cutter. </a:t>
            </a:r>
          </a:p>
          <a:p>
            <a:pPr lvl="1"/>
            <a:r>
              <a:rPr lang="en-US" dirty="0"/>
              <a:t>The cookie cutter is the </a:t>
            </a:r>
            <a:r>
              <a:rPr lang="en-US" dirty="0">
                <a:solidFill>
                  <a:schemeClr val="accent1">
                    <a:lumMod val="75000"/>
                  </a:schemeClr>
                </a:solidFill>
              </a:rPr>
              <a:t>class</a:t>
            </a:r>
            <a:r>
              <a:rPr lang="en-US" dirty="0"/>
              <a:t> which specifies the shape of each cookie </a:t>
            </a:r>
          </a:p>
          <a:p>
            <a:pPr lvl="1"/>
            <a:r>
              <a:rPr lang="en-US" dirty="0"/>
              <a:t>Cookies are </a:t>
            </a:r>
            <a:r>
              <a:rPr lang="en-US" dirty="0">
                <a:solidFill>
                  <a:schemeClr val="accent1">
                    <a:lumMod val="75000"/>
                  </a:schemeClr>
                </a:solidFill>
              </a:rPr>
              <a:t>objects</a:t>
            </a:r>
            <a:r>
              <a:rPr lang="en-US" dirty="0"/>
              <a:t>, the values of </a:t>
            </a:r>
            <a:br>
              <a:rPr lang="en-US" dirty="0"/>
            </a:br>
            <a:r>
              <a:rPr lang="en-US" dirty="0"/>
              <a:t>their fields (e.g. color of buttons) </a:t>
            </a:r>
            <a:br>
              <a:rPr lang="en-US" dirty="0"/>
            </a:br>
            <a:r>
              <a:rPr lang="en-US" dirty="0"/>
              <a:t>may be different. </a:t>
            </a:r>
          </a:p>
          <a:p>
            <a:pPr lvl="1"/>
            <a:r>
              <a:rPr lang="en-US" dirty="0"/>
              <a:t>Each object has its own identity, </a:t>
            </a:r>
            <a:br>
              <a:rPr lang="en-US" dirty="0"/>
            </a:br>
            <a:r>
              <a:rPr lang="en-US" dirty="0"/>
              <a:t>but they are created from the </a:t>
            </a:r>
            <a:br>
              <a:rPr lang="en-US" dirty="0"/>
            </a:br>
            <a:r>
              <a:rPr lang="en-US" dirty="0"/>
              <a:t>same specification. </a:t>
            </a:r>
          </a:p>
          <a:p>
            <a:endParaRPr lang="en-GB" dirty="0"/>
          </a:p>
        </p:txBody>
      </p:sp>
      <p:sp>
        <p:nvSpPr>
          <p:cNvPr id="4" name="Slide Number Placeholder 3">
            <a:extLst>
              <a:ext uri="{FF2B5EF4-FFF2-40B4-BE49-F238E27FC236}">
                <a16:creationId xmlns:a16="http://schemas.microsoft.com/office/drawing/2014/main" id="{E9FA0F57-D28F-8C9F-FD57-6092FBDC26C5}"/>
              </a:ext>
            </a:extLst>
          </p:cNvPr>
          <p:cNvSpPr>
            <a:spLocks noGrp="1"/>
          </p:cNvSpPr>
          <p:nvPr>
            <p:ph type="sldNum" sz="quarter" idx="10"/>
          </p:nvPr>
        </p:nvSpPr>
        <p:spPr/>
        <p:txBody>
          <a:bodyPr/>
          <a:lstStyle/>
          <a:p>
            <a:pPr>
              <a:defRPr/>
            </a:pPr>
            <a:fld id="{784B80BB-128E-4902-B3C3-D56A4AC28474}" type="slidenum">
              <a:rPr lang="en-US" altLang="tr-TR" smtClean="0"/>
              <a:pPr>
                <a:defRPr/>
              </a:pPr>
              <a:t>13</a:t>
            </a:fld>
            <a:endParaRPr lang="en-US" altLang="tr-TR"/>
          </a:p>
        </p:txBody>
      </p:sp>
      <p:pic>
        <p:nvPicPr>
          <p:cNvPr id="1026" name="Picture 2" descr="Wilton Holiday Cookie Cutter Set - 18-pieces">
            <a:extLst>
              <a:ext uri="{FF2B5EF4-FFF2-40B4-BE49-F238E27FC236}">
                <a16:creationId xmlns:a16="http://schemas.microsoft.com/office/drawing/2014/main" id="{CE8CB34F-BCC8-37A2-9EE9-551729592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840599"/>
            <a:ext cx="3636404" cy="363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2E6D-71F5-43EE-AE1C-83B6380FE889}"/>
              </a:ext>
            </a:extLst>
          </p:cNvPr>
          <p:cNvSpPr>
            <a:spLocks noGrp="1"/>
          </p:cNvSpPr>
          <p:nvPr>
            <p:ph type="title"/>
          </p:nvPr>
        </p:nvSpPr>
        <p:spPr/>
        <p:txBody>
          <a:bodyPr/>
          <a:lstStyle/>
          <a:p>
            <a:r>
              <a:rPr lang="en-GB" dirty="0"/>
              <a:t>What is a class?</a:t>
            </a:r>
          </a:p>
        </p:txBody>
      </p:sp>
      <p:sp>
        <p:nvSpPr>
          <p:cNvPr id="3" name="Content Placeholder 2">
            <a:extLst>
              <a:ext uri="{FF2B5EF4-FFF2-40B4-BE49-F238E27FC236}">
                <a16:creationId xmlns:a16="http://schemas.microsoft.com/office/drawing/2014/main" id="{2E42FB1A-E7F6-47A3-99DE-FC792C4BB0E2}"/>
              </a:ext>
            </a:extLst>
          </p:cNvPr>
          <p:cNvSpPr>
            <a:spLocks noGrp="1"/>
          </p:cNvSpPr>
          <p:nvPr>
            <p:ph idx="1"/>
          </p:nvPr>
        </p:nvSpPr>
        <p:spPr/>
        <p:txBody>
          <a:bodyPr>
            <a:normAutofit/>
          </a:bodyPr>
          <a:lstStyle/>
          <a:p>
            <a:r>
              <a:rPr lang="en-US" dirty="0"/>
              <a:t>In a general sense, any “</a:t>
            </a:r>
            <a:r>
              <a:rPr lang="en-US" dirty="0">
                <a:solidFill>
                  <a:schemeClr val="accent1">
                    <a:lumMod val="75000"/>
                  </a:schemeClr>
                </a:solidFill>
              </a:rPr>
              <a:t>thing</a:t>
            </a:r>
            <a:r>
              <a:rPr lang="en-US" dirty="0"/>
              <a:t>”, “</a:t>
            </a:r>
            <a:r>
              <a:rPr lang="en-US" dirty="0">
                <a:solidFill>
                  <a:schemeClr val="accent1">
                    <a:lumMod val="75000"/>
                  </a:schemeClr>
                </a:solidFill>
              </a:rPr>
              <a:t>entity</a:t>
            </a:r>
            <a:r>
              <a:rPr lang="en-US" dirty="0"/>
              <a:t>” or “</a:t>
            </a:r>
            <a:r>
              <a:rPr lang="en-US" dirty="0">
                <a:solidFill>
                  <a:schemeClr val="accent1">
                    <a:lumMod val="75000"/>
                  </a:schemeClr>
                </a:solidFill>
              </a:rPr>
              <a:t>class</a:t>
            </a:r>
            <a:r>
              <a:rPr lang="en-US" dirty="0"/>
              <a:t>” (these words are often used interchangeably in many books and articles) can be defined by two key components:</a:t>
            </a:r>
          </a:p>
          <a:p>
            <a:pPr lvl="1"/>
            <a:r>
              <a:rPr lang="en-US" dirty="0"/>
              <a:t>The things that they “</a:t>
            </a:r>
            <a:r>
              <a:rPr lang="en-US" dirty="0">
                <a:solidFill>
                  <a:schemeClr val="accent1">
                    <a:lumMod val="75000"/>
                  </a:schemeClr>
                </a:solidFill>
              </a:rPr>
              <a:t>are</a:t>
            </a:r>
            <a:r>
              <a:rPr lang="en-US" dirty="0"/>
              <a:t>” (the </a:t>
            </a:r>
            <a:r>
              <a:rPr lang="en-US" dirty="0">
                <a:solidFill>
                  <a:schemeClr val="accent1">
                    <a:lumMod val="75000"/>
                  </a:schemeClr>
                </a:solidFill>
              </a:rPr>
              <a:t>state</a:t>
            </a:r>
            <a:r>
              <a:rPr lang="en-US" dirty="0"/>
              <a:t>)</a:t>
            </a:r>
          </a:p>
          <a:p>
            <a:pPr lvl="1"/>
            <a:r>
              <a:rPr lang="en-US" dirty="0"/>
              <a:t>The things that they “</a:t>
            </a:r>
            <a:r>
              <a:rPr lang="en-US" dirty="0">
                <a:solidFill>
                  <a:schemeClr val="accent1">
                    <a:lumMod val="75000"/>
                  </a:schemeClr>
                </a:solidFill>
              </a:rPr>
              <a:t>do</a:t>
            </a:r>
            <a:r>
              <a:rPr lang="en-US" dirty="0"/>
              <a:t>” (the </a:t>
            </a:r>
            <a:r>
              <a:rPr lang="en-US" dirty="0" err="1">
                <a:solidFill>
                  <a:schemeClr val="accent1">
                    <a:lumMod val="75000"/>
                  </a:schemeClr>
                </a:solidFill>
              </a:rPr>
              <a:t>behaviour</a:t>
            </a:r>
            <a:r>
              <a:rPr lang="en-US" dirty="0"/>
              <a:t>)</a:t>
            </a:r>
          </a:p>
          <a:p>
            <a:endParaRPr lang="en-US" dirty="0"/>
          </a:p>
          <a:p>
            <a:r>
              <a:rPr lang="en-US" dirty="0"/>
              <a:t>For example, we can break the car entity into state and behavior as follows:</a:t>
            </a:r>
          </a:p>
          <a:p>
            <a:pPr marL="361950" indent="0">
              <a:buNone/>
            </a:pPr>
            <a:r>
              <a:rPr lang="en-US" sz="2000" b="1" u="sng" dirty="0"/>
              <a:t>State 				</a:t>
            </a:r>
            <a:r>
              <a:rPr lang="en-US" sz="2000" b="1" u="sng" dirty="0" err="1"/>
              <a:t>Behaviour</a:t>
            </a:r>
            <a:r>
              <a:rPr lang="en-US" sz="2000" b="1" u="sng" dirty="0"/>
              <a:t>		   </a:t>
            </a:r>
          </a:p>
          <a:p>
            <a:pPr marL="361950" indent="0">
              <a:buNone/>
            </a:pPr>
            <a:r>
              <a:rPr lang="en-US" sz="2000" dirty="0" err="1"/>
              <a:t>Colour</a:t>
            </a:r>
            <a:r>
              <a:rPr lang="en-US" sz="2000" dirty="0"/>
              <a:t> (text) 				Press the start button</a:t>
            </a:r>
          </a:p>
          <a:p>
            <a:pPr marL="361950" indent="0">
              <a:buNone/>
            </a:pPr>
            <a:r>
              <a:rPr lang="en-US" sz="2000" dirty="0"/>
              <a:t>Engine power (number of BHP) 	Press the accelerator</a:t>
            </a:r>
          </a:p>
          <a:p>
            <a:pPr marL="361950" indent="0">
              <a:buNone/>
            </a:pPr>
            <a:r>
              <a:rPr lang="en-US" sz="2000" dirty="0"/>
              <a:t>Convertible? (yes/no)</a:t>
            </a:r>
          </a:p>
          <a:p>
            <a:pPr marL="361950" indent="0">
              <a:buNone/>
            </a:pPr>
            <a:r>
              <a:rPr lang="en-US" sz="2000" dirty="0"/>
              <a:t>Parking brake (on/off)</a:t>
            </a:r>
          </a:p>
          <a:p>
            <a:endParaRPr lang="en-US" dirty="0"/>
          </a:p>
          <a:p>
            <a:endParaRPr lang="en-GB" sz="1600" b="1" dirty="0">
              <a:solidFill>
                <a:schemeClr val="accent1">
                  <a:lumMod val="75000"/>
                </a:schemeClr>
              </a:solidFill>
              <a:latin typeface="CourierNewPSMT"/>
            </a:endParaRPr>
          </a:p>
        </p:txBody>
      </p:sp>
      <p:sp>
        <p:nvSpPr>
          <p:cNvPr id="4" name="Slide Number Placeholder 3">
            <a:extLst>
              <a:ext uri="{FF2B5EF4-FFF2-40B4-BE49-F238E27FC236}">
                <a16:creationId xmlns:a16="http://schemas.microsoft.com/office/drawing/2014/main" id="{6F9141CE-3717-4357-905F-5AC66EA9FD98}"/>
              </a:ext>
            </a:extLst>
          </p:cNvPr>
          <p:cNvSpPr>
            <a:spLocks noGrp="1"/>
          </p:cNvSpPr>
          <p:nvPr>
            <p:ph type="sldNum" sz="quarter" idx="10"/>
          </p:nvPr>
        </p:nvSpPr>
        <p:spPr/>
        <p:txBody>
          <a:bodyPr/>
          <a:lstStyle/>
          <a:p>
            <a:pPr>
              <a:defRPr/>
            </a:pPr>
            <a:fld id="{784B80BB-128E-4902-B3C3-D56A4AC28474}" type="slidenum">
              <a:rPr lang="en-US" altLang="tr-TR" smtClean="0"/>
              <a:pPr>
                <a:defRPr/>
              </a:pPr>
              <a:t>14</a:t>
            </a:fld>
            <a:endParaRPr lang="en-US" altLang="tr-TR"/>
          </a:p>
        </p:txBody>
      </p:sp>
    </p:spTree>
    <p:extLst>
      <p:ext uri="{BB962C8B-B14F-4D97-AF65-F5344CB8AC3E}">
        <p14:creationId xmlns:p14="http://schemas.microsoft.com/office/powerpoint/2010/main" val="283217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2E6D-71F5-43EE-AE1C-83B6380FE889}"/>
              </a:ext>
            </a:extLst>
          </p:cNvPr>
          <p:cNvSpPr>
            <a:spLocks noGrp="1"/>
          </p:cNvSpPr>
          <p:nvPr>
            <p:ph type="title"/>
          </p:nvPr>
        </p:nvSpPr>
        <p:spPr/>
        <p:txBody>
          <a:bodyPr/>
          <a:lstStyle/>
          <a:p>
            <a:r>
              <a:rPr lang="en-GB" dirty="0"/>
              <a:t>What is a class?</a:t>
            </a:r>
          </a:p>
        </p:txBody>
      </p:sp>
      <p:sp>
        <p:nvSpPr>
          <p:cNvPr id="3" name="Content Placeholder 2">
            <a:extLst>
              <a:ext uri="{FF2B5EF4-FFF2-40B4-BE49-F238E27FC236}">
                <a16:creationId xmlns:a16="http://schemas.microsoft.com/office/drawing/2014/main" id="{2E42FB1A-E7F6-47A3-99DE-FC792C4BB0E2}"/>
              </a:ext>
            </a:extLst>
          </p:cNvPr>
          <p:cNvSpPr>
            <a:spLocks noGrp="1"/>
          </p:cNvSpPr>
          <p:nvPr>
            <p:ph idx="1"/>
          </p:nvPr>
        </p:nvSpPr>
        <p:spPr/>
        <p:txBody>
          <a:bodyPr>
            <a:normAutofit/>
          </a:bodyPr>
          <a:lstStyle/>
          <a:p>
            <a:r>
              <a:rPr lang="en-US" dirty="0"/>
              <a:t>There are three main fields in a class definition:</a:t>
            </a:r>
          </a:p>
          <a:p>
            <a:pPr lvl="1"/>
            <a:r>
              <a:rPr lang="en-US" dirty="0"/>
              <a:t>Name, Attributes, Methods</a:t>
            </a:r>
          </a:p>
          <a:p>
            <a:endParaRPr lang="en-US" dirty="0"/>
          </a:p>
          <a:p>
            <a:endParaRPr lang="en-GB" sz="1600" b="1" dirty="0">
              <a:solidFill>
                <a:schemeClr val="accent1">
                  <a:lumMod val="75000"/>
                </a:schemeClr>
              </a:solidFill>
              <a:latin typeface="CourierNewPSMT"/>
            </a:endParaRPr>
          </a:p>
        </p:txBody>
      </p:sp>
      <p:sp>
        <p:nvSpPr>
          <p:cNvPr id="4" name="Slide Number Placeholder 3">
            <a:extLst>
              <a:ext uri="{FF2B5EF4-FFF2-40B4-BE49-F238E27FC236}">
                <a16:creationId xmlns:a16="http://schemas.microsoft.com/office/drawing/2014/main" id="{6F9141CE-3717-4357-905F-5AC66EA9FD98}"/>
              </a:ext>
            </a:extLst>
          </p:cNvPr>
          <p:cNvSpPr>
            <a:spLocks noGrp="1"/>
          </p:cNvSpPr>
          <p:nvPr>
            <p:ph type="sldNum" sz="quarter" idx="10"/>
          </p:nvPr>
        </p:nvSpPr>
        <p:spPr/>
        <p:txBody>
          <a:bodyPr/>
          <a:lstStyle/>
          <a:p>
            <a:pPr>
              <a:defRPr/>
            </a:pPr>
            <a:fld id="{784B80BB-128E-4902-B3C3-D56A4AC28474}" type="slidenum">
              <a:rPr lang="en-US" altLang="tr-TR" smtClean="0"/>
              <a:pPr>
                <a:defRPr/>
              </a:pPr>
              <a:t>15</a:t>
            </a:fld>
            <a:endParaRPr lang="en-US" altLang="tr-TR"/>
          </a:p>
        </p:txBody>
      </p:sp>
      <p:pic>
        <p:nvPicPr>
          <p:cNvPr id="2050" name="Picture 2" descr="Anatomy of a Java class">
            <a:extLst>
              <a:ext uri="{FF2B5EF4-FFF2-40B4-BE49-F238E27FC236}">
                <a16:creationId xmlns:a16="http://schemas.microsoft.com/office/drawing/2014/main" id="{B5BD4458-EC44-9793-9ED3-4D8BD57E8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88" y="2127561"/>
            <a:ext cx="7702152" cy="433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47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DD4E-F65D-5FD6-76B5-EECD9EA58EF5}"/>
              </a:ext>
            </a:extLst>
          </p:cNvPr>
          <p:cNvSpPr>
            <a:spLocks noGrp="1"/>
          </p:cNvSpPr>
          <p:nvPr>
            <p:ph type="title"/>
          </p:nvPr>
        </p:nvSpPr>
        <p:spPr/>
        <p:txBody>
          <a:bodyPr/>
          <a:lstStyle/>
          <a:p>
            <a:r>
              <a:rPr lang="en-GB" dirty="0"/>
              <a:t>UML Diagrams</a:t>
            </a:r>
          </a:p>
        </p:txBody>
      </p:sp>
      <p:sp>
        <p:nvSpPr>
          <p:cNvPr id="3" name="Content Placeholder 2">
            <a:extLst>
              <a:ext uri="{FF2B5EF4-FFF2-40B4-BE49-F238E27FC236}">
                <a16:creationId xmlns:a16="http://schemas.microsoft.com/office/drawing/2014/main" id="{304ACD56-1BFE-DA93-D901-B634BB9E0D51}"/>
              </a:ext>
            </a:extLst>
          </p:cNvPr>
          <p:cNvSpPr>
            <a:spLocks noGrp="1"/>
          </p:cNvSpPr>
          <p:nvPr>
            <p:ph idx="1"/>
          </p:nvPr>
        </p:nvSpPr>
        <p:spPr/>
        <p:txBody>
          <a:bodyPr>
            <a:normAutofit fontScale="92500" lnSpcReduction="10000"/>
          </a:bodyPr>
          <a:lstStyle/>
          <a:p>
            <a:r>
              <a:rPr lang="en-US" dirty="0"/>
              <a:t> </a:t>
            </a:r>
            <a:r>
              <a:rPr lang="en-US" dirty="0">
                <a:solidFill>
                  <a:schemeClr val="accent1">
                    <a:lumMod val="75000"/>
                  </a:schemeClr>
                </a:solidFill>
              </a:rPr>
              <a:t>U</a:t>
            </a:r>
            <a:r>
              <a:rPr lang="en-US" dirty="0"/>
              <a:t>nified </a:t>
            </a:r>
            <a:r>
              <a:rPr lang="en-US" dirty="0">
                <a:solidFill>
                  <a:schemeClr val="accent1">
                    <a:lumMod val="75000"/>
                  </a:schemeClr>
                </a:solidFill>
              </a:rPr>
              <a:t>M</a:t>
            </a:r>
            <a:r>
              <a:rPr lang="en-US" dirty="0"/>
              <a:t>odeling </a:t>
            </a:r>
            <a:r>
              <a:rPr lang="en-US" dirty="0">
                <a:solidFill>
                  <a:schemeClr val="accent1">
                    <a:lumMod val="75000"/>
                  </a:schemeClr>
                </a:solidFill>
              </a:rPr>
              <a:t>L</a:t>
            </a:r>
            <a:r>
              <a:rPr lang="en-US" dirty="0"/>
              <a:t>anguage (</a:t>
            </a:r>
            <a:r>
              <a:rPr lang="en-US" dirty="0">
                <a:solidFill>
                  <a:schemeClr val="accent1">
                    <a:lumMod val="75000"/>
                  </a:schemeClr>
                </a:solidFill>
              </a:rPr>
              <a:t>UML</a:t>
            </a:r>
            <a:r>
              <a:rPr lang="en-US" dirty="0"/>
              <a:t>) is a visual modeling language that </a:t>
            </a:r>
          </a:p>
          <a:p>
            <a:pPr lvl="1"/>
            <a:r>
              <a:rPr lang="en-US" dirty="0"/>
              <a:t>provides developers with diagrams and methods to </a:t>
            </a:r>
          </a:p>
          <a:p>
            <a:pPr lvl="2"/>
            <a:r>
              <a:rPr lang="en-US" dirty="0"/>
              <a:t>visualize, create, and document software systems, and model the organizations that use these systems.</a:t>
            </a:r>
          </a:p>
          <a:p>
            <a:r>
              <a:rPr lang="en-US" dirty="0"/>
              <a:t>participants participate in the development of software systems, each with a role</a:t>
            </a:r>
          </a:p>
          <a:p>
            <a:pPr lvl="1"/>
            <a:r>
              <a:rPr lang="en-GB" dirty="0"/>
              <a:t>Analysts</a:t>
            </a:r>
          </a:p>
          <a:p>
            <a:pPr lvl="1"/>
            <a:r>
              <a:rPr lang="en-GB" dirty="0"/>
              <a:t>Designers</a:t>
            </a:r>
          </a:p>
          <a:p>
            <a:pPr lvl="1"/>
            <a:r>
              <a:rPr lang="en-GB" dirty="0"/>
              <a:t>Programmers</a:t>
            </a:r>
          </a:p>
          <a:p>
            <a:pPr lvl="1"/>
            <a:r>
              <a:rPr lang="en-GB" dirty="0"/>
              <a:t>Testers</a:t>
            </a:r>
          </a:p>
          <a:p>
            <a:r>
              <a:rPr lang="en-US" dirty="0"/>
              <a:t>Each of them is interested in different aspects of the system and needs a different level of detail.</a:t>
            </a:r>
          </a:p>
          <a:p>
            <a:r>
              <a:rPr lang="en-US" dirty="0"/>
              <a:t>UML attempts to provide a highly expressive language so that participants can take advantage of system diagrams.</a:t>
            </a:r>
          </a:p>
          <a:p>
            <a:endParaRPr lang="en-GB" dirty="0"/>
          </a:p>
        </p:txBody>
      </p:sp>
      <p:sp>
        <p:nvSpPr>
          <p:cNvPr id="4" name="Slide Number Placeholder 3">
            <a:extLst>
              <a:ext uri="{FF2B5EF4-FFF2-40B4-BE49-F238E27FC236}">
                <a16:creationId xmlns:a16="http://schemas.microsoft.com/office/drawing/2014/main" id="{78FCE294-B29F-7325-5881-91512063F6DE}"/>
              </a:ext>
            </a:extLst>
          </p:cNvPr>
          <p:cNvSpPr>
            <a:spLocks noGrp="1"/>
          </p:cNvSpPr>
          <p:nvPr>
            <p:ph type="sldNum" sz="quarter" idx="10"/>
          </p:nvPr>
        </p:nvSpPr>
        <p:spPr/>
        <p:txBody>
          <a:bodyPr/>
          <a:lstStyle/>
          <a:p>
            <a:pPr>
              <a:defRPr/>
            </a:pPr>
            <a:fld id="{784B80BB-128E-4902-B3C3-D56A4AC28474}" type="slidenum">
              <a:rPr lang="en-US" altLang="tr-TR" smtClean="0"/>
              <a:pPr>
                <a:defRPr/>
              </a:pPr>
              <a:t>16</a:t>
            </a:fld>
            <a:endParaRPr lang="en-US" altLang="tr-TR"/>
          </a:p>
        </p:txBody>
      </p:sp>
    </p:spTree>
    <p:extLst>
      <p:ext uri="{BB962C8B-B14F-4D97-AF65-F5344CB8AC3E}">
        <p14:creationId xmlns:p14="http://schemas.microsoft.com/office/powerpoint/2010/main" val="1521099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DD4E-F65D-5FD6-76B5-EECD9EA58EF5}"/>
              </a:ext>
            </a:extLst>
          </p:cNvPr>
          <p:cNvSpPr>
            <a:spLocks noGrp="1"/>
          </p:cNvSpPr>
          <p:nvPr>
            <p:ph type="title"/>
          </p:nvPr>
        </p:nvSpPr>
        <p:spPr/>
        <p:txBody>
          <a:bodyPr/>
          <a:lstStyle/>
          <a:p>
            <a:r>
              <a:rPr lang="en-GB" dirty="0"/>
              <a:t>UML Diagrams</a:t>
            </a:r>
          </a:p>
        </p:txBody>
      </p:sp>
      <p:sp>
        <p:nvSpPr>
          <p:cNvPr id="3" name="Content Placeholder 2">
            <a:extLst>
              <a:ext uri="{FF2B5EF4-FFF2-40B4-BE49-F238E27FC236}">
                <a16:creationId xmlns:a16="http://schemas.microsoft.com/office/drawing/2014/main" id="{304ACD56-1BFE-DA93-D901-B634BB9E0D51}"/>
              </a:ext>
            </a:extLst>
          </p:cNvPr>
          <p:cNvSpPr>
            <a:spLocks noGrp="1"/>
          </p:cNvSpPr>
          <p:nvPr>
            <p:ph idx="1"/>
          </p:nvPr>
        </p:nvSpPr>
        <p:spPr/>
        <p:txBody>
          <a:bodyPr>
            <a:normAutofit/>
          </a:bodyPr>
          <a:lstStyle/>
          <a:p>
            <a:r>
              <a:rPr lang="en-US" dirty="0"/>
              <a:t>UML consists of a set of diagrams representing the parts of a system.</a:t>
            </a:r>
          </a:p>
          <a:p>
            <a:r>
              <a:rPr lang="en-US" dirty="0"/>
              <a:t>These diagrams are divided into two main categories:</a:t>
            </a:r>
          </a:p>
          <a:p>
            <a:r>
              <a:rPr lang="en-US" b="1" dirty="0"/>
              <a:t>Structure Diagrams</a:t>
            </a:r>
            <a:r>
              <a:rPr lang="en-US" dirty="0"/>
              <a:t>: </a:t>
            </a:r>
          </a:p>
          <a:p>
            <a:pPr lvl="2"/>
            <a:r>
              <a:rPr lang="en-US" dirty="0"/>
              <a:t>represent the architectural components of the system such as objects, relationships and the dependence of system elements on each other.</a:t>
            </a:r>
          </a:p>
          <a:p>
            <a:pPr lvl="1"/>
            <a:r>
              <a:rPr lang="en-US" dirty="0">
                <a:solidFill>
                  <a:schemeClr val="accent1">
                    <a:lumMod val="75000"/>
                  </a:schemeClr>
                </a:solidFill>
              </a:rPr>
              <a:t>Class Diagram</a:t>
            </a:r>
            <a:r>
              <a:rPr lang="en-US" dirty="0"/>
              <a:t>: A diagram shows the classes within the system and the relationships between them.</a:t>
            </a:r>
          </a:p>
          <a:p>
            <a:pPr lvl="1"/>
            <a:r>
              <a:rPr lang="en-US" dirty="0">
                <a:solidFill>
                  <a:schemeClr val="accent1">
                    <a:lumMod val="75000"/>
                  </a:schemeClr>
                </a:solidFill>
              </a:rPr>
              <a:t>Package Diagram</a:t>
            </a:r>
            <a:r>
              <a:rPr lang="en-US" dirty="0"/>
              <a:t>: It breaks the system down into smaller and easier-to understand parts, and this diagram allows us to model these parts.</a:t>
            </a:r>
          </a:p>
          <a:p>
            <a:pPr lvl="1"/>
            <a:r>
              <a:rPr lang="en-US" dirty="0">
                <a:solidFill>
                  <a:schemeClr val="accent1">
                    <a:lumMod val="75000"/>
                  </a:schemeClr>
                </a:solidFill>
              </a:rPr>
              <a:t>Component Diagrams</a:t>
            </a:r>
            <a:r>
              <a:rPr lang="en-US" dirty="0"/>
              <a:t>: to encode how the system is separated or partitioned and how each model depends on the other. </a:t>
            </a:r>
          </a:p>
          <a:p>
            <a:pPr lvl="2"/>
            <a:r>
              <a:rPr lang="en-US" dirty="0"/>
              <a:t>It focuses on the actual components of the program.</a:t>
            </a:r>
          </a:p>
          <a:p>
            <a:endParaRPr lang="en-GB" dirty="0"/>
          </a:p>
        </p:txBody>
      </p:sp>
      <p:sp>
        <p:nvSpPr>
          <p:cNvPr id="4" name="Slide Number Placeholder 3">
            <a:extLst>
              <a:ext uri="{FF2B5EF4-FFF2-40B4-BE49-F238E27FC236}">
                <a16:creationId xmlns:a16="http://schemas.microsoft.com/office/drawing/2014/main" id="{78FCE294-B29F-7325-5881-91512063F6DE}"/>
              </a:ext>
            </a:extLst>
          </p:cNvPr>
          <p:cNvSpPr>
            <a:spLocks noGrp="1"/>
          </p:cNvSpPr>
          <p:nvPr>
            <p:ph type="sldNum" sz="quarter" idx="10"/>
          </p:nvPr>
        </p:nvSpPr>
        <p:spPr/>
        <p:txBody>
          <a:bodyPr/>
          <a:lstStyle/>
          <a:p>
            <a:pPr>
              <a:defRPr/>
            </a:pPr>
            <a:fld id="{784B80BB-128E-4902-B3C3-D56A4AC28474}" type="slidenum">
              <a:rPr lang="en-US" altLang="tr-TR" smtClean="0"/>
              <a:pPr>
                <a:defRPr/>
              </a:pPr>
              <a:t>17</a:t>
            </a:fld>
            <a:endParaRPr lang="en-US" altLang="tr-TR"/>
          </a:p>
        </p:txBody>
      </p:sp>
    </p:spTree>
    <p:extLst>
      <p:ext uri="{BB962C8B-B14F-4D97-AF65-F5344CB8AC3E}">
        <p14:creationId xmlns:p14="http://schemas.microsoft.com/office/powerpoint/2010/main" val="2823124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DD4E-F65D-5FD6-76B5-EECD9EA58EF5}"/>
              </a:ext>
            </a:extLst>
          </p:cNvPr>
          <p:cNvSpPr>
            <a:spLocks noGrp="1"/>
          </p:cNvSpPr>
          <p:nvPr>
            <p:ph type="title"/>
          </p:nvPr>
        </p:nvSpPr>
        <p:spPr/>
        <p:txBody>
          <a:bodyPr/>
          <a:lstStyle/>
          <a:p>
            <a:r>
              <a:rPr lang="en-GB" dirty="0"/>
              <a:t>UML Diagrams</a:t>
            </a:r>
          </a:p>
        </p:txBody>
      </p:sp>
      <p:sp>
        <p:nvSpPr>
          <p:cNvPr id="3" name="Content Placeholder 2">
            <a:extLst>
              <a:ext uri="{FF2B5EF4-FFF2-40B4-BE49-F238E27FC236}">
                <a16:creationId xmlns:a16="http://schemas.microsoft.com/office/drawing/2014/main" id="{304ACD56-1BFE-DA93-D901-B634BB9E0D51}"/>
              </a:ext>
            </a:extLst>
          </p:cNvPr>
          <p:cNvSpPr>
            <a:spLocks noGrp="1"/>
          </p:cNvSpPr>
          <p:nvPr>
            <p:ph idx="1"/>
          </p:nvPr>
        </p:nvSpPr>
        <p:spPr/>
        <p:txBody>
          <a:bodyPr>
            <a:normAutofit fontScale="92500" lnSpcReduction="10000"/>
          </a:bodyPr>
          <a:lstStyle/>
          <a:p>
            <a:r>
              <a:rPr lang="en-US" b="1" dirty="0"/>
              <a:t>Behavior Diagrams</a:t>
            </a:r>
            <a:r>
              <a:rPr lang="en-US" dirty="0"/>
              <a:t>: </a:t>
            </a:r>
          </a:p>
          <a:p>
            <a:pPr lvl="2"/>
            <a:r>
              <a:rPr lang="en-US" dirty="0"/>
              <a:t>represent the dynamics of the system and the interaction between the system’s objects and the changes that occur in the system.</a:t>
            </a:r>
          </a:p>
          <a:p>
            <a:pPr lvl="1"/>
            <a:r>
              <a:rPr lang="en-US" dirty="0">
                <a:solidFill>
                  <a:schemeClr val="accent1">
                    <a:lumMod val="75000"/>
                  </a:schemeClr>
                </a:solidFill>
              </a:rPr>
              <a:t>Use Case Diagram</a:t>
            </a:r>
            <a:r>
              <a:rPr lang="en-US" dirty="0"/>
              <a:t>: A description of the behavior of the system from the user’s point of view.</a:t>
            </a:r>
          </a:p>
          <a:p>
            <a:pPr lvl="1"/>
            <a:r>
              <a:rPr lang="en-US" dirty="0">
                <a:solidFill>
                  <a:schemeClr val="accent1">
                    <a:lumMod val="75000"/>
                  </a:schemeClr>
                </a:solidFill>
              </a:rPr>
              <a:t>Collaborative Diagram</a:t>
            </a:r>
            <a:r>
              <a:rPr lang="en-US" dirty="0"/>
              <a:t>: to describe how the objects we build collaborate and use numbers to show the sequence of messages. </a:t>
            </a:r>
          </a:p>
          <a:p>
            <a:pPr lvl="2"/>
            <a:r>
              <a:rPr lang="en-US" dirty="0"/>
              <a:t>Also referred to as Communication diagrams in UML.</a:t>
            </a:r>
          </a:p>
          <a:p>
            <a:pPr lvl="1"/>
            <a:r>
              <a:rPr lang="en-US" dirty="0">
                <a:solidFill>
                  <a:schemeClr val="accent1">
                    <a:lumMod val="75000"/>
                  </a:schemeClr>
                </a:solidFill>
              </a:rPr>
              <a:t>Sequence Diagrams</a:t>
            </a:r>
            <a:r>
              <a:rPr lang="en-US" dirty="0"/>
              <a:t>: describes how objects in the system interact over time. </a:t>
            </a:r>
          </a:p>
          <a:p>
            <a:pPr lvl="2"/>
            <a:r>
              <a:rPr lang="en-US" dirty="0"/>
              <a:t>It displays the time sequence of the objects participating in the interaction</a:t>
            </a:r>
          </a:p>
          <a:p>
            <a:pPr lvl="1"/>
            <a:r>
              <a:rPr lang="en-US" dirty="0">
                <a:solidFill>
                  <a:schemeClr val="accent1">
                    <a:lumMod val="75000"/>
                  </a:schemeClr>
                </a:solidFill>
              </a:rPr>
              <a:t>State Diagrams</a:t>
            </a:r>
            <a:r>
              <a:rPr lang="en-US" dirty="0"/>
              <a:t>: to show the succession of transitions between different states of an organism during its life cycle and the events which force it to change its state. </a:t>
            </a:r>
          </a:p>
          <a:p>
            <a:pPr lvl="1"/>
            <a:r>
              <a:rPr lang="en-US" dirty="0">
                <a:solidFill>
                  <a:schemeClr val="accent1">
                    <a:lumMod val="75000"/>
                  </a:schemeClr>
                </a:solidFill>
              </a:rPr>
              <a:t>Activity Diagram</a:t>
            </a:r>
            <a:r>
              <a:rPr lang="en-US" dirty="0"/>
              <a:t>: shows a special case where most of the states are states and actions, and most transitions are triggered by the completion of the verbs of the source states. </a:t>
            </a:r>
          </a:p>
          <a:p>
            <a:pPr lvl="2"/>
            <a:r>
              <a:rPr lang="en-US" dirty="0"/>
              <a:t>This diagram focuses on internal processing-driven flows. </a:t>
            </a:r>
            <a:endParaRPr lang="en-GB" dirty="0"/>
          </a:p>
        </p:txBody>
      </p:sp>
      <p:sp>
        <p:nvSpPr>
          <p:cNvPr id="4" name="Slide Number Placeholder 3">
            <a:extLst>
              <a:ext uri="{FF2B5EF4-FFF2-40B4-BE49-F238E27FC236}">
                <a16:creationId xmlns:a16="http://schemas.microsoft.com/office/drawing/2014/main" id="{78FCE294-B29F-7325-5881-91512063F6DE}"/>
              </a:ext>
            </a:extLst>
          </p:cNvPr>
          <p:cNvSpPr>
            <a:spLocks noGrp="1"/>
          </p:cNvSpPr>
          <p:nvPr>
            <p:ph type="sldNum" sz="quarter" idx="10"/>
          </p:nvPr>
        </p:nvSpPr>
        <p:spPr/>
        <p:txBody>
          <a:bodyPr/>
          <a:lstStyle/>
          <a:p>
            <a:pPr>
              <a:defRPr/>
            </a:pPr>
            <a:fld id="{784B80BB-128E-4902-B3C3-D56A4AC28474}" type="slidenum">
              <a:rPr lang="en-US" altLang="tr-TR" smtClean="0"/>
              <a:pPr>
                <a:defRPr/>
              </a:pPr>
              <a:t>18</a:t>
            </a:fld>
            <a:endParaRPr lang="en-US" altLang="tr-TR"/>
          </a:p>
        </p:txBody>
      </p:sp>
    </p:spTree>
    <p:extLst>
      <p:ext uri="{BB962C8B-B14F-4D97-AF65-F5344CB8AC3E}">
        <p14:creationId xmlns:p14="http://schemas.microsoft.com/office/powerpoint/2010/main" val="285969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BF1B-B18F-FA53-2A6E-9E485A66B299}"/>
              </a:ext>
            </a:extLst>
          </p:cNvPr>
          <p:cNvSpPr>
            <a:spLocks noGrp="1"/>
          </p:cNvSpPr>
          <p:nvPr>
            <p:ph type="title"/>
          </p:nvPr>
        </p:nvSpPr>
        <p:spPr/>
        <p:txBody>
          <a:bodyPr/>
          <a:lstStyle/>
          <a:p>
            <a:r>
              <a:rPr lang="en-GB" dirty="0"/>
              <a:t>UML Diagrams</a:t>
            </a:r>
          </a:p>
        </p:txBody>
      </p:sp>
      <p:sp>
        <p:nvSpPr>
          <p:cNvPr id="3" name="Content Placeholder 2">
            <a:extLst>
              <a:ext uri="{FF2B5EF4-FFF2-40B4-BE49-F238E27FC236}">
                <a16:creationId xmlns:a16="http://schemas.microsoft.com/office/drawing/2014/main" id="{C7E557A0-6EF0-A946-4213-8323FE4FC0A1}"/>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E01D0B0E-B32B-2D2B-A24F-D28D61CFB2E0}"/>
              </a:ext>
            </a:extLst>
          </p:cNvPr>
          <p:cNvSpPr>
            <a:spLocks noGrp="1"/>
          </p:cNvSpPr>
          <p:nvPr>
            <p:ph type="sldNum" sz="quarter" idx="10"/>
          </p:nvPr>
        </p:nvSpPr>
        <p:spPr/>
        <p:txBody>
          <a:bodyPr/>
          <a:lstStyle/>
          <a:p>
            <a:pPr>
              <a:defRPr/>
            </a:pPr>
            <a:fld id="{784B80BB-128E-4902-B3C3-D56A4AC28474}" type="slidenum">
              <a:rPr lang="en-US" altLang="tr-TR" smtClean="0"/>
              <a:pPr>
                <a:defRPr/>
              </a:pPr>
              <a:t>19</a:t>
            </a:fld>
            <a:endParaRPr lang="en-US" altLang="tr-TR"/>
          </a:p>
        </p:txBody>
      </p:sp>
      <p:pic>
        <p:nvPicPr>
          <p:cNvPr id="5" name="Picture 6" descr="File:UML diagrams overview.svg">
            <a:extLst>
              <a:ext uri="{FF2B5EF4-FFF2-40B4-BE49-F238E27FC236}">
                <a16:creationId xmlns:a16="http://schemas.microsoft.com/office/drawing/2014/main" id="{055463A1-462D-F696-DD84-97A731FEE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14" y="1412776"/>
            <a:ext cx="8450617" cy="46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5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5D50030-49A4-D6D8-9FD6-891AB82A5A70}"/>
              </a:ext>
            </a:extLst>
          </p:cNvPr>
          <p:cNvSpPr>
            <a:spLocks noGrp="1" noChangeArrowheads="1"/>
          </p:cNvSpPr>
          <p:nvPr>
            <p:ph type="title"/>
          </p:nvPr>
        </p:nvSpPr>
        <p:spPr/>
        <p:txBody>
          <a:bodyPr/>
          <a:lstStyle/>
          <a:p>
            <a:endParaRPr lang="en-US" altLang="tr-TR"/>
          </a:p>
        </p:txBody>
      </p:sp>
      <p:sp>
        <p:nvSpPr>
          <p:cNvPr id="7171" name="Content Placeholder 2">
            <a:extLst>
              <a:ext uri="{FF2B5EF4-FFF2-40B4-BE49-F238E27FC236}">
                <a16:creationId xmlns:a16="http://schemas.microsoft.com/office/drawing/2014/main" id="{98AA87BB-7DBE-1A47-AE09-0526B11C1647}"/>
              </a:ext>
            </a:extLst>
          </p:cNvPr>
          <p:cNvSpPr>
            <a:spLocks noGrp="1" noChangeArrowheads="1"/>
          </p:cNvSpPr>
          <p:nvPr>
            <p:ph idx="1"/>
          </p:nvPr>
        </p:nvSpPr>
        <p:spPr/>
        <p:txBody>
          <a:bodyPr/>
          <a:lstStyle/>
          <a:p>
            <a:pPr algn="ctr">
              <a:buFontTx/>
              <a:buNone/>
            </a:pPr>
            <a:endParaRPr lang="en-US" altLang="tr-TR" sz="4950" dirty="0">
              <a:solidFill>
                <a:srgbClr val="00B0F0"/>
              </a:solidFill>
            </a:endParaRPr>
          </a:p>
          <a:p>
            <a:pPr algn="ctr">
              <a:buFontTx/>
              <a:buNone/>
            </a:pPr>
            <a:endParaRPr lang="en-US" altLang="tr-TR" sz="4950" dirty="0">
              <a:solidFill>
                <a:srgbClr val="00B0F0"/>
              </a:solidFill>
            </a:endParaRPr>
          </a:p>
          <a:p>
            <a:pPr algn="ctr">
              <a:buFontTx/>
              <a:buNone/>
            </a:pPr>
            <a:r>
              <a:rPr lang="en-US" altLang="tr-TR" sz="4950" b="1" dirty="0">
                <a:solidFill>
                  <a:srgbClr val="00B0F0"/>
                </a:solidFill>
              </a:rPr>
              <a:t>Classes</a:t>
            </a:r>
            <a:endParaRPr lang="en-US" altLang="tr-TR" dirty="0"/>
          </a:p>
        </p:txBody>
      </p:sp>
      <p:sp>
        <p:nvSpPr>
          <p:cNvPr id="7172" name="Slide Number Placeholder 3">
            <a:extLst>
              <a:ext uri="{FF2B5EF4-FFF2-40B4-BE49-F238E27FC236}">
                <a16:creationId xmlns:a16="http://schemas.microsoft.com/office/drawing/2014/main" id="{77D6015C-5A90-5754-EA10-E5F4313E5CFF}"/>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kumimoji="1" sz="2400">
                <a:solidFill>
                  <a:schemeClr val="tx1"/>
                </a:solidFill>
                <a:latin typeface="Times New Roman" panose="02020603050405020304" pitchFamily="18" charset="0"/>
              </a:defRPr>
            </a:lvl1pPr>
            <a:lvl2pPr marL="557213" indent="-214313">
              <a:spcBef>
                <a:spcPct val="20000"/>
              </a:spcBef>
              <a:buChar char="–"/>
              <a:defRPr kumimoji="1" sz="2100">
                <a:solidFill>
                  <a:srgbClr val="FF3300"/>
                </a:solidFill>
                <a:latin typeface="Times New Roman" panose="02020603050405020304" pitchFamily="18" charset="0"/>
              </a:defRPr>
            </a:lvl2pPr>
            <a:lvl3pPr marL="857250" indent="-171450">
              <a:spcBef>
                <a:spcPct val="20000"/>
              </a:spcBef>
              <a:buChar char="•"/>
              <a:defRPr kumimoji="1" sz="1800">
                <a:solidFill>
                  <a:schemeClr val="accent2"/>
                </a:solidFill>
                <a:latin typeface="Times New Roman" panose="02020603050405020304" pitchFamily="18" charset="0"/>
              </a:defRPr>
            </a:lvl3pPr>
            <a:lvl4pPr marL="1200150" indent="-171450">
              <a:spcBef>
                <a:spcPct val="20000"/>
              </a:spcBef>
              <a:buChar char="–"/>
              <a:defRPr kumimoji="1" sz="1500">
                <a:solidFill>
                  <a:schemeClr val="tx1"/>
                </a:solidFill>
                <a:latin typeface="Times New Roman" panose="02020603050405020304" pitchFamily="18" charset="0"/>
              </a:defRPr>
            </a:lvl4pPr>
            <a:lvl5pPr marL="1543050" indent="-171450">
              <a:spcBef>
                <a:spcPct val="20000"/>
              </a:spcBef>
              <a:buChar char="•"/>
              <a:defRPr kumimoji="1" sz="1500">
                <a:solidFill>
                  <a:schemeClr val="tx1"/>
                </a:solidFill>
                <a:latin typeface="Times New Roman" panose="02020603050405020304" pitchFamily="18" charset="0"/>
              </a:defRPr>
            </a:lvl5pPr>
            <a:lvl6pPr marL="18859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6pPr>
            <a:lvl7pPr marL="22288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8pPr>
            <a:lvl9pPr marL="2914650" indent="-171450" eaLnBrk="0" fontAlgn="base" hangingPunct="0">
              <a:spcBef>
                <a:spcPct val="20000"/>
              </a:spcBef>
              <a:spcAft>
                <a:spcPct val="0"/>
              </a:spcAft>
              <a:buChar char="•"/>
              <a:defRPr kumimoji="1" sz="1500">
                <a:solidFill>
                  <a:schemeClr val="tx1"/>
                </a:solidFill>
                <a:latin typeface="Times New Roman" panose="02020603050405020304" pitchFamily="18" charset="0"/>
              </a:defRPr>
            </a:lvl9pPr>
          </a:lstStyle>
          <a:p>
            <a:pPr>
              <a:spcBef>
                <a:spcPct val="50000"/>
              </a:spcBef>
              <a:buFontTx/>
              <a:buNone/>
            </a:pPr>
            <a:fld id="{2C95B791-DB99-4356-A537-772A09065FE2}" type="slidenum">
              <a:rPr kumimoji="0" lang="en-US" altLang="tr-TR" sz="900"/>
              <a:pPr>
                <a:spcBef>
                  <a:spcPct val="50000"/>
                </a:spcBef>
                <a:buFontTx/>
                <a:buNone/>
              </a:pPr>
              <a:t>2</a:t>
            </a:fld>
            <a:endParaRPr kumimoji="0" lang="en-US" altLang="tr-TR"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DD4E-F65D-5FD6-76B5-EECD9EA58EF5}"/>
              </a:ext>
            </a:extLst>
          </p:cNvPr>
          <p:cNvSpPr>
            <a:spLocks noGrp="1"/>
          </p:cNvSpPr>
          <p:nvPr>
            <p:ph type="title"/>
          </p:nvPr>
        </p:nvSpPr>
        <p:spPr/>
        <p:txBody>
          <a:bodyPr/>
          <a:lstStyle/>
          <a:p>
            <a:r>
              <a:rPr lang="en-GB" dirty="0"/>
              <a:t>UML Diagrams</a:t>
            </a:r>
          </a:p>
        </p:txBody>
      </p:sp>
      <p:sp>
        <p:nvSpPr>
          <p:cNvPr id="3" name="Content Placeholder 2">
            <a:extLst>
              <a:ext uri="{FF2B5EF4-FFF2-40B4-BE49-F238E27FC236}">
                <a16:creationId xmlns:a16="http://schemas.microsoft.com/office/drawing/2014/main" id="{304ACD56-1BFE-DA93-D901-B634BB9E0D51}"/>
              </a:ext>
            </a:extLst>
          </p:cNvPr>
          <p:cNvSpPr>
            <a:spLocks noGrp="1"/>
          </p:cNvSpPr>
          <p:nvPr>
            <p:ph idx="1"/>
          </p:nvPr>
        </p:nvSpPr>
        <p:spPr/>
        <p:txBody>
          <a:bodyPr>
            <a:normAutofit/>
          </a:bodyPr>
          <a:lstStyle/>
          <a:p>
            <a:r>
              <a:rPr lang="en-US" dirty="0"/>
              <a:t>UML diagrams are frequently used to model class designs.</a:t>
            </a:r>
          </a:p>
          <a:p>
            <a:endParaRPr lang="en-US" dirty="0"/>
          </a:p>
          <a:p>
            <a:endParaRPr lang="en-US" dirty="0"/>
          </a:p>
          <a:p>
            <a:endParaRPr lang="en-US" dirty="0"/>
          </a:p>
          <a:p>
            <a:endParaRPr lang="en-US" dirty="0"/>
          </a:p>
          <a:p>
            <a:endParaRPr lang="en-US" dirty="0"/>
          </a:p>
          <a:p>
            <a:endParaRPr lang="en-US" dirty="0"/>
          </a:p>
          <a:p>
            <a:endParaRPr lang="en-US" dirty="0"/>
          </a:p>
          <a:p>
            <a:r>
              <a:rPr lang="en-US" dirty="0"/>
              <a:t>Class diagram</a:t>
            </a:r>
          </a:p>
          <a:p>
            <a:pPr lvl="1"/>
            <a:r>
              <a:rPr lang="en-US" dirty="0"/>
              <a:t>It is referred to as a </a:t>
            </a:r>
            <a:r>
              <a:rPr lang="en-US" dirty="0">
                <a:solidFill>
                  <a:schemeClr val="accent1">
                    <a:lumMod val="75000"/>
                  </a:schemeClr>
                </a:solidFill>
              </a:rPr>
              <a:t>static diagram </a:t>
            </a:r>
            <a:r>
              <a:rPr lang="en-US" dirty="0"/>
              <a:t>because it describes the classes with their properties, methods, and their static relationships with each other, but it does not display the interactions between them.</a:t>
            </a:r>
          </a:p>
        </p:txBody>
      </p:sp>
      <p:sp>
        <p:nvSpPr>
          <p:cNvPr id="4" name="Slide Number Placeholder 3">
            <a:extLst>
              <a:ext uri="{FF2B5EF4-FFF2-40B4-BE49-F238E27FC236}">
                <a16:creationId xmlns:a16="http://schemas.microsoft.com/office/drawing/2014/main" id="{78FCE294-B29F-7325-5881-91512063F6DE}"/>
              </a:ext>
            </a:extLst>
          </p:cNvPr>
          <p:cNvSpPr>
            <a:spLocks noGrp="1"/>
          </p:cNvSpPr>
          <p:nvPr>
            <p:ph type="sldNum" sz="quarter" idx="10"/>
          </p:nvPr>
        </p:nvSpPr>
        <p:spPr/>
        <p:txBody>
          <a:bodyPr/>
          <a:lstStyle/>
          <a:p>
            <a:pPr>
              <a:defRPr/>
            </a:pPr>
            <a:fld id="{784B80BB-128E-4902-B3C3-D56A4AC28474}" type="slidenum">
              <a:rPr lang="en-US" altLang="tr-TR" smtClean="0"/>
              <a:pPr>
                <a:defRPr/>
              </a:pPr>
              <a:t>20</a:t>
            </a:fld>
            <a:endParaRPr lang="en-US" altLang="tr-TR"/>
          </a:p>
        </p:txBody>
      </p:sp>
      <p:pic>
        <p:nvPicPr>
          <p:cNvPr id="5" name="Picture 4">
            <a:extLst>
              <a:ext uri="{FF2B5EF4-FFF2-40B4-BE49-F238E27FC236}">
                <a16:creationId xmlns:a16="http://schemas.microsoft.com/office/drawing/2014/main" id="{4CFE54E6-715B-D221-7815-40A8756B94EC}"/>
              </a:ext>
            </a:extLst>
          </p:cNvPr>
          <p:cNvPicPr>
            <a:picLocks noChangeAspect="1"/>
          </p:cNvPicPr>
          <p:nvPr/>
        </p:nvPicPr>
        <p:blipFill>
          <a:blip r:embed="rId2"/>
          <a:stretch>
            <a:fillRect/>
          </a:stretch>
        </p:blipFill>
        <p:spPr>
          <a:xfrm>
            <a:off x="1691680" y="1772816"/>
            <a:ext cx="6872353" cy="2592288"/>
          </a:xfrm>
          <a:prstGeom prst="rect">
            <a:avLst/>
          </a:prstGeom>
        </p:spPr>
      </p:pic>
    </p:spTree>
    <p:extLst>
      <p:ext uri="{BB962C8B-B14F-4D97-AF65-F5344CB8AC3E}">
        <p14:creationId xmlns:p14="http://schemas.microsoft.com/office/powerpoint/2010/main" val="21675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DDD4E-F65D-5FD6-76B5-EECD9EA58EF5}"/>
              </a:ext>
            </a:extLst>
          </p:cNvPr>
          <p:cNvSpPr>
            <a:spLocks noGrp="1"/>
          </p:cNvSpPr>
          <p:nvPr>
            <p:ph type="title"/>
          </p:nvPr>
        </p:nvSpPr>
        <p:spPr/>
        <p:txBody>
          <a:bodyPr/>
          <a:lstStyle/>
          <a:p>
            <a:r>
              <a:rPr lang="en-GB" dirty="0"/>
              <a:t>Scope of attributes or methods</a:t>
            </a:r>
          </a:p>
        </p:txBody>
      </p:sp>
      <p:sp>
        <p:nvSpPr>
          <p:cNvPr id="3" name="Content Placeholder 2">
            <a:extLst>
              <a:ext uri="{FF2B5EF4-FFF2-40B4-BE49-F238E27FC236}">
                <a16:creationId xmlns:a16="http://schemas.microsoft.com/office/drawing/2014/main" id="{304ACD56-1BFE-DA93-D901-B634BB9E0D51}"/>
              </a:ext>
            </a:extLst>
          </p:cNvPr>
          <p:cNvSpPr>
            <a:spLocks noGrp="1"/>
          </p:cNvSpPr>
          <p:nvPr>
            <p:ph idx="1"/>
          </p:nvPr>
        </p:nvSpPr>
        <p:spPr/>
        <p:txBody>
          <a:bodyPr>
            <a:normAutofit/>
          </a:bodyPr>
          <a:lstStyle/>
          <a:p>
            <a:r>
              <a:rPr lang="en-US" dirty="0"/>
              <a:t>The following symbols are used to define the scope of attributes or methods.</a:t>
            </a:r>
          </a:p>
          <a:p>
            <a:pPr lvl="1"/>
            <a:r>
              <a:rPr lang="en-US" dirty="0"/>
              <a:t>These symbols show us the </a:t>
            </a:r>
            <a:br>
              <a:rPr lang="en-US" dirty="0"/>
            </a:br>
            <a:r>
              <a:rPr lang="en-US" dirty="0"/>
              <a:t>accessibility of the attribute or </a:t>
            </a:r>
            <a:br>
              <a:rPr lang="en-US" dirty="0"/>
            </a:br>
            <a:r>
              <a:rPr lang="en-US" dirty="0"/>
              <a:t>method within the class.</a:t>
            </a:r>
          </a:p>
          <a:p>
            <a:pPr lvl="2"/>
            <a:r>
              <a:rPr lang="en-US" dirty="0"/>
              <a:t>known as modifiers</a:t>
            </a:r>
          </a:p>
          <a:p>
            <a:pPr lvl="1"/>
            <a:r>
              <a:rPr lang="en-US" dirty="0">
                <a:solidFill>
                  <a:schemeClr val="accent1">
                    <a:lumMod val="75000"/>
                  </a:schemeClr>
                </a:solidFill>
              </a:rPr>
              <a:t>Public</a:t>
            </a:r>
            <a:r>
              <a:rPr lang="en-US" dirty="0"/>
              <a:t> (</a:t>
            </a:r>
            <a:r>
              <a:rPr lang="en-US" b="1" dirty="0">
                <a:solidFill>
                  <a:schemeClr val="accent1">
                    <a:lumMod val="75000"/>
                  </a:schemeClr>
                </a:solidFill>
              </a:rPr>
              <a:t>+</a:t>
            </a:r>
            <a:r>
              <a:rPr lang="en-US" dirty="0"/>
              <a:t>): Any element of the class </a:t>
            </a:r>
            <a:br>
              <a:rPr lang="en-US" dirty="0"/>
            </a:br>
            <a:r>
              <a:rPr lang="en-US" dirty="0"/>
              <a:t>or outside of the class can access </a:t>
            </a:r>
            <a:br>
              <a:rPr lang="en-US" dirty="0"/>
            </a:br>
            <a:r>
              <a:rPr lang="en-US" dirty="0"/>
              <a:t>this member (attributes or operation). </a:t>
            </a:r>
          </a:p>
          <a:p>
            <a:pPr lvl="1"/>
            <a:r>
              <a:rPr lang="en-US" dirty="0">
                <a:solidFill>
                  <a:schemeClr val="accent1">
                    <a:lumMod val="75000"/>
                  </a:schemeClr>
                </a:solidFill>
              </a:rPr>
              <a:t>Private</a:t>
            </a:r>
            <a:r>
              <a:rPr lang="en-US" dirty="0"/>
              <a:t> (</a:t>
            </a:r>
            <a:r>
              <a:rPr lang="en-US" b="1" dirty="0">
                <a:solidFill>
                  <a:schemeClr val="accent1">
                    <a:lumMod val="75000"/>
                  </a:schemeClr>
                </a:solidFill>
              </a:rPr>
              <a:t>-</a:t>
            </a:r>
            <a:r>
              <a:rPr lang="en-US" dirty="0"/>
              <a:t>): The member can only be accessed within the class itself. </a:t>
            </a:r>
          </a:p>
          <a:p>
            <a:pPr lvl="1"/>
            <a:r>
              <a:rPr lang="en-US" dirty="0">
                <a:solidFill>
                  <a:schemeClr val="accent1">
                    <a:lumMod val="75000"/>
                  </a:schemeClr>
                </a:solidFill>
              </a:rPr>
              <a:t>Protected access specifier </a:t>
            </a:r>
            <a:r>
              <a:rPr lang="en-US" dirty="0"/>
              <a:t>(</a:t>
            </a:r>
            <a:r>
              <a:rPr lang="en-US" b="1" dirty="0">
                <a:solidFill>
                  <a:schemeClr val="accent1">
                    <a:lumMod val="75000"/>
                  </a:schemeClr>
                </a:solidFill>
              </a:rPr>
              <a:t>#</a:t>
            </a:r>
            <a:r>
              <a:rPr lang="en-US" dirty="0"/>
              <a:t>): The property can only be accessed within the class or from another class that inherits this class.</a:t>
            </a:r>
          </a:p>
          <a:p>
            <a:endParaRPr lang="en-US" dirty="0"/>
          </a:p>
        </p:txBody>
      </p:sp>
      <p:sp>
        <p:nvSpPr>
          <p:cNvPr id="4" name="Slide Number Placeholder 3">
            <a:extLst>
              <a:ext uri="{FF2B5EF4-FFF2-40B4-BE49-F238E27FC236}">
                <a16:creationId xmlns:a16="http://schemas.microsoft.com/office/drawing/2014/main" id="{78FCE294-B29F-7325-5881-91512063F6DE}"/>
              </a:ext>
            </a:extLst>
          </p:cNvPr>
          <p:cNvSpPr>
            <a:spLocks noGrp="1"/>
          </p:cNvSpPr>
          <p:nvPr>
            <p:ph type="sldNum" sz="quarter" idx="10"/>
          </p:nvPr>
        </p:nvSpPr>
        <p:spPr/>
        <p:txBody>
          <a:bodyPr/>
          <a:lstStyle/>
          <a:p>
            <a:pPr>
              <a:defRPr/>
            </a:pPr>
            <a:fld id="{784B80BB-128E-4902-B3C3-D56A4AC28474}" type="slidenum">
              <a:rPr lang="en-US" altLang="tr-TR" smtClean="0"/>
              <a:pPr>
                <a:defRPr/>
              </a:pPr>
              <a:t>21</a:t>
            </a:fld>
            <a:endParaRPr lang="en-US" altLang="tr-TR"/>
          </a:p>
        </p:txBody>
      </p:sp>
      <p:pic>
        <p:nvPicPr>
          <p:cNvPr id="6" name="Picture 5">
            <a:extLst>
              <a:ext uri="{FF2B5EF4-FFF2-40B4-BE49-F238E27FC236}">
                <a16:creationId xmlns:a16="http://schemas.microsoft.com/office/drawing/2014/main" id="{93D55043-951D-C705-2B51-769F9BC83954}"/>
              </a:ext>
            </a:extLst>
          </p:cNvPr>
          <p:cNvPicPr>
            <a:picLocks noChangeAspect="1"/>
          </p:cNvPicPr>
          <p:nvPr/>
        </p:nvPicPr>
        <p:blipFill>
          <a:blip r:embed="rId2"/>
          <a:stretch>
            <a:fillRect/>
          </a:stretch>
        </p:blipFill>
        <p:spPr>
          <a:xfrm>
            <a:off x="4572000" y="1700808"/>
            <a:ext cx="4259052" cy="1606537"/>
          </a:xfrm>
          <a:prstGeom prst="rect">
            <a:avLst/>
          </a:prstGeom>
        </p:spPr>
      </p:pic>
    </p:spTree>
    <p:extLst>
      <p:ext uri="{BB962C8B-B14F-4D97-AF65-F5344CB8AC3E}">
        <p14:creationId xmlns:p14="http://schemas.microsoft.com/office/powerpoint/2010/main" val="4006390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B3AC-C8A8-3AD8-144A-9A1B3528D20E}"/>
              </a:ext>
            </a:extLst>
          </p:cNvPr>
          <p:cNvSpPr>
            <a:spLocks noGrp="1"/>
          </p:cNvSpPr>
          <p:nvPr>
            <p:ph type="title"/>
          </p:nvPr>
        </p:nvSpPr>
        <p:spPr/>
        <p:txBody>
          <a:bodyPr>
            <a:normAutofit/>
          </a:bodyPr>
          <a:lstStyle/>
          <a:p>
            <a:r>
              <a:rPr lang="en-US" dirty="0"/>
              <a:t>Basic Characteristics of OO Systems</a:t>
            </a:r>
            <a:endParaRPr lang="en-GB" dirty="0"/>
          </a:p>
        </p:txBody>
      </p:sp>
      <p:sp>
        <p:nvSpPr>
          <p:cNvPr id="3" name="Content Placeholder 2">
            <a:extLst>
              <a:ext uri="{FF2B5EF4-FFF2-40B4-BE49-F238E27FC236}">
                <a16:creationId xmlns:a16="http://schemas.microsoft.com/office/drawing/2014/main" id="{486F5D6E-475E-5A08-D73F-F949ABFCF4EA}"/>
              </a:ext>
            </a:extLst>
          </p:cNvPr>
          <p:cNvSpPr>
            <a:spLocks noGrp="1"/>
          </p:cNvSpPr>
          <p:nvPr>
            <p:ph idx="1"/>
          </p:nvPr>
        </p:nvSpPr>
        <p:spPr/>
        <p:txBody>
          <a:bodyPr/>
          <a:lstStyle/>
          <a:p>
            <a:pPr>
              <a:defRPr/>
            </a:pPr>
            <a:r>
              <a:rPr lang="en-US" dirty="0"/>
              <a:t>OO systems focus on capturing the structure and behavior of information systems in little modules that encompass both </a:t>
            </a:r>
            <a:r>
              <a:rPr lang="en-US" dirty="0">
                <a:solidFill>
                  <a:schemeClr val="accent5">
                    <a:lumMod val="50000"/>
                  </a:schemeClr>
                </a:solidFill>
              </a:rPr>
              <a:t>data</a:t>
            </a:r>
            <a:r>
              <a:rPr lang="en-US" dirty="0"/>
              <a:t> and </a:t>
            </a:r>
            <a:r>
              <a:rPr lang="en-US" dirty="0">
                <a:solidFill>
                  <a:schemeClr val="accent5">
                    <a:lumMod val="50000"/>
                  </a:schemeClr>
                </a:solidFill>
              </a:rPr>
              <a:t>process</a:t>
            </a:r>
            <a:r>
              <a:rPr lang="en-US" dirty="0"/>
              <a:t>. </a:t>
            </a:r>
          </a:p>
          <a:p>
            <a:pPr>
              <a:defRPr/>
            </a:pPr>
            <a:r>
              <a:rPr lang="en-US" dirty="0"/>
              <a:t>These little modules are known as </a:t>
            </a:r>
            <a:r>
              <a:rPr lang="en-US" dirty="0">
                <a:solidFill>
                  <a:schemeClr val="accent5">
                    <a:lumMod val="50000"/>
                  </a:schemeClr>
                </a:solidFill>
              </a:rPr>
              <a:t>objects</a:t>
            </a:r>
            <a:r>
              <a:rPr lang="en-US" dirty="0"/>
              <a:t>. </a:t>
            </a:r>
          </a:p>
          <a:p>
            <a:pPr>
              <a:defRPr/>
            </a:pPr>
            <a:r>
              <a:rPr lang="en-US" dirty="0"/>
              <a:t>The basic characteristics of OO systems include </a:t>
            </a:r>
          </a:p>
          <a:p>
            <a:endParaRPr lang="en-GB" dirty="0"/>
          </a:p>
        </p:txBody>
      </p:sp>
      <p:sp>
        <p:nvSpPr>
          <p:cNvPr id="4" name="Slide Number Placeholder 3">
            <a:extLst>
              <a:ext uri="{FF2B5EF4-FFF2-40B4-BE49-F238E27FC236}">
                <a16:creationId xmlns:a16="http://schemas.microsoft.com/office/drawing/2014/main" id="{14CD5337-C4E5-C5D5-DEAC-CB7EA9C192A0}"/>
              </a:ext>
            </a:extLst>
          </p:cNvPr>
          <p:cNvSpPr>
            <a:spLocks noGrp="1"/>
          </p:cNvSpPr>
          <p:nvPr>
            <p:ph type="sldNum" sz="quarter" idx="10"/>
          </p:nvPr>
        </p:nvSpPr>
        <p:spPr/>
        <p:txBody>
          <a:bodyPr/>
          <a:lstStyle/>
          <a:p>
            <a:pPr>
              <a:defRPr/>
            </a:pPr>
            <a:fld id="{784B80BB-128E-4902-B3C3-D56A4AC28474}" type="slidenum">
              <a:rPr lang="en-US" altLang="tr-TR" smtClean="0"/>
              <a:pPr>
                <a:defRPr/>
              </a:pPr>
              <a:t>22</a:t>
            </a:fld>
            <a:endParaRPr lang="en-US" altLang="tr-TR"/>
          </a:p>
        </p:txBody>
      </p:sp>
      <p:sp>
        <p:nvSpPr>
          <p:cNvPr id="5" name="Content Placeholder 1">
            <a:extLst>
              <a:ext uri="{FF2B5EF4-FFF2-40B4-BE49-F238E27FC236}">
                <a16:creationId xmlns:a16="http://schemas.microsoft.com/office/drawing/2014/main" id="{F108D1BC-44FF-18C0-72D2-E97DCE5E3F0E}"/>
              </a:ext>
            </a:extLst>
          </p:cNvPr>
          <p:cNvSpPr txBox="1">
            <a:spLocks/>
          </p:cNvSpPr>
          <p:nvPr/>
        </p:nvSpPr>
        <p:spPr bwMode="auto">
          <a:xfrm>
            <a:off x="413538" y="3573016"/>
            <a:ext cx="4105275" cy="2819400"/>
          </a:xfrm>
          <a:prstGeom prst="rect">
            <a:avLst/>
          </a:prstGeom>
          <a:noFill/>
          <a:ln w="9525">
            <a:noFill/>
            <a:miter lim="800000"/>
            <a:headEnd/>
            <a:tailEnd/>
          </a:ln>
        </p:spPr>
        <p:txBody>
          <a:bodyPr lIns="92075" tIns="46038" rIns="92075" bIns="46038"/>
          <a:lstStyle/>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classes, </a:t>
            </a:r>
          </a:p>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objects, </a:t>
            </a:r>
          </a:p>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methods, </a:t>
            </a:r>
          </a:p>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messages, </a:t>
            </a:r>
          </a:p>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encapsulation,</a:t>
            </a:r>
          </a:p>
        </p:txBody>
      </p:sp>
      <p:sp>
        <p:nvSpPr>
          <p:cNvPr id="6" name="Content Placeholder 1">
            <a:extLst>
              <a:ext uri="{FF2B5EF4-FFF2-40B4-BE49-F238E27FC236}">
                <a16:creationId xmlns:a16="http://schemas.microsoft.com/office/drawing/2014/main" id="{E0B56264-1F7F-A87D-ED9D-60BBA38B0300}"/>
              </a:ext>
            </a:extLst>
          </p:cNvPr>
          <p:cNvSpPr txBox="1">
            <a:spLocks/>
          </p:cNvSpPr>
          <p:nvPr/>
        </p:nvSpPr>
        <p:spPr bwMode="auto">
          <a:xfrm>
            <a:off x="4427538" y="3573463"/>
            <a:ext cx="4105275" cy="2817812"/>
          </a:xfrm>
          <a:prstGeom prst="rect">
            <a:avLst/>
          </a:prstGeom>
          <a:noFill/>
          <a:ln w="9525">
            <a:noFill/>
            <a:miter lim="800000"/>
            <a:headEnd/>
            <a:tailEnd/>
          </a:ln>
        </p:spPr>
        <p:txBody>
          <a:bodyPr lIns="92075" tIns="46038" rIns="92075" bIns="46038"/>
          <a:lstStyle/>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information hiding, </a:t>
            </a:r>
          </a:p>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inheritance,</a:t>
            </a:r>
          </a:p>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polymorphism, </a:t>
            </a:r>
          </a:p>
          <a:p>
            <a:pPr marL="742950" lvl="1" indent="-285750" algn="l" eaLnBrk="0" hangingPunct="0">
              <a:spcBef>
                <a:spcPct val="20000"/>
              </a:spcBef>
              <a:buFontTx/>
              <a:buChar char="–"/>
              <a:defRPr/>
            </a:pPr>
            <a:r>
              <a:rPr kumimoji="1" lang="en-US" sz="2000" kern="0" dirty="0">
                <a:solidFill>
                  <a:srgbClr val="FF3300"/>
                </a:solidFill>
                <a:cs typeface="Arial" panose="020B0604020202020204" pitchFamily="34" charset="0"/>
              </a:rPr>
              <a:t>dynamic binding.</a:t>
            </a:r>
          </a:p>
        </p:txBody>
      </p:sp>
    </p:spTree>
    <p:extLst>
      <p:ext uri="{BB962C8B-B14F-4D97-AF65-F5344CB8AC3E}">
        <p14:creationId xmlns:p14="http://schemas.microsoft.com/office/powerpoint/2010/main" val="2462562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432E-6F74-F55D-2F0E-2B006B3D8AB4}"/>
              </a:ext>
            </a:extLst>
          </p:cNvPr>
          <p:cNvSpPr>
            <a:spLocks noGrp="1"/>
          </p:cNvSpPr>
          <p:nvPr>
            <p:ph type="title"/>
          </p:nvPr>
        </p:nvSpPr>
        <p:spPr/>
        <p:txBody>
          <a:bodyPr/>
          <a:lstStyle/>
          <a:p>
            <a:r>
              <a:rPr lang="en-GB" dirty="0"/>
              <a:t>Classes and Objects</a:t>
            </a:r>
          </a:p>
        </p:txBody>
      </p:sp>
      <p:sp>
        <p:nvSpPr>
          <p:cNvPr id="3" name="Content Placeholder 2">
            <a:extLst>
              <a:ext uri="{FF2B5EF4-FFF2-40B4-BE49-F238E27FC236}">
                <a16:creationId xmlns:a16="http://schemas.microsoft.com/office/drawing/2014/main" id="{7B3B1F93-4D55-7F9E-1F79-7D46EDB09D60}"/>
              </a:ext>
            </a:extLst>
          </p:cNvPr>
          <p:cNvSpPr>
            <a:spLocks noGrp="1"/>
          </p:cNvSpPr>
          <p:nvPr>
            <p:ph idx="1"/>
          </p:nvPr>
        </p:nvSpPr>
        <p:spPr/>
        <p:txBody>
          <a:bodyPr/>
          <a:lstStyle/>
          <a:p>
            <a:r>
              <a:rPr lang="en-GB" dirty="0"/>
              <a:t> </a:t>
            </a:r>
            <a:r>
              <a:rPr lang="en-GB" b="1" dirty="0"/>
              <a:t>Class:</a:t>
            </a:r>
          </a:p>
          <a:p>
            <a:pPr lvl="1"/>
            <a:r>
              <a:rPr lang="en-US" dirty="0"/>
              <a:t>the general template we use to define and create specific instances, or objects.</a:t>
            </a:r>
          </a:p>
          <a:p>
            <a:r>
              <a:rPr lang="en-US" dirty="0"/>
              <a:t>Every object is associated with a class. </a:t>
            </a:r>
          </a:p>
          <a:p>
            <a:pPr lvl="1"/>
            <a:r>
              <a:rPr lang="en-US" dirty="0"/>
              <a:t>“For example, all the objects that capture information about patients could fall into a class called Patient, because there are </a:t>
            </a:r>
          </a:p>
          <a:p>
            <a:pPr lvl="2"/>
            <a:r>
              <a:rPr lang="en-US" dirty="0"/>
              <a:t>attributes (e.g., names,</a:t>
            </a:r>
            <a:br>
              <a:rPr lang="en-US" dirty="0"/>
            </a:br>
            <a:r>
              <a:rPr lang="en-US" dirty="0"/>
              <a:t>addresses, and birth </a:t>
            </a:r>
            <a:br>
              <a:rPr lang="en-US" dirty="0"/>
            </a:br>
            <a:r>
              <a:rPr lang="en-US" dirty="0"/>
              <a:t>dates)</a:t>
            </a:r>
          </a:p>
          <a:p>
            <a:pPr lvl="2"/>
            <a:r>
              <a:rPr lang="en-US" dirty="0"/>
              <a:t>methods (e.g., insert </a:t>
            </a:r>
            <a:br>
              <a:rPr lang="en-US" dirty="0"/>
            </a:br>
            <a:r>
              <a:rPr lang="en-US" dirty="0"/>
              <a:t>new instances, maintain </a:t>
            </a:r>
            <a:br>
              <a:rPr lang="en-US" dirty="0"/>
            </a:br>
            <a:r>
              <a:rPr lang="en-US" dirty="0"/>
              <a:t>information, and delete </a:t>
            </a:r>
            <a:br>
              <a:rPr lang="en-US" dirty="0"/>
            </a:br>
            <a:r>
              <a:rPr lang="en-US" dirty="0"/>
              <a:t>entries) </a:t>
            </a:r>
          </a:p>
          <a:p>
            <a:pPr marL="447675" lvl="1" indent="0">
              <a:buNone/>
            </a:pPr>
            <a:r>
              <a:rPr lang="en-US" dirty="0"/>
              <a:t>that all patients share” </a:t>
            </a:r>
          </a:p>
          <a:p>
            <a:endParaRPr lang="en-GB" dirty="0"/>
          </a:p>
        </p:txBody>
      </p:sp>
      <p:sp>
        <p:nvSpPr>
          <p:cNvPr id="4" name="Slide Number Placeholder 3">
            <a:extLst>
              <a:ext uri="{FF2B5EF4-FFF2-40B4-BE49-F238E27FC236}">
                <a16:creationId xmlns:a16="http://schemas.microsoft.com/office/drawing/2014/main" id="{61494D2A-16B4-2D9C-2957-57FEA29F7C80}"/>
              </a:ext>
            </a:extLst>
          </p:cNvPr>
          <p:cNvSpPr>
            <a:spLocks noGrp="1"/>
          </p:cNvSpPr>
          <p:nvPr>
            <p:ph type="sldNum" sz="quarter" idx="10"/>
          </p:nvPr>
        </p:nvSpPr>
        <p:spPr/>
        <p:txBody>
          <a:bodyPr/>
          <a:lstStyle/>
          <a:p>
            <a:pPr>
              <a:defRPr/>
            </a:pPr>
            <a:fld id="{784B80BB-128E-4902-B3C3-D56A4AC28474}" type="slidenum">
              <a:rPr lang="en-US" altLang="tr-TR" smtClean="0"/>
              <a:pPr>
                <a:defRPr/>
              </a:pPr>
              <a:t>23</a:t>
            </a:fld>
            <a:endParaRPr lang="en-US" altLang="tr-TR"/>
          </a:p>
        </p:txBody>
      </p:sp>
      <p:pic>
        <p:nvPicPr>
          <p:cNvPr id="5" name="Picture 3">
            <a:extLst>
              <a:ext uri="{FF2B5EF4-FFF2-40B4-BE49-F238E27FC236}">
                <a16:creationId xmlns:a16="http://schemas.microsoft.com/office/drawing/2014/main" id="{651096D4-4A8A-F254-C07D-74987A25F4C4}"/>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b="7462"/>
          <a:stretch>
            <a:fillRect/>
          </a:stretch>
        </p:blipFill>
        <p:spPr bwMode="auto">
          <a:xfrm>
            <a:off x="3677710" y="3523425"/>
            <a:ext cx="5052752" cy="300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a14:hiddenLine>
            </a:ext>
          </a:extLst>
        </p:spPr>
      </p:pic>
    </p:spTree>
    <p:extLst>
      <p:ext uri="{BB962C8B-B14F-4D97-AF65-F5344CB8AC3E}">
        <p14:creationId xmlns:p14="http://schemas.microsoft.com/office/powerpoint/2010/main" val="355268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D470-E236-41B5-073E-5C572E1B67A7}"/>
              </a:ext>
            </a:extLst>
          </p:cNvPr>
          <p:cNvSpPr>
            <a:spLocks noGrp="1"/>
          </p:cNvSpPr>
          <p:nvPr>
            <p:ph type="title"/>
          </p:nvPr>
        </p:nvSpPr>
        <p:spPr/>
        <p:txBody>
          <a:bodyPr/>
          <a:lstStyle/>
          <a:p>
            <a:r>
              <a:rPr lang="en-GB" dirty="0"/>
              <a:t>Classes and Objects</a:t>
            </a:r>
          </a:p>
        </p:txBody>
      </p:sp>
      <p:sp>
        <p:nvSpPr>
          <p:cNvPr id="3" name="Content Placeholder 2">
            <a:extLst>
              <a:ext uri="{FF2B5EF4-FFF2-40B4-BE49-F238E27FC236}">
                <a16:creationId xmlns:a16="http://schemas.microsoft.com/office/drawing/2014/main" id="{AC91049C-3BBC-5716-5624-68E8102FFDB4}"/>
              </a:ext>
            </a:extLst>
          </p:cNvPr>
          <p:cNvSpPr>
            <a:spLocks noGrp="1"/>
          </p:cNvSpPr>
          <p:nvPr>
            <p:ph idx="1"/>
          </p:nvPr>
        </p:nvSpPr>
        <p:spPr/>
        <p:txBody>
          <a:bodyPr/>
          <a:lstStyle/>
          <a:p>
            <a:r>
              <a:rPr lang="en-US" dirty="0"/>
              <a:t> </a:t>
            </a:r>
            <a:r>
              <a:rPr lang="en-US" b="1" dirty="0"/>
              <a:t>Object: </a:t>
            </a:r>
          </a:p>
          <a:p>
            <a:pPr lvl="1"/>
            <a:r>
              <a:rPr lang="en-US" dirty="0"/>
              <a:t>an instantiation of a class. </a:t>
            </a:r>
          </a:p>
          <a:p>
            <a:pPr lvl="1"/>
            <a:r>
              <a:rPr lang="en-US" dirty="0"/>
              <a:t>a person, place, event, or thing about which we want to capture information. </a:t>
            </a:r>
          </a:p>
          <a:p>
            <a:endParaRPr lang="en-US" dirty="0"/>
          </a:p>
          <a:p>
            <a:r>
              <a:rPr lang="en-US" dirty="0"/>
              <a:t>If we were building an appointment system for a doctor’s office, classes might include doctor, patient, and appointment. </a:t>
            </a:r>
          </a:p>
          <a:p>
            <a:endParaRPr lang="en-US" dirty="0"/>
          </a:p>
          <a:p>
            <a:r>
              <a:rPr lang="en-US" dirty="0"/>
              <a:t>The specific patients like Jim Maloney, Mary Wilson, and Theresa Marks are considered instances, or objects, of the patient class.</a:t>
            </a:r>
          </a:p>
          <a:p>
            <a:endParaRPr lang="en-GB" dirty="0"/>
          </a:p>
        </p:txBody>
      </p:sp>
      <p:sp>
        <p:nvSpPr>
          <p:cNvPr id="4" name="Slide Number Placeholder 3">
            <a:extLst>
              <a:ext uri="{FF2B5EF4-FFF2-40B4-BE49-F238E27FC236}">
                <a16:creationId xmlns:a16="http://schemas.microsoft.com/office/drawing/2014/main" id="{9232ACC6-9621-1AEA-23AF-352F843E672E}"/>
              </a:ext>
            </a:extLst>
          </p:cNvPr>
          <p:cNvSpPr>
            <a:spLocks noGrp="1"/>
          </p:cNvSpPr>
          <p:nvPr>
            <p:ph type="sldNum" sz="quarter" idx="10"/>
          </p:nvPr>
        </p:nvSpPr>
        <p:spPr/>
        <p:txBody>
          <a:bodyPr/>
          <a:lstStyle/>
          <a:p>
            <a:pPr>
              <a:defRPr/>
            </a:pPr>
            <a:fld id="{784B80BB-128E-4902-B3C3-D56A4AC28474}" type="slidenum">
              <a:rPr lang="en-US" altLang="tr-TR" smtClean="0"/>
              <a:pPr>
                <a:defRPr/>
              </a:pPr>
              <a:t>24</a:t>
            </a:fld>
            <a:endParaRPr lang="en-US" altLang="tr-TR"/>
          </a:p>
        </p:txBody>
      </p:sp>
    </p:spTree>
    <p:extLst>
      <p:ext uri="{BB962C8B-B14F-4D97-AF65-F5344CB8AC3E}">
        <p14:creationId xmlns:p14="http://schemas.microsoft.com/office/powerpoint/2010/main" val="2278326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639CF938-AD85-22B2-3927-1D2919CE35AF}"/>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32834"/>
          <a:stretch>
            <a:fillRect/>
          </a:stretch>
        </p:blipFill>
        <p:spPr bwMode="auto">
          <a:xfrm>
            <a:off x="4756215" y="3456037"/>
            <a:ext cx="3974247" cy="279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a14:hiddenLine>
            </a:ext>
          </a:extLst>
        </p:spPr>
      </p:pic>
      <p:sp>
        <p:nvSpPr>
          <p:cNvPr id="2" name="Title 1">
            <a:extLst>
              <a:ext uri="{FF2B5EF4-FFF2-40B4-BE49-F238E27FC236}">
                <a16:creationId xmlns:a16="http://schemas.microsoft.com/office/drawing/2014/main" id="{3C1F12EA-C8DD-EBB4-1DD2-C633E0B15554}"/>
              </a:ext>
            </a:extLst>
          </p:cNvPr>
          <p:cNvSpPr>
            <a:spLocks noGrp="1"/>
          </p:cNvSpPr>
          <p:nvPr>
            <p:ph type="title"/>
          </p:nvPr>
        </p:nvSpPr>
        <p:spPr/>
        <p:txBody>
          <a:bodyPr/>
          <a:lstStyle/>
          <a:p>
            <a:r>
              <a:rPr lang="en-GB" dirty="0"/>
              <a:t>Methods and Messages</a:t>
            </a:r>
          </a:p>
        </p:txBody>
      </p:sp>
      <p:sp>
        <p:nvSpPr>
          <p:cNvPr id="3" name="Content Placeholder 2">
            <a:extLst>
              <a:ext uri="{FF2B5EF4-FFF2-40B4-BE49-F238E27FC236}">
                <a16:creationId xmlns:a16="http://schemas.microsoft.com/office/drawing/2014/main" id="{74CC2A63-3B40-A0C2-C3BE-9FB80C17739F}"/>
              </a:ext>
            </a:extLst>
          </p:cNvPr>
          <p:cNvSpPr>
            <a:spLocks noGrp="1"/>
          </p:cNvSpPr>
          <p:nvPr>
            <p:ph idx="1"/>
          </p:nvPr>
        </p:nvSpPr>
        <p:spPr/>
        <p:txBody>
          <a:bodyPr/>
          <a:lstStyle/>
          <a:p>
            <a:r>
              <a:rPr lang="en-US" dirty="0"/>
              <a:t> </a:t>
            </a:r>
            <a:r>
              <a:rPr lang="en-US" b="1" dirty="0"/>
              <a:t>Methods:</a:t>
            </a:r>
            <a:r>
              <a:rPr lang="en-US" dirty="0"/>
              <a:t> </a:t>
            </a:r>
          </a:p>
          <a:p>
            <a:pPr lvl="1"/>
            <a:r>
              <a:rPr lang="en-US" dirty="0"/>
              <a:t>implement an object’s behavior. </a:t>
            </a:r>
          </a:p>
          <a:p>
            <a:pPr lvl="2"/>
            <a:r>
              <a:rPr lang="en-US" dirty="0"/>
              <a:t>nothing more than an action that an object can perform. </a:t>
            </a:r>
          </a:p>
          <a:p>
            <a:pPr lvl="2"/>
            <a:r>
              <a:rPr lang="en-US" dirty="0"/>
              <a:t>analogous to a function or procedure in a traditional programming language such as C, Cobol, or Pascal. </a:t>
            </a:r>
          </a:p>
          <a:p>
            <a:r>
              <a:rPr lang="en-US" dirty="0"/>
              <a:t> </a:t>
            </a:r>
            <a:r>
              <a:rPr lang="en-US" b="1" dirty="0"/>
              <a:t>Messages:</a:t>
            </a:r>
            <a:r>
              <a:rPr lang="en-US" dirty="0"/>
              <a:t> </a:t>
            </a:r>
          </a:p>
          <a:p>
            <a:pPr lvl="1"/>
            <a:r>
              <a:rPr lang="en-US" dirty="0"/>
              <a:t>information sent to objects to trigger methods. </a:t>
            </a:r>
          </a:p>
          <a:p>
            <a:pPr lvl="1"/>
            <a:r>
              <a:rPr lang="en-US" dirty="0"/>
              <a:t>a function or procedure call from </a:t>
            </a:r>
            <a:br>
              <a:rPr lang="en-US" dirty="0"/>
            </a:br>
            <a:r>
              <a:rPr lang="en-US" dirty="0"/>
              <a:t>one object to another object. </a:t>
            </a:r>
          </a:p>
          <a:p>
            <a:pPr lvl="2"/>
            <a:r>
              <a:rPr lang="en-US" dirty="0"/>
              <a:t>“For example, if a patient is new to </a:t>
            </a:r>
            <a:br>
              <a:rPr lang="en-US" dirty="0"/>
            </a:br>
            <a:r>
              <a:rPr lang="en-US" dirty="0"/>
              <a:t>the doctor’s office, the system will </a:t>
            </a:r>
            <a:br>
              <a:rPr lang="en-US" dirty="0"/>
            </a:br>
            <a:r>
              <a:rPr lang="en-US" dirty="0"/>
              <a:t>send an insert message to the </a:t>
            </a:r>
            <a:br>
              <a:rPr lang="en-US" dirty="0"/>
            </a:br>
            <a:r>
              <a:rPr lang="en-US" dirty="0"/>
              <a:t>application. </a:t>
            </a:r>
          </a:p>
          <a:p>
            <a:pPr lvl="2"/>
            <a:r>
              <a:rPr lang="en-US" dirty="0"/>
              <a:t>The patient object will receive a </a:t>
            </a:r>
            <a:br>
              <a:rPr lang="en-US" dirty="0"/>
            </a:br>
            <a:r>
              <a:rPr lang="en-US" dirty="0"/>
              <a:t>message (instruction) and do what </a:t>
            </a:r>
            <a:br>
              <a:rPr lang="en-US" dirty="0"/>
            </a:br>
            <a:r>
              <a:rPr lang="en-US" dirty="0"/>
              <a:t>it needs to do to go about inserting the new patient into the system.”</a:t>
            </a:r>
          </a:p>
          <a:p>
            <a:endParaRPr lang="en-GB" dirty="0"/>
          </a:p>
        </p:txBody>
      </p:sp>
      <p:sp>
        <p:nvSpPr>
          <p:cNvPr id="4" name="Slide Number Placeholder 3">
            <a:extLst>
              <a:ext uri="{FF2B5EF4-FFF2-40B4-BE49-F238E27FC236}">
                <a16:creationId xmlns:a16="http://schemas.microsoft.com/office/drawing/2014/main" id="{2C33F878-A839-0B02-62FE-53087D3A095A}"/>
              </a:ext>
            </a:extLst>
          </p:cNvPr>
          <p:cNvSpPr>
            <a:spLocks noGrp="1"/>
          </p:cNvSpPr>
          <p:nvPr>
            <p:ph type="sldNum" sz="quarter" idx="10"/>
          </p:nvPr>
        </p:nvSpPr>
        <p:spPr/>
        <p:txBody>
          <a:bodyPr/>
          <a:lstStyle/>
          <a:p>
            <a:pPr>
              <a:defRPr/>
            </a:pPr>
            <a:fld id="{784B80BB-128E-4902-B3C3-D56A4AC28474}" type="slidenum">
              <a:rPr lang="en-US" altLang="tr-TR" smtClean="0"/>
              <a:pPr>
                <a:defRPr/>
              </a:pPr>
              <a:t>25</a:t>
            </a:fld>
            <a:endParaRPr lang="en-US" altLang="tr-TR"/>
          </a:p>
        </p:txBody>
      </p:sp>
    </p:spTree>
    <p:extLst>
      <p:ext uri="{BB962C8B-B14F-4D97-AF65-F5344CB8AC3E}">
        <p14:creationId xmlns:p14="http://schemas.microsoft.com/office/powerpoint/2010/main" val="2099709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2EC5-F7D5-F336-5908-AE9875635606}"/>
              </a:ext>
            </a:extLst>
          </p:cNvPr>
          <p:cNvSpPr>
            <a:spLocks noGrp="1"/>
          </p:cNvSpPr>
          <p:nvPr>
            <p:ph type="title"/>
          </p:nvPr>
        </p:nvSpPr>
        <p:spPr/>
        <p:txBody>
          <a:bodyPr/>
          <a:lstStyle/>
          <a:p>
            <a:r>
              <a:rPr lang="en-GB" dirty="0"/>
              <a:t>Encapsulation and Information Hiding</a:t>
            </a:r>
          </a:p>
        </p:txBody>
      </p:sp>
      <p:sp>
        <p:nvSpPr>
          <p:cNvPr id="3" name="Content Placeholder 2">
            <a:extLst>
              <a:ext uri="{FF2B5EF4-FFF2-40B4-BE49-F238E27FC236}">
                <a16:creationId xmlns:a16="http://schemas.microsoft.com/office/drawing/2014/main" id="{9658AD09-E4FB-3ADE-9642-5D38564F9DFD}"/>
              </a:ext>
            </a:extLst>
          </p:cNvPr>
          <p:cNvSpPr>
            <a:spLocks noGrp="1"/>
          </p:cNvSpPr>
          <p:nvPr>
            <p:ph idx="1"/>
          </p:nvPr>
        </p:nvSpPr>
        <p:spPr/>
        <p:txBody>
          <a:bodyPr/>
          <a:lstStyle/>
          <a:p>
            <a:pPr>
              <a:defRPr/>
            </a:pPr>
            <a:r>
              <a:rPr lang="en-US" dirty="0"/>
              <a:t> </a:t>
            </a:r>
            <a:r>
              <a:rPr lang="en-US" b="1" dirty="0"/>
              <a:t>Encapsulation: </a:t>
            </a:r>
          </a:p>
          <a:p>
            <a:pPr lvl="1">
              <a:defRPr/>
            </a:pPr>
            <a:r>
              <a:rPr lang="en-US" dirty="0"/>
              <a:t>the combination of process and data into a single entity. </a:t>
            </a:r>
          </a:p>
          <a:p>
            <a:pPr>
              <a:defRPr/>
            </a:pPr>
            <a:endParaRPr lang="en-US" dirty="0"/>
          </a:p>
          <a:p>
            <a:pPr>
              <a:defRPr/>
            </a:pPr>
            <a:r>
              <a:rPr lang="en-US" dirty="0"/>
              <a:t>Traditional approaches to information systems development tend to be either </a:t>
            </a:r>
          </a:p>
          <a:p>
            <a:pPr lvl="1">
              <a:defRPr/>
            </a:pPr>
            <a:r>
              <a:rPr lang="en-US" dirty="0"/>
              <a:t>process-centric </a:t>
            </a:r>
          </a:p>
          <a:p>
            <a:pPr lvl="2">
              <a:defRPr/>
            </a:pPr>
            <a:r>
              <a:rPr lang="en-US" dirty="0"/>
              <a:t>e.g., structured systems </a:t>
            </a:r>
          </a:p>
          <a:p>
            <a:pPr>
              <a:buFontTx/>
              <a:buNone/>
              <a:defRPr/>
            </a:pPr>
            <a:r>
              <a:rPr lang="en-US" dirty="0"/>
              <a:t>	or </a:t>
            </a:r>
          </a:p>
          <a:p>
            <a:pPr lvl="1">
              <a:defRPr/>
            </a:pPr>
            <a:r>
              <a:rPr lang="en-US" dirty="0"/>
              <a:t>data-centric </a:t>
            </a:r>
          </a:p>
          <a:p>
            <a:pPr lvl="2">
              <a:defRPr/>
            </a:pPr>
            <a:r>
              <a:rPr lang="en-US" dirty="0"/>
              <a:t>e.g., information engineering. </a:t>
            </a:r>
          </a:p>
          <a:p>
            <a:pPr>
              <a:defRPr/>
            </a:pPr>
            <a:endParaRPr lang="en-US" dirty="0"/>
          </a:p>
          <a:p>
            <a:pPr>
              <a:defRPr/>
            </a:pPr>
            <a:r>
              <a:rPr lang="en-US" dirty="0"/>
              <a:t>Object-oriented approaches combine process and data into holistic entities (objects).</a:t>
            </a:r>
          </a:p>
          <a:p>
            <a:endParaRPr lang="en-GB" dirty="0"/>
          </a:p>
        </p:txBody>
      </p:sp>
      <p:sp>
        <p:nvSpPr>
          <p:cNvPr id="4" name="Slide Number Placeholder 3">
            <a:extLst>
              <a:ext uri="{FF2B5EF4-FFF2-40B4-BE49-F238E27FC236}">
                <a16:creationId xmlns:a16="http://schemas.microsoft.com/office/drawing/2014/main" id="{E57D1407-8D0C-BB87-C71C-1AC708D2171C}"/>
              </a:ext>
            </a:extLst>
          </p:cNvPr>
          <p:cNvSpPr>
            <a:spLocks noGrp="1"/>
          </p:cNvSpPr>
          <p:nvPr>
            <p:ph type="sldNum" sz="quarter" idx="10"/>
          </p:nvPr>
        </p:nvSpPr>
        <p:spPr/>
        <p:txBody>
          <a:bodyPr/>
          <a:lstStyle/>
          <a:p>
            <a:pPr>
              <a:defRPr/>
            </a:pPr>
            <a:fld id="{784B80BB-128E-4902-B3C3-D56A4AC28474}" type="slidenum">
              <a:rPr lang="en-US" altLang="tr-TR" smtClean="0"/>
              <a:pPr>
                <a:defRPr/>
              </a:pPr>
              <a:t>26</a:t>
            </a:fld>
            <a:endParaRPr lang="en-US" altLang="tr-TR"/>
          </a:p>
        </p:txBody>
      </p:sp>
    </p:spTree>
    <p:extLst>
      <p:ext uri="{BB962C8B-B14F-4D97-AF65-F5344CB8AC3E}">
        <p14:creationId xmlns:p14="http://schemas.microsoft.com/office/powerpoint/2010/main" val="1738848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2EC5-F7D5-F336-5908-AE9875635606}"/>
              </a:ext>
            </a:extLst>
          </p:cNvPr>
          <p:cNvSpPr>
            <a:spLocks noGrp="1"/>
          </p:cNvSpPr>
          <p:nvPr>
            <p:ph type="title"/>
          </p:nvPr>
        </p:nvSpPr>
        <p:spPr/>
        <p:txBody>
          <a:bodyPr/>
          <a:lstStyle/>
          <a:p>
            <a:r>
              <a:rPr lang="en-GB" dirty="0"/>
              <a:t>Encapsulation and Information Hiding</a:t>
            </a:r>
          </a:p>
        </p:txBody>
      </p:sp>
      <p:sp>
        <p:nvSpPr>
          <p:cNvPr id="3" name="Content Placeholder 2">
            <a:extLst>
              <a:ext uri="{FF2B5EF4-FFF2-40B4-BE49-F238E27FC236}">
                <a16:creationId xmlns:a16="http://schemas.microsoft.com/office/drawing/2014/main" id="{9658AD09-E4FB-3ADE-9642-5D38564F9DFD}"/>
              </a:ext>
            </a:extLst>
          </p:cNvPr>
          <p:cNvSpPr>
            <a:spLocks noGrp="1"/>
          </p:cNvSpPr>
          <p:nvPr>
            <p:ph idx="1"/>
          </p:nvPr>
        </p:nvSpPr>
        <p:spPr/>
        <p:txBody>
          <a:bodyPr/>
          <a:lstStyle/>
          <a:p>
            <a:pPr>
              <a:defRPr/>
            </a:pPr>
            <a:r>
              <a:rPr lang="en-US" dirty="0"/>
              <a:t> </a:t>
            </a:r>
            <a:r>
              <a:rPr lang="en-US" b="1" dirty="0"/>
              <a:t>Information hiding:</a:t>
            </a:r>
          </a:p>
          <a:p>
            <a:pPr lvl="1">
              <a:defRPr/>
            </a:pPr>
            <a:r>
              <a:rPr lang="en-US" dirty="0"/>
              <a:t>first promoted in structured systems development. </a:t>
            </a:r>
          </a:p>
          <a:p>
            <a:pPr lvl="1">
              <a:defRPr/>
            </a:pPr>
            <a:r>
              <a:rPr lang="en-US" dirty="0"/>
              <a:t>only the information required to use a software module is published to the user of the module. </a:t>
            </a:r>
          </a:p>
          <a:p>
            <a:pPr lvl="2">
              <a:defRPr/>
            </a:pPr>
            <a:r>
              <a:rPr lang="en-US" dirty="0"/>
              <a:t>This implies the information required to be passed to the module, and the information returned from the module is published. </a:t>
            </a:r>
          </a:p>
          <a:p>
            <a:pPr lvl="2">
              <a:defRPr/>
            </a:pPr>
            <a:r>
              <a:rPr lang="en-US" dirty="0"/>
              <a:t>How the module implements the required functionality is not relevant.</a:t>
            </a:r>
          </a:p>
          <a:p>
            <a:pPr marL="342900" lvl="1" indent="-342900">
              <a:buFontTx/>
              <a:buChar char="•"/>
              <a:defRPr/>
            </a:pPr>
            <a:r>
              <a:rPr lang="en-US" sz="2800" dirty="0">
                <a:solidFill>
                  <a:schemeClr val="tx1"/>
                </a:solidFill>
                <a:ea typeface="+mn-ea"/>
                <a:cs typeface="+mn-cs"/>
              </a:rPr>
              <a:t>In OO systems, combining encapsulation with the information hiding principle suggests that the information hiding principle be applied to objects instead of merely applying it to functions or processes. </a:t>
            </a:r>
          </a:p>
          <a:p>
            <a:pPr lvl="1">
              <a:defRPr/>
            </a:pPr>
            <a:r>
              <a:rPr lang="en-US" dirty="0"/>
              <a:t>Objects are treated like black boxes.</a:t>
            </a:r>
          </a:p>
          <a:p>
            <a:endParaRPr lang="en-GB" dirty="0"/>
          </a:p>
        </p:txBody>
      </p:sp>
      <p:sp>
        <p:nvSpPr>
          <p:cNvPr id="4" name="Slide Number Placeholder 3">
            <a:extLst>
              <a:ext uri="{FF2B5EF4-FFF2-40B4-BE49-F238E27FC236}">
                <a16:creationId xmlns:a16="http://schemas.microsoft.com/office/drawing/2014/main" id="{E57D1407-8D0C-BB87-C71C-1AC708D2171C}"/>
              </a:ext>
            </a:extLst>
          </p:cNvPr>
          <p:cNvSpPr>
            <a:spLocks noGrp="1"/>
          </p:cNvSpPr>
          <p:nvPr>
            <p:ph type="sldNum" sz="quarter" idx="10"/>
          </p:nvPr>
        </p:nvSpPr>
        <p:spPr/>
        <p:txBody>
          <a:bodyPr/>
          <a:lstStyle/>
          <a:p>
            <a:pPr>
              <a:defRPr/>
            </a:pPr>
            <a:fld id="{784B80BB-128E-4902-B3C3-D56A4AC28474}" type="slidenum">
              <a:rPr lang="en-US" altLang="tr-TR" smtClean="0"/>
              <a:pPr>
                <a:defRPr/>
              </a:pPr>
              <a:t>27</a:t>
            </a:fld>
            <a:endParaRPr lang="en-US" altLang="tr-TR"/>
          </a:p>
        </p:txBody>
      </p:sp>
    </p:spTree>
    <p:extLst>
      <p:ext uri="{BB962C8B-B14F-4D97-AF65-F5344CB8AC3E}">
        <p14:creationId xmlns:p14="http://schemas.microsoft.com/office/powerpoint/2010/main" val="374208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65A8-80DA-19F7-DF72-20A2E92A6523}"/>
              </a:ext>
            </a:extLst>
          </p:cNvPr>
          <p:cNvSpPr>
            <a:spLocks noGrp="1"/>
          </p:cNvSpPr>
          <p:nvPr>
            <p:ph type="title"/>
          </p:nvPr>
        </p:nvSpPr>
        <p:spPr/>
        <p:txBody>
          <a:bodyPr/>
          <a:lstStyle/>
          <a:p>
            <a:r>
              <a:rPr lang="en-GB" dirty="0"/>
              <a:t>Encapsulation and Information Hiding</a:t>
            </a:r>
          </a:p>
        </p:txBody>
      </p:sp>
      <p:sp>
        <p:nvSpPr>
          <p:cNvPr id="3" name="Content Placeholder 2">
            <a:extLst>
              <a:ext uri="{FF2B5EF4-FFF2-40B4-BE49-F238E27FC236}">
                <a16:creationId xmlns:a16="http://schemas.microsoft.com/office/drawing/2014/main" id="{7ADC1155-F9EA-1635-B51E-577955009756}"/>
              </a:ext>
            </a:extLst>
          </p:cNvPr>
          <p:cNvSpPr>
            <a:spLocks noGrp="1"/>
          </p:cNvSpPr>
          <p:nvPr>
            <p:ph idx="1"/>
          </p:nvPr>
        </p:nvSpPr>
        <p:spPr/>
        <p:txBody>
          <a:bodyPr/>
          <a:lstStyle/>
          <a:p>
            <a:pPr>
              <a:lnSpc>
                <a:spcPct val="90000"/>
              </a:lnSpc>
            </a:pPr>
            <a:r>
              <a:rPr lang="en-US" altLang="en-US" dirty="0"/>
              <a:t> </a:t>
            </a:r>
            <a:r>
              <a:rPr lang="en-US" altLang="en-US" b="1" dirty="0"/>
              <a:t>Reusability Key:</a:t>
            </a:r>
          </a:p>
          <a:p>
            <a:pPr lvl="1">
              <a:lnSpc>
                <a:spcPct val="90000"/>
              </a:lnSpc>
            </a:pPr>
            <a:r>
              <a:rPr lang="en-US" altLang="en-US" dirty="0"/>
              <a:t>Use an object by calling methods</a:t>
            </a:r>
          </a:p>
          <a:p>
            <a:pPr lvl="2"/>
            <a:r>
              <a:rPr lang="en-US" altLang="en-US" dirty="0"/>
              <a:t>because it shields the internal workings of the object from changes in the outside system, and it keeps the system from being affected when changes are made to an object. </a:t>
            </a:r>
          </a:p>
          <a:p>
            <a:pPr lvl="1"/>
            <a:r>
              <a:rPr lang="en-US" dirty="0"/>
              <a:t>In the following figure, notice how a message (insert new patient) is sent to an object, yet the internal algorithms needed to respond to the message are hidden from other parts of the system. </a:t>
            </a:r>
          </a:p>
          <a:p>
            <a:pPr lvl="1"/>
            <a:r>
              <a:rPr lang="en-US" dirty="0"/>
              <a:t>The only information that an </a:t>
            </a:r>
            <a:br>
              <a:rPr lang="en-US" dirty="0"/>
            </a:br>
            <a:r>
              <a:rPr lang="en-US" dirty="0"/>
              <a:t>object needs to know is the set </a:t>
            </a:r>
            <a:br>
              <a:rPr lang="en-US" dirty="0"/>
            </a:br>
            <a:r>
              <a:rPr lang="en-US" dirty="0"/>
              <a:t>of operations, or methods, that </a:t>
            </a:r>
            <a:br>
              <a:rPr lang="en-US" dirty="0"/>
            </a:br>
            <a:r>
              <a:rPr lang="en-US" dirty="0"/>
              <a:t>other objects can perform and </a:t>
            </a:r>
            <a:br>
              <a:rPr lang="en-US" dirty="0"/>
            </a:br>
            <a:r>
              <a:rPr lang="en-US" dirty="0"/>
              <a:t>what messages need to be sent </a:t>
            </a:r>
            <a:br>
              <a:rPr lang="en-US" dirty="0"/>
            </a:br>
            <a:r>
              <a:rPr lang="en-US" dirty="0"/>
              <a:t>to trigger them.</a:t>
            </a:r>
          </a:p>
          <a:p>
            <a:endParaRPr lang="en-GB" dirty="0"/>
          </a:p>
        </p:txBody>
      </p:sp>
      <p:sp>
        <p:nvSpPr>
          <p:cNvPr id="4" name="Slide Number Placeholder 3">
            <a:extLst>
              <a:ext uri="{FF2B5EF4-FFF2-40B4-BE49-F238E27FC236}">
                <a16:creationId xmlns:a16="http://schemas.microsoft.com/office/drawing/2014/main" id="{904A856E-C858-368C-A89E-A16119CFC52C}"/>
              </a:ext>
            </a:extLst>
          </p:cNvPr>
          <p:cNvSpPr>
            <a:spLocks noGrp="1"/>
          </p:cNvSpPr>
          <p:nvPr>
            <p:ph type="sldNum" sz="quarter" idx="10"/>
          </p:nvPr>
        </p:nvSpPr>
        <p:spPr/>
        <p:txBody>
          <a:bodyPr/>
          <a:lstStyle/>
          <a:p>
            <a:pPr>
              <a:defRPr/>
            </a:pPr>
            <a:fld id="{784B80BB-128E-4902-B3C3-D56A4AC28474}" type="slidenum">
              <a:rPr lang="en-US" altLang="tr-TR" smtClean="0"/>
              <a:pPr>
                <a:defRPr/>
              </a:pPr>
              <a:t>28</a:t>
            </a:fld>
            <a:endParaRPr lang="en-US" altLang="tr-TR"/>
          </a:p>
        </p:txBody>
      </p:sp>
      <p:pic>
        <p:nvPicPr>
          <p:cNvPr id="5" name="Picture 3">
            <a:extLst>
              <a:ext uri="{FF2B5EF4-FFF2-40B4-BE49-F238E27FC236}">
                <a16:creationId xmlns:a16="http://schemas.microsoft.com/office/drawing/2014/main" id="{39EAFBE7-A699-6955-D1C5-7AF5AA62548F}"/>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32834"/>
          <a:stretch>
            <a:fillRect/>
          </a:stretch>
        </p:blipFill>
        <p:spPr bwMode="auto">
          <a:xfrm>
            <a:off x="4993518" y="3825083"/>
            <a:ext cx="37909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a14:hiddenLine>
            </a:ext>
          </a:extLst>
        </p:spPr>
      </p:pic>
    </p:spTree>
    <p:extLst>
      <p:ext uri="{BB962C8B-B14F-4D97-AF65-F5344CB8AC3E}">
        <p14:creationId xmlns:p14="http://schemas.microsoft.com/office/powerpoint/2010/main" val="3424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8D86-EFBF-D538-2BE3-E2757AA1F883}"/>
              </a:ext>
            </a:extLst>
          </p:cNvPr>
          <p:cNvSpPr>
            <a:spLocks noGrp="1"/>
          </p:cNvSpPr>
          <p:nvPr>
            <p:ph type="title"/>
          </p:nvPr>
        </p:nvSpPr>
        <p:spPr/>
        <p:txBody>
          <a:bodyPr/>
          <a:lstStyle/>
          <a:p>
            <a:r>
              <a:rPr lang="en-GB" dirty="0"/>
              <a:t>Inheritance</a:t>
            </a:r>
          </a:p>
        </p:txBody>
      </p:sp>
      <p:sp>
        <p:nvSpPr>
          <p:cNvPr id="3" name="Content Placeholder 2">
            <a:extLst>
              <a:ext uri="{FF2B5EF4-FFF2-40B4-BE49-F238E27FC236}">
                <a16:creationId xmlns:a16="http://schemas.microsoft.com/office/drawing/2014/main" id="{246E25E6-42C1-6DD4-F89E-6EC105FE39AC}"/>
              </a:ext>
            </a:extLst>
          </p:cNvPr>
          <p:cNvSpPr>
            <a:spLocks noGrp="1"/>
          </p:cNvSpPr>
          <p:nvPr>
            <p:ph idx="1"/>
          </p:nvPr>
        </p:nvSpPr>
        <p:spPr/>
        <p:txBody>
          <a:bodyPr/>
          <a:lstStyle/>
          <a:p>
            <a:pPr>
              <a:defRPr/>
            </a:pPr>
            <a:r>
              <a:rPr lang="en-US" dirty="0"/>
              <a:t> </a:t>
            </a:r>
            <a:r>
              <a:rPr lang="en-US" b="1" dirty="0"/>
              <a:t>Inheritance:</a:t>
            </a:r>
            <a:r>
              <a:rPr lang="en-US" dirty="0"/>
              <a:t> </a:t>
            </a:r>
          </a:p>
          <a:p>
            <a:pPr lvl="1">
              <a:defRPr/>
            </a:pPr>
            <a:r>
              <a:rPr lang="en-US" dirty="0"/>
              <a:t>was proposed in data modeling in the late 1970s and the early 1980s</a:t>
            </a:r>
            <a:r>
              <a:rPr lang="en-US" sz="2400" dirty="0"/>
              <a:t>. </a:t>
            </a:r>
          </a:p>
          <a:p>
            <a:pPr>
              <a:defRPr/>
            </a:pPr>
            <a:r>
              <a:rPr lang="en-US" dirty="0"/>
              <a:t>The data modeling literature suggests using inheritance to identify higher-level, or more general, classes of objects. </a:t>
            </a:r>
          </a:p>
          <a:p>
            <a:pPr>
              <a:defRPr/>
            </a:pPr>
            <a:r>
              <a:rPr lang="en-US" dirty="0"/>
              <a:t>Common sets of attributes and methods can be organized into </a:t>
            </a:r>
            <a:r>
              <a:rPr lang="en-US" dirty="0" err="1"/>
              <a:t>superclasses</a:t>
            </a:r>
            <a:r>
              <a:rPr lang="en-US" dirty="0"/>
              <a:t>. </a:t>
            </a:r>
          </a:p>
          <a:p>
            <a:pPr>
              <a:defRPr/>
            </a:pPr>
            <a:r>
              <a:rPr lang="en-US" dirty="0"/>
              <a:t>Typically, classes are arranged in a hierarchy whereby </a:t>
            </a:r>
          </a:p>
          <a:p>
            <a:pPr lvl="1">
              <a:defRPr/>
            </a:pPr>
            <a:r>
              <a:rPr lang="en-US" dirty="0"/>
              <a:t>the </a:t>
            </a:r>
            <a:r>
              <a:rPr lang="en-US" dirty="0" err="1"/>
              <a:t>superclasses</a:t>
            </a:r>
            <a:r>
              <a:rPr lang="en-US" dirty="0"/>
              <a:t>, or general classes, are at the top, </a:t>
            </a:r>
          </a:p>
          <a:p>
            <a:pPr lvl="1">
              <a:defRPr/>
            </a:pPr>
            <a:r>
              <a:rPr lang="en-US" dirty="0"/>
              <a:t>the subclasses, or specific classes, are at the bottom. </a:t>
            </a:r>
          </a:p>
          <a:p>
            <a:r>
              <a:rPr lang="en-US" dirty="0"/>
              <a:t>It is useful for code reusability: </a:t>
            </a:r>
          </a:p>
          <a:p>
            <a:pPr lvl="1"/>
            <a:r>
              <a:rPr lang="en-US" dirty="0"/>
              <a:t>reuse attributes and methods of an existing class when you create a new class.</a:t>
            </a:r>
            <a:endParaRPr lang="en-GB" dirty="0"/>
          </a:p>
        </p:txBody>
      </p:sp>
      <p:sp>
        <p:nvSpPr>
          <p:cNvPr id="4" name="Slide Number Placeholder 3">
            <a:extLst>
              <a:ext uri="{FF2B5EF4-FFF2-40B4-BE49-F238E27FC236}">
                <a16:creationId xmlns:a16="http://schemas.microsoft.com/office/drawing/2014/main" id="{DCF88A95-E862-ABA3-1DB0-B80FB796B3AA}"/>
              </a:ext>
            </a:extLst>
          </p:cNvPr>
          <p:cNvSpPr>
            <a:spLocks noGrp="1"/>
          </p:cNvSpPr>
          <p:nvPr>
            <p:ph type="sldNum" sz="quarter" idx="10"/>
          </p:nvPr>
        </p:nvSpPr>
        <p:spPr/>
        <p:txBody>
          <a:bodyPr/>
          <a:lstStyle/>
          <a:p>
            <a:pPr>
              <a:defRPr/>
            </a:pPr>
            <a:fld id="{784B80BB-128E-4902-B3C3-D56A4AC28474}" type="slidenum">
              <a:rPr lang="en-US" altLang="tr-TR" smtClean="0"/>
              <a:pPr>
                <a:defRPr/>
              </a:pPr>
              <a:t>29</a:t>
            </a:fld>
            <a:endParaRPr lang="en-US" altLang="tr-TR"/>
          </a:p>
        </p:txBody>
      </p:sp>
    </p:spTree>
    <p:extLst>
      <p:ext uri="{BB962C8B-B14F-4D97-AF65-F5344CB8AC3E}">
        <p14:creationId xmlns:p14="http://schemas.microsoft.com/office/powerpoint/2010/main" val="131858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C3E13-4CE6-4045-D982-72E354DAC19A}"/>
              </a:ext>
            </a:extLst>
          </p:cNvPr>
          <p:cNvSpPr>
            <a:spLocks noGrp="1"/>
          </p:cNvSpPr>
          <p:nvPr>
            <p:ph type="title"/>
          </p:nvPr>
        </p:nvSpPr>
        <p:spPr/>
        <p:txBody>
          <a:bodyPr/>
          <a:lstStyle/>
          <a:p>
            <a:pPr>
              <a:spcBef>
                <a:spcPct val="20000"/>
              </a:spcBef>
              <a:defRPr/>
            </a:pPr>
            <a:r>
              <a:rPr lang="tr-TR" sz="3600" b="0" dirty="0">
                <a:solidFill>
                  <a:srgbClr val="FF0000"/>
                </a:solidFill>
                <a:ea typeface="+mn-ea"/>
              </a:rPr>
              <a:t>Outline</a:t>
            </a:r>
            <a:endParaRPr lang="tr-TR" sz="3600" dirty="0"/>
          </a:p>
        </p:txBody>
      </p:sp>
      <p:sp>
        <p:nvSpPr>
          <p:cNvPr id="3" name="Content Placeholder 2">
            <a:extLst>
              <a:ext uri="{FF2B5EF4-FFF2-40B4-BE49-F238E27FC236}">
                <a16:creationId xmlns:a16="http://schemas.microsoft.com/office/drawing/2014/main" id="{8138E579-F81A-F525-ABA0-8CB4B509211D}"/>
              </a:ext>
            </a:extLst>
          </p:cNvPr>
          <p:cNvSpPr>
            <a:spLocks noGrp="1"/>
          </p:cNvSpPr>
          <p:nvPr>
            <p:ph idx="1"/>
          </p:nvPr>
        </p:nvSpPr>
        <p:spPr/>
        <p:txBody>
          <a:bodyPr>
            <a:normAutofit lnSpcReduction="10000"/>
          </a:bodyPr>
          <a:lstStyle/>
          <a:p>
            <a:r>
              <a:rPr lang="en-GB" altLang="tr-TR" dirty="0">
                <a:solidFill>
                  <a:srgbClr val="00B0F0"/>
                </a:solidFill>
              </a:rPr>
              <a:t>Object-Oriented Languages</a:t>
            </a:r>
          </a:p>
          <a:p>
            <a:pPr lvl="1"/>
            <a:r>
              <a:rPr lang="en-GB" altLang="tr-TR" dirty="0" err="1">
                <a:solidFill>
                  <a:srgbClr val="00B0F0"/>
                </a:solidFill>
              </a:rPr>
              <a:t>Simula</a:t>
            </a:r>
            <a:endParaRPr lang="en-GB" altLang="tr-TR" dirty="0">
              <a:solidFill>
                <a:srgbClr val="00B0F0"/>
              </a:solidFill>
            </a:endParaRPr>
          </a:p>
          <a:p>
            <a:r>
              <a:rPr lang="en-US" altLang="tr-TR" dirty="0">
                <a:solidFill>
                  <a:srgbClr val="00B0F0"/>
                </a:solidFill>
              </a:rPr>
              <a:t>What Exactly Is an Object?</a:t>
            </a:r>
          </a:p>
          <a:p>
            <a:r>
              <a:rPr lang="en-US" altLang="tr-TR" dirty="0">
                <a:solidFill>
                  <a:srgbClr val="00B0F0"/>
                </a:solidFill>
              </a:rPr>
              <a:t>Object Data and Object Behavior</a:t>
            </a:r>
          </a:p>
          <a:p>
            <a:r>
              <a:rPr lang="en-GB" altLang="tr-TR" dirty="0">
                <a:solidFill>
                  <a:srgbClr val="00B0F0"/>
                </a:solidFill>
              </a:rPr>
              <a:t>Methods</a:t>
            </a:r>
          </a:p>
          <a:p>
            <a:r>
              <a:rPr lang="en-GB" altLang="tr-TR" dirty="0">
                <a:solidFill>
                  <a:srgbClr val="00B0F0"/>
                </a:solidFill>
              </a:rPr>
              <a:t>What is a class?</a:t>
            </a:r>
          </a:p>
          <a:p>
            <a:r>
              <a:rPr lang="en-GB" altLang="tr-TR" dirty="0">
                <a:solidFill>
                  <a:srgbClr val="00B0F0"/>
                </a:solidFill>
              </a:rPr>
              <a:t>UML Diagrams</a:t>
            </a:r>
          </a:p>
          <a:p>
            <a:r>
              <a:rPr lang="en-US" altLang="tr-TR" dirty="0">
                <a:solidFill>
                  <a:srgbClr val="00B0F0"/>
                </a:solidFill>
              </a:rPr>
              <a:t>Basic Characteristics of OO Systems</a:t>
            </a:r>
          </a:p>
          <a:p>
            <a:pPr lvl="1"/>
            <a:r>
              <a:rPr lang="en-GB" altLang="tr-TR" dirty="0">
                <a:solidFill>
                  <a:srgbClr val="00B0F0"/>
                </a:solidFill>
              </a:rPr>
              <a:t>Classes and Objects</a:t>
            </a:r>
          </a:p>
          <a:p>
            <a:pPr lvl="1"/>
            <a:r>
              <a:rPr lang="en-GB" altLang="tr-TR" dirty="0">
                <a:solidFill>
                  <a:srgbClr val="00B0F0"/>
                </a:solidFill>
              </a:rPr>
              <a:t>Methods and Messages</a:t>
            </a:r>
          </a:p>
          <a:p>
            <a:pPr lvl="1"/>
            <a:r>
              <a:rPr lang="en-GB" altLang="tr-TR" dirty="0">
                <a:solidFill>
                  <a:srgbClr val="00B0F0"/>
                </a:solidFill>
              </a:rPr>
              <a:t>Encapsulation and Information Hiding</a:t>
            </a:r>
          </a:p>
          <a:p>
            <a:pPr lvl="1"/>
            <a:r>
              <a:rPr lang="en-GB" altLang="tr-TR" dirty="0">
                <a:solidFill>
                  <a:srgbClr val="00B0F0"/>
                </a:solidFill>
              </a:rPr>
              <a:t>Inheritance</a:t>
            </a:r>
          </a:p>
          <a:p>
            <a:pPr lvl="1"/>
            <a:r>
              <a:rPr lang="en-GB" altLang="tr-TR" dirty="0">
                <a:solidFill>
                  <a:srgbClr val="00B0F0"/>
                </a:solidFill>
              </a:rPr>
              <a:t>Polymorphism and Dynamic Binding</a:t>
            </a:r>
          </a:p>
          <a:p>
            <a:pPr lvl="1"/>
            <a:endParaRPr lang="en-GB" altLang="tr-TR" dirty="0">
              <a:solidFill>
                <a:srgbClr val="00B0F0"/>
              </a:solidFill>
            </a:endParaRPr>
          </a:p>
        </p:txBody>
      </p:sp>
      <p:sp>
        <p:nvSpPr>
          <p:cNvPr id="5" name="Slide Number Placeholder 4">
            <a:extLst>
              <a:ext uri="{FF2B5EF4-FFF2-40B4-BE49-F238E27FC236}">
                <a16:creationId xmlns:a16="http://schemas.microsoft.com/office/drawing/2014/main" id="{7D663388-2D14-FECC-557B-E07CF1FD680B}"/>
              </a:ext>
            </a:extLst>
          </p:cNvPr>
          <p:cNvSpPr>
            <a:spLocks noGrp="1"/>
          </p:cNvSpPr>
          <p:nvPr>
            <p:ph type="sldNum" sz="quarter" idx="10"/>
          </p:nvPr>
        </p:nvSpPr>
        <p:spPr/>
        <p:txBody>
          <a:bodyPr/>
          <a:lstStyle/>
          <a:p>
            <a:pPr>
              <a:defRPr/>
            </a:pPr>
            <a:fld id="{784B80BB-128E-4902-B3C3-D56A4AC28474}" type="slidenum">
              <a:rPr lang="en-US" altLang="tr-TR" smtClean="0"/>
              <a:pPr>
                <a:defRPr/>
              </a:pPr>
              <a:t>3</a:t>
            </a:fld>
            <a:endParaRPr lang="en-US" altLang="tr-TR" dirty="0"/>
          </a:p>
        </p:txBody>
      </p:sp>
    </p:spTree>
    <p:extLst>
      <p:ext uri="{BB962C8B-B14F-4D97-AF65-F5344CB8AC3E}">
        <p14:creationId xmlns:p14="http://schemas.microsoft.com/office/powerpoint/2010/main" val="4229783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B800-4FF4-58B2-BFFB-A1B251C76FAF}"/>
              </a:ext>
            </a:extLst>
          </p:cNvPr>
          <p:cNvSpPr>
            <a:spLocks noGrp="1"/>
          </p:cNvSpPr>
          <p:nvPr>
            <p:ph type="title"/>
          </p:nvPr>
        </p:nvSpPr>
        <p:spPr/>
        <p:txBody>
          <a:bodyPr/>
          <a:lstStyle/>
          <a:p>
            <a:r>
              <a:rPr lang="en-US" altLang="en-US" dirty="0"/>
              <a:t>Inheritance</a:t>
            </a:r>
            <a:endParaRPr lang="en-GB" dirty="0"/>
          </a:p>
        </p:txBody>
      </p:sp>
      <p:sp>
        <p:nvSpPr>
          <p:cNvPr id="3" name="Content Placeholder 2">
            <a:extLst>
              <a:ext uri="{FF2B5EF4-FFF2-40B4-BE49-F238E27FC236}">
                <a16:creationId xmlns:a16="http://schemas.microsoft.com/office/drawing/2014/main" id="{7B71D2AF-35DC-7452-2D85-3F37DC33A097}"/>
              </a:ext>
            </a:extLst>
          </p:cNvPr>
          <p:cNvSpPr>
            <a:spLocks noGrp="1"/>
          </p:cNvSpPr>
          <p:nvPr>
            <p:ph idx="1"/>
          </p:nvPr>
        </p:nvSpPr>
        <p:spPr/>
        <p:txBody>
          <a:bodyPr/>
          <a:lstStyle/>
          <a:p>
            <a:r>
              <a:rPr lang="en-US" altLang="en-US" sz="2400" dirty="0"/>
              <a:t>In the following figure, </a:t>
            </a:r>
          </a:p>
          <a:p>
            <a:pPr lvl="1"/>
            <a:r>
              <a:rPr lang="en-US" altLang="en-US" sz="2000" dirty="0"/>
              <a:t>person is a superclass to the classes Doctor and Patient. </a:t>
            </a:r>
          </a:p>
          <a:p>
            <a:pPr lvl="1"/>
            <a:r>
              <a:rPr lang="en-US" altLang="en-US" sz="2000" dirty="0"/>
              <a:t>Doctor, in turn, is a superclass to general practitioner and specialist. </a:t>
            </a:r>
          </a:p>
          <a:p>
            <a:r>
              <a:rPr lang="en-US" altLang="en-US" sz="2400" dirty="0"/>
              <a:t>Notice how a class (e.g., </a:t>
            </a:r>
            <a:br>
              <a:rPr lang="en-US" altLang="en-US" sz="2400" dirty="0"/>
            </a:br>
            <a:r>
              <a:rPr lang="en-US" altLang="en-US" sz="2400" dirty="0"/>
              <a:t>doctor) can serve as a </a:t>
            </a:r>
            <a:br>
              <a:rPr lang="en-US" altLang="en-US" sz="2400" dirty="0"/>
            </a:br>
            <a:r>
              <a:rPr lang="en-US" altLang="en-US" sz="2400" dirty="0"/>
              <a:t>superclass and subclass </a:t>
            </a:r>
            <a:br>
              <a:rPr lang="en-US" altLang="en-US" sz="2400" dirty="0"/>
            </a:br>
            <a:r>
              <a:rPr lang="en-US" altLang="en-US" sz="2400" dirty="0"/>
              <a:t>concurrently.</a:t>
            </a:r>
          </a:p>
          <a:p>
            <a:r>
              <a:rPr lang="en-US" altLang="en-US" sz="2400" dirty="0"/>
              <a:t>The relationship between the </a:t>
            </a:r>
            <a:br>
              <a:rPr lang="en-US" altLang="en-US" sz="2400" dirty="0"/>
            </a:br>
            <a:r>
              <a:rPr lang="en-US" altLang="en-US" sz="2400" dirty="0"/>
              <a:t>class and its superclass is </a:t>
            </a:r>
            <a:br>
              <a:rPr lang="en-US" altLang="en-US" sz="2400" dirty="0"/>
            </a:br>
            <a:r>
              <a:rPr lang="en-US" altLang="en-US" sz="2400" dirty="0"/>
              <a:t>known as the A-Kind-Of (AKO) </a:t>
            </a:r>
            <a:br>
              <a:rPr lang="en-US" altLang="en-US" sz="2400" dirty="0"/>
            </a:br>
            <a:r>
              <a:rPr lang="en-US" altLang="en-US" sz="2400" dirty="0"/>
              <a:t>relationship. </a:t>
            </a:r>
          </a:p>
          <a:p>
            <a:pPr lvl="1"/>
            <a:r>
              <a:rPr lang="en-US" altLang="en-US" sz="2000" dirty="0"/>
              <a:t>For example, in the figure, </a:t>
            </a:r>
          </a:p>
          <a:p>
            <a:pPr lvl="2"/>
            <a:r>
              <a:rPr lang="en-US" altLang="en-US" sz="1800" dirty="0"/>
              <a:t>a general practitioner is A-Kind-Of </a:t>
            </a:r>
            <a:br>
              <a:rPr lang="en-US" altLang="en-US" sz="1800" dirty="0"/>
            </a:br>
            <a:r>
              <a:rPr lang="en-US" altLang="en-US" sz="1800" dirty="0"/>
              <a:t>doctor, which is A-Kind-Of person.</a:t>
            </a:r>
          </a:p>
          <a:p>
            <a:endParaRPr lang="en-GB" dirty="0"/>
          </a:p>
        </p:txBody>
      </p:sp>
      <p:sp>
        <p:nvSpPr>
          <p:cNvPr id="4" name="Slide Number Placeholder 3">
            <a:extLst>
              <a:ext uri="{FF2B5EF4-FFF2-40B4-BE49-F238E27FC236}">
                <a16:creationId xmlns:a16="http://schemas.microsoft.com/office/drawing/2014/main" id="{9D93B04D-E239-DF65-AD3B-6A16BD9C2959}"/>
              </a:ext>
            </a:extLst>
          </p:cNvPr>
          <p:cNvSpPr>
            <a:spLocks noGrp="1"/>
          </p:cNvSpPr>
          <p:nvPr>
            <p:ph type="sldNum" sz="quarter" idx="10"/>
          </p:nvPr>
        </p:nvSpPr>
        <p:spPr/>
        <p:txBody>
          <a:bodyPr/>
          <a:lstStyle/>
          <a:p>
            <a:pPr>
              <a:defRPr/>
            </a:pPr>
            <a:fld id="{784B80BB-128E-4902-B3C3-D56A4AC28474}" type="slidenum">
              <a:rPr lang="en-US" altLang="tr-TR" smtClean="0"/>
              <a:pPr>
                <a:defRPr/>
              </a:pPr>
              <a:t>30</a:t>
            </a:fld>
            <a:endParaRPr lang="en-US" altLang="tr-TR"/>
          </a:p>
        </p:txBody>
      </p:sp>
      <p:pic>
        <p:nvPicPr>
          <p:cNvPr id="7" name="Picture 3">
            <a:extLst>
              <a:ext uri="{FF2B5EF4-FFF2-40B4-BE49-F238E27FC236}">
                <a16:creationId xmlns:a16="http://schemas.microsoft.com/office/drawing/2014/main" id="{45BA8AB9-417B-47F1-3528-E45F71107ABE}"/>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32149" t="713" r="2592"/>
          <a:stretch>
            <a:fillRect/>
          </a:stretch>
        </p:blipFill>
        <p:spPr bwMode="auto">
          <a:xfrm>
            <a:off x="4955418" y="2282828"/>
            <a:ext cx="382905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a14:hiddenLine>
            </a:ext>
          </a:extLst>
        </p:spPr>
      </p:pic>
    </p:spTree>
    <p:extLst>
      <p:ext uri="{BB962C8B-B14F-4D97-AF65-F5344CB8AC3E}">
        <p14:creationId xmlns:p14="http://schemas.microsoft.com/office/powerpoint/2010/main" val="224042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AC8B-7408-03D7-4CEF-82C80E1DE4A1}"/>
              </a:ext>
            </a:extLst>
          </p:cNvPr>
          <p:cNvSpPr>
            <a:spLocks noGrp="1"/>
          </p:cNvSpPr>
          <p:nvPr>
            <p:ph type="title"/>
          </p:nvPr>
        </p:nvSpPr>
        <p:spPr/>
        <p:txBody>
          <a:bodyPr/>
          <a:lstStyle/>
          <a:p>
            <a:r>
              <a:rPr lang="en-US" altLang="en-US" dirty="0"/>
              <a:t>Inheritance</a:t>
            </a:r>
            <a:endParaRPr lang="en-GB" dirty="0"/>
          </a:p>
        </p:txBody>
      </p:sp>
      <p:sp>
        <p:nvSpPr>
          <p:cNvPr id="3" name="Content Placeholder 2">
            <a:extLst>
              <a:ext uri="{FF2B5EF4-FFF2-40B4-BE49-F238E27FC236}">
                <a16:creationId xmlns:a16="http://schemas.microsoft.com/office/drawing/2014/main" id="{D596F2D1-DC2C-83E9-4E7A-159FD00E9DDF}"/>
              </a:ext>
            </a:extLst>
          </p:cNvPr>
          <p:cNvSpPr>
            <a:spLocks noGrp="1"/>
          </p:cNvSpPr>
          <p:nvPr>
            <p:ph idx="1"/>
          </p:nvPr>
        </p:nvSpPr>
        <p:spPr/>
        <p:txBody>
          <a:bodyPr/>
          <a:lstStyle/>
          <a:p>
            <a:r>
              <a:rPr lang="en-US" altLang="en-US" dirty="0"/>
              <a:t>Subclasses inherit the appropriate attributes and methods from the </a:t>
            </a:r>
            <a:r>
              <a:rPr lang="en-US" altLang="en-US" dirty="0" err="1"/>
              <a:t>superclasses</a:t>
            </a:r>
            <a:r>
              <a:rPr lang="en-US" altLang="en-US" dirty="0"/>
              <a:t> above them. </a:t>
            </a:r>
          </a:p>
          <a:p>
            <a:pPr lvl="1"/>
            <a:endParaRPr lang="en-US" altLang="en-US" sz="2400" dirty="0"/>
          </a:p>
          <a:p>
            <a:pPr lvl="1"/>
            <a:r>
              <a:rPr lang="en-US" altLang="en-US" sz="2400" dirty="0"/>
              <a:t>That is, each subclass contains attributes and methods from its parent superclass. </a:t>
            </a:r>
          </a:p>
          <a:p>
            <a:pPr lvl="2"/>
            <a:r>
              <a:rPr lang="en-US" altLang="en-US" dirty="0"/>
              <a:t>For example, previous figure shows that both doctor and patient are subclasses of person and therefore will inherit the attributes and methods of the person class.</a:t>
            </a:r>
          </a:p>
          <a:p>
            <a:pPr lvl="1"/>
            <a:endParaRPr lang="en-US" altLang="en-US" sz="2400" dirty="0"/>
          </a:p>
          <a:p>
            <a:pPr lvl="1"/>
            <a:r>
              <a:rPr lang="en-US" altLang="en-US" sz="2400" dirty="0"/>
              <a:t>Inheritance makes it simpler to define classes. </a:t>
            </a:r>
          </a:p>
          <a:p>
            <a:pPr lvl="2"/>
            <a:r>
              <a:rPr lang="en-US" altLang="en-US" dirty="0"/>
              <a:t>In previous figure, instead of repeating the attributes and methods in the doctor and patient classes separately, the attributes and methods that are common to both are placed in the person class and inherited by those classes below it.  </a:t>
            </a:r>
          </a:p>
          <a:p>
            <a:endParaRPr lang="en-GB" dirty="0"/>
          </a:p>
        </p:txBody>
      </p:sp>
      <p:sp>
        <p:nvSpPr>
          <p:cNvPr id="4" name="Slide Number Placeholder 3">
            <a:extLst>
              <a:ext uri="{FF2B5EF4-FFF2-40B4-BE49-F238E27FC236}">
                <a16:creationId xmlns:a16="http://schemas.microsoft.com/office/drawing/2014/main" id="{C99C1E38-65C9-F015-72F6-E6C53B127EF1}"/>
              </a:ext>
            </a:extLst>
          </p:cNvPr>
          <p:cNvSpPr>
            <a:spLocks noGrp="1"/>
          </p:cNvSpPr>
          <p:nvPr>
            <p:ph type="sldNum" sz="quarter" idx="10"/>
          </p:nvPr>
        </p:nvSpPr>
        <p:spPr/>
        <p:txBody>
          <a:bodyPr/>
          <a:lstStyle/>
          <a:p>
            <a:pPr>
              <a:defRPr/>
            </a:pPr>
            <a:fld id="{784B80BB-128E-4902-B3C3-D56A4AC28474}" type="slidenum">
              <a:rPr lang="en-US" altLang="tr-TR" smtClean="0"/>
              <a:pPr>
                <a:defRPr/>
              </a:pPr>
              <a:t>31</a:t>
            </a:fld>
            <a:endParaRPr lang="en-US" altLang="tr-TR"/>
          </a:p>
        </p:txBody>
      </p:sp>
    </p:spTree>
    <p:extLst>
      <p:ext uri="{BB962C8B-B14F-4D97-AF65-F5344CB8AC3E}">
        <p14:creationId xmlns:p14="http://schemas.microsoft.com/office/powerpoint/2010/main" val="162296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9CAF-C41B-DD3C-1FC6-F0E5E13220A3}"/>
              </a:ext>
            </a:extLst>
          </p:cNvPr>
          <p:cNvSpPr>
            <a:spLocks noGrp="1"/>
          </p:cNvSpPr>
          <p:nvPr>
            <p:ph type="title"/>
          </p:nvPr>
        </p:nvSpPr>
        <p:spPr/>
        <p:txBody>
          <a:bodyPr/>
          <a:lstStyle/>
          <a:p>
            <a:r>
              <a:rPr lang="en-GB" dirty="0"/>
              <a:t>Inheritance</a:t>
            </a:r>
          </a:p>
        </p:txBody>
      </p:sp>
      <p:sp>
        <p:nvSpPr>
          <p:cNvPr id="3" name="Content Placeholder 2">
            <a:extLst>
              <a:ext uri="{FF2B5EF4-FFF2-40B4-BE49-F238E27FC236}">
                <a16:creationId xmlns:a16="http://schemas.microsoft.com/office/drawing/2014/main" id="{2EF71C17-2BF9-2CE7-7D48-E54547C7D630}"/>
              </a:ext>
            </a:extLst>
          </p:cNvPr>
          <p:cNvSpPr>
            <a:spLocks noGrp="1"/>
          </p:cNvSpPr>
          <p:nvPr>
            <p:ph idx="1"/>
          </p:nvPr>
        </p:nvSpPr>
        <p:spPr/>
        <p:txBody>
          <a:bodyPr/>
          <a:lstStyle/>
          <a:p>
            <a:r>
              <a:rPr lang="en-US" dirty="0"/>
              <a:t>Notice how much more efficient hierarchies of object classes are than the same objects without a hierarchy in the following figure.</a:t>
            </a:r>
          </a:p>
          <a:p>
            <a:endParaRPr lang="en-GB" dirty="0"/>
          </a:p>
        </p:txBody>
      </p:sp>
      <p:sp>
        <p:nvSpPr>
          <p:cNvPr id="4" name="Slide Number Placeholder 3">
            <a:extLst>
              <a:ext uri="{FF2B5EF4-FFF2-40B4-BE49-F238E27FC236}">
                <a16:creationId xmlns:a16="http://schemas.microsoft.com/office/drawing/2014/main" id="{C91BE25E-6BBE-AE56-DAB7-D76037350CA3}"/>
              </a:ext>
            </a:extLst>
          </p:cNvPr>
          <p:cNvSpPr>
            <a:spLocks noGrp="1"/>
          </p:cNvSpPr>
          <p:nvPr>
            <p:ph type="sldNum" sz="quarter" idx="10"/>
          </p:nvPr>
        </p:nvSpPr>
        <p:spPr/>
        <p:txBody>
          <a:bodyPr/>
          <a:lstStyle/>
          <a:p>
            <a:pPr>
              <a:defRPr/>
            </a:pPr>
            <a:fld id="{784B80BB-128E-4902-B3C3-D56A4AC28474}" type="slidenum">
              <a:rPr lang="en-US" altLang="tr-TR" smtClean="0"/>
              <a:pPr>
                <a:defRPr/>
              </a:pPr>
              <a:t>32</a:t>
            </a:fld>
            <a:endParaRPr lang="en-US" altLang="tr-TR"/>
          </a:p>
        </p:txBody>
      </p:sp>
      <p:pic>
        <p:nvPicPr>
          <p:cNvPr id="5" name="Picture 3">
            <a:extLst>
              <a:ext uri="{FF2B5EF4-FFF2-40B4-BE49-F238E27FC236}">
                <a16:creationId xmlns:a16="http://schemas.microsoft.com/office/drawing/2014/main" id="{FA48373F-AD8B-E629-8E8A-40366A1CA4DE}"/>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25261"/>
          <a:stretch>
            <a:fillRect/>
          </a:stretch>
        </p:blipFill>
        <p:spPr bwMode="auto">
          <a:xfrm>
            <a:off x="2267744" y="2581278"/>
            <a:ext cx="53213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a14:hiddenLine>
            </a:ext>
          </a:extLst>
        </p:spPr>
      </p:pic>
    </p:spTree>
    <p:extLst>
      <p:ext uri="{BB962C8B-B14F-4D97-AF65-F5344CB8AC3E}">
        <p14:creationId xmlns:p14="http://schemas.microsoft.com/office/powerpoint/2010/main" val="1865178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15FA-EC96-67AF-F715-EE7914C8828D}"/>
              </a:ext>
            </a:extLst>
          </p:cNvPr>
          <p:cNvSpPr>
            <a:spLocks noGrp="1"/>
          </p:cNvSpPr>
          <p:nvPr>
            <p:ph type="title"/>
          </p:nvPr>
        </p:nvSpPr>
        <p:spPr/>
        <p:txBody>
          <a:bodyPr/>
          <a:lstStyle/>
          <a:p>
            <a:r>
              <a:rPr lang="en-GB" dirty="0"/>
              <a:t>Polymorphism and Dynamic Binding</a:t>
            </a:r>
          </a:p>
        </p:txBody>
      </p:sp>
      <p:sp>
        <p:nvSpPr>
          <p:cNvPr id="3" name="Content Placeholder 2">
            <a:extLst>
              <a:ext uri="{FF2B5EF4-FFF2-40B4-BE49-F238E27FC236}">
                <a16:creationId xmlns:a16="http://schemas.microsoft.com/office/drawing/2014/main" id="{80977D29-90FD-12F7-4898-8AD2F6646EA7}"/>
              </a:ext>
            </a:extLst>
          </p:cNvPr>
          <p:cNvSpPr>
            <a:spLocks noGrp="1"/>
          </p:cNvSpPr>
          <p:nvPr>
            <p:ph idx="1"/>
          </p:nvPr>
        </p:nvSpPr>
        <p:spPr/>
        <p:txBody>
          <a:bodyPr/>
          <a:lstStyle/>
          <a:p>
            <a:pPr>
              <a:defRPr/>
            </a:pPr>
            <a:r>
              <a:rPr lang="en-US" dirty="0"/>
              <a:t> </a:t>
            </a:r>
            <a:r>
              <a:rPr lang="en-US" b="1" dirty="0"/>
              <a:t>Polymorphism:</a:t>
            </a:r>
          </a:p>
          <a:p>
            <a:pPr lvl="1">
              <a:defRPr/>
            </a:pPr>
            <a:r>
              <a:rPr lang="en-US" dirty="0"/>
              <a:t>the same message can be interpreted differently by different classes of objects. </a:t>
            </a:r>
          </a:p>
          <a:p>
            <a:pPr lvl="2">
              <a:defRPr/>
            </a:pPr>
            <a:r>
              <a:rPr lang="en-US" dirty="0"/>
              <a:t>For example, inserting a patient means something different than inserting an appointment. </a:t>
            </a:r>
          </a:p>
          <a:p>
            <a:pPr lvl="2">
              <a:defRPr/>
            </a:pPr>
            <a:r>
              <a:rPr lang="en-US" dirty="0"/>
              <a:t>As such, different pieces of information need to be collected and stored. </a:t>
            </a:r>
          </a:p>
          <a:p>
            <a:pPr>
              <a:defRPr/>
            </a:pPr>
            <a:endParaRPr lang="en-US" dirty="0"/>
          </a:p>
          <a:p>
            <a:pPr>
              <a:defRPr/>
            </a:pPr>
            <a:r>
              <a:rPr lang="en-US" dirty="0"/>
              <a:t>not have to be concerned with how something is done when using objects. </a:t>
            </a:r>
          </a:p>
          <a:p>
            <a:pPr>
              <a:defRPr/>
            </a:pPr>
            <a:endParaRPr lang="en-US" dirty="0"/>
          </a:p>
          <a:p>
            <a:pPr>
              <a:defRPr/>
            </a:pPr>
            <a:r>
              <a:rPr lang="en-US" dirty="0"/>
              <a:t>simply send a message to an object, and that object will be responsible for interpreting the message appropriately. </a:t>
            </a:r>
          </a:p>
          <a:p>
            <a:endParaRPr lang="en-GB" dirty="0"/>
          </a:p>
        </p:txBody>
      </p:sp>
      <p:sp>
        <p:nvSpPr>
          <p:cNvPr id="4" name="Slide Number Placeholder 3">
            <a:extLst>
              <a:ext uri="{FF2B5EF4-FFF2-40B4-BE49-F238E27FC236}">
                <a16:creationId xmlns:a16="http://schemas.microsoft.com/office/drawing/2014/main" id="{4F846A11-AB35-074B-EDC2-AD34734DA644}"/>
              </a:ext>
            </a:extLst>
          </p:cNvPr>
          <p:cNvSpPr>
            <a:spLocks noGrp="1"/>
          </p:cNvSpPr>
          <p:nvPr>
            <p:ph type="sldNum" sz="quarter" idx="10"/>
          </p:nvPr>
        </p:nvSpPr>
        <p:spPr/>
        <p:txBody>
          <a:bodyPr/>
          <a:lstStyle/>
          <a:p>
            <a:pPr>
              <a:defRPr/>
            </a:pPr>
            <a:fld id="{784B80BB-128E-4902-B3C3-D56A4AC28474}" type="slidenum">
              <a:rPr lang="en-US" altLang="tr-TR" smtClean="0"/>
              <a:pPr>
                <a:defRPr/>
              </a:pPr>
              <a:t>33</a:t>
            </a:fld>
            <a:endParaRPr lang="en-US" altLang="tr-TR"/>
          </a:p>
        </p:txBody>
      </p:sp>
    </p:spTree>
    <p:extLst>
      <p:ext uri="{BB962C8B-B14F-4D97-AF65-F5344CB8AC3E}">
        <p14:creationId xmlns:p14="http://schemas.microsoft.com/office/powerpoint/2010/main" val="332510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15FA-EC96-67AF-F715-EE7914C8828D}"/>
              </a:ext>
            </a:extLst>
          </p:cNvPr>
          <p:cNvSpPr>
            <a:spLocks noGrp="1"/>
          </p:cNvSpPr>
          <p:nvPr>
            <p:ph type="title"/>
          </p:nvPr>
        </p:nvSpPr>
        <p:spPr/>
        <p:txBody>
          <a:bodyPr/>
          <a:lstStyle/>
          <a:p>
            <a:r>
              <a:rPr lang="en-GB" dirty="0"/>
              <a:t>Polymorphism and Dynamic Binding</a:t>
            </a:r>
          </a:p>
        </p:txBody>
      </p:sp>
      <p:sp>
        <p:nvSpPr>
          <p:cNvPr id="3" name="Content Placeholder 2">
            <a:extLst>
              <a:ext uri="{FF2B5EF4-FFF2-40B4-BE49-F238E27FC236}">
                <a16:creationId xmlns:a16="http://schemas.microsoft.com/office/drawing/2014/main" id="{80977D29-90FD-12F7-4898-8AD2F6646EA7}"/>
              </a:ext>
            </a:extLst>
          </p:cNvPr>
          <p:cNvSpPr>
            <a:spLocks noGrp="1"/>
          </p:cNvSpPr>
          <p:nvPr>
            <p:ph idx="1"/>
          </p:nvPr>
        </p:nvSpPr>
        <p:spPr>
          <a:xfrm>
            <a:off x="413538" y="1125538"/>
            <a:ext cx="2429675" cy="5399090"/>
          </a:xfrm>
        </p:spPr>
        <p:txBody>
          <a:bodyPr>
            <a:normAutofit fontScale="85000" lnSpcReduction="20000"/>
          </a:bodyPr>
          <a:lstStyle/>
          <a:p>
            <a:pPr>
              <a:defRPr/>
            </a:pPr>
            <a:r>
              <a:rPr lang="en-US" dirty="0"/>
              <a:t>For example, if we sent the message “Draw yourself ” to a square object, a circle object, and a triangle object, the results would be very different, even though the message is the same. </a:t>
            </a:r>
          </a:p>
          <a:p>
            <a:pPr>
              <a:defRPr/>
            </a:pPr>
            <a:r>
              <a:rPr lang="en-US" dirty="0"/>
              <a:t>Notice in Figure how each object responds appropriately (and differently) even though the messages are identical.</a:t>
            </a:r>
          </a:p>
          <a:p>
            <a:endParaRPr lang="en-GB" dirty="0"/>
          </a:p>
        </p:txBody>
      </p:sp>
      <p:sp>
        <p:nvSpPr>
          <p:cNvPr id="4" name="Slide Number Placeholder 3">
            <a:extLst>
              <a:ext uri="{FF2B5EF4-FFF2-40B4-BE49-F238E27FC236}">
                <a16:creationId xmlns:a16="http://schemas.microsoft.com/office/drawing/2014/main" id="{4F846A11-AB35-074B-EDC2-AD34734DA644}"/>
              </a:ext>
            </a:extLst>
          </p:cNvPr>
          <p:cNvSpPr>
            <a:spLocks noGrp="1"/>
          </p:cNvSpPr>
          <p:nvPr>
            <p:ph type="sldNum" sz="quarter" idx="10"/>
          </p:nvPr>
        </p:nvSpPr>
        <p:spPr/>
        <p:txBody>
          <a:bodyPr/>
          <a:lstStyle/>
          <a:p>
            <a:pPr>
              <a:defRPr/>
            </a:pPr>
            <a:fld id="{784B80BB-128E-4902-B3C3-D56A4AC28474}" type="slidenum">
              <a:rPr lang="en-US" altLang="tr-TR" smtClean="0"/>
              <a:pPr>
                <a:defRPr/>
              </a:pPr>
              <a:t>34</a:t>
            </a:fld>
            <a:endParaRPr lang="en-US" altLang="tr-TR"/>
          </a:p>
        </p:txBody>
      </p:sp>
      <p:pic>
        <p:nvPicPr>
          <p:cNvPr id="5" name="Picture 3">
            <a:extLst>
              <a:ext uri="{FF2B5EF4-FFF2-40B4-BE49-F238E27FC236}">
                <a16:creationId xmlns:a16="http://schemas.microsoft.com/office/drawing/2014/main" id="{4CF77C6E-82F5-F82B-D7A5-5A5DEB4E94A0}"/>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l="3180" b="5090"/>
          <a:stretch>
            <a:fillRect/>
          </a:stretch>
        </p:blipFill>
        <p:spPr bwMode="auto">
          <a:xfrm>
            <a:off x="2843213" y="1125538"/>
            <a:ext cx="60848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a14:hiddenLine>
            </a:ext>
          </a:extLst>
        </p:spPr>
      </p:pic>
    </p:spTree>
    <p:extLst>
      <p:ext uri="{BB962C8B-B14F-4D97-AF65-F5344CB8AC3E}">
        <p14:creationId xmlns:p14="http://schemas.microsoft.com/office/powerpoint/2010/main" val="969157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A3E08-E09C-56A4-40D5-5827901ECBC7}"/>
              </a:ext>
            </a:extLst>
          </p:cNvPr>
          <p:cNvSpPr>
            <a:spLocks noGrp="1"/>
          </p:cNvSpPr>
          <p:nvPr>
            <p:ph type="title"/>
          </p:nvPr>
        </p:nvSpPr>
        <p:spPr/>
        <p:txBody>
          <a:bodyPr/>
          <a:lstStyle/>
          <a:p>
            <a:r>
              <a:rPr lang="en-GB" dirty="0"/>
              <a:t>Polymorphism and Dynamic Binding</a:t>
            </a:r>
          </a:p>
        </p:txBody>
      </p:sp>
      <p:sp>
        <p:nvSpPr>
          <p:cNvPr id="3" name="Content Placeholder 2">
            <a:extLst>
              <a:ext uri="{FF2B5EF4-FFF2-40B4-BE49-F238E27FC236}">
                <a16:creationId xmlns:a16="http://schemas.microsoft.com/office/drawing/2014/main" id="{8F94232F-86EF-DC39-DD0F-83DCE79A05BB}"/>
              </a:ext>
            </a:extLst>
          </p:cNvPr>
          <p:cNvSpPr>
            <a:spLocks noGrp="1"/>
          </p:cNvSpPr>
          <p:nvPr>
            <p:ph idx="1"/>
          </p:nvPr>
        </p:nvSpPr>
        <p:spPr/>
        <p:txBody>
          <a:bodyPr/>
          <a:lstStyle/>
          <a:p>
            <a:pPr>
              <a:defRPr/>
            </a:pPr>
            <a:r>
              <a:rPr lang="en-US" dirty="0"/>
              <a:t>Polymorphism is made possible through </a:t>
            </a:r>
            <a:r>
              <a:rPr lang="en-US" dirty="0">
                <a:solidFill>
                  <a:schemeClr val="accent5">
                    <a:lumMod val="50000"/>
                  </a:schemeClr>
                </a:solidFill>
              </a:rPr>
              <a:t>dynamic binding</a:t>
            </a:r>
            <a:r>
              <a:rPr lang="en-US" dirty="0"/>
              <a:t> (late binding)</a:t>
            </a:r>
          </a:p>
          <a:p>
            <a:pPr lvl="1">
              <a:defRPr/>
            </a:pPr>
            <a:r>
              <a:rPr lang="en-US" dirty="0"/>
              <a:t>a technique that delays typing the object until run-time. </a:t>
            </a:r>
          </a:p>
          <a:p>
            <a:pPr lvl="2">
              <a:defRPr/>
            </a:pPr>
            <a:r>
              <a:rPr lang="en-US" dirty="0"/>
              <a:t>As such, the specific method that is actually called is not chosen by the object-oriented system until the system is running. </a:t>
            </a:r>
          </a:p>
          <a:p>
            <a:pPr marL="342900" lvl="2" indent="-342900">
              <a:defRPr/>
            </a:pPr>
            <a:endParaRPr lang="en-US" sz="2800" dirty="0">
              <a:solidFill>
                <a:schemeClr val="tx1"/>
              </a:solidFill>
              <a:ea typeface="+mn-ea"/>
              <a:cs typeface="+mn-cs"/>
            </a:endParaRPr>
          </a:p>
          <a:p>
            <a:pPr marL="342900" lvl="2" indent="-342900">
              <a:defRPr/>
            </a:pPr>
            <a:r>
              <a:rPr lang="en-US" sz="2800" dirty="0">
                <a:solidFill>
                  <a:schemeClr val="tx1"/>
                </a:solidFill>
                <a:ea typeface="+mn-ea"/>
                <a:cs typeface="+mn-cs"/>
              </a:rPr>
              <a:t>This is in contrast to </a:t>
            </a:r>
            <a:r>
              <a:rPr lang="en-US" sz="2800" dirty="0">
                <a:solidFill>
                  <a:schemeClr val="accent5">
                    <a:lumMod val="50000"/>
                  </a:schemeClr>
                </a:solidFill>
                <a:ea typeface="+mn-ea"/>
                <a:cs typeface="+mn-cs"/>
              </a:rPr>
              <a:t>static binding</a:t>
            </a:r>
            <a:r>
              <a:rPr lang="en-US" sz="2800" dirty="0">
                <a:solidFill>
                  <a:schemeClr val="tx1"/>
                </a:solidFill>
                <a:ea typeface="+mn-ea"/>
                <a:cs typeface="+mn-cs"/>
              </a:rPr>
              <a:t>, in which </a:t>
            </a:r>
          </a:p>
          <a:p>
            <a:pPr lvl="1">
              <a:defRPr/>
            </a:pPr>
            <a:r>
              <a:rPr lang="en-US" dirty="0"/>
              <a:t>the type of object would be determined at compile time. </a:t>
            </a:r>
          </a:p>
          <a:p>
            <a:pPr lvl="1">
              <a:defRPr/>
            </a:pPr>
            <a:r>
              <a:rPr lang="en-US" dirty="0"/>
              <a:t>The developer would have to choose which method should be called instead of allowing the system to do it. </a:t>
            </a:r>
          </a:p>
          <a:p>
            <a:pPr lvl="2">
              <a:defRPr/>
            </a:pPr>
            <a:r>
              <a:rPr lang="en-US" dirty="0"/>
              <a:t>This is why in most traditional programming languages you find complicated decision logic based on the different types of objects in a system. </a:t>
            </a:r>
          </a:p>
          <a:p>
            <a:endParaRPr lang="en-GB" dirty="0"/>
          </a:p>
        </p:txBody>
      </p:sp>
      <p:sp>
        <p:nvSpPr>
          <p:cNvPr id="4" name="Slide Number Placeholder 3">
            <a:extLst>
              <a:ext uri="{FF2B5EF4-FFF2-40B4-BE49-F238E27FC236}">
                <a16:creationId xmlns:a16="http://schemas.microsoft.com/office/drawing/2014/main" id="{B3F89D14-6DD9-79BE-F146-0CB9D1C39FB1}"/>
              </a:ext>
            </a:extLst>
          </p:cNvPr>
          <p:cNvSpPr>
            <a:spLocks noGrp="1"/>
          </p:cNvSpPr>
          <p:nvPr>
            <p:ph type="sldNum" sz="quarter" idx="10"/>
          </p:nvPr>
        </p:nvSpPr>
        <p:spPr/>
        <p:txBody>
          <a:bodyPr/>
          <a:lstStyle/>
          <a:p>
            <a:pPr>
              <a:defRPr/>
            </a:pPr>
            <a:fld id="{784B80BB-128E-4902-B3C3-D56A4AC28474}" type="slidenum">
              <a:rPr lang="en-US" altLang="tr-TR" smtClean="0"/>
              <a:pPr>
                <a:defRPr/>
              </a:pPr>
              <a:t>35</a:t>
            </a:fld>
            <a:endParaRPr lang="en-US" altLang="tr-TR"/>
          </a:p>
        </p:txBody>
      </p:sp>
    </p:spTree>
    <p:extLst>
      <p:ext uri="{BB962C8B-B14F-4D97-AF65-F5344CB8AC3E}">
        <p14:creationId xmlns:p14="http://schemas.microsoft.com/office/powerpoint/2010/main" val="3403243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2DFD-992D-0963-AEF3-40BEE99D194E}"/>
              </a:ext>
            </a:extLst>
          </p:cNvPr>
          <p:cNvSpPr>
            <a:spLocks noGrp="1"/>
          </p:cNvSpPr>
          <p:nvPr>
            <p:ph type="title"/>
          </p:nvPr>
        </p:nvSpPr>
        <p:spPr/>
        <p:txBody>
          <a:bodyPr/>
          <a:lstStyle/>
          <a:p>
            <a:r>
              <a:rPr lang="en-GB" dirty="0"/>
              <a:t>Polymorphism and Dynamic Binding</a:t>
            </a:r>
          </a:p>
        </p:txBody>
      </p:sp>
      <p:sp>
        <p:nvSpPr>
          <p:cNvPr id="3" name="Content Placeholder 2">
            <a:extLst>
              <a:ext uri="{FF2B5EF4-FFF2-40B4-BE49-F238E27FC236}">
                <a16:creationId xmlns:a16="http://schemas.microsoft.com/office/drawing/2014/main" id="{94F2C800-98CB-7D4C-13B9-7CA8A7795587}"/>
              </a:ext>
            </a:extLst>
          </p:cNvPr>
          <p:cNvSpPr>
            <a:spLocks noGrp="1"/>
          </p:cNvSpPr>
          <p:nvPr>
            <p:ph idx="1"/>
          </p:nvPr>
        </p:nvSpPr>
        <p:spPr/>
        <p:txBody>
          <a:bodyPr/>
          <a:lstStyle/>
          <a:p>
            <a:r>
              <a:rPr lang="en-US" altLang="en-US" dirty="0"/>
              <a:t>For example, in a traditional programming language, instead of sending the message “Draw yourself ” to the different types of graphical objects in the previous figure, you would have to write decision logic using a case statement or a set of if statements to determine what kind of graphical object you wanted to draw, and you would have to name each draw function differently (e.g., </a:t>
            </a:r>
            <a:r>
              <a:rPr lang="en-US" altLang="en-US" dirty="0" err="1"/>
              <a:t>drawsquare</a:t>
            </a:r>
            <a:r>
              <a:rPr lang="en-US" altLang="en-US" dirty="0"/>
              <a:t>, draw-circle, or draw-triangle). </a:t>
            </a:r>
          </a:p>
          <a:p>
            <a:r>
              <a:rPr lang="en-US" altLang="en-US" dirty="0"/>
              <a:t>This obviously would make the system much more complicated and more difficult to understand.</a:t>
            </a:r>
          </a:p>
          <a:p>
            <a:endParaRPr lang="en-GB" dirty="0"/>
          </a:p>
        </p:txBody>
      </p:sp>
      <p:sp>
        <p:nvSpPr>
          <p:cNvPr id="4" name="Slide Number Placeholder 3">
            <a:extLst>
              <a:ext uri="{FF2B5EF4-FFF2-40B4-BE49-F238E27FC236}">
                <a16:creationId xmlns:a16="http://schemas.microsoft.com/office/drawing/2014/main" id="{111FB3C5-C184-4BF0-2217-1B443AD5C04F}"/>
              </a:ext>
            </a:extLst>
          </p:cNvPr>
          <p:cNvSpPr>
            <a:spLocks noGrp="1"/>
          </p:cNvSpPr>
          <p:nvPr>
            <p:ph type="sldNum" sz="quarter" idx="10"/>
          </p:nvPr>
        </p:nvSpPr>
        <p:spPr/>
        <p:txBody>
          <a:bodyPr/>
          <a:lstStyle/>
          <a:p>
            <a:pPr>
              <a:defRPr/>
            </a:pPr>
            <a:fld id="{784B80BB-128E-4902-B3C3-D56A4AC28474}" type="slidenum">
              <a:rPr lang="en-US" altLang="tr-TR" smtClean="0"/>
              <a:pPr>
                <a:defRPr/>
              </a:pPr>
              <a:t>36</a:t>
            </a:fld>
            <a:endParaRPr lang="en-US" altLang="tr-TR"/>
          </a:p>
        </p:txBody>
      </p:sp>
    </p:spTree>
    <p:extLst>
      <p:ext uri="{BB962C8B-B14F-4D97-AF65-F5344CB8AC3E}">
        <p14:creationId xmlns:p14="http://schemas.microsoft.com/office/powerpoint/2010/main" val="2072723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BC22A-508A-3C3D-BBDB-67DB55DF3B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281D85-9E8D-EB51-448A-C75253812C81}"/>
              </a:ext>
            </a:extLst>
          </p:cNvPr>
          <p:cNvSpPr>
            <a:spLocks noGrp="1"/>
          </p:cNvSpPr>
          <p:nvPr>
            <p:ph idx="1"/>
          </p:nvPr>
        </p:nvSpPr>
        <p:spPr/>
        <p:txBody>
          <a:bodyPr/>
          <a:lstStyle/>
          <a:p>
            <a:pPr marL="0" indent="0" algn="ctr">
              <a:buNone/>
            </a:pPr>
            <a:endParaRPr lang="en-GB" sz="3600" dirty="0">
              <a:solidFill>
                <a:srgbClr val="00B0F0"/>
              </a:solidFill>
            </a:endParaRPr>
          </a:p>
          <a:p>
            <a:pPr marL="0" indent="0" algn="ctr">
              <a:buNone/>
            </a:pPr>
            <a:endParaRPr lang="en-GB" sz="3600" dirty="0">
              <a:solidFill>
                <a:srgbClr val="00B0F0"/>
              </a:solidFill>
            </a:endParaRPr>
          </a:p>
          <a:p>
            <a:pPr marL="0" indent="0" algn="ctr">
              <a:buNone/>
            </a:pPr>
            <a:endParaRPr lang="en-GB" sz="4800" b="1" dirty="0">
              <a:solidFill>
                <a:srgbClr val="00B0F0"/>
              </a:solidFill>
            </a:endParaRPr>
          </a:p>
          <a:p>
            <a:pPr marL="0" indent="0" algn="ctr">
              <a:buNone/>
            </a:pPr>
            <a:r>
              <a:rPr lang="en-GB" sz="4800" b="1" dirty="0">
                <a:solidFill>
                  <a:srgbClr val="00B0F0"/>
                </a:solidFill>
              </a:rPr>
              <a:t>Any Questions?</a:t>
            </a:r>
          </a:p>
        </p:txBody>
      </p:sp>
      <p:sp>
        <p:nvSpPr>
          <p:cNvPr id="4" name="Slide Number Placeholder 3">
            <a:extLst>
              <a:ext uri="{FF2B5EF4-FFF2-40B4-BE49-F238E27FC236}">
                <a16:creationId xmlns:a16="http://schemas.microsoft.com/office/drawing/2014/main" id="{B68DE224-DC17-8872-681C-6B455173D254}"/>
              </a:ext>
            </a:extLst>
          </p:cNvPr>
          <p:cNvSpPr>
            <a:spLocks noGrp="1"/>
          </p:cNvSpPr>
          <p:nvPr>
            <p:ph type="sldNum" sz="quarter" idx="10"/>
          </p:nvPr>
        </p:nvSpPr>
        <p:spPr/>
        <p:txBody>
          <a:bodyPr/>
          <a:lstStyle/>
          <a:p>
            <a:pPr>
              <a:defRPr/>
            </a:pPr>
            <a:fld id="{784B80BB-128E-4902-B3C3-D56A4AC28474}" type="slidenum">
              <a:rPr lang="en-US" altLang="tr-TR" smtClean="0"/>
              <a:pPr>
                <a:defRPr/>
              </a:pPr>
              <a:t>37</a:t>
            </a:fld>
            <a:endParaRPr lang="en-US" altLang="tr-TR"/>
          </a:p>
        </p:txBody>
      </p:sp>
    </p:spTree>
    <p:extLst>
      <p:ext uri="{BB962C8B-B14F-4D97-AF65-F5344CB8AC3E}">
        <p14:creationId xmlns:p14="http://schemas.microsoft.com/office/powerpoint/2010/main" val="1562123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0EEC-F564-D7B2-570C-40E06B4C4895}"/>
              </a:ext>
            </a:extLst>
          </p:cNvPr>
          <p:cNvSpPr>
            <a:spLocks noGrp="1"/>
          </p:cNvSpPr>
          <p:nvPr>
            <p:ph type="title"/>
          </p:nvPr>
        </p:nvSpPr>
        <p:spPr/>
        <p:txBody>
          <a:bodyPr/>
          <a:lstStyle/>
          <a:p>
            <a:r>
              <a:rPr lang="en-GB" dirty="0"/>
              <a:t>Some Programming Languages</a:t>
            </a:r>
          </a:p>
        </p:txBody>
      </p:sp>
      <p:sp>
        <p:nvSpPr>
          <p:cNvPr id="3" name="Content Placeholder 2">
            <a:extLst>
              <a:ext uri="{FF2B5EF4-FFF2-40B4-BE49-F238E27FC236}">
                <a16:creationId xmlns:a16="http://schemas.microsoft.com/office/drawing/2014/main" id="{9168D838-4ECB-7912-C81D-9A91632CA091}"/>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61E5A704-C41C-BB28-6510-3C2689A3968B}"/>
              </a:ext>
            </a:extLst>
          </p:cNvPr>
          <p:cNvSpPr>
            <a:spLocks noGrp="1"/>
          </p:cNvSpPr>
          <p:nvPr>
            <p:ph type="sldNum" sz="quarter" idx="10"/>
          </p:nvPr>
        </p:nvSpPr>
        <p:spPr/>
        <p:txBody>
          <a:bodyPr/>
          <a:lstStyle/>
          <a:p>
            <a:pPr>
              <a:defRPr/>
            </a:pPr>
            <a:fld id="{784B80BB-128E-4902-B3C3-D56A4AC28474}" type="slidenum">
              <a:rPr lang="en-US" altLang="tr-TR" smtClean="0"/>
              <a:pPr>
                <a:defRPr/>
              </a:pPr>
              <a:t>4</a:t>
            </a:fld>
            <a:endParaRPr lang="en-US" altLang="tr-TR"/>
          </a:p>
        </p:txBody>
      </p:sp>
      <p:pic>
        <p:nvPicPr>
          <p:cNvPr id="6" name="Picture 5">
            <a:extLst>
              <a:ext uri="{FF2B5EF4-FFF2-40B4-BE49-F238E27FC236}">
                <a16:creationId xmlns:a16="http://schemas.microsoft.com/office/drawing/2014/main" id="{28B91465-3B39-7AEC-2939-FE8C3642704B}"/>
              </a:ext>
            </a:extLst>
          </p:cNvPr>
          <p:cNvPicPr>
            <a:picLocks noChangeAspect="1"/>
          </p:cNvPicPr>
          <p:nvPr/>
        </p:nvPicPr>
        <p:blipFill>
          <a:blip r:embed="rId2"/>
          <a:stretch>
            <a:fillRect/>
          </a:stretch>
        </p:blipFill>
        <p:spPr>
          <a:xfrm>
            <a:off x="424688" y="1556792"/>
            <a:ext cx="8359780" cy="4304668"/>
          </a:xfrm>
          <a:prstGeom prst="rect">
            <a:avLst/>
          </a:prstGeom>
        </p:spPr>
      </p:pic>
      <p:sp>
        <p:nvSpPr>
          <p:cNvPr id="8" name="TextBox 7">
            <a:extLst>
              <a:ext uri="{FF2B5EF4-FFF2-40B4-BE49-F238E27FC236}">
                <a16:creationId xmlns:a16="http://schemas.microsoft.com/office/drawing/2014/main" id="{7DA46F3B-B3D8-47CB-7B52-254F7356F61E}"/>
              </a:ext>
            </a:extLst>
          </p:cNvPr>
          <p:cNvSpPr txBox="1"/>
          <p:nvPr/>
        </p:nvSpPr>
        <p:spPr>
          <a:xfrm>
            <a:off x="5220072" y="5593962"/>
            <a:ext cx="3204102" cy="276999"/>
          </a:xfrm>
          <a:prstGeom prst="rect">
            <a:avLst/>
          </a:prstGeom>
          <a:noFill/>
        </p:spPr>
        <p:txBody>
          <a:bodyPr wrap="square">
            <a:spAutoFit/>
          </a:bodyPr>
          <a:lstStyle/>
          <a:p>
            <a:r>
              <a:rPr lang="en-US" sz="1200" dirty="0">
                <a:solidFill>
                  <a:schemeClr val="accent1">
                    <a:lumMod val="75000"/>
                  </a:schemeClr>
                </a:solidFill>
              </a:rPr>
              <a:t>Source: </a:t>
            </a:r>
            <a:r>
              <a:rPr lang="en-US" sz="1200" dirty="0" err="1">
                <a:solidFill>
                  <a:srgbClr val="00B0F0"/>
                </a:solidFill>
              </a:rPr>
              <a:t>B.Stroustrup</a:t>
            </a:r>
            <a:r>
              <a:rPr lang="en-US" sz="1200" dirty="0">
                <a:solidFill>
                  <a:srgbClr val="00B0F0"/>
                </a:solidFill>
              </a:rPr>
              <a:t>, The Essence of C++</a:t>
            </a:r>
            <a:endParaRPr lang="en-GB" sz="1200" dirty="0">
              <a:solidFill>
                <a:srgbClr val="00B0F0"/>
              </a:solidFill>
            </a:endParaRPr>
          </a:p>
        </p:txBody>
      </p:sp>
    </p:spTree>
    <p:extLst>
      <p:ext uri="{BB962C8B-B14F-4D97-AF65-F5344CB8AC3E}">
        <p14:creationId xmlns:p14="http://schemas.microsoft.com/office/powerpoint/2010/main" val="28873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A62D-D11B-EC3B-CFF4-787AA742C92F}"/>
              </a:ext>
            </a:extLst>
          </p:cNvPr>
          <p:cNvSpPr>
            <a:spLocks noGrp="1"/>
          </p:cNvSpPr>
          <p:nvPr>
            <p:ph type="title"/>
          </p:nvPr>
        </p:nvSpPr>
        <p:spPr/>
        <p:txBody>
          <a:bodyPr/>
          <a:lstStyle/>
          <a:p>
            <a:r>
              <a:rPr lang="en-GB" dirty="0"/>
              <a:t>Object-Oriented Languages</a:t>
            </a:r>
          </a:p>
        </p:txBody>
      </p:sp>
      <p:sp>
        <p:nvSpPr>
          <p:cNvPr id="3" name="Content Placeholder 2">
            <a:extLst>
              <a:ext uri="{FF2B5EF4-FFF2-40B4-BE49-F238E27FC236}">
                <a16:creationId xmlns:a16="http://schemas.microsoft.com/office/drawing/2014/main" id="{22B5D726-F6A2-B3CE-5F98-A1B483FDA4DB}"/>
              </a:ext>
            </a:extLst>
          </p:cNvPr>
          <p:cNvSpPr>
            <a:spLocks noGrp="1"/>
          </p:cNvSpPr>
          <p:nvPr>
            <p:ph idx="1"/>
          </p:nvPr>
        </p:nvSpPr>
        <p:spPr/>
        <p:txBody>
          <a:bodyPr>
            <a:normAutofit fontScale="85000" lnSpcReduction="20000"/>
          </a:bodyPr>
          <a:lstStyle/>
          <a:p>
            <a:r>
              <a:rPr lang="en-US" dirty="0"/>
              <a:t>OO Languages have been around since 60s. </a:t>
            </a:r>
          </a:p>
          <a:p>
            <a:pPr lvl="2"/>
            <a:r>
              <a:rPr lang="en-US" dirty="0"/>
              <a:t>First example is </a:t>
            </a:r>
            <a:r>
              <a:rPr lang="en-US" dirty="0">
                <a:solidFill>
                  <a:schemeClr val="accent1">
                    <a:lumMod val="75000"/>
                  </a:schemeClr>
                </a:solidFill>
              </a:rPr>
              <a:t>Simula</a:t>
            </a:r>
            <a:r>
              <a:rPr lang="en-US" dirty="0"/>
              <a:t> (first stable release in 1967.)</a:t>
            </a:r>
          </a:p>
          <a:p>
            <a:pPr lvl="1"/>
            <a:r>
              <a:rPr lang="en-GB" dirty="0"/>
              <a:t>Java</a:t>
            </a:r>
          </a:p>
          <a:p>
            <a:pPr lvl="1"/>
            <a:r>
              <a:rPr lang="en-GB" dirty="0"/>
              <a:t>C#</a:t>
            </a:r>
          </a:p>
          <a:p>
            <a:pPr lvl="1"/>
            <a:r>
              <a:rPr lang="en-GB" dirty="0"/>
              <a:t>Python</a:t>
            </a:r>
          </a:p>
          <a:p>
            <a:pPr lvl="1"/>
            <a:r>
              <a:rPr lang="en-GB" dirty="0"/>
              <a:t>Ruby</a:t>
            </a:r>
          </a:p>
          <a:p>
            <a:pPr lvl="1"/>
            <a:r>
              <a:rPr lang="en-GB" dirty="0"/>
              <a:t>PHP</a:t>
            </a:r>
          </a:p>
          <a:p>
            <a:pPr lvl="1"/>
            <a:r>
              <a:rPr lang="en-GB" dirty="0"/>
              <a:t>TypeScript</a:t>
            </a:r>
          </a:p>
          <a:p>
            <a:pPr lvl="1"/>
            <a:r>
              <a:rPr lang="en-GB" dirty="0"/>
              <a:t>Kotlin</a:t>
            </a:r>
          </a:p>
          <a:p>
            <a:pPr lvl="1"/>
            <a:r>
              <a:rPr lang="en-GB" dirty="0"/>
              <a:t>R</a:t>
            </a:r>
          </a:p>
          <a:p>
            <a:pPr lvl="1"/>
            <a:r>
              <a:rPr lang="en-GB" dirty="0"/>
              <a:t>Swift</a:t>
            </a:r>
          </a:p>
          <a:p>
            <a:pPr lvl="1"/>
            <a:r>
              <a:rPr lang="en-GB" dirty="0"/>
              <a:t>C++</a:t>
            </a:r>
          </a:p>
          <a:p>
            <a:pPr lvl="1"/>
            <a:r>
              <a:rPr lang="en-GB" dirty="0"/>
              <a:t>Julia</a:t>
            </a:r>
          </a:p>
          <a:p>
            <a:pPr lvl="1"/>
            <a:r>
              <a:rPr lang="en-GB" dirty="0"/>
              <a:t>Go</a:t>
            </a:r>
          </a:p>
          <a:p>
            <a:pPr lvl="1"/>
            <a:r>
              <a:rPr lang="en-GB" dirty="0"/>
              <a:t>Perl</a:t>
            </a:r>
          </a:p>
          <a:p>
            <a:pPr lvl="1"/>
            <a:r>
              <a:rPr lang="en-GB" dirty="0"/>
              <a:t>Smalltalk</a:t>
            </a:r>
          </a:p>
          <a:p>
            <a:pPr lvl="1"/>
            <a:r>
              <a:rPr lang="en-GB" dirty="0"/>
              <a:t>...</a:t>
            </a:r>
          </a:p>
          <a:p>
            <a:pPr lvl="2"/>
            <a:r>
              <a:rPr lang="en-GB" dirty="0"/>
              <a:t>https://en.wikipedia.org/wiki/List_of_object-oriented_programming_languages</a:t>
            </a:r>
          </a:p>
        </p:txBody>
      </p:sp>
      <p:sp>
        <p:nvSpPr>
          <p:cNvPr id="4" name="Slide Number Placeholder 3">
            <a:extLst>
              <a:ext uri="{FF2B5EF4-FFF2-40B4-BE49-F238E27FC236}">
                <a16:creationId xmlns:a16="http://schemas.microsoft.com/office/drawing/2014/main" id="{4A2CB78D-20AD-2272-0428-E0C4539DA35D}"/>
              </a:ext>
            </a:extLst>
          </p:cNvPr>
          <p:cNvSpPr>
            <a:spLocks noGrp="1"/>
          </p:cNvSpPr>
          <p:nvPr>
            <p:ph type="sldNum" sz="quarter" idx="10"/>
          </p:nvPr>
        </p:nvSpPr>
        <p:spPr/>
        <p:txBody>
          <a:bodyPr/>
          <a:lstStyle/>
          <a:p>
            <a:pPr>
              <a:defRPr/>
            </a:pPr>
            <a:fld id="{784B80BB-128E-4902-B3C3-D56A4AC28474}" type="slidenum">
              <a:rPr lang="en-US" altLang="tr-TR" smtClean="0"/>
              <a:pPr>
                <a:defRPr/>
              </a:pPr>
              <a:t>5</a:t>
            </a:fld>
            <a:endParaRPr lang="en-US" altLang="tr-TR"/>
          </a:p>
        </p:txBody>
      </p:sp>
      <p:pic>
        <p:nvPicPr>
          <p:cNvPr id="7" name="Picture 6">
            <a:extLst>
              <a:ext uri="{FF2B5EF4-FFF2-40B4-BE49-F238E27FC236}">
                <a16:creationId xmlns:a16="http://schemas.microsoft.com/office/drawing/2014/main" id="{3EEB6C2B-8B1C-7E86-C91C-6F5223A2BCAB}"/>
              </a:ext>
            </a:extLst>
          </p:cNvPr>
          <p:cNvPicPr>
            <a:picLocks noChangeAspect="1"/>
          </p:cNvPicPr>
          <p:nvPr/>
        </p:nvPicPr>
        <p:blipFill>
          <a:blip r:embed="rId2"/>
          <a:stretch>
            <a:fillRect/>
          </a:stretch>
        </p:blipFill>
        <p:spPr>
          <a:xfrm>
            <a:off x="2487018" y="2318060"/>
            <a:ext cx="757343" cy="1038370"/>
          </a:xfrm>
          <a:prstGeom prst="rect">
            <a:avLst/>
          </a:prstGeom>
        </p:spPr>
      </p:pic>
      <p:pic>
        <p:nvPicPr>
          <p:cNvPr id="9" name="Picture 8">
            <a:extLst>
              <a:ext uri="{FF2B5EF4-FFF2-40B4-BE49-F238E27FC236}">
                <a16:creationId xmlns:a16="http://schemas.microsoft.com/office/drawing/2014/main" id="{6B3A3060-ED5B-9924-7F00-5E926873F7B6}"/>
              </a:ext>
            </a:extLst>
          </p:cNvPr>
          <p:cNvPicPr>
            <a:picLocks noChangeAspect="1"/>
          </p:cNvPicPr>
          <p:nvPr/>
        </p:nvPicPr>
        <p:blipFill>
          <a:blip r:embed="rId3"/>
          <a:stretch>
            <a:fillRect/>
          </a:stretch>
        </p:blipFill>
        <p:spPr>
          <a:xfrm>
            <a:off x="3635896" y="2353112"/>
            <a:ext cx="898843" cy="968266"/>
          </a:xfrm>
          <a:prstGeom prst="rect">
            <a:avLst/>
          </a:prstGeom>
        </p:spPr>
      </p:pic>
      <p:pic>
        <p:nvPicPr>
          <p:cNvPr id="11" name="Picture 10">
            <a:extLst>
              <a:ext uri="{FF2B5EF4-FFF2-40B4-BE49-F238E27FC236}">
                <a16:creationId xmlns:a16="http://schemas.microsoft.com/office/drawing/2014/main" id="{BB14909A-E295-2385-2EC2-91DC9F57CD9D}"/>
              </a:ext>
            </a:extLst>
          </p:cNvPr>
          <p:cNvPicPr>
            <a:picLocks noChangeAspect="1"/>
          </p:cNvPicPr>
          <p:nvPr/>
        </p:nvPicPr>
        <p:blipFill>
          <a:blip r:embed="rId4"/>
          <a:stretch>
            <a:fillRect/>
          </a:stretch>
        </p:blipFill>
        <p:spPr>
          <a:xfrm>
            <a:off x="4902670" y="2408003"/>
            <a:ext cx="1041516" cy="982339"/>
          </a:xfrm>
          <a:prstGeom prst="rect">
            <a:avLst/>
          </a:prstGeom>
        </p:spPr>
      </p:pic>
      <p:pic>
        <p:nvPicPr>
          <p:cNvPr id="13" name="Picture 12">
            <a:extLst>
              <a:ext uri="{FF2B5EF4-FFF2-40B4-BE49-F238E27FC236}">
                <a16:creationId xmlns:a16="http://schemas.microsoft.com/office/drawing/2014/main" id="{2C510F91-6B7E-57E9-E5C6-E059607BF3E4}"/>
              </a:ext>
            </a:extLst>
          </p:cNvPr>
          <p:cNvPicPr>
            <a:picLocks noChangeAspect="1"/>
          </p:cNvPicPr>
          <p:nvPr/>
        </p:nvPicPr>
        <p:blipFill>
          <a:blip r:embed="rId5"/>
          <a:stretch>
            <a:fillRect/>
          </a:stretch>
        </p:blipFill>
        <p:spPr>
          <a:xfrm>
            <a:off x="2597566" y="3658100"/>
            <a:ext cx="895705" cy="895705"/>
          </a:xfrm>
          <a:prstGeom prst="rect">
            <a:avLst/>
          </a:prstGeom>
        </p:spPr>
      </p:pic>
      <p:pic>
        <p:nvPicPr>
          <p:cNvPr id="15" name="Picture 14">
            <a:extLst>
              <a:ext uri="{FF2B5EF4-FFF2-40B4-BE49-F238E27FC236}">
                <a16:creationId xmlns:a16="http://schemas.microsoft.com/office/drawing/2014/main" id="{0D091359-A3BC-2BD1-EEDB-CA18F77A9B87}"/>
              </a:ext>
            </a:extLst>
          </p:cNvPr>
          <p:cNvPicPr>
            <a:picLocks noChangeAspect="1"/>
          </p:cNvPicPr>
          <p:nvPr/>
        </p:nvPicPr>
        <p:blipFill>
          <a:blip r:embed="rId6"/>
          <a:stretch>
            <a:fillRect/>
          </a:stretch>
        </p:blipFill>
        <p:spPr>
          <a:xfrm>
            <a:off x="3732676" y="3776908"/>
            <a:ext cx="1336750" cy="712722"/>
          </a:xfrm>
          <a:prstGeom prst="rect">
            <a:avLst/>
          </a:prstGeom>
        </p:spPr>
      </p:pic>
      <p:pic>
        <p:nvPicPr>
          <p:cNvPr id="17" name="Picture 16">
            <a:extLst>
              <a:ext uri="{FF2B5EF4-FFF2-40B4-BE49-F238E27FC236}">
                <a16:creationId xmlns:a16="http://schemas.microsoft.com/office/drawing/2014/main" id="{D3C0E9CA-7C33-6AAE-30DF-88467F6E63B1}"/>
              </a:ext>
            </a:extLst>
          </p:cNvPr>
          <p:cNvPicPr>
            <a:picLocks noChangeAspect="1"/>
          </p:cNvPicPr>
          <p:nvPr/>
        </p:nvPicPr>
        <p:blipFill>
          <a:blip r:embed="rId7"/>
          <a:stretch>
            <a:fillRect/>
          </a:stretch>
        </p:blipFill>
        <p:spPr>
          <a:xfrm>
            <a:off x="6193048" y="2398478"/>
            <a:ext cx="895705" cy="881081"/>
          </a:xfrm>
          <a:prstGeom prst="rect">
            <a:avLst/>
          </a:prstGeom>
        </p:spPr>
      </p:pic>
      <p:pic>
        <p:nvPicPr>
          <p:cNvPr id="19" name="Picture 18">
            <a:extLst>
              <a:ext uri="{FF2B5EF4-FFF2-40B4-BE49-F238E27FC236}">
                <a16:creationId xmlns:a16="http://schemas.microsoft.com/office/drawing/2014/main" id="{F78070F7-47A8-8E88-A477-914B70FC52C7}"/>
              </a:ext>
            </a:extLst>
          </p:cNvPr>
          <p:cNvPicPr>
            <a:picLocks noChangeAspect="1"/>
          </p:cNvPicPr>
          <p:nvPr/>
        </p:nvPicPr>
        <p:blipFill>
          <a:blip r:embed="rId8"/>
          <a:stretch>
            <a:fillRect/>
          </a:stretch>
        </p:blipFill>
        <p:spPr>
          <a:xfrm>
            <a:off x="3710153" y="4846922"/>
            <a:ext cx="895800" cy="877518"/>
          </a:xfrm>
          <a:prstGeom prst="rect">
            <a:avLst/>
          </a:prstGeom>
        </p:spPr>
      </p:pic>
      <p:pic>
        <p:nvPicPr>
          <p:cNvPr id="21" name="Picture 20">
            <a:extLst>
              <a:ext uri="{FF2B5EF4-FFF2-40B4-BE49-F238E27FC236}">
                <a16:creationId xmlns:a16="http://schemas.microsoft.com/office/drawing/2014/main" id="{C6D34BF9-5D03-0063-91C7-FE3C2733F209}"/>
              </a:ext>
            </a:extLst>
          </p:cNvPr>
          <p:cNvPicPr>
            <a:picLocks noChangeAspect="1"/>
          </p:cNvPicPr>
          <p:nvPr/>
        </p:nvPicPr>
        <p:blipFill>
          <a:blip r:embed="rId9"/>
          <a:stretch>
            <a:fillRect/>
          </a:stretch>
        </p:blipFill>
        <p:spPr>
          <a:xfrm>
            <a:off x="5934561" y="5024105"/>
            <a:ext cx="949457" cy="781159"/>
          </a:xfrm>
          <a:prstGeom prst="rect">
            <a:avLst/>
          </a:prstGeom>
        </p:spPr>
      </p:pic>
      <p:pic>
        <p:nvPicPr>
          <p:cNvPr id="23" name="Picture 22">
            <a:extLst>
              <a:ext uri="{FF2B5EF4-FFF2-40B4-BE49-F238E27FC236}">
                <a16:creationId xmlns:a16="http://schemas.microsoft.com/office/drawing/2014/main" id="{976EBBC8-C8A0-8C35-47C4-ECC15B073A87}"/>
              </a:ext>
            </a:extLst>
          </p:cNvPr>
          <p:cNvPicPr>
            <a:picLocks noChangeAspect="1"/>
          </p:cNvPicPr>
          <p:nvPr/>
        </p:nvPicPr>
        <p:blipFill>
          <a:blip r:embed="rId10"/>
          <a:stretch>
            <a:fillRect/>
          </a:stretch>
        </p:blipFill>
        <p:spPr>
          <a:xfrm>
            <a:off x="2538912" y="4846922"/>
            <a:ext cx="954359" cy="912368"/>
          </a:xfrm>
          <a:prstGeom prst="rect">
            <a:avLst/>
          </a:prstGeom>
        </p:spPr>
      </p:pic>
      <p:pic>
        <p:nvPicPr>
          <p:cNvPr id="25" name="Picture 24">
            <a:extLst>
              <a:ext uri="{FF2B5EF4-FFF2-40B4-BE49-F238E27FC236}">
                <a16:creationId xmlns:a16="http://schemas.microsoft.com/office/drawing/2014/main" id="{9FA51C06-8A3C-5F32-67F0-254BA500D0E3}"/>
              </a:ext>
            </a:extLst>
          </p:cNvPr>
          <p:cNvPicPr>
            <a:picLocks noChangeAspect="1"/>
          </p:cNvPicPr>
          <p:nvPr/>
        </p:nvPicPr>
        <p:blipFill>
          <a:blip r:embed="rId11"/>
          <a:stretch>
            <a:fillRect/>
          </a:stretch>
        </p:blipFill>
        <p:spPr>
          <a:xfrm>
            <a:off x="4728001" y="4811936"/>
            <a:ext cx="911667" cy="982339"/>
          </a:xfrm>
          <a:prstGeom prst="rect">
            <a:avLst/>
          </a:prstGeom>
        </p:spPr>
      </p:pic>
      <p:pic>
        <p:nvPicPr>
          <p:cNvPr id="27" name="Picture 26">
            <a:extLst>
              <a:ext uri="{FF2B5EF4-FFF2-40B4-BE49-F238E27FC236}">
                <a16:creationId xmlns:a16="http://schemas.microsoft.com/office/drawing/2014/main" id="{E54A1EFB-6D83-FFCF-DD40-5E06DC30E01A}"/>
              </a:ext>
            </a:extLst>
          </p:cNvPr>
          <p:cNvPicPr>
            <a:picLocks noChangeAspect="1"/>
          </p:cNvPicPr>
          <p:nvPr/>
        </p:nvPicPr>
        <p:blipFill>
          <a:blip r:embed="rId12"/>
          <a:stretch>
            <a:fillRect/>
          </a:stretch>
        </p:blipFill>
        <p:spPr>
          <a:xfrm>
            <a:off x="5382070" y="3816377"/>
            <a:ext cx="1209844" cy="781159"/>
          </a:xfrm>
          <a:prstGeom prst="rect">
            <a:avLst/>
          </a:prstGeom>
        </p:spPr>
      </p:pic>
      <p:pic>
        <p:nvPicPr>
          <p:cNvPr id="29" name="Picture 28">
            <a:extLst>
              <a:ext uri="{FF2B5EF4-FFF2-40B4-BE49-F238E27FC236}">
                <a16:creationId xmlns:a16="http://schemas.microsoft.com/office/drawing/2014/main" id="{47A0DDBE-A969-8DC6-6147-F4836EF19F41}"/>
              </a:ext>
            </a:extLst>
          </p:cNvPr>
          <p:cNvPicPr>
            <a:picLocks noChangeAspect="1"/>
          </p:cNvPicPr>
          <p:nvPr/>
        </p:nvPicPr>
        <p:blipFill>
          <a:blip r:embed="rId13"/>
          <a:stretch>
            <a:fillRect/>
          </a:stretch>
        </p:blipFill>
        <p:spPr>
          <a:xfrm>
            <a:off x="7526841" y="2408003"/>
            <a:ext cx="1190791" cy="1171739"/>
          </a:xfrm>
          <a:prstGeom prst="rect">
            <a:avLst/>
          </a:prstGeom>
        </p:spPr>
      </p:pic>
      <p:pic>
        <p:nvPicPr>
          <p:cNvPr id="31" name="Picture 30">
            <a:extLst>
              <a:ext uri="{FF2B5EF4-FFF2-40B4-BE49-F238E27FC236}">
                <a16:creationId xmlns:a16="http://schemas.microsoft.com/office/drawing/2014/main" id="{1D1EED2A-DD0C-ACB4-D50D-F0A6870DF0FC}"/>
              </a:ext>
            </a:extLst>
          </p:cNvPr>
          <p:cNvPicPr>
            <a:picLocks noChangeAspect="1"/>
          </p:cNvPicPr>
          <p:nvPr/>
        </p:nvPicPr>
        <p:blipFill>
          <a:blip r:embed="rId14"/>
          <a:stretch>
            <a:fillRect/>
          </a:stretch>
        </p:blipFill>
        <p:spPr>
          <a:xfrm>
            <a:off x="6927579" y="3732336"/>
            <a:ext cx="1533739" cy="1066949"/>
          </a:xfrm>
          <a:prstGeom prst="rect">
            <a:avLst/>
          </a:prstGeom>
        </p:spPr>
      </p:pic>
      <p:pic>
        <p:nvPicPr>
          <p:cNvPr id="35" name="Picture 34">
            <a:extLst>
              <a:ext uri="{FF2B5EF4-FFF2-40B4-BE49-F238E27FC236}">
                <a16:creationId xmlns:a16="http://schemas.microsoft.com/office/drawing/2014/main" id="{9E8F45F8-01D6-4307-F958-C9E7AE540E2E}"/>
              </a:ext>
            </a:extLst>
          </p:cNvPr>
          <p:cNvPicPr>
            <a:picLocks noChangeAspect="1"/>
          </p:cNvPicPr>
          <p:nvPr/>
        </p:nvPicPr>
        <p:blipFill>
          <a:blip r:embed="rId15"/>
          <a:stretch>
            <a:fillRect/>
          </a:stretch>
        </p:blipFill>
        <p:spPr>
          <a:xfrm>
            <a:off x="7196398" y="5179281"/>
            <a:ext cx="1408477" cy="509316"/>
          </a:xfrm>
          <a:prstGeom prst="rect">
            <a:avLst/>
          </a:prstGeom>
        </p:spPr>
      </p:pic>
      <p:pic>
        <p:nvPicPr>
          <p:cNvPr id="37" name="Picture 36">
            <a:extLst>
              <a:ext uri="{FF2B5EF4-FFF2-40B4-BE49-F238E27FC236}">
                <a16:creationId xmlns:a16="http://schemas.microsoft.com/office/drawing/2014/main" id="{F7A454CD-51C3-EB85-8827-1F05BE2B88EB}"/>
              </a:ext>
            </a:extLst>
          </p:cNvPr>
          <p:cNvPicPr>
            <a:picLocks noChangeAspect="1"/>
          </p:cNvPicPr>
          <p:nvPr/>
        </p:nvPicPr>
        <p:blipFill>
          <a:blip r:embed="rId16"/>
          <a:stretch>
            <a:fillRect/>
          </a:stretch>
        </p:blipFill>
        <p:spPr>
          <a:xfrm>
            <a:off x="6845713" y="1457165"/>
            <a:ext cx="1238423" cy="619211"/>
          </a:xfrm>
          <a:prstGeom prst="rect">
            <a:avLst/>
          </a:prstGeom>
        </p:spPr>
      </p:pic>
    </p:spTree>
    <p:extLst>
      <p:ext uri="{BB962C8B-B14F-4D97-AF65-F5344CB8AC3E}">
        <p14:creationId xmlns:p14="http://schemas.microsoft.com/office/powerpoint/2010/main" val="75952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C073-4FCB-55FF-4FC4-2C83813C555B}"/>
              </a:ext>
            </a:extLst>
          </p:cNvPr>
          <p:cNvSpPr>
            <a:spLocks noGrp="1"/>
          </p:cNvSpPr>
          <p:nvPr>
            <p:ph type="title"/>
          </p:nvPr>
        </p:nvSpPr>
        <p:spPr/>
        <p:txBody>
          <a:bodyPr/>
          <a:lstStyle/>
          <a:p>
            <a:r>
              <a:rPr lang="en-GB" dirty="0"/>
              <a:t>Simula </a:t>
            </a:r>
          </a:p>
        </p:txBody>
      </p:sp>
      <p:sp>
        <p:nvSpPr>
          <p:cNvPr id="3" name="Content Placeholder 2">
            <a:extLst>
              <a:ext uri="{FF2B5EF4-FFF2-40B4-BE49-F238E27FC236}">
                <a16:creationId xmlns:a16="http://schemas.microsoft.com/office/drawing/2014/main" id="{76BEA46D-205B-DB2B-1A0C-0AC102359227}"/>
              </a:ext>
            </a:extLst>
          </p:cNvPr>
          <p:cNvSpPr>
            <a:spLocks noGrp="1"/>
          </p:cNvSpPr>
          <p:nvPr>
            <p:ph idx="1"/>
          </p:nvPr>
        </p:nvSpPr>
        <p:spPr/>
        <p:txBody>
          <a:bodyPr/>
          <a:lstStyle/>
          <a:p>
            <a:r>
              <a:rPr lang="en-US" dirty="0"/>
              <a:t>the name of two simulation programming languages, Simula I and Simula 67, </a:t>
            </a:r>
          </a:p>
          <a:p>
            <a:pPr lvl="1"/>
            <a:r>
              <a:rPr lang="en-US" dirty="0"/>
              <a:t>developed in the 1960s at the Norwegian Computing Center in Oslo, by Ole-Johan Dahl and Kristen Nygaard. </a:t>
            </a:r>
          </a:p>
          <a:p>
            <a:pPr lvl="1"/>
            <a:r>
              <a:rPr lang="en-US" dirty="0"/>
              <a:t>Syntactically, it is an approximate superset of ALGOL 60</a:t>
            </a:r>
          </a:p>
          <a:p>
            <a:pPr lvl="1"/>
            <a:r>
              <a:rPr lang="en-US" dirty="0"/>
              <a:t>Simula 67 introduced objects, classes, inheritance and subclasses, virtual procedures, coroutines, discrete event simulation,  and featured garbage collection.  </a:t>
            </a:r>
          </a:p>
          <a:p>
            <a:pPr lvl="1"/>
            <a:r>
              <a:rPr lang="en-US" dirty="0"/>
              <a:t>considered the 1</a:t>
            </a:r>
            <a:r>
              <a:rPr lang="en-US" baseline="30000" dirty="0"/>
              <a:t>st</a:t>
            </a:r>
            <a:r>
              <a:rPr lang="en-US" dirty="0"/>
              <a:t> object-oriented programming language. </a:t>
            </a:r>
          </a:p>
          <a:p>
            <a:pPr lvl="1"/>
            <a:r>
              <a:rPr lang="en-US" dirty="0"/>
              <a:t>the 1</a:t>
            </a:r>
            <a:r>
              <a:rPr lang="en-US" baseline="30000" dirty="0"/>
              <a:t>st</a:t>
            </a:r>
            <a:r>
              <a:rPr lang="en-US" dirty="0"/>
              <a:t> Simula version by 1962 was designed for doing simulations; </a:t>
            </a:r>
          </a:p>
          <a:p>
            <a:pPr lvl="1"/>
            <a:r>
              <a:rPr lang="en-US" dirty="0"/>
              <a:t>Simula 67 though was designed to be a general-purpose programming language and provided the framework for many of the features of object-oriented languages today.</a:t>
            </a:r>
          </a:p>
        </p:txBody>
      </p:sp>
      <p:sp>
        <p:nvSpPr>
          <p:cNvPr id="4" name="Slide Number Placeholder 3">
            <a:extLst>
              <a:ext uri="{FF2B5EF4-FFF2-40B4-BE49-F238E27FC236}">
                <a16:creationId xmlns:a16="http://schemas.microsoft.com/office/drawing/2014/main" id="{AA90AD73-42EC-1768-9CE0-9B0B28C3294B}"/>
              </a:ext>
            </a:extLst>
          </p:cNvPr>
          <p:cNvSpPr>
            <a:spLocks noGrp="1"/>
          </p:cNvSpPr>
          <p:nvPr>
            <p:ph type="sldNum" sz="quarter" idx="10"/>
          </p:nvPr>
        </p:nvSpPr>
        <p:spPr/>
        <p:txBody>
          <a:bodyPr/>
          <a:lstStyle/>
          <a:p>
            <a:pPr>
              <a:defRPr/>
            </a:pPr>
            <a:fld id="{784B80BB-128E-4902-B3C3-D56A4AC28474}" type="slidenum">
              <a:rPr lang="en-US" altLang="tr-TR" smtClean="0"/>
              <a:pPr>
                <a:defRPr/>
              </a:pPr>
              <a:t>6</a:t>
            </a:fld>
            <a:endParaRPr lang="en-US" altLang="tr-TR"/>
          </a:p>
        </p:txBody>
      </p:sp>
    </p:spTree>
    <p:extLst>
      <p:ext uri="{BB962C8B-B14F-4D97-AF65-F5344CB8AC3E}">
        <p14:creationId xmlns:p14="http://schemas.microsoft.com/office/powerpoint/2010/main" val="420279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FC5D-E250-9F4F-31C8-A48DB8BEF52F}"/>
              </a:ext>
            </a:extLst>
          </p:cNvPr>
          <p:cNvSpPr>
            <a:spLocks noGrp="1"/>
          </p:cNvSpPr>
          <p:nvPr>
            <p:ph type="title"/>
          </p:nvPr>
        </p:nvSpPr>
        <p:spPr/>
        <p:txBody>
          <a:bodyPr/>
          <a:lstStyle/>
          <a:p>
            <a:r>
              <a:rPr lang="en-GB" dirty="0"/>
              <a:t>Procedural vs. OO Programming</a:t>
            </a:r>
          </a:p>
        </p:txBody>
      </p:sp>
      <p:sp>
        <p:nvSpPr>
          <p:cNvPr id="3" name="Content Placeholder 2">
            <a:extLst>
              <a:ext uri="{FF2B5EF4-FFF2-40B4-BE49-F238E27FC236}">
                <a16:creationId xmlns:a16="http://schemas.microsoft.com/office/drawing/2014/main" id="{6C8E7342-405D-6F03-CCA6-C74A25644888}"/>
              </a:ext>
            </a:extLst>
          </p:cNvPr>
          <p:cNvSpPr>
            <a:spLocks noGrp="1"/>
          </p:cNvSpPr>
          <p:nvPr>
            <p:ph idx="1"/>
          </p:nvPr>
        </p:nvSpPr>
        <p:spPr/>
        <p:txBody>
          <a:bodyPr/>
          <a:lstStyle/>
          <a:p>
            <a:r>
              <a:rPr lang="en-US" dirty="0"/>
              <a:t>Are attributes and behaviors separate or combined?</a:t>
            </a:r>
          </a:p>
          <a:p>
            <a:r>
              <a:rPr lang="en-US" dirty="0"/>
              <a:t>In procedural approach, </a:t>
            </a:r>
            <a:r>
              <a:rPr lang="en-US" dirty="0">
                <a:solidFill>
                  <a:schemeClr val="accent1">
                    <a:lumMod val="75000"/>
                  </a:schemeClr>
                </a:solidFill>
              </a:rPr>
              <a:t>data</a:t>
            </a:r>
            <a:r>
              <a:rPr lang="en-US" dirty="0"/>
              <a:t> and </a:t>
            </a:r>
            <a:r>
              <a:rPr lang="en-US" dirty="0">
                <a:solidFill>
                  <a:schemeClr val="accent1">
                    <a:lumMod val="75000"/>
                  </a:schemeClr>
                </a:solidFill>
              </a:rPr>
              <a:t>methods</a:t>
            </a:r>
            <a:r>
              <a:rPr lang="en-US" dirty="0"/>
              <a:t> are separate.</a:t>
            </a:r>
          </a:p>
          <a:p>
            <a:endParaRPr lang="en-US" dirty="0"/>
          </a:p>
          <a:p>
            <a:endParaRPr lang="en-US" dirty="0"/>
          </a:p>
          <a:p>
            <a:endParaRPr lang="en-US" dirty="0"/>
          </a:p>
          <a:p>
            <a:endParaRPr lang="en-US" dirty="0"/>
          </a:p>
          <a:p>
            <a:endParaRPr lang="en-US" dirty="0"/>
          </a:p>
          <a:p>
            <a:endParaRPr lang="en-US" dirty="0"/>
          </a:p>
          <a:p>
            <a:endParaRPr lang="en-US" dirty="0"/>
          </a:p>
          <a:p>
            <a:r>
              <a:rPr lang="en-US" dirty="0"/>
              <a:t>In object-oriented approach, </a:t>
            </a:r>
            <a:r>
              <a:rPr lang="en-US" dirty="0">
                <a:solidFill>
                  <a:schemeClr val="accent1">
                    <a:lumMod val="75000"/>
                  </a:schemeClr>
                </a:solidFill>
              </a:rPr>
              <a:t>data</a:t>
            </a:r>
            <a:r>
              <a:rPr lang="en-US" dirty="0"/>
              <a:t> and </a:t>
            </a:r>
            <a:r>
              <a:rPr lang="en-US" dirty="0">
                <a:solidFill>
                  <a:schemeClr val="accent1">
                    <a:lumMod val="75000"/>
                  </a:schemeClr>
                </a:solidFill>
              </a:rPr>
              <a:t>methods</a:t>
            </a:r>
            <a:r>
              <a:rPr lang="en-US" dirty="0"/>
              <a:t> are combined and exist together within an </a:t>
            </a:r>
            <a:r>
              <a:rPr lang="en-US" dirty="0">
                <a:solidFill>
                  <a:schemeClr val="accent1">
                    <a:lumMod val="75000"/>
                  </a:schemeClr>
                </a:solidFill>
              </a:rPr>
              <a:t>object</a:t>
            </a:r>
            <a:r>
              <a:rPr lang="en-US" dirty="0"/>
              <a:t>.</a:t>
            </a:r>
            <a:endParaRPr lang="en-GB" dirty="0"/>
          </a:p>
        </p:txBody>
      </p:sp>
      <p:sp>
        <p:nvSpPr>
          <p:cNvPr id="4" name="Slide Number Placeholder 3">
            <a:extLst>
              <a:ext uri="{FF2B5EF4-FFF2-40B4-BE49-F238E27FC236}">
                <a16:creationId xmlns:a16="http://schemas.microsoft.com/office/drawing/2014/main" id="{98AABCB8-2F2C-9696-9A6D-A5023667E02D}"/>
              </a:ext>
            </a:extLst>
          </p:cNvPr>
          <p:cNvSpPr>
            <a:spLocks noGrp="1"/>
          </p:cNvSpPr>
          <p:nvPr>
            <p:ph type="sldNum" sz="quarter" idx="10"/>
          </p:nvPr>
        </p:nvSpPr>
        <p:spPr/>
        <p:txBody>
          <a:bodyPr/>
          <a:lstStyle/>
          <a:p>
            <a:pPr>
              <a:defRPr/>
            </a:pPr>
            <a:fld id="{784B80BB-128E-4902-B3C3-D56A4AC28474}" type="slidenum">
              <a:rPr lang="en-US" altLang="tr-TR" smtClean="0"/>
              <a:pPr>
                <a:defRPr/>
              </a:pPr>
              <a:t>7</a:t>
            </a:fld>
            <a:endParaRPr lang="en-US" altLang="tr-TR"/>
          </a:p>
        </p:txBody>
      </p:sp>
      <p:pic>
        <p:nvPicPr>
          <p:cNvPr id="6" name="Picture 5">
            <a:extLst>
              <a:ext uri="{FF2B5EF4-FFF2-40B4-BE49-F238E27FC236}">
                <a16:creationId xmlns:a16="http://schemas.microsoft.com/office/drawing/2014/main" id="{C6BD2F32-78F3-2CA1-32D0-B1B05F5CB809}"/>
              </a:ext>
            </a:extLst>
          </p:cNvPr>
          <p:cNvPicPr>
            <a:picLocks noChangeAspect="1"/>
          </p:cNvPicPr>
          <p:nvPr/>
        </p:nvPicPr>
        <p:blipFill>
          <a:blip r:embed="rId2"/>
          <a:stretch>
            <a:fillRect/>
          </a:stretch>
        </p:blipFill>
        <p:spPr>
          <a:xfrm>
            <a:off x="1475656" y="2635760"/>
            <a:ext cx="5852264" cy="2012185"/>
          </a:xfrm>
          <a:prstGeom prst="rect">
            <a:avLst/>
          </a:prstGeom>
        </p:spPr>
      </p:pic>
    </p:spTree>
    <p:extLst>
      <p:ext uri="{BB962C8B-B14F-4D97-AF65-F5344CB8AC3E}">
        <p14:creationId xmlns:p14="http://schemas.microsoft.com/office/powerpoint/2010/main" val="2413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4BD0-DBEC-B7EA-F9D6-B215F7F58B30}"/>
              </a:ext>
            </a:extLst>
          </p:cNvPr>
          <p:cNvSpPr>
            <a:spLocks noGrp="1"/>
          </p:cNvSpPr>
          <p:nvPr>
            <p:ph type="title"/>
          </p:nvPr>
        </p:nvSpPr>
        <p:spPr/>
        <p:txBody>
          <a:bodyPr/>
          <a:lstStyle/>
          <a:p>
            <a:r>
              <a:rPr lang="en-US" dirty="0"/>
              <a:t>What Exactly Is an Object</a:t>
            </a:r>
            <a:r>
              <a:rPr lang="en-GB" dirty="0"/>
              <a:t>?</a:t>
            </a:r>
          </a:p>
        </p:txBody>
      </p:sp>
      <p:sp>
        <p:nvSpPr>
          <p:cNvPr id="3" name="Content Placeholder 2">
            <a:extLst>
              <a:ext uri="{FF2B5EF4-FFF2-40B4-BE49-F238E27FC236}">
                <a16:creationId xmlns:a16="http://schemas.microsoft.com/office/drawing/2014/main" id="{C446D2AD-3FE9-9A91-FE4C-DFFA6B992898}"/>
              </a:ext>
            </a:extLst>
          </p:cNvPr>
          <p:cNvSpPr>
            <a:spLocks noGrp="1"/>
          </p:cNvSpPr>
          <p:nvPr>
            <p:ph idx="1"/>
          </p:nvPr>
        </p:nvSpPr>
        <p:spPr/>
        <p:txBody>
          <a:bodyPr/>
          <a:lstStyle/>
          <a:p>
            <a:r>
              <a:rPr lang="en-US" dirty="0"/>
              <a:t>Central concept in OO Paradigm. </a:t>
            </a:r>
          </a:p>
          <a:p>
            <a:r>
              <a:rPr lang="en-US" dirty="0"/>
              <a:t>A program that uses OO technology is basically a collection of objects. </a:t>
            </a:r>
          </a:p>
          <a:p>
            <a:endParaRPr lang="en-US" dirty="0"/>
          </a:p>
          <a:p>
            <a:r>
              <a:rPr lang="en-US" dirty="0"/>
              <a:t>A structure that both contains </a:t>
            </a:r>
            <a:r>
              <a:rPr lang="en-US" dirty="0">
                <a:solidFill>
                  <a:schemeClr val="accent1">
                    <a:lumMod val="75000"/>
                  </a:schemeClr>
                </a:solidFill>
              </a:rPr>
              <a:t>data</a:t>
            </a:r>
            <a:r>
              <a:rPr lang="en-US" dirty="0"/>
              <a:t> and </a:t>
            </a:r>
            <a:r>
              <a:rPr lang="en-US" dirty="0">
                <a:solidFill>
                  <a:schemeClr val="accent1">
                    <a:lumMod val="75000"/>
                  </a:schemeClr>
                </a:solidFill>
              </a:rPr>
              <a:t>behaviors</a:t>
            </a:r>
            <a:r>
              <a:rPr lang="en-US" dirty="0"/>
              <a:t>.</a:t>
            </a:r>
          </a:p>
          <a:p>
            <a:endParaRPr lang="en-US" dirty="0"/>
          </a:p>
          <a:p>
            <a:r>
              <a:rPr lang="en-US" dirty="0"/>
              <a:t>To illustrate;</a:t>
            </a:r>
          </a:p>
          <a:p>
            <a:pPr lvl="1"/>
            <a:r>
              <a:rPr lang="en-US" dirty="0"/>
              <a:t>consider that a corporate system contains objects that represent employees of that company. ” </a:t>
            </a:r>
          </a:p>
          <a:p>
            <a:pPr lvl="2"/>
            <a:r>
              <a:rPr lang="en-US" dirty="0"/>
              <a:t>Each of these objects is made up of the data and behavior. </a:t>
            </a:r>
          </a:p>
          <a:p>
            <a:endParaRPr lang="en-GB" dirty="0"/>
          </a:p>
        </p:txBody>
      </p:sp>
      <p:sp>
        <p:nvSpPr>
          <p:cNvPr id="4" name="Slide Number Placeholder 3">
            <a:extLst>
              <a:ext uri="{FF2B5EF4-FFF2-40B4-BE49-F238E27FC236}">
                <a16:creationId xmlns:a16="http://schemas.microsoft.com/office/drawing/2014/main" id="{BF47E1C8-B609-92E1-8457-4018EC7F9C5B}"/>
              </a:ext>
            </a:extLst>
          </p:cNvPr>
          <p:cNvSpPr>
            <a:spLocks noGrp="1"/>
          </p:cNvSpPr>
          <p:nvPr>
            <p:ph type="sldNum" sz="quarter" idx="10"/>
          </p:nvPr>
        </p:nvSpPr>
        <p:spPr/>
        <p:txBody>
          <a:bodyPr/>
          <a:lstStyle/>
          <a:p>
            <a:pPr>
              <a:defRPr/>
            </a:pPr>
            <a:fld id="{784B80BB-128E-4902-B3C3-D56A4AC28474}" type="slidenum">
              <a:rPr lang="en-US" altLang="tr-TR" smtClean="0"/>
              <a:pPr>
                <a:defRPr/>
              </a:pPr>
              <a:t>8</a:t>
            </a:fld>
            <a:endParaRPr lang="en-US" altLang="tr-TR"/>
          </a:p>
        </p:txBody>
      </p:sp>
    </p:spTree>
    <p:extLst>
      <p:ext uri="{BB962C8B-B14F-4D97-AF65-F5344CB8AC3E}">
        <p14:creationId xmlns:p14="http://schemas.microsoft.com/office/powerpoint/2010/main" val="83214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F4BD0-DBEC-B7EA-F9D6-B215F7F58B30}"/>
              </a:ext>
            </a:extLst>
          </p:cNvPr>
          <p:cNvSpPr>
            <a:spLocks noGrp="1"/>
          </p:cNvSpPr>
          <p:nvPr>
            <p:ph type="title"/>
          </p:nvPr>
        </p:nvSpPr>
        <p:spPr/>
        <p:txBody>
          <a:bodyPr/>
          <a:lstStyle/>
          <a:p>
            <a:r>
              <a:rPr lang="en-US" dirty="0"/>
              <a:t>Object Data and Object Behavior</a:t>
            </a:r>
            <a:endParaRPr lang="en-GB" dirty="0"/>
          </a:p>
        </p:txBody>
      </p:sp>
      <p:sp>
        <p:nvSpPr>
          <p:cNvPr id="3" name="Content Placeholder 2">
            <a:extLst>
              <a:ext uri="{FF2B5EF4-FFF2-40B4-BE49-F238E27FC236}">
                <a16:creationId xmlns:a16="http://schemas.microsoft.com/office/drawing/2014/main" id="{C446D2AD-3FE9-9A91-FE4C-DFFA6B992898}"/>
              </a:ext>
            </a:extLst>
          </p:cNvPr>
          <p:cNvSpPr>
            <a:spLocks noGrp="1"/>
          </p:cNvSpPr>
          <p:nvPr>
            <p:ph idx="1"/>
          </p:nvPr>
        </p:nvSpPr>
        <p:spPr/>
        <p:txBody>
          <a:bodyPr>
            <a:normAutofit/>
          </a:bodyPr>
          <a:lstStyle/>
          <a:p>
            <a:r>
              <a:rPr lang="en-GB" dirty="0"/>
              <a:t> </a:t>
            </a:r>
            <a:r>
              <a:rPr lang="en-GB" b="1" dirty="0"/>
              <a:t>Object Data</a:t>
            </a:r>
            <a:r>
              <a:rPr lang="en-GB" dirty="0"/>
              <a:t>:</a:t>
            </a:r>
          </a:p>
          <a:p>
            <a:pPr lvl="1"/>
            <a:r>
              <a:rPr lang="en-US" dirty="0"/>
              <a:t>The data stored within an object represents the </a:t>
            </a:r>
            <a:r>
              <a:rPr lang="en-US" dirty="0">
                <a:solidFill>
                  <a:srgbClr val="0070C0"/>
                </a:solidFill>
              </a:rPr>
              <a:t>state of the object</a:t>
            </a:r>
            <a:r>
              <a:rPr lang="en-US" dirty="0"/>
              <a:t>. </a:t>
            </a:r>
          </a:p>
          <a:p>
            <a:pPr lvl="2"/>
            <a:r>
              <a:rPr lang="en-US" dirty="0"/>
              <a:t>In OO programming terminology, this data is called </a:t>
            </a:r>
            <a:r>
              <a:rPr lang="en-US" dirty="0">
                <a:solidFill>
                  <a:schemeClr val="accent1">
                    <a:lumMod val="75000"/>
                  </a:schemeClr>
                </a:solidFill>
              </a:rPr>
              <a:t>attributes</a:t>
            </a:r>
            <a:r>
              <a:rPr lang="en-US" dirty="0"/>
              <a:t>.</a:t>
            </a:r>
          </a:p>
          <a:p>
            <a:pPr lvl="3"/>
            <a:r>
              <a:rPr lang="en-US" dirty="0"/>
              <a:t>“For the example, </a:t>
            </a:r>
            <a:r>
              <a:rPr lang="en-US" dirty="0">
                <a:solidFill>
                  <a:srgbClr val="0070C0"/>
                </a:solidFill>
              </a:rPr>
              <a:t>employee</a:t>
            </a:r>
            <a:r>
              <a:rPr lang="en-US" dirty="0"/>
              <a:t> attributes could be </a:t>
            </a:r>
            <a:r>
              <a:rPr lang="en-US" dirty="0">
                <a:solidFill>
                  <a:srgbClr val="0070C0"/>
                </a:solidFill>
              </a:rPr>
              <a:t>Social Security numbers</a:t>
            </a:r>
            <a:r>
              <a:rPr lang="en-US" dirty="0"/>
              <a:t>, </a:t>
            </a:r>
            <a:r>
              <a:rPr lang="en-US" dirty="0">
                <a:solidFill>
                  <a:srgbClr val="0070C0"/>
                </a:solidFill>
              </a:rPr>
              <a:t>date of birth</a:t>
            </a:r>
            <a:r>
              <a:rPr lang="en-US" dirty="0"/>
              <a:t>, </a:t>
            </a:r>
            <a:r>
              <a:rPr lang="en-US" dirty="0">
                <a:solidFill>
                  <a:srgbClr val="0070C0"/>
                </a:solidFill>
              </a:rPr>
              <a:t>gender</a:t>
            </a:r>
            <a:r>
              <a:rPr lang="en-US" dirty="0"/>
              <a:t>, </a:t>
            </a:r>
            <a:r>
              <a:rPr lang="en-US" dirty="0">
                <a:solidFill>
                  <a:srgbClr val="0070C0"/>
                </a:solidFill>
              </a:rPr>
              <a:t>phone number</a:t>
            </a:r>
            <a:r>
              <a:rPr lang="en-US" dirty="0"/>
              <a:t>, and so on.” </a:t>
            </a:r>
          </a:p>
          <a:p>
            <a:pPr lvl="3"/>
            <a:r>
              <a:rPr lang="en-US" dirty="0"/>
              <a:t>The attributes contain the information that differentiates between the various objects, in this case the </a:t>
            </a:r>
            <a:r>
              <a:rPr lang="en-US" dirty="0">
                <a:solidFill>
                  <a:srgbClr val="0070C0"/>
                </a:solidFill>
              </a:rPr>
              <a:t>employees</a:t>
            </a:r>
            <a:r>
              <a:rPr lang="en-US" dirty="0"/>
              <a:t>.</a:t>
            </a:r>
          </a:p>
          <a:p>
            <a:pPr lvl="1"/>
            <a:r>
              <a:rPr lang="en-US" dirty="0"/>
              <a:t>In daily language, we usually use </a:t>
            </a:r>
            <a:r>
              <a:rPr lang="en-US" dirty="0">
                <a:solidFill>
                  <a:schemeClr val="accent1">
                    <a:lumMod val="75000"/>
                  </a:schemeClr>
                </a:solidFill>
              </a:rPr>
              <a:t>adjectives</a:t>
            </a:r>
            <a:r>
              <a:rPr lang="en-US" dirty="0"/>
              <a:t> to define these attributes hence state of real-life objects.</a:t>
            </a:r>
          </a:p>
          <a:p>
            <a:r>
              <a:rPr lang="en-US" b="1" dirty="0"/>
              <a:t>Object Behavior</a:t>
            </a:r>
            <a:r>
              <a:rPr lang="en-US" dirty="0"/>
              <a:t>:</a:t>
            </a:r>
            <a:endParaRPr lang="en-GB" dirty="0"/>
          </a:p>
          <a:p>
            <a:pPr lvl="1"/>
            <a:r>
              <a:rPr lang="en-US" dirty="0"/>
              <a:t>The behavior of an object represents what the object can do.</a:t>
            </a:r>
          </a:p>
          <a:p>
            <a:pPr lvl="2"/>
            <a:r>
              <a:rPr lang="en-US" dirty="0"/>
              <a:t>In procedural languages the behavior is defined by procedures, functions, and subroutines.</a:t>
            </a:r>
          </a:p>
          <a:p>
            <a:pPr lvl="1"/>
            <a:r>
              <a:rPr lang="en-US" dirty="0"/>
              <a:t>Behavior is often called as </a:t>
            </a:r>
            <a:r>
              <a:rPr lang="en-US" dirty="0">
                <a:solidFill>
                  <a:schemeClr val="accent1">
                    <a:lumMod val="75000"/>
                  </a:schemeClr>
                </a:solidFill>
              </a:rPr>
              <a:t>methods</a:t>
            </a:r>
            <a:r>
              <a:rPr lang="en-US" dirty="0"/>
              <a:t>.</a:t>
            </a:r>
          </a:p>
          <a:p>
            <a:endParaRPr lang="en-GB" dirty="0"/>
          </a:p>
        </p:txBody>
      </p:sp>
      <p:sp>
        <p:nvSpPr>
          <p:cNvPr id="4" name="Slide Number Placeholder 3">
            <a:extLst>
              <a:ext uri="{FF2B5EF4-FFF2-40B4-BE49-F238E27FC236}">
                <a16:creationId xmlns:a16="http://schemas.microsoft.com/office/drawing/2014/main" id="{BF47E1C8-B609-92E1-8457-4018EC7F9C5B}"/>
              </a:ext>
            </a:extLst>
          </p:cNvPr>
          <p:cNvSpPr>
            <a:spLocks noGrp="1"/>
          </p:cNvSpPr>
          <p:nvPr>
            <p:ph type="sldNum" sz="quarter" idx="10"/>
          </p:nvPr>
        </p:nvSpPr>
        <p:spPr/>
        <p:txBody>
          <a:bodyPr/>
          <a:lstStyle/>
          <a:p>
            <a:pPr>
              <a:defRPr/>
            </a:pPr>
            <a:fld id="{784B80BB-128E-4902-B3C3-D56A4AC28474}" type="slidenum">
              <a:rPr lang="en-US" altLang="tr-TR" smtClean="0"/>
              <a:pPr>
                <a:defRPr/>
              </a:pPr>
              <a:t>9</a:t>
            </a:fld>
            <a:endParaRPr lang="en-US" altLang="tr-TR"/>
          </a:p>
        </p:txBody>
      </p:sp>
    </p:spTree>
    <p:extLst>
      <p:ext uri="{BB962C8B-B14F-4D97-AF65-F5344CB8AC3E}">
        <p14:creationId xmlns:p14="http://schemas.microsoft.com/office/powerpoint/2010/main" val="27598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heme/theme1.xml><?xml version="1.0" encoding="utf-8"?>
<a:theme xmlns:a="http://schemas.openxmlformats.org/drawingml/2006/main" name="Bahcesehir master slide">
  <a:themeElements>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Bahcesehir master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bg2"/>
            </a:solidFill>
            <a:effectLst/>
            <a:latin typeface="Arial" charset="0"/>
          </a:defRPr>
        </a:defPPr>
      </a:lstStyle>
    </a:lnDef>
  </a:objectDefaults>
  <a:extraClrSchemeLst>
    <a:extraClrScheme>
      <a:clrScheme name="Bahcesehir master slide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Bahcesehir master slide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ahcesehir master slide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10786</TotalTime>
  <Words>2949</Words>
  <Application>Microsoft Office PowerPoint</Application>
  <PresentationFormat>On-screen Show (4:3)</PresentationFormat>
  <Paragraphs>349</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CourierNewPSMT</vt:lpstr>
      <vt:lpstr>Times New Roman</vt:lpstr>
      <vt:lpstr>Bahcesehir master slide</vt:lpstr>
      <vt:lpstr>PowerPoint Presentation</vt:lpstr>
      <vt:lpstr>PowerPoint Presentation</vt:lpstr>
      <vt:lpstr>Outline</vt:lpstr>
      <vt:lpstr>Some Programming Languages</vt:lpstr>
      <vt:lpstr>Object-Oriented Languages</vt:lpstr>
      <vt:lpstr>Simula </vt:lpstr>
      <vt:lpstr>Procedural vs. OO Programming</vt:lpstr>
      <vt:lpstr>What Exactly Is an Object?</vt:lpstr>
      <vt:lpstr>Object Data and Object Behavior</vt:lpstr>
      <vt:lpstr>Object Data and Object Behavior</vt:lpstr>
      <vt:lpstr>Methods</vt:lpstr>
      <vt:lpstr>What is a class?</vt:lpstr>
      <vt:lpstr>Classes &amp; Objects</vt:lpstr>
      <vt:lpstr>What is a class?</vt:lpstr>
      <vt:lpstr>What is a class?</vt:lpstr>
      <vt:lpstr>UML Diagrams</vt:lpstr>
      <vt:lpstr>UML Diagrams</vt:lpstr>
      <vt:lpstr>UML Diagrams</vt:lpstr>
      <vt:lpstr>UML Diagrams</vt:lpstr>
      <vt:lpstr>UML Diagrams</vt:lpstr>
      <vt:lpstr>Scope of attributes or methods</vt:lpstr>
      <vt:lpstr>Basic Characteristics of OO Systems</vt:lpstr>
      <vt:lpstr>Classes and Objects</vt:lpstr>
      <vt:lpstr>Classes and Objects</vt:lpstr>
      <vt:lpstr>Methods and Messages</vt:lpstr>
      <vt:lpstr>Encapsulation and Information Hiding</vt:lpstr>
      <vt:lpstr>Encapsulation and Information Hiding</vt:lpstr>
      <vt:lpstr>Encapsulation and Information Hiding</vt:lpstr>
      <vt:lpstr>Inheritance</vt:lpstr>
      <vt:lpstr>Inheritance</vt:lpstr>
      <vt:lpstr>Inheritance</vt:lpstr>
      <vt:lpstr>Inheritance</vt:lpstr>
      <vt:lpstr>Polymorphism and Dynamic Binding</vt:lpstr>
      <vt:lpstr>Polymorphism and Dynamic Binding</vt:lpstr>
      <vt:lpstr>Polymorphism and Dynamic Binding</vt:lpstr>
      <vt:lpstr>Polymorphism and Dynamic Binding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UTP Cable Connectors</dc:title>
  <dc:creator>N AYDIN</dc:creator>
  <cp:lastModifiedBy>Nizamettin AYDIN</cp:lastModifiedBy>
  <cp:revision>437</cp:revision>
  <dcterms:created xsi:type="dcterms:W3CDTF">2004-11-05T11:30:37Z</dcterms:created>
  <dcterms:modified xsi:type="dcterms:W3CDTF">2024-07-07T21:43:43Z</dcterms:modified>
</cp:coreProperties>
</file>