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507" r:id="rId2"/>
    <p:sldId id="355" r:id="rId3"/>
    <p:sldId id="404" r:id="rId4"/>
    <p:sldId id="707" r:id="rId5"/>
    <p:sldId id="708" r:id="rId6"/>
    <p:sldId id="709" r:id="rId7"/>
    <p:sldId id="710" r:id="rId8"/>
    <p:sldId id="711" r:id="rId9"/>
    <p:sldId id="796" r:id="rId10"/>
    <p:sldId id="818" r:id="rId11"/>
    <p:sldId id="712" r:id="rId12"/>
    <p:sldId id="797" r:id="rId13"/>
    <p:sldId id="798" r:id="rId14"/>
    <p:sldId id="800" r:id="rId15"/>
    <p:sldId id="801" r:id="rId16"/>
    <p:sldId id="802" r:id="rId17"/>
    <p:sldId id="819" r:id="rId18"/>
    <p:sldId id="806" r:id="rId19"/>
    <p:sldId id="807" r:id="rId20"/>
    <p:sldId id="804" r:id="rId21"/>
    <p:sldId id="805" r:id="rId22"/>
    <p:sldId id="809" r:id="rId23"/>
    <p:sldId id="812" r:id="rId24"/>
    <p:sldId id="820" r:id="rId25"/>
    <p:sldId id="813" r:id="rId26"/>
    <p:sldId id="814" r:id="rId27"/>
    <p:sldId id="815" r:id="rId28"/>
    <p:sldId id="816" r:id="rId29"/>
    <p:sldId id="817" r:id="rId30"/>
    <p:sldId id="822" r:id="rId31"/>
    <p:sldId id="821" r:id="rId32"/>
    <p:sldId id="823" r:id="rId33"/>
    <p:sldId id="810" r:id="rId34"/>
    <p:sldId id="808" r:id="rId35"/>
    <p:sldId id="799" r:id="rId36"/>
    <p:sldId id="825" r:id="rId37"/>
    <p:sldId id="706" r:id="rId38"/>
  </p:sldIdLst>
  <p:sldSz cx="9144000" cy="6858000" type="screen4x3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96633"/>
    <a:srgbClr val="BA0698"/>
    <a:srgbClr val="CCFFFF"/>
    <a:srgbClr val="FFE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068" autoAdjust="0"/>
  </p:normalViewPr>
  <p:slideViewPr>
    <p:cSldViewPr>
      <p:cViewPr varScale="1">
        <p:scale>
          <a:sx n="100" d="100"/>
          <a:sy n="100" d="100"/>
        </p:scale>
        <p:origin x="9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797D7DB-1292-4C2B-9BEE-3D1F88C6E4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820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D1B35F-4AE8-4F50-9FF3-FA55D3B14EA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4420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98D93B3-19CB-F5B1-06E5-E5E8D6A45C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chemeClr val="tx1"/>
                </a:solidFill>
              </a:rPr>
              <a:t>Copyright 2000 N. AYDIN. All rights reserved.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B7484560-CBC1-7A3C-ECBA-E20AB58D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995FBE65-257E-4DEB-8382-5B929EEF0D04}" type="slidenum">
              <a:rPr lang="tr-TR" altLang="tr-TR" smtClean="0">
                <a:solidFill>
                  <a:schemeClr val="tx1"/>
                </a:solidFill>
              </a:rPr>
              <a:pPr/>
              <a:t>1</a:t>
            </a:fld>
            <a:endParaRPr lang="tr-TR" altLang="tr-TR">
              <a:solidFill>
                <a:schemeClr val="tx1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AD8AE5-E23C-C2A0-7C7E-325D6E070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76ADE2A-602E-9C2D-FFAB-2D8837BB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936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06FA-D0EA-4E89-8971-6241876F26B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1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4A56-DE4D-4ABE-A358-2049E49192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38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341F-692B-4323-AD00-311EB5C4E9F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27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2DBC-736C-4DEC-AEAE-72DF32F5E5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081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441B-D185-4DAB-A789-31BCDEB6376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78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3538" y="1125538"/>
            <a:ext cx="8370930" cy="539909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80BB-128E-4902-B3C3-D56A4AC2847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08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D5E1-54BF-4A4A-AE42-66A6189F67D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6ABE-9823-4A2D-85FA-9E38D57ED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90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AA99-5845-4832-9CA7-64C548B3A4B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428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CA22-3DF8-4E6A-B3CE-ABF16B37C35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46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6466-14BB-4F17-B43D-F368CAF022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0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10A5-DDD2-430D-ABDC-C4A8E43C1C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1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AEA0-EE63-4438-A6E8-1D10FD30B4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8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text styles</a:t>
            </a:r>
          </a:p>
          <a:p>
            <a:pPr lvl="1"/>
            <a:r>
              <a:rPr lang="en-US" altLang="tr-TR" dirty="0"/>
              <a:t>Second level</a:t>
            </a:r>
          </a:p>
          <a:p>
            <a:pPr lvl="2"/>
            <a:r>
              <a:rPr lang="en-US" altLang="tr-TR" dirty="0"/>
              <a:t>Third level</a:t>
            </a:r>
          </a:p>
          <a:p>
            <a:pPr lvl="3"/>
            <a:r>
              <a:rPr lang="en-US" altLang="tr-TR" dirty="0"/>
              <a:t>Fourth level</a:t>
            </a:r>
          </a:p>
          <a:p>
            <a:pPr lvl="4"/>
            <a:r>
              <a:rPr lang="en-US" altLang="tr-TR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9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675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8C8213-E9CE-4B62-9324-B8540159252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5pPr>
      <a:lvl6pPr marL="25717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6pPr>
      <a:lvl7pPr marL="51435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7pPr>
      <a:lvl8pPr marL="77152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8pPr>
      <a:lvl9pPr marL="102870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kumimoji="1" sz="1575">
          <a:solidFill>
            <a:srgbClr val="FF3300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350">
          <a:solidFill>
            <a:schemeClr val="accent2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kumimoji="1"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A4F0290F-906C-FE9D-0AE3-62EFD59D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862826"/>
            <a:ext cx="6534726" cy="451850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CS105 </a:t>
            </a:r>
          </a:p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Introduction to Object-Oriented Programming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Prof. Dr. Nizamettin AYDIN</a:t>
            </a: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BA0698"/>
                </a:solidFill>
                <a:cs typeface="Times New Roman" panose="02020603050405020304" pitchFamily="18" charset="0"/>
              </a:rPr>
              <a:t>naydin@itu.edu.tr</a:t>
            </a:r>
          </a:p>
          <a:p>
            <a:pPr algn="ctr" eaLnBrk="1" hangingPunct="1">
              <a:buNone/>
            </a:pPr>
            <a:r>
              <a:rPr lang="en-US" altLang="tr-TR" sz="2700" b="1" dirty="0">
                <a:solidFill>
                  <a:srgbClr val="0070C0"/>
                </a:solidFill>
                <a:cs typeface="Times New Roman" panose="02020603050405020304" pitchFamily="18" charset="0"/>
              </a:rPr>
              <a:t>nizamettin.aydin@ozyegin.edu.tr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EA151DCE-3727-280C-DAB8-D56F2FED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62E90F-C089-97B1-7C91-D4F902315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B122F-3563-9F7F-13AE-13F03B10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059" y="-4911"/>
            <a:ext cx="2535881" cy="765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F83F-D87B-CC6B-E9F7-B08211D7B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Uses for UML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4CED9-4037-F68B-ECF8-EE1A0BD3C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As a sketch: </a:t>
            </a:r>
          </a:p>
          <a:p>
            <a:pPr lvl="1"/>
            <a:r>
              <a:rPr lang="en-US" dirty="0"/>
              <a:t>to communicate aspects of system</a:t>
            </a:r>
          </a:p>
          <a:p>
            <a:pPr lvl="2"/>
            <a:r>
              <a:rPr lang="en-US" dirty="0"/>
              <a:t>forward design: doing UML before coding</a:t>
            </a:r>
          </a:p>
          <a:p>
            <a:pPr lvl="2"/>
            <a:r>
              <a:rPr lang="en-US" dirty="0"/>
              <a:t>backward design: doing UML after coding as documentation</a:t>
            </a:r>
          </a:p>
          <a:p>
            <a:pPr lvl="2"/>
            <a:r>
              <a:rPr lang="en-US" dirty="0"/>
              <a:t>often done on whiteboard or paper</a:t>
            </a:r>
          </a:p>
          <a:p>
            <a:pPr lvl="2"/>
            <a:r>
              <a:rPr lang="en-US" dirty="0"/>
              <a:t>used to get rough selective ideas</a:t>
            </a:r>
          </a:p>
          <a:p>
            <a:r>
              <a:rPr lang="en-US" b="1" dirty="0"/>
              <a:t>As a blueprint: </a:t>
            </a:r>
          </a:p>
          <a:p>
            <a:pPr lvl="1"/>
            <a:r>
              <a:rPr lang="en-US" dirty="0"/>
              <a:t>a complete design to be implemented</a:t>
            </a:r>
          </a:p>
          <a:p>
            <a:pPr lvl="2"/>
            <a:r>
              <a:rPr lang="en-US" dirty="0"/>
              <a:t>sometimes done with CASE (Computer-Aided Software Engineering) tools</a:t>
            </a:r>
          </a:p>
          <a:p>
            <a:r>
              <a:rPr lang="en-US" b="1" dirty="0"/>
              <a:t>As a programming language: </a:t>
            </a:r>
          </a:p>
          <a:p>
            <a:pPr lvl="1"/>
            <a:r>
              <a:rPr lang="en-US" dirty="0"/>
              <a:t>with the right tools, code can be auto-generated and executed from UML</a:t>
            </a:r>
          </a:p>
          <a:p>
            <a:pPr lvl="2"/>
            <a:r>
              <a:rPr lang="en-US" dirty="0"/>
              <a:t>only good if this is faster than coding in a "real" language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2B843-2169-4F46-01B3-595725EE6B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75562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E324C-9C0B-A951-75EE-8EC42086F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UML Class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55406-5E12-A68C-D47C-C614A7FDF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35" y="1125539"/>
            <a:ext cx="8370930" cy="5399090"/>
          </a:xfrm>
        </p:spPr>
        <p:txBody>
          <a:bodyPr>
            <a:normAutofit/>
          </a:bodyPr>
          <a:lstStyle/>
          <a:p>
            <a:r>
              <a:rPr lang="en-US" dirty="0"/>
              <a:t>What is a UML class diagram?</a:t>
            </a:r>
          </a:p>
          <a:p>
            <a:pPr lvl="1"/>
            <a:r>
              <a:rPr lang="en-US" dirty="0"/>
              <a:t>a picture of the classes in an OO system, their fields and methods, and connections between the classes that interact or inherit from each other.</a:t>
            </a:r>
          </a:p>
          <a:p>
            <a:pPr lvl="2"/>
            <a:r>
              <a:rPr lang="en-US" dirty="0"/>
              <a:t>shows the attributes, classes, functions, and relationships to give an overview of the software system. </a:t>
            </a:r>
          </a:p>
          <a:p>
            <a:pPr lvl="2"/>
            <a:r>
              <a:rPr lang="en-US" dirty="0"/>
              <a:t>constitutes class names, attributes, and functions in a separate compartment that helps in software development. </a:t>
            </a:r>
          </a:p>
          <a:p>
            <a:r>
              <a:rPr lang="en-US" dirty="0"/>
              <a:t>What are some things that are not represented in a UML class diagram?</a:t>
            </a:r>
          </a:p>
          <a:p>
            <a:pPr lvl="1"/>
            <a:r>
              <a:rPr lang="en-US" dirty="0"/>
              <a:t>details of how the classes interact with each other</a:t>
            </a:r>
          </a:p>
          <a:p>
            <a:pPr lvl="1"/>
            <a:r>
              <a:rPr lang="en-US" dirty="0"/>
              <a:t>algorithmic details; </a:t>
            </a:r>
          </a:p>
          <a:p>
            <a:pPr lvl="2"/>
            <a:r>
              <a:rPr lang="en-US" dirty="0"/>
              <a:t>how a particular behavior is implemented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B3597A-72DE-678D-44BD-AEDD505254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9507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4F459-109A-9D40-00CE-30DDC638C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of Class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E377D-52E0-4942-8AF0-0BD8884F7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build a static view of an application. </a:t>
            </a:r>
          </a:p>
          <a:p>
            <a:pPr lvl="1"/>
            <a:r>
              <a:rPr lang="en-US" dirty="0"/>
              <a:t>It is the only diagram that is widely used for construction, and it can be mapped with object-oriented languages. </a:t>
            </a:r>
          </a:p>
          <a:p>
            <a:pPr lvl="1"/>
            <a:r>
              <a:rPr lang="en-US" dirty="0"/>
              <a:t>It is one of the most popular UML diagrams.</a:t>
            </a:r>
          </a:p>
          <a:p>
            <a:r>
              <a:rPr lang="en-US" dirty="0"/>
              <a:t>Following are the purpose of class diagrams given below:</a:t>
            </a:r>
          </a:p>
          <a:p>
            <a:pPr lvl="1"/>
            <a:r>
              <a:rPr lang="en-US" dirty="0"/>
              <a:t>It analyses and designs a static view of an application.</a:t>
            </a:r>
          </a:p>
          <a:p>
            <a:pPr lvl="1"/>
            <a:r>
              <a:rPr lang="en-US" dirty="0"/>
              <a:t>It describes the major responsibilities of a system.</a:t>
            </a:r>
          </a:p>
          <a:p>
            <a:pPr lvl="1"/>
            <a:r>
              <a:rPr lang="en-US" dirty="0"/>
              <a:t>It is a base for component and deployment diagrams.</a:t>
            </a:r>
          </a:p>
          <a:p>
            <a:pPr lvl="1"/>
            <a:r>
              <a:rPr lang="en-US" dirty="0"/>
              <a:t>It incorporates forward and reverse engineering.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E265A-134B-D438-4404-95A920A6FD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00388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33822-EAB7-5DD1-45AC-E0751AC00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Class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B4F34-15FF-00B5-CB06-54E96E85E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can represent the object model for complex systems.</a:t>
            </a:r>
          </a:p>
          <a:p>
            <a:r>
              <a:rPr lang="en-US" dirty="0"/>
              <a:t>It reduces the maintenance time by providing an overview of how an application is structured before coding.</a:t>
            </a:r>
          </a:p>
          <a:p>
            <a:r>
              <a:rPr lang="en-US" dirty="0"/>
              <a:t>It provides a general schematic of an application for better understanding.</a:t>
            </a:r>
          </a:p>
          <a:p>
            <a:r>
              <a:rPr lang="en-US" dirty="0"/>
              <a:t>It represents a detailed chart by highlighting the desired code, which is to be programmed.</a:t>
            </a:r>
          </a:p>
          <a:p>
            <a:r>
              <a:rPr lang="en-US" dirty="0"/>
              <a:t>It is helpful for the stakeholders and the developers.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8A5D4-E39A-E756-70B3-2E972D4B0E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62164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CE93-2F48-39D6-FF18-3AE74D6A4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Vital components of a Class Diagram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F79D4-3126-0F44-EB77-C9B839EC1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class diagram is made up of three sections:</a:t>
            </a:r>
          </a:p>
          <a:p>
            <a:pPr lvl="1"/>
            <a:r>
              <a:rPr lang="en-US" dirty="0"/>
              <a:t>Upper Section: </a:t>
            </a:r>
          </a:p>
          <a:p>
            <a:pPr lvl="2"/>
            <a:r>
              <a:rPr lang="en-US" dirty="0"/>
              <a:t>encompasses the </a:t>
            </a:r>
            <a:r>
              <a:rPr lang="en-US" dirty="0">
                <a:solidFill>
                  <a:srgbClr val="0070C0"/>
                </a:solidFill>
              </a:rPr>
              <a:t>name of the class</a:t>
            </a:r>
            <a:r>
              <a:rPr lang="en-US" dirty="0"/>
              <a:t>. </a:t>
            </a:r>
          </a:p>
          <a:p>
            <a:pPr lvl="3"/>
            <a:r>
              <a:rPr lang="en-US" dirty="0"/>
              <a:t>A class is a representation of similar objects </a:t>
            </a:r>
            <a:br>
              <a:rPr lang="en-US" dirty="0"/>
            </a:br>
            <a:r>
              <a:rPr lang="en-US" dirty="0"/>
              <a:t>that shares the same relationships, attributes, </a:t>
            </a:r>
            <a:br>
              <a:rPr lang="en-US" dirty="0"/>
            </a:br>
            <a:r>
              <a:rPr lang="en-US" dirty="0"/>
              <a:t>operations, and semantics. </a:t>
            </a:r>
          </a:p>
          <a:p>
            <a:pPr lvl="2"/>
            <a:r>
              <a:rPr lang="en-US" dirty="0"/>
              <a:t>rules that should be taken into account while </a:t>
            </a:r>
            <a:br>
              <a:rPr lang="en-US" dirty="0"/>
            </a:br>
            <a:r>
              <a:rPr lang="en-US" dirty="0"/>
              <a:t>representing a class:</a:t>
            </a:r>
          </a:p>
          <a:p>
            <a:pPr lvl="3"/>
            <a:r>
              <a:rPr lang="en-US" dirty="0"/>
              <a:t>Capitalize the initial letter of the class name.</a:t>
            </a:r>
          </a:p>
          <a:p>
            <a:pPr lvl="3"/>
            <a:r>
              <a:rPr lang="en-US" dirty="0"/>
              <a:t>Place the class name in the center of the upper section.</a:t>
            </a:r>
          </a:p>
          <a:p>
            <a:pPr lvl="3"/>
            <a:r>
              <a:rPr lang="en-US" dirty="0"/>
              <a:t>A class name must be written in bold format.</a:t>
            </a:r>
          </a:p>
          <a:p>
            <a:pPr lvl="3"/>
            <a:r>
              <a:rPr lang="en-US" dirty="0"/>
              <a:t>The name of the abstract class should be written in italics format.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80A0B-71E7-BBBA-75C0-40C77CBF07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  <p:pic>
        <p:nvPicPr>
          <p:cNvPr id="1026" name="Picture 2" descr="UML Class Diagram">
            <a:extLst>
              <a:ext uri="{FF2B5EF4-FFF2-40B4-BE49-F238E27FC236}">
                <a16:creationId xmlns:a16="http://schemas.microsoft.com/office/drawing/2014/main" id="{DD989BC3-4921-0C13-9D19-21CBD9FD5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844824"/>
            <a:ext cx="19335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113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CE93-2F48-39D6-FF18-3AE74D6A4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Vital components of a Class Diagram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F79D4-3126-0F44-EB77-C9B839EC1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class diagram is made up of three sections:</a:t>
            </a:r>
          </a:p>
          <a:p>
            <a:pPr lvl="1"/>
            <a:r>
              <a:rPr lang="en-US" dirty="0"/>
              <a:t>Middle Section: </a:t>
            </a:r>
          </a:p>
          <a:p>
            <a:pPr lvl="2"/>
            <a:r>
              <a:rPr lang="en-US" dirty="0"/>
              <a:t>constitutes the </a:t>
            </a:r>
            <a:r>
              <a:rPr lang="en-US" dirty="0">
                <a:solidFill>
                  <a:srgbClr val="0070C0"/>
                </a:solidFill>
              </a:rPr>
              <a:t>attributes</a:t>
            </a:r>
            <a:r>
              <a:rPr lang="en-US" dirty="0"/>
              <a:t>, which describe </a:t>
            </a:r>
            <a:br>
              <a:rPr lang="en-US" dirty="0"/>
            </a:br>
            <a:r>
              <a:rPr lang="en-US" dirty="0"/>
              <a:t>the quality of the class.</a:t>
            </a:r>
          </a:p>
          <a:p>
            <a:pPr marL="514350" lvl="2" indent="0">
              <a:buNone/>
            </a:pPr>
            <a:r>
              <a:rPr lang="en-US" dirty="0"/>
              <a:t>	</a:t>
            </a:r>
            <a:r>
              <a:rPr lang="en-US" i="1" dirty="0">
                <a:solidFill>
                  <a:srgbClr val="000000"/>
                </a:solidFill>
                <a:latin typeface="DejaVuSans-Oblique"/>
              </a:rPr>
              <a:t>visibility name </a:t>
            </a:r>
            <a:r>
              <a:rPr lang="en-US" dirty="0">
                <a:solidFill>
                  <a:srgbClr val="000000"/>
                </a:solidFill>
                <a:latin typeface="DejaVuSans"/>
              </a:rPr>
              <a:t>: </a:t>
            </a:r>
            <a:r>
              <a:rPr lang="en-US" i="1" dirty="0">
                <a:solidFill>
                  <a:srgbClr val="000000"/>
                </a:solidFill>
                <a:latin typeface="DejaVuSans-Oblique"/>
              </a:rPr>
              <a:t>type </a:t>
            </a:r>
            <a:r>
              <a:rPr lang="en-US" dirty="0">
                <a:solidFill>
                  <a:srgbClr val="818181"/>
                </a:solidFill>
                <a:latin typeface="DejaVuSans"/>
              </a:rPr>
              <a:t>[</a:t>
            </a:r>
            <a:r>
              <a:rPr lang="en-US" i="1" dirty="0">
                <a:solidFill>
                  <a:srgbClr val="818181"/>
                </a:solidFill>
                <a:latin typeface="DejaVuSans-Oblique"/>
              </a:rPr>
              <a:t>count</a:t>
            </a:r>
            <a:r>
              <a:rPr lang="en-US" dirty="0">
                <a:solidFill>
                  <a:srgbClr val="818181"/>
                </a:solidFill>
                <a:latin typeface="DejaVuSans"/>
              </a:rPr>
              <a:t>] = </a:t>
            </a:r>
            <a:r>
              <a:rPr lang="en-US" i="1" dirty="0" err="1">
                <a:solidFill>
                  <a:srgbClr val="818181"/>
                </a:solidFill>
                <a:latin typeface="DejaVuSans-Oblique"/>
              </a:rPr>
              <a:t>default_value</a:t>
            </a:r>
            <a:endParaRPr lang="en-US" dirty="0"/>
          </a:p>
          <a:p>
            <a:pPr lvl="2"/>
            <a:r>
              <a:rPr lang="en-US" dirty="0"/>
              <a:t>The attributes have the following characteristics:</a:t>
            </a:r>
          </a:p>
          <a:p>
            <a:pPr lvl="3"/>
            <a:r>
              <a:rPr lang="en-US" dirty="0"/>
              <a:t>The attributes are written along with its visibility </a:t>
            </a:r>
            <a:br>
              <a:rPr lang="en-US" dirty="0"/>
            </a:br>
            <a:r>
              <a:rPr lang="en-US" dirty="0"/>
              <a:t>factors, which are </a:t>
            </a:r>
          </a:p>
          <a:p>
            <a:pPr lvl="4"/>
            <a:r>
              <a:rPr lang="en-US" dirty="0"/>
              <a:t>public (+), private (-), protected (#), and </a:t>
            </a:r>
            <a:br>
              <a:rPr lang="en-US" dirty="0"/>
            </a:br>
            <a:r>
              <a:rPr lang="en-US" dirty="0"/>
              <a:t>package/default (~), derived (/). </a:t>
            </a:r>
          </a:p>
          <a:p>
            <a:pPr lvl="5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derived attribute</a:t>
            </a:r>
            <a:r>
              <a:rPr lang="en-US" dirty="0"/>
              <a:t>: not stored, but can be computed from other attribute values</a:t>
            </a:r>
          </a:p>
          <a:p>
            <a:pPr lvl="3"/>
            <a:r>
              <a:rPr lang="en-US" dirty="0"/>
              <a:t>The accessibility of an attribute class is illustrated by the visibility factors.</a:t>
            </a:r>
          </a:p>
          <a:p>
            <a:pPr lvl="3"/>
            <a:r>
              <a:rPr lang="en-US" dirty="0"/>
              <a:t>A meaningful name should be assigned to the attribute, which will explain its usage inside the class.</a:t>
            </a:r>
          </a:p>
          <a:p>
            <a:pPr lvl="4"/>
            <a:r>
              <a:rPr lang="en-GB" b="0" i="0" u="none" strike="noStrike" baseline="0" dirty="0">
                <a:latin typeface="DejaVuSans"/>
              </a:rPr>
              <a:t>underline </a:t>
            </a:r>
            <a:r>
              <a:rPr lang="en-GB" b="0" i="0" u="sng" strike="noStrike" baseline="0" dirty="0">
                <a:latin typeface="DejaVuSans"/>
              </a:rPr>
              <a:t>static attributes</a:t>
            </a:r>
            <a:endParaRPr lang="en-US" u="sng" dirty="0"/>
          </a:p>
          <a:p>
            <a:pPr lvl="3"/>
            <a:r>
              <a:rPr lang="fr-FR" dirty="0" err="1"/>
              <a:t>attribute</a:t>
            </a:r>
            <a:r>
              <a:rPr lang="fr-FR" dirty="0"/>
              <a:t> </a:t>
            </a:r>
            <a:r>
              <a:rPr lang="fr-FR" dirty="0" err="1"/>
              <a:t>example</a:t>
            </a:r>
            <a:r>
              <a:rPr lang="fr-FR" dirty="0"/>
              <a:t>:</a:t>
            </a:r>
          </a:p>
          <a:p>
            <a:pPr marL="1028700" lvl="4" indent="0">
              <a:buNone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- balance : double = 0.00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80A0B-71E7-BBBA-75C0-40C77CBF07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15</a:t>
            </a:fld>
            <a:endParaRPr lang="en-US" altLang="tr-TR"/>
          </a:p>
        </p:txBody>
      </p:sp>
      <p:pic>
        <p:nvPicPr>
          <p:cNvPr id="1026" name="Picture 2" descr="UML Class Diagram">
            <a:extLst>
              <a:ext uri="{FF2B5EF4-FFF2-40B4-BE49-F238E27FC236}">
                <a16:creationId xmlns:a16="http://schemas.microsoft.com/office/drawing/2014/main" id="{DD989BC3-4921-0C13-9D19-21CBD9FD5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887" y="1772816"/>
            <a:ext cx="19335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UML Class Notation">
            <a:extLst>
              <a:ext uri="{FF2B5EF4-FFF2-40B4-BE49-F238E27FC236}">
                <a16:creationId xmlns:a16="http://schemas.microsoft.com/office/drawing/2014/main" id="{5B15DD61-8A37-0DE8-9069-B06137984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198" y="5084748"/>
            <a:ext cx="3934264" cy="129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76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CE93-2F48-39D6-FF18-3AE74D6A4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Vital components of a Class Diagram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F79D4-3126-0F44-EB77-C9B839EC1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class diagram is made up of three sections:</a:t>
            </a:r>
          </a:p>
          <a:p>
            <a:pPr lvl="1"/>
            <a:r>
              <a:rPr lang="en-US" dirty="0"/>
              <a:t>Lower Section: </a:t>
            </a:r>
          </a:p>
          <a:p>
            <a:pPr lvl="2"/>
            <a:r>
              <a:rPr lang="en-US" dirty="0"/>
              <a:t>The lower section contain </a:t>
            </a:r>
            <a:r>
              <a:rPr lang="en-US" dirty="0">
                <a:solidFill>
                  <a:srgbClr val="0070C0"/>
                </a:solidFill>
              </a:rPr>
              <a:t>methods</a:t>
            </a:r>
            <a:r>
              <a:rPr lang="en-US" dirty="0"/>
              <a:t> or </a:t>
            </a:r>
            <a:r>
              <a:rPr lang="en-US" dirty="0">
                <a:solidFill>
                  <a:srgbClr val="0070C0"/>
                </a:solidFill>
              </a:rPr>
              <a:t>operations</a:t>
            </a:r>
            <a:r>
              <a:rPr lang="en-US" dirty="0"/>
              <a:t>. </a:t>
            </a:r>
          </a:p>
          <a:p>
            <a:pPr marL="514350" lvl="2" indent="0">
              <a:buNone/>
            </a:pPr>
            <a:r>
              <a:rPr lang="en-US" sz="2000" b="0" i="1" u="none" strike="noStrike" baseline="0" dirty="0">
                <a:latin typeface="DejaVuSans-Oblique"/>
              </a:rPr>
              <a:t>	</a:t>
            </a:r>
            <a:r>
              <a:rPr lang="en-US" sz="2000" b="0" i="1" u="none" strike="noStrike" baseline="0" dirty="0">
                <a:solidFill>
                  <a:schemeClr val="tx1"/>
                </a:solidFill>
                <a:latin typeface="DejaVuSans-Oblique"/>
              </a:rPr>
              <a:t>visibility name 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DejaVuSans"/>
              </a:rPr>
              <a:t>(</a:t>
            </a:r>
            <a:r>
              <a:rPr lang="en-US" sz="2000" b="0" i="1" u="none" strike="noStrike" baseline="0" dirty="0">
                <a:solidFill>
                  <a:schemeClr val="tx1"/>
                </a:solidFill>
                <a:latin typeface="DejaVuSans-Oblique"/>
              </a:rPr>
              <a:t>parameters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DejaVuSans"/>
              </a:rPr>
              <a:t>) : </a:t>
            </a:r>
            <a:r>
              <a:rPr lang="en-US" sz="2000" b="0" i="1" u="none" strike="noStrike" baseline="0" dirty="0" err="1">
                <a:solidFill>
                  <a:schemeClr val="tx1"/>
                </a:solidFill>
                <a:latin typeface="DejaVuSans-Oblique"/>
              </a:rPr>
              <a:t>return_type</a:t>
            </a:r>
            <a:endParaRPr lang="en-US" dirty="0">
              <a:solidFill>
                <a:schemeClr val="tx1"/>
              </a:solidFill>
            </a:endParaRPr>
          </a:p>
          <a:p>
            <a:pPr lvl="4"/>
            <a:r>
              <a:rPr lang="en-US" dirty="0"/>
              <a:t>underline </a:t>
            </a:r>
            <a:r>
              <a:rPr lang="en-US" u="sng" dirty="0"/>
              <a:t>static methods</a:t>
            </a:r>
          </a:p>
          <a:p>
            <a:pPr lvl="3"/>
            <a:r>
              <a:rPr lang="en-US" dirty="0"/>
              <a:t>method example:</a:t>
            </a:r>
          </a:p>
          <a:p>
            <a:pPr marL="771525" lvl="3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+ distance(p1: Point, p2: Point): double</a:t>
            </a:r>
          </a:p>
          <a:p>
            <a:pPr lvl="2"/>
            <a:r>
              <a:rPr lang="en-US" dirty="0"/>
              <a:t>The methods are represented in the form of a list, </a:t>
            </a:r>
            <a:br>
              <a:rPr lang="en-US" dirty="0"/>
            </a:br>
            <a:r>
              <a:rPr lang="en-US" dirty="0"/>
              <a:t>where each method is written in a single line. </a:t>
            </a:r>
          </a:p>
          <a:p>
            <a:pPr lvl="2"/>
            <a:r>
              <a:rPr lang="en-US" dirty="0"/>
              <a:t>omit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return_type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on constructors and when return </a:t>
            </a:r>
            <a:br>
              <a:rPr lang="en-US" dirty="0"/>
            </a:br>
            <a:r>
              <a:rPr lang="en-US" dirty="0"/>
              <a:t>type is void</a:t>
            </a:r>
          </a:p>
          <a:p>
            <a:pPr lvl="2"/>
            <a:r>
              <a:rPr lang="en-US" dirty="0"/>
              <a:t>It demonstrates how a </a:t>
            </a:r>
            <a:br>
              <a:rPr lang="en-US" dirty="0"/>
            </a:br>
            <a:r>
              <a:rPr lang="en-US" dirty="0"/>
              <a:t>class interacts with </a:t>
            </a:r>
            <a:br>
              <a:rPr lang="en-US" dirty="0"/>
            </a:br>
            <a:r>
              <a:rPr lang="en-US" dirty="0"/>
              <a:t>data.</a:t>
            </a:r>
          </a:p>
          <a:p>
            <a:pPr lvl="2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80A0B-71E7-BBBA-75C0-40C77CBF07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  <p:pic>
        <p:nvPicPr>
          <p:cNvPr id="1026" name="Picture 2" descr="UML Class Diagram">
            <a:extLst>
              <a:ext uri="{FF2B5EF4-FFF2-40B4-BE49-F238E27FC236}">
                <a16:creationId xmlns:a16="http://schemas.microsoft.com/office/drawing/2014/main" id="{DD989BC3-4921-0C13-9D19-21CBD9FD5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887" y="1772816"/>
            <a:ext cx="19335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lass Operations">
            <a:extLst>
              <a:ext uri="{FF2B5EF4-FFF2-40B4-BE49-F238E27FC236}">
                <a16:creationId xmlns:a16="http://schemas.microsoft.com/office/drawing/2014/main" id="{D4C17F5F-DAF8-71FB-C3A0-E556C52E9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937" y="5018087"/>
            <a:ext cx="49625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19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E4548-01F1-CD2F-91DE-D122FCC5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8A760-4222-9709-FE0E-DFFF8F8AF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represented as a folded note, attached to the appropriate class/method/</a:t>
            </a:r>
            <a:r>
              <a:rPr lang="en-US" dirty="0" err="1"/>
              <a:t>etc</a:t>
            </a:r>
            <a:r>
              <a:rPr lang="en-US" dirty="0"/>
              <a:t> by a dashed line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1BD9CE-20C8-78BB-BBE4-E277A45D68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285F76-B984-6713-6195-8B452791D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76" y="2708920"/>
            <a:ext cx="8071048" cy="2699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236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erspectives of Class Diagram">
            <a:extLst>
              <a:ext uri="{FF2B5EF4-FFF2-40B4-BE49-F238E27FC236}">
                <a16:creationId xmlns:a16="http://schemas.microsoft.com/office/drawing/2014/main" id="{131A56DF-E4B9-48DE-C935-28CA7A1B4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90" y="5095878"/>
            <a:ext cx="72866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8D55CB7-00E9-A6E0-7466-464021139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Perspectives of Class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9F09F-1E17-27BF-8C44-D174BAB7E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choice of perspective depends on how far along you are in the development process.</a:t>
            </a:r>
          </a:p>
          <a:p>
            <a:r>
              <a:rPr lang="en-US" sz="2400" dirty="0"/>
              <a:t>A diagram can be interpreted from various perspectives:</a:t>
            </a:r>
          </a:p>
          <a:p>
            <a:pPr lvl="1"/>
            <a:r>
              <a:rPr lang="en-US" sz="2200" dirty="0"/>
              <a:t>Conceptual: </a:t>
            </a:r>
          </a:p>
          <a:p>
            <a:pPr lvl="2"/>
            <a:r>
              <a:rPr lang="en-US" dirty="0"/>
              <a:t>represents the concepts in the domain</a:t>
            </a:r>
          </a:p>
          <a:p>
            <a:pPr lvl="1"/>
            <a:r>
              <a:rPr lang="en-US" sz="2200" dirty="0"/>
              <a:t>Specification: </a:t>
            </a:r>
          </a:p>
          <a:p>
            <a:pPr lvl="2"/>
            <a:r>
              <a:rPr lang="en-US" dirty="0"/>
              <a:t>focus is on the interfaces of Abstract Data Type (ADTs) in the software</a:t>
            </a:r>
          </a:p>
          <a:p>
            <a:pPr lvl="1"/>
            <a:r>
              <a:rPr lang="en-US" sz="2200" dirty="0"/>
              <a:t>Implementation: </a:t>
            </a:r>
          </a:p>
          <a:p>
            <a:pPr lvl="2"/>
            <a:r>
              <a:rPr lang="en-US" dirty="0"/>
              <a:t>describes how classes will implement their interfaces</a:t>
            </a:r>
          </a:p>
          <a:p>
            <a:r>
              <a:rPr lang="en-US" sz="1600" dirty="0"/>
              <a:t>the class name is the only mandatory information</a:t>
            </a:r>
            <a:endParaRPr lang="en-GB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A46E8-AED8-B3E5-D93E-AC6B81C739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3594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29AE-DA91-2D8B-1E98-5C81597B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Relationships between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607BB-878F-5615-EC34-650755A7B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 class may be involved in one or more relationships with other classes. </a:t>
            </a:r>
          </a:p>
          <a:p>
            <a:r>
              <a:rPr lang="en-US" dirty="0"/>
              <a:t>A relationship can be one of the following types: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63691E-11AD-0DA1-F3BB-69341D764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  <p:pic>
        <p:nvPicPr>
          <p:cNvPr id="8194" name="Picture 2" descr="Relationships between classes">
            <a:extLst>
              <a:ext uri="{FF2B5EF4-FFF2-40B4-BE49-F238E27FC236}">
                <a16:creationId xmlns:a16="http://schemas.microsoft.com/office/drawing/2014/main" id="{13F77078-57CC-C269-9B11-712A8BEE4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41612"/>
            <a:ext cx="323850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20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5D50030-49A4-D6D8-9FD6-891AB82A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tr-TR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8AA87BB-7DBE-1A47-AE09-0526B11C1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Class</a:t>
            </a:r>
            <a:r>
              <a:rPr lang="tr-TR" altLang="tr-TR" sz="4950" b="1" dirty="0">
                <a:solidFill>
                  <a:srgbClr val="00B0F0"/>
                </a:solidFill>
              </a:rPr>
              <a:t> Diagrams</a:t>
            </a:r>
            <a:endParaRPr lang="en-US" altLang="tr-TR" sz="4950" b="1" dirty="0">
              <a:solidFill>
                <a:srgbClr val="00B0F0"/>
              </a:solidFill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D6015C-5A90-5754-EA10-E5F4313E5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C95B791-DB99-4356-A537-772A09065FE2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2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FF2C-3A93-0757-B46B-D09701BF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Relationships between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2EFC-1F30-4441-5202-A292BCCD9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Generalization (Inheritance): </a:t>
            </a:r>
          </a:p>
          <a:p>
            <a:pPr lvl="1"/>
            <a:r>
              <a:rPr lang="en-US" dirty="0"/>
              <a:t>a relationship between a parent class (superclass) and a child class (subclass).</a:t>
            </a:r>
          </a:p>
          <a:p>
            <a:pPr lvl="1"/>
            <a:r>
              <a:rPr lang="en-US" dirty="0"/>
              <a:t>Represents an "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is-a</a:t>
            </a:r>
            <a:r>
              <a:rPr lang="en-US" dirty="0"/>
              <a:t>" relationship.</a:t>
            </a:r>
          </a:p>
          <a:p>
            <a:pPr lvl="1"/>
            <a:r>
              <a:rPr lang="en-US" dirty="0"/>
              <a:t>An abstract class name is shown in italics.</a:t>
            </a:r>
          </a:p>
          <a:p>
            <a:pPr marL="3143250" lvl="1" indent="-160338"/>
            <a:r>
              <a:rPr lang="en-US" dirty="0"/>
              <a:t>inheritance between classes</a:t>
            </a:r>
          </a:p>
          <a:p>
            <a:pPr marL="3314700" lvl="2"/>
            <a:r>
              <a:rPr lang="en-US" dirty="0"/>
              <a:t>The child class is inherited from the parent class.</a:t>
            </a:r>
          </a:p>
          <a:p>
            <a:pPr marL="3495675" lvl="3"/>
            <a:r>
              <a:rPr lang="en-US" dirty="0"/>
              <a:t>SubClass1 and SubClass2 are specializations of </a:t>
            </a:r>
            <a:r>
              <a:rPr lang="en-US" dirty="0" err="1"/>
              <a:t>SuperClass</a:t>
            </a:r>
            <a:endParaRPr lang="en-US" dirty="0"/>
          </a:p>
          <a:p>
            <a:pPr marL="3314700" lvl="2">
              <a:tabLst>
                <a:tab pos="3314700" algn="l"/>
              </a:tabLst>
            </a:pPr>
            <a:endParaRPr lang="en-US" dirty="0"/>
          </a:p>
          <a:p>
            <a:pPr marL="3314700" lvl="2">
              <a:tabLst>
                <a:tab pos="3314700" algn="l"/>
              </a:tabLst>
            </a:pPr>
            <a:r>
              <a:rPr lang="en-US" dirty="0">
                <a:solidFill>
                  <a:srgbClr val="00B0F0"/>
                </a:solidFill>
              </a:rPr>
              <a:t>inheritance example with two styles. </a:t>
            </a:r>
          </a:p>
          <a:p>
            <a:pPr marL="3571875" lvl="3">
              <a:tabLst>
                <a:tab pos="3314700" algn="l"/>
              </a:tabLst>
            </a:pPr>
            <a:r>
              <a:rPr lang="en-US" dirty="0">
                <a:solidFill>
                  <a:srgbClr val="00B0F0"/>
                </a:solidFill>
              </a:rPr>
              <a:t>they are semantically equivalent.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4BB5A-05BD-3A71-A1C5-7EC77777D9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  <p:pic>
        <p:nvPicPr>
          <p:cNvPr id="5124" name="Picture 4" descr="Inheritance (or Generalization)">
            <a:extLst>
              <a:ext uri="{FF2B5EF4-FFF2-40B4-BE49-F238E27FC236}">
                <a16:creationId xmlns:a16="http://schemas.microsoft.com/office/drawing/2014/main" id="{1FC489E3-2D1A-07E3-D5D2-F33A4DB34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081904"/>
            <a:ext cx="1836204" cy="125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Inheritance Example - Shapes">
            <a:extLst>
              <a:ext uri="{FF2B5EF4-FFF2-40B4-BE49-F238E27FC236}">
                <a16:creationId xmlns:a16="http://schemas.microsoft.com/office/drawing/2014/main" id="{93AEEC24-EEBF-B6F0-7EF7-E73616D10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429000"/>
            <a:ext cx="2448272" cy="310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Left 6">
            <a:extLst>
              <a:ext uri="{FF2B5EF4-FFF2-40B4-BE49-F238E27FC236}">
                <a16:creationId xmlns:a16="http://schemas.microsoft.com/office/drawing/2014/main" id="{D32FDF24-E4CC-B060-1684-224B780154F3}"/>
              </a:ext>
            </a:extLst>
          </p:cNvPr>
          <p:cNvSpPr/>
          <p:nvPr/>
        </p:nvSpPr>
        <p:spPr bwMode="auto">
          <a:xfrm rot="1758643">
            <a:off x="3078271" y="5362316"/>
            <a:ext cx="612068" cy="235396"/>
          </a:xfrm>
          <a:prstGeom prst="leftArrow">
            <a:avLst/>
          </a:prstGeom>
          <a:solidFill>
            <a:srgbClr val="00B0F0"/>
          </a:solidFill>
          <a:ln w="12700" cap="sq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8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FF2C-3A93-0757-B46B-D09701BF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Relationships between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2EFC-1F30-4441-5202-A292BCCD9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Association: </a:t>
            </a:r>
          </a:p>
          <a:p>
            <a:pPr lvl="1"/>
            <a:r>
              <a:rPr lang="en-US" dirty="0"/>
              <a:t>describes a static or physical connection between two or more objects. </a:t>
            </a:r>
          </a:p>
          <a:p>
            <a:pPr lvl="1"/>
            <a:r>
              <a:rPr lang="en-US" dirty="0"/>
              <a:t>depicts how many objects are there in the relationship.</a:t>
            </a:r>
          </a:p>
          <a:p>
            <a:pPr lvl="1"/>
            <a:r>
              <a:rPr lang="en-US" dirty="0"/>
              <a:t>a usage relationship</a:t>
            </a:r>
          </a:p>
          <a:p>
            <a:pPr lvl="2"/>
            <a:r>
              <a:rPr lang="en-US" dirty="0"/>
              <a:t>aggregation</a:t>
            </a:r>
          </a:p>
          <a:p>
            <a:pPr lvl="2"/>
            <a:r>
              <a:rPr lang="en-US" dirty="0"/>
              <a:t>Composition</a:t>
            </a:r>
          </a:p>
          <a:p>
            <a:pPr lvl="2"/>
            <a:r>
              <a:rPr lang="en-US" dirty="0"/>
              <a:t>dependency</a:t>
            </a:r>
          </a:p>
          <a:p>
            <a:pPr lvl="1"/>
            <a:r>
              <a:rPr lang="en-US" dirty="0"/>
              <a:t>For example, a department is associated with the college.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4BB5A-05BD-3A71-A1C5-7EC77777D9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  <p:pic>
        <p:nvPicPr>
          <p:cNvPr id="6146" name="Picture 2" descr="UML Class Diagram">
            <a:extLst>
              <a:ext uri="{FF2B5EF4-FFF2-40B4-BE49-F238E27FC236}">
                <a16:creationId xmlns:a16="http://schemas.microsoft.com/office/drawing/2014/main" id="{5389D4A8-A28B-6DCE-BDF5-0026D04B6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229200"/>
            <a:ext cx="459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68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FF2C-3A93-0757-B46B-D09701BF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Relationships between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2EFC-1F30-4441-5202-A292BCCD9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Association: </a:t>
            </a:r>
            <a:endParaRPr lang="tr-TR" b="1" dirty="0"/>
          </a:p>
          <a:p>
            <a:pPr lvl="1"/>
            <a:r>
              <a:rPr lang="tr-TR" dirty="0"/>
              <a:t>Simple association</a:t>
            </a:r>
          </a:p>
          <a:p>
            <a:pPr lvl="2"/>
            <a:r>
              <a:rPr lang="en-US" dirty="0"/>
              <a:t>A structural link between two peer classes.</a:t>
            </a:r>
          </a:p>
          <a:p>
            <a:pPr lvl="2"/>
            <a:r>
              <a:rPr lang="en-US" dirty="0"/>
              <a:t>There is an association between Class1 and Class2</a:t>
            </a:r>
            <a:endParaRPr lang="tr-TR" dirty="0"/>
          </a:p>
          <a:p>
            <a:pPr lvl="3"/>
            <a:r>
              <a:rPr lang="en-US" dirty="0"/>
              <a:t>The figure below shows an example of simple association. </a:t>
            </a:r>
            <a:endParaRPr lang="tr-TR" dirty="0"/>
          </a:p>
          <a:p>
            <a:pPr lvl="4"/>
            <a:r>
              <a:rPr lang="en-US" dirty="0"/>
              <a:t>There is an association that connects the &lt;&lt;control&gt;&gt; class Class1 and &lt;&lt;boundary&gt;&gt; class Class2. </a:t>
            </a:r>
            <a:endParaRPr lang="tr-TR" dirty="0"/>
          </a:p>
          <a:p>
            <a:pPr lvl="5"/>
            <a:r>
              <a:rPr lang="en-US" dirty="0"/>
              <a:t>The relationship is displayed as a solid line connecting the two classes.</a:t>
            </a:r>
            <a:endParaRPr lang="tr-TR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4BB5A-05BD-3A71-A1C5-7EC77777D9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  <p:pic>
        <p:nvPicPr>
          <p:cNvPr id="1026" name="Picture 2" descr="Simple Association">
            <a:extLst>
              <a:ext uri="{FF2B5EF4-FFF2-40B4-BE49-F238E27FC236}">
                <a16:creationId xmlns:a16="http://schemas.microsoft.com/office/drawing/2014/main" id="{39FDEA76-F74C-9875-5B9E-4C7584387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509120"/>
            <a:ext cx="4104456" cy="101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063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FF2C-3A93-0757-B46B-D09701BF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Relationships between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2EFC-1F30-4441-5202-A292BCCD9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Association: </a:t>
            </a:r>
            <a:endParaRPr lang="tr-TR" b="1" dirty="0"/>
          </a:p>
          <a:p>
            <a:pPr lvl="1"/>
            <a:r>
              <a:rPr lang="en-US" dirty="0"/>
              <a:t>Multiplicity (Cardinality)</a:t>
            </a:r>
          </a:p>
          <a:p>
            <a:pPr lvl="2"/>
            <a:r>
              <a:rPr lang="en-US" dirty="0"/>
              <a:t>expressed in terms of:</a:t>
            </a:r>
          </a:p>
          <a:p>
            <a:pPr lvl="3"/>
            <a:r>
              <a:rPr lang="en-US" dirty="0"/>
              <a:t>one to one</a:t>
            </a:r>
          </a:p>
          <a:p>
            <a:pPr lvl="3"/>
            <a:r>
              <a:rPr lang="en-US" dirty="0"/>
              <a:t>one to many</a:t>
            </a:r>
          </a:p>
          <a:p>
            <a:pPr lvl="3"/>
            <a:r>
              <a:rPr lang="en-US" dirty="0"/>
              <a:t>many to many</a:t>
            </a:r>
          </a:p>
          <a:p>
            <a:pPr eaLnBrk="1" hangingPunct="1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SzPct val="60000"/>
              <a:tabLst>
                <a:tab pos="1830388" algn="l"/>
              </a:tabLst>
              <a:defRPr/>
            </a:pPr>
            <a:r>
              <a:rPr lang="en-US" altLang="en-US" sz="1800" dirty="0"/>
              <a:t>Associational (usage) relationships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None/>
              <a:tabLst>
                <a:tab pos="1830388" algn="l"/>
              </a:tabLst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</a:rPr>
              <a:t>1. multiplicity 	(how many are used)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0000"/>
              <a:buNone/>
              <a:tabLst>
                <a:tab pos="1830388" algn="l"/>
              </a:tabLst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</a:rPr>
              <a:t>*	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sym typeface="Symbol" panose="05050102010706020507" pitchFamily="18" charset="2"/>
              </a:rPr>
              <a:t> 0, 1, or more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0000"/>
              <a:buNone/>
              <a:tabLst>
                <a:tab pos="1830388" algn="l"/>
              </a:tabLst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</a:rPr>
              <a:t>1	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sym typeface="Symbol" panose="05050102010706020507" pitchFamily="18" charset="2"/>
              </a:rPr>
              <a:t> 1 exactly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0000"/>
              <a:buNone/>
              <a:tabLst>
                <a:tab pos="1830388" algn="l"/>
              </a:tabLst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</a:rPr>
              <a:t>2..4	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sym typeface="Symbol" panose="05050102010706020507" pitchFamily="18" charset="2"/>
              </a:rPr>
              <a:t> between 2 and 4, inclusive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0000"/>
              <a:buNone/>
              <a:tabLst>
                <a:tab pos="1830388" algn="l"/>
              </a:tabLst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</a:rPr>
              <a:t>3..*	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sym typeface="Symbol" panose="05050102010706020507" pitchFamily="18" charset="2"/>
              </a:rPr>
              <a:t> 3 or more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None/>
              <a:tabLst>
                <a:tab pos="1830388" algn="l"/>
              </a:tabLst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</a:rPr>
              <a:t>2. name 	(what relationship the objects have)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None/>
              <a:tabLst>
                <a:tab pos="1830388" algn="l"/>
              </a:tabLst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</a:rPr>
              <a:t>3. navigability	(direction)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4BB5A-05BD-3A71-A1C5-7EC77777D9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23</a:t>
            </a:fld>
            <a:endParaRPr lang="en-US" altLang="tr-TR"/>
          </a:p>
        </p:txBody>
      </p:sp>
      <p:pic>
        <p:nvPicPr>
          <p:cNvPr id="1028" name="Picture 4" descr="Cardinality">
            <a:extLst>
              <a:ext uri="{FF2B5EF4-FFF2-40B4-BE49-F238E27FC236}">
                <a16:creationId xmlns:a16="http://schemas.microsoft.com/office/drawing/2014/main" id="{A56FD21A-C016-B1E9-6E5F-5F56C9C6B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25537"/>
            <a:ext cx="2808182" cy="245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845786-A5CE-5715-C127-CF8A2DCEF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822" y="4198633"/>
            <a:ext cx="3204356" cy="1704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765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FE688-71BE-0275-6367-5BE8D2AF0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 of associations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E5FEB-0F2D-BD71-4808-D1C318125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one-to-one</a:t>
            </a:r>
          </a:p>
          <a:p>
            <a:pPr lvl="1"/>
            <a:r>
              <a:rPr lang="en-US" dirty="0"/>
              <a:t>each student must carry exactly one ID card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US" dirty="0"/>
              <a:t>one-to-many</a:t>
            </a:r>
          </a:p>
          <a:p>
            <a:pPr lvl="1"/>
            <a:r>
              <a:rPr lang="en-US" dirty="0"/>
              <a:t>one rectangle list can contain many rectangles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13122-311E-525A-DBD2-96B3DBACD8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24</a:t>
            </a:fld>
            <a:endParaRPr lang="en-US" altLang="tr-TR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121C83EA-B10C-D10E-C2B8-FBA776484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33600"/>
            <a:ext cx="4448175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D393CD05-6B00-A744-D979-48676E076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392" y="4725144"/>
            <a:ext cx="7897076" cy="150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18978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FF2C-3A93-0757-B46B-D09701BF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Relationships between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2EFC-1F30-4441-5202-A292BCCD9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Association: </a:t>
            </a:r>
            <a:endParaRPr lang="tr-TR" b="1" dirty="0"/>
          </a:p>
          <a:p>
            <a:pPr lvl="1"/>
            <a:r>
              <a:rPr lang="tr-TR" dirty="0"/>
              <a:t>Aggregation</a:t>
            </a:r>
          </a:p>
          <a:p>
            <a:pPr lvl="2"/>
            <a:r>
              <a:rPr lang="en-US" dirty="0"/>
              <a:t>A special type of association.</a:t>
            </a:r>
          </a:p>
          <a:p>
            <a:pPr lvl="2"/>
            <a:r>
              <a:rPr lang="en-US" dirty="0"/>
              <a:t>It represents an “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part of</a:t>
            </a:r>
            <a:r>
              <a:rPr lang="en-US" dirty="0"/>
              <a:t>" relationship.</a:t>
            </a:r>
          </a:p>
          <a:p>
            <a:pPr lvl="3"/>
            <a:r>
              <a:rPr lang="en-US" dirty="0"/>
              <a:t>Class2 is part of Class1.</a:t>
            </a:r>
          </a:p>
          <a:p>
            <a:pPr lvl="3"/>
            <a:r>
              <a:rPr lang="en-US" dirty="0"/>
              <a:t>Many instances (denoted by the *) of Class2 can be associated with Class1.</a:t>
            </a:r>
          </a:p>
          <a:p>
            <a:pPr lvl="3"/>
            <a:r>
              <a:rPr lang="en-US" dirty="0"/>
              <a:t>Objects of Class1 and Class2 have separate lifetimes.</a:t>
            </a:r>
          </a:p>
          <a:p>
            <a:pPr lvl="4"/>
            <a:r>
              <a:rPr lang="en-US" dirty="0"/>
              <a:t>The figure below shows an example of aggregation. </a:t>
            </a:r>
          </a:p>
          <a:p>
            <a:pPr lvl="5"/>
            <a:r>
              <a:rPr lang="en-US" dirty="0"/>
              <a:t>The relationship is displayed as a solid line with a unfilled diamond at the association end, which is connected to the class that represents the aggregate.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4BB5A-05BD-3A71-A1C5-7EC77777D9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  <p:pic>
        <p:nvPicPr>
          <p:cNvPr id="5" name="Picture 2" descr="Aggregation">
            <a:extLst>
              <a:ext uri="{FF2B5EF4-FFF2-40B4-BE49-F238E27FC236}">
                <a16:creationId xmlns:a16="http://schemas.microsoft.com/office/drawing/2014/main" id="{0811EC51-732D-9C4E-3C34-B7FCEFEC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943" y="5117046"/>
            <a:ext cx="3359758" cy="832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ML Class Diagram">
            <a:extLst>
              <a:ext uri="{FF2B5EF4-FFF2-40B4-BE49-F238E27FC236}">
                <a16:creationId xmlns:a16="http://schemas.microsoft.com/office/drawing/2014/main" id="{EA537BC1-6C28-5854-656C-05BC3D54C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988199"/>
            <a:ext cx="3427895" cy="53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B295DFB-FAED-4FC9-F09A-626B382A6BD7}"/>
              </a:ext>
            </a:extLst>
          </p:cNvPr>
          <p:cNvSpPr txBox="1"/>
          <p:nvPr/>
        </p:nvSpPr>
        <p:spPr>
          <a:xfrm>
            <a:off x="5148064" y="5589162"/>
            <a:ext cx="342789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The company encompasses a number of employees, and even if one employee resigns, the company still exists.</a:t>
            </a:r>
            <a:endParaRPr lang="en-GB" sz="1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649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FF2C-3A93-0757-B46B-D09701BF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Relationships between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2EFC-1F30-4441-5202-A292BCCD9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Association: </a:t>
            </a:r>
            <a:endParaRPr lang="tr-TR" b="1" dirty="0"/>
          </a:p>
          <a:p>
            <a:pPr lvl="1"/>
            <a:r>
              <a:rPr lang="en-US" dirty="0"/>
              <a:t>C</a:t>
            </a:r>
            <a:r>
              <a:rPr lang="tr-TR" dirty="0"/>
              <a:t>omposition</a:t>
            </a:r>
          </a:p>
          <a:p>
            <a:pPr lvl="2"/>
            <a:r>
              <a:rPr lang="en-US" dirty="0"/>
              <a:t>A stronger version of aggregation,</a:t>
            </a:r>
          </a:p>
          <a:p>
            <a:pPr lvl="3"/>
            <a:r>
              <a:rPr lang="en-US" dirty="0"/>
              <a:t>where parts are destroyed when the whole is destroyed</a:t>
            </a:r>
          </a:p>
          <a:p>
            <a:pPr lvl="3"/>
            <a:r>
              <a:rPr lang="en-US" dirty="0"/>
              <a:t>Objects of Class2 live and die with Class1</a:t>
            </a:r>
          </a:p>
          <a:p>
            <a:pPr lvl="3"/>
            <a:r>
              <a:rPr lang="en-US" dirty="0"/>
              <a:t>Class2 cannot stand by itself.</a:t>
            </a:r>
          </a:p>
          <a:p>
            <a:pPr lvl="2"/>
            <a:r>
              <a:rPr lang="en-US" dirty="0"/>
              <a:t>It represents an "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is entirely made of</a:t>
            </a:r>
            <a:r>
              <a:rPr lang="en-US" dirty="0"/>
              <a:t>" relationship.</a:t>
            </a:r>
          </a:p>
          <a:p>
            <a:pPr lvl="4"/>
            <a:r>
              <a:rPr lang="en-US" dirty="0"/>
              <a:t>The figure below shows an example of composition. </a:t>
            </a:r>
          </a:p>
          <a:p>
            <a:pPr lvl="5"/>
            <a:r>
              <a:rPr lang="en-US" dirty="0"/>
              <a:t>The relationship is displayed as a solid line with a filled diamond at the association end, which is connected to the class that represents the whole or composite.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4BB5A-05BD-3A71-A1C5-7EC77777D9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26</a:t>
            </a:fld>
            <a:endParaRPr lang="en-US" altLang="tr-T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295DFB-FAED-4FC9-F09A-626B382A6BD7}"/>
              </a:ext>
            </a:extLst>
          </p:cNvPr>
          <p:cNvSpPr txBox="1"/>
          <p:nvPr/>
        </p:nvSpPr>
        <p:spPr>
          <a:xfrm>
            <a:off x="5148064" y="5589162"/>
            <a:ext cx="342789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A contact book consists of multiple contacts, and if you delete the contact book, all the contacts will be lost.</a:t>
            </a:r>
            <a:endParaRPr lang="en-GB" sz="1400" dirty="0">
              <a:solidFill>
                <a:srgbClr val="00B0F0"/>
              </a:solidFill>
            </a:endParaRPr>
          </a:p>
        </p:txBody>
      </p:sp>
      <p:pic>
        <p:nvPicPr>
          <p:cNvPr id="2050" name="Picture 2" descr="Composition">
            <a:extLst>
              <a:ext uri="{FF2B5EF4-FFF2-40B4-BE49-F238E27FC236}">
                <a16:creationId xmlns:a16="http://schemas.microsoft.com/office/drawing/2014/main" id="{31132BA8-5F4A-C5CC-A1D0-D0C710F0A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297" y="4971205"/>
            <a:ext cx="3277703" cy="81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UML Class Diagram">
            <a:extLst>
              <a:ext uri="{FF2B5EF4-FFF2-40B4-BE49-F238E27FC236}">
                <a16:creationId xmlns:a16="http://schemas.microsoft.com/office/drawing/2014/main" id="{E4A28ECD-A805-2D91-3273-0B01742FC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384" y="4978725"/>
            <a:ext cx="3427895" cy="500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911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FF2C-3A93-0757-B46B-D09701BF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Relationships between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2EFC-1F30-4441-5202-A292BCCD9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Association: </a:t>
            </a:r>
            <a:endParaRPr lang="tr-TR" b="1" dirty="0"/>
          </a:p>
          <a:p>
            <a:pPr lvl="1"/>
            <a:r>
              <a:rPr lang="en-US" dirty="0"/>
              <a:t>Dependency</a:t>
            </a:r>
            <a:endParaRPr lang="tr-TR" dirty="0"/>
          </a:p>
          <a:p>
            <a:pPr lvl="2"/>
            <a:r>
              <a:rPr lang="en-US" dirty="0"/>
              <a:t>A special type of association that forms a weaker relationship.</a:t>
            </a:r>
          </a:p>
          <a:p>
            <a:pPr lvl="3"/>
            <a:r>
              <a:rPr lang="en-US" dirty="0"/>
              <a:t>symbolized by a dotted line</a:t>
            </a:r>
          </a:p>
          <a:p>
            <a:pPr lvl="2"/>
            <a:r>
              <a:rPr lang="en-US" dirty="0"/>
              <a:t>A semantic relationship between two or more classes, </a:t>
            </a:r>
          </a:p>
          <a:p>
            <a:pPr lvl="3"/>
            <a:r>
              <a:rPr lang="en-US" dirty="0"/>
              <a:t>where a change in one class cause changes in another class,</a:t>
            </a:r>
          </a:p>
          <a:p>
            <a:pPr lvl="4"/>
            <a:r>
              <a:rPr lang="en-US" dirty="0"/>
              <a:t>but not the other way around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The figure below shows an example of dependency. </a:t>
            </a:r>
          </a:p>
          <a:p>
            <a:pPr lvl="5"/>
            <a:r>
              <a:rPr lang="en-US" dirty="0"/>
              <a:t>The relationship is displayed as a dashed line with an open arrow.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4BB5A-05BD-3A71-A1C5-7EC77777D9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295DFB-FAED-4FC9-F09A-626B382A6BD7}"/>
              </a:ext>
            </a:extLst>
          </p:cNvPr>
          <p:cNvSpPr txBox="1"/>
          <p:nvPr/>
        </p:nvSpPr>
        <p:spPr>
          <a:xfrm>
            <a:off x="4974364" y="5499229"/>
            <a:ext cx="355807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The Person class might have a </a:t>
            </a:r>
            <a:r>
              <a:rPr lang="en-US" sz="1400" dirty="0" err="1">
                <a:solidFill>
                  <a:srgbClr val="00B0F0"/>
                </a:solidFill>
              </a:rPr>
              <a:t>hasRead</a:t>
            </a:r>
            <a:r>
              <a:rPr lang="en-US" sz="1400" dirty="0">
                <a:solidFill>
                  <a:srgbClr val="00B0F0"/>
                </a:solidFill>
              </a:rPr>
              <a:t> method with a Book parameter that returns true if the person has read the book (perhaps by checking some database).</a:t>
            </a:r>
            <a:endParaRPr lang="en-GB" sz="1400" dirty="0">
              <a:solidFill>
                <a:srgbClr val="00B0F0"/>
              </a:solidFill>
            </a:endParaRPr>
          </a:p>
        </p:txBody>
      </p:sp>
      <p:pic>
        <p:nvPicPr>
          <p:cNvPr id="3074" name="Picture 2" descr="Dependency">
            <a:extLst>
              <a:ext uri="{FF2B5EF4-FFF2-40B4-BE49-F238E27FC236}">
                <a16:creationId xmlns:a16="http://schemas.microsoft.com/office/drawing/2014/main" id="{E4CAB914-2314-03F6-3624-752FD5B12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138608"/>
            <a:ext cx="2982014" cy="73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ependency">
            <a:extLst>
              <a:ext uri="{FF2B5EF4-FFF2-40B4-BE49-F238E27FC236}">
                <a16:creationId xmlns:a16="http://schemas.microsoft.com/office/drawing/2014/main" id="{DA270F30-F81E-4B7E-2EC3-57F10CFC5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306" y="5042356"/>
            <a:ext cx="2982014" cy="40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447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FBADF-8B78-0D46-FFBA-ED49856BC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95EBF-C92F-BAD5-BBD2-BF17D8712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abstract class, no objects can be a direct entity of the abstract class. </a:t>
            </a:r>
          </a:p>
          <a:p>
            <a:r>
              <a:rPr lang="en-US" dirty="0"/>
              <a:t>can neither be declared nor be instantiated. </a:t>
            </a:r>
          </a:p>
          <a:p>
            <a:pPr lvl="1"/>
            <a:r>
              <a:rPr lang="en-US" dirty="0"/>
              <a:t>It is used to find the functionalities across the classes. </a:t>
            </a:r>
          </a:p>
          <a:p>
            <a:r>
              <a:rPr lang="en-US" dirty="0"/>
              <a:t>written in italics. </a:t>
            </a:r>
          </a:p>
          <a:p>
            <a:r>
              <a:rPr lang="en-US" dirty="0"/>
              <a:t>It is best to use the abstract class with multiple objects.</a:t>
            </a:r>
          </a:p>
          <a:p>
            <a:pPr lvl="2"/>
            <a:r>
              <a:rPr lang="en-US" dirty="0"/>
              <a:t>Assume that we have an abstract class named </a:t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displacement</a:t>
            </a:r>
            <a:r>
              <a:rPr lang="en-US" dirty="0"/>
              <a:t> with a method declared inside it, </a:t>
            </a:r>
            <a:br>
              <a:rPr lang="en-US" dirty="0"/>
            </a:br>
            <a:r>
              <a:rPr lang="en-US" dirty="0"/>
              <a:t>and that method will be called as a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drive ()</a:t>
            </a:r>
            <a:r>
              <a:rPr lang="en-US" dirty="0"/>
              <a:t>. </a:t>
            </a:r>
          </a:p>
          <a:p>
            <a:pPr lvl="3"/>
            <a:r>
              <a:rPr lang="en-US" dirty="0"/>
              <a:t>This abstract class method can be </a:t>
            </a:r>
            <a:br>
              <a:rPr lang="en-US" dirty="0"/>
            </a:br>
            <a:r>
              <a:rPr lang="en-US" dirty="0"/>
              <a:t>implemented by any object, for example, car, </a:t>
            </a:r>
            <a:br>
              <a:rPr lang="en-US" dirty="0"/>
            </a:br>
            <a:r>
              <a:rPr lang="en-US" dirty="0"/>
              <a:t>bike, scooter, cycle, etc.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19EDF-3624-18AD-54EA-E9C67D53B7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28</a:t>
            </a:fld>
            <a:endParaRPr lang="en-US" altLang="tr-TR"/>
          </a:p>
        </p:txBody>
      </p:sp>
      <p:pic>
        <p:nvPicPr>
          <p:cNvPr id="7170" name="Picture 2" descr="UML Class Diagram">
            <a:extLst>
              <a:ext uri="{FF2B5EF4-FFF2-40B4-BE49-F238E27FC236}">
                <a16:creationId xmlns:a16="http://schemas.microsoft.com/office/drawing/2014/main" id="{77C6FEB9-3374-25DB-0DB7-2ED6800D3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7" y="4509120"/>
            <a:ext cx="2040391" cy="201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03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0F84A-904B-03A2-B0DC-4578494A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draw a Class Diagram?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72B35-BC14-9ECE-42F3-5BC6FA144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class diagram is used most widely to construct software applications. </a:t>
            </a:r>
          </a:p>
          <a:p>
            <a:pPr lvl="1"/>
            <a:r>
              <a:rPr lang="en-US" dirty="0"/>
              <a:t>It not only represents a static view of the system but also all the major aspects of an application. </a:t>
            </a:r>
          </a:p>
          <a:p>
            <a:pPr lvl="1"/>
            <a:r>
              <a:rPr lang="en-US" dirty="0"/>
              <a:t>A collection of class diagrams as a whole represents a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system.</a:t>
            </a:r>
          </a:p>
          <a:p>
            <a:r>
              <a:rPr lang="en-US" dirty="0"/>
              <a:t>Key points to keep in mind while drawing a class diagram:</a:t>
            </a:r>
          </a:p>
          <a:p>
            <a:pPr lvl="1"/>
            <a:r>
              <a:rPr lang="en-US" dirty="0"/>
              <a:t>Give a meaningful name to the class diagram.</a:t>
            </a:r>
          </a:p>
          <a:p>
            <a:pPr lvl="1"/>
            <a:r>
              <a:rPr lang="en-US" dirty="0"/>
              <a:t>Objects and their relationships should be acknowledged in advance.</a:t>
            </a:r>
          </a:p>
          <a:p>
            <a:pPr lvl="1"/>
            <a:r>
              <a:rPr lang="en-US" dirty="0"/>
              <a:t>Attributes and methods of each class must be known.</a:t>
            </a:r>
          </a:p>
          <a:p>
            <a:pPr lvl="1"/>
            <a:r>
              <a:rPr lang="en-US" dirty="0"/>
              <a:t>A minimum number of desired properties should be specified </a:t>
            </a:r>
          </a:p>
          <a:p>
            <a:pPr lvl="2"/>
            <a:r>
              <a:rPr lang="en-US" dirty="0"/>
              <a:t>more number of the unwanted property will lead to a complex diagram.</a:t>
            </a:r>
          </a:p>
          <a:p>
            <a:pPr lvl="1"/>
            <a:r>
              <a:rPr lang="en-US" dirty="0"/>
              <a:t>Notes can be used as and when required by the developer to describe the aspects of a diagram.</a:t>
            </a:r>
          </a:p>
          <a:p>
            <a:pPr lvl="1"/>
            <a:r>
              <a:rPr lang="en-US" dirty="0"/>
              <a:t>The diagrams should be redrawn and reworked as many times to make it correct before producing its final version.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1FE83-DE4F-F4BE-63C6-FF8C9B3CE6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8936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E13-4CE6-4045-D982-72E354D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sz="3600" b="0" dirty="0">
                <a:solidFill>
                  <a:srgbClr val="FF0000"/>
                </a:solidFill>
                <a:ea typeface="+mn-ea"/>
              </a:rPr>
              <a:t>Outline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8E579-F81A-F525-ABA0-8CB4B509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tr-TR" dirty="0">
                <a:solidFill>
                  <a:srgbClr val="00B0F0"/>
                </a:solidFill>
              </a:rPr>
              <a:t>UML (Unified Modeling Language)</a:t>
            </a:r>
          </a:p>
          <a:p>
            <a:pPr lvl="1"/>
            <a:r>
              <a:rPr lang="en-GB" altLang="tr-TR" dirty="0">
                <a:solidFill>
                  <a:srgbClr val="00B0F0"/>
                </a:solidFill>
              </a:rPr>
              <a:t>Goals of UML</a:t>
            </a:r>
          </a:p>
          <a:p>
            <a:pPr lvl="1"/>
            <a:r>
              <a:rPr lang="en-GB" altLang="tr-TR" dirty="0">
                <a:solidFill>
                  <a:srgbClr val="00B0F0"/>
                </a:solidFill>
              </a:rPr>
              <a:t>Characteristics of UML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Conceptual Modelling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Uses for UML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UML Class Diagram</a:t>
            </a:r>
          </a:p>
          <a:p>
            <a:pPr lvl="1"/>
            <a:r>
              <a:rPr lang="en-GB" altLang="tr-TR" dirty="0">
                <a:solidFill>
                  <a:srgbClr val="00B0F0"/>
                </a:solidFill>
              </a:rPr>
              <a:t>Purpose of Class Diagrams</a:t>
            </a:r>
          </a:p>
          <a:p>
            <a:pPr lvl="1"/>
            <a:r>
              <a:rPr lang="en-GB" altLang="tr-TR" dirty="0">
                <a:solidFill>
                  <a:srgbClr val="00B0F0"/>
                </a:solidFill>
              </a:rPr>
              <a:t>Benefits of Class Diagrams</a:t>
            </a:r>
          </a:p>
          <a:p>
            <a:r>
              <a:rPr lang="en-US" altLang="tr-TR" dirty="0">
                <a:solidFill>
                  <a:srgbClr val="00B0F0"/>
                </a:solidFill>
              </a:rPr>
              <a:t>Vital components of a Class Diagram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Relationships between classes</a:t>
            </a:r>
          </a:p>
          <a:p>
            <a:r>
              <a:rPr lang="en-GB" altLang="tr-TR">
                <a:solidFill>
                  <a:srgbClr val="00B0F0"/>
                </a:solidFill>
              </a:rPr>
              <a:t>Class Diagram Examples</a:t>
            </a:r>
            <a:endParaRPr lang="en-GB" altLang="tr-TR" dirty="0">
              <a:solidFill>
                <a:srgbClr val="00B0F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3388-2D14-FECC-557B-E07CF1FD68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29783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12FBD-A482-B55E-89EA-3BF5E911B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 Diagram Example: Voting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FD0CE-7086-8045-C7BC-B46BD828E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9EC91-64E3-CFD6-EFDB-119D33F7BF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30</a:t>
            </a:fld>
            <a:endParaRPr lang="en-US" altLang="tr-TR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47EC2DF6-8333-B9EA-E09D-6618519EF5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5537"/>
            <a:ext cx="7976324" cy="542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114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66D-E5ED-272F-1D66-4480456F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 Diagram Example</a:t>
            </a:r>
            <a:r>
              <a:rPr lang="en-US" dirty="0"/>
              <a:t>:</a:t>
            </a:r>
            <a:r>
              <a:rPr lang="en-GB" dirty="0"/>
              <a:t> Rental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9AD22-E43B-F0F8-9614-DDB4CE8BE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3BF005-6B3C-946F-41D5-A98B5354CB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31</a:t>
            </a:fld>
            <a:endParaRPr lang="en-US" altLang="tr-TR"/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3E5E4C8C-3E87-A05D-ED8F-60F1EB866751}"/>
              </a:ext>
            </a:extLst>
          </p:cNvPr>
          <p:cNvGrpSpPr>
            <a:grpSpLocks/>
          </p:cNvGrpSpPr>
          <p:nvPr/>
        </p:nvGrpSpPr>
        <p:grpSpPr bwMode="auto">
          <a:xfrm>
            <a:off x="467544" y="1196752"/>
            <a:ext cx="8136904" cy="5256584"/>
            <a:chOff x="528" y="912"/>
            <a:chExt cx="4800" cy="2976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42DEC98A-C300-DA4C-8D06-1C65F660D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3467"/>
              <a:ext cx="630" cy="4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38F4F8A1-D7CD-6627-6D56-AED5EAFFA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3467"/>
              <a:ext cx="630" cy="14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119B7DF5-6509-27CB-4953-C5EFB724C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" y="3482"/>
              <a:ext cx="48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1"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DVD Movie</a:t>
              </a:r>
              <a:endParaRPr kumimoji="1" lang="en-US" altLang="en-US" sz="160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74E08365-A530-18A9-D961-B72150AEE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3467"/>
              <a:ext cx="629" cy="4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12E128D2-0926-FAE1-5272-2C399B856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3467"/>
              <a:ext cx="629" cy="14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CEB12BC3-AEE9-EAB5-A676-4835042F5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482"/>
              <a:ext cx="47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1"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VHS Movie</a:t>
              </a:r>
              <a:endParaRPr kumimoji="1" lang="en-US" altLang="en-US" sz="160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890DD524-BB50-35F2-9C55-0AB48B8DD9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" y="3467"/>
              <a:ext cx="630" cy="4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A3341836-FBD0-5C85-C4F2-73F93C788F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" y="3467"/>
              <a:ext cx="630" cy="14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99DF1397-80C6-F91B-A694-501847F65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2" y="3482"/>
              <a:ext cx="5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1"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Video Game</a:t>
              </a:r>
              <a:endParaRPr kumimoji="1" lang="en-US" altLang="en-US" sz="160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3B480026-C740-5F39-B7A7-B364B2C4F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9" y="2504"/>
              <a:ext cx="839" cy="28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C5E0A948-093E-F845-7769-16A26A603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9" y="2347"/>
              <a:ext cx="839" cy="24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>
                <a:lnSpc>
                  <a:spcPct val="50000"/>
                </a:lnSpc>
              </a:pPr>
              <a:r>
                <a:rPr lang="en-US" altLang="en-US" sz="1200" i="1">
                  <a:latin typeface="Verdana" panose="020B0604030504040204" pitchFamily="34" charset="0"/>
                </a:rPr>
                <a:t>Rental Item</a:t>
              </a: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D18818C6-B0EC-34D2-660C-D937E03C36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" y="1868"/>
              <a:ext cx="840" cy="6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1FAE3F18-D909-455F-D318-D43A4C6B9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" y="1868"/>
              <a:ext cx="840" cy="21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0E98BE76-9AD5-EE0A-9B1E-45A04CEB75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7" y="1917"/>
              <a:ext cx="6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1"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Rental Invoice</a:t>
              </a:r>
              <a:endParaRPr kumimoji="1" lang="en-US" altLang="en-US" sz="160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85C02F1C-2C79-0D15-1156-5DDB61C69A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3" y="2341"/>
              <a:ext cx="210" cy="105"/>
            </a:xfrm>
            <a:custGeom>
              <a:avLst/>
              <a:gdLst>
                <a:gd name="T0" fmla="*/ 0 w 210"/>
                <a:gd name="T1" fmla="*/ 52 h 105"/>
                <a:gd name="T2" fmla="*/ 105 w 210"/>
                <a:gd name="T3" fmla="*/ 0 h 105"/>
                <a:gd name="T4" fmla="*/ 210 w 210"/>
                <a:gd name="T5" fmla="*/ 52 h 105"/>
                <a:gd name="T6" fmla="*/ 105 w 210"/>
                <a:gd name="T7" fmla="*/ 105 h 105"/>
                <a:gd name="T8" fmla="*/ 0 w 210"/>
                <a:gd name="T9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05">
                  <a:moveTo>
                    <a:pt x="0" y="52"/>
                  </a:moveTo>
                  <a:lnTo>
                    <a:pt x="105" y="0"/>
                  </a:lnTo>
                  <a:lnTo>
                    <a:pt x="210" y="52"/>
                  </a:lnTo>
                  <a:lnTo>
                    <a:pt x="105" y="105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AE6A8137-00D8-BEF4-98E4-D40E65AA4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323"/>
              <a:ext cx="21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1" lang="en-US" altLang="en-US" sz="1800">
                  <a:solidFill>
                    <a:srgbClr val="000000"/>
                  </a:solidFill>
                  <a:latin typeface="Arial" panose="020B0604020202020204" pitchFamily="34" charset="0"/>
                </a:rPr>
                <a:t>1..*</a:t>
              </a:r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475B6936-4CB4-506D-8993-9307A02B1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8" y="2468"/>
              <a:ext cx="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1" lang="en-US" altLang="en-US" sz="18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kumimoji="1" lang="en-US" altLang="en-US" sz="160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FBA62EE2-AA21-9BC6-C834-5381740AC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9" y="1248"/>
              <a:ext cx="839" cy="5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3F52513C-2DCE-0362-255B-90950AC4F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9" y="1248"/>
              <a:ext cx="839" cy="17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409D4369-F1F6-E5A6-A6C2-71D5107E6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1" y="1280"/>
              <a:ext cx="4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1"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Customer</a:t>
              </a:r>
              <a:endParaRPr kumimoji="1" lang="en-US" altLang="en-US" sz="160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73D777D9-72E0-A43F-8269-7D5D18CF2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3" y="2131"/>
              <a:ext cx="210" cy="105"/>
            </a:xfrm>
            <a:custGeom>
              <a:avLst/>
              <a:gdLst>
                <a:gd name="T0" fmla="*/ 0 w 210"/>
                <a:gd name="T1" fmla="*/ 52 h 105"/>
                <a:gd name="T2" fmla="*/ 105 w 210"/>
                <a:gd name="T3" fmla="*/ 0 h 105"/>
                <a:gd name="T4" fmla="*/ 210 w 210"/>
                <a:gd name="T5" fmla="*/ 52 h 105"/>
                <a:gd name="T6" fmla="*/ 105 w 210"/>
                <a:gd name="T7" fmla="*/ 105 h 105"/>
                <a:gd name="T8" fmla="*/ 0 w 210"/>
                <a:gd name="T9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05">
                  <a:moveTo>
                    <a:pt x="0" y="52"/>
                  </a:moveTo>
                  <a:lnTo>
                    <a:pt x="105" y="0"/>
                  </a:lnTo>
                  <a:lnTo>
                    <a:pt x="210" y="52"/>
                  </a:lnTo>
                  <a:lnTo>
                    <a:pt x="105" y="105"/>
                  </a:lnTo>
                  <a:lnTo>
                    <a:pt x="0" y="5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95A11217-C195-9302-652D-6DB8CDC0A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" y="3338"/>
              <a:ext cx="840" cy="4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A066C15A-21C2-4CA2-1D66-07B3B4133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" y="3338"/>
              <a:ext cx="840" cy="21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D83A24B-F125-D8F8-EF2C-29790DB49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3" y="3387"/>
              <a:ext cx="73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1"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Checkout Screen</a:t>
              </a:r>
              <a:endParaRPr kumimoji="1" lang="en-US" altLang="en-US" sz="160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F6C48B45-636C-9CDA-321D-03180B8A51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53" y="2498"/>
              <a:ext cx="1" cy="8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9918DB38-9524-E696-9D7A-0AAAADC9C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52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1" lang="en-US" altLang="en-US" sz="1800">
                  <a:solidFill>
                    <a:srgbClr val="000000"/>
                  </a:solidFill>
                  <a:latin typeface="Arial" panose="020B0604020202020204" pitchFamily="34" charset="0"/>
                </a:rPr>
                <a:t>0..1</a:t>
              </a:r>
              <a:endParaRPr kumimoji="1" lang="en-US" altLang="en-US" sz="160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4FD4BE12-C3FE-4D05-D876-FCE6828DA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1318"/>
              <a:ext cx="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1" lang="en-US" altLang="en-US" sz="18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kumimoji="1" lang="en-US" altLang="en-US" sz="160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3" name="AutoShape 31">
              <a:extLst>
                <a:ext uri="{FF2B5EF4-FFF2-40B4-BE49-F238E27FC236}">
                  <a16:creationId xmlns:a16="http://schemas.microsoft.com/office/drawing/2014/main" id="{F0A2D06B-B6F8-367C-4E72-ABFB99E80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832"/>
              <a:ext cx="816" cy="384"/>
            </a:xfrm>
            <a:prstGeom prst="wedgeRoundRectCallout">
              <a:avLst>
                <a:gd name="adj1" fmla="val -92032"/>
                <a:gd name="adj2" fmla="val -80991"/>
                <a:gd name="adj3" fmla="val 16667"/>
              </a:avLst>
            </a:prstGeom>
            <a:solidFill>
              <a:srgbClr val="FFFFFB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lnSpc>
                  <a:spcPct val="89000"/>
                </a:lnSpc>
                <a:spcBef>
                  <a:spcPct val="4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Simple</a:t>
              </a:r>
            </a:p>
            <a:p>
              <a:pPr algn="ctr" eaLnBrk="0" hangingPunct="0">
                <a:lnSpc>
                  <a:spcPct val="89000"/>
                </a:lnSpc>
                <a:spcBef>
                  <a:spcPct val="4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 Association</a:t>
              </a:r>
            </a:p>
          </p:txBody>
        </p:sp>
        <p:sp>
          <p:nvSpPr>
            <p:cNvPr id="34" name="AutoShape 32">
              <a:extLst>
                <a:ext uri="{FF2B5EF4-FFF2-40B4-BE49-F238E27FC236}">
                  <a16:creationId xmlns:a16="http://schemas.microsoft.com/office/drawing/2014/main" id="{99333946-8C18-42C6-EA24-97D400F59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392"/>
              <a:ext cx="480" cy="288"/>
            </a:xfrm>
            <a:prstGeom prst="wedgeRoundRectCallout">
              <a:avLst>
                <a:gd name="adj1" fmla="val 117708"/>
                <a:gd name="adj2" fmla="val -70486"/>
                <a:gd name="adj3" fmla="val 16667"/>
              </a:avLst>
            </a:prstGeom>
            <a:solidFill>
              <a:srgbClr val="FFFFFB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lnSpc>
                  <a:spcPct val="89000"/>
                </a:lnSpc>
                <a:spcBef>
                  <a:spcPct val="4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Class</a:t>
              </a:r>
            </a:p>
          </p:txBody>
        </p:sp>
        <p:sp>
          <p:nvSpPr>
            <p:cNvPr id="35" name="AutoShape 33">
              <a:extLst>
                <a:ext uri="{FF2B5EF4-FFF2-40B4-BE49-F238E27FC236}">
                  <a16:creationId xmlns:a16="http://schemas.microsoft.com/office/drawing/2014/main" id="{649D4B6E-5B9D-FB67-7A9C-567302349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872"/>
              <a:ext cx="624" cy="432"/>
            </a:xfrm>
            <a:prstGeom prst="wedgeRoundRectCallout">
              <a:avLst>
                <a:gd name="adj1" fmla="val 93111"/>
                <a:gd name="adj2" fmla="val 67130"/>
                <a:gd name="adj3" fmla="val 16667"/>
              </a:avLst>
            </a:prstGeom>
            <a:solidFill>
              <a:srgbClr val="FFFFFB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lnSpc>
                  <a:spcPct val="89000"/>
                </a:lnSpc>
                <a:spcBef>
                  <a:spcPct val="4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Abstract</a:t>
              </a:r>
            </a:p>
            <a:p>
              <a:pPr algn="ctr" eaLnBrk="0" hangingPunct="0">
                <a:lnSpc>
                  <a:spcPct val="89000"/>
                </a:lnSpc>
                <a:spcBef>
                  <a:spcPct val="4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Class</a:t>
              </a:r>
            </a:p>
          </p:txBody>
        </p:sp>
        <p:sp>
          <p:nvSpPr>
            <p:cNvPr id="36" name="AutoShape 34">
              <a:extLst>
                <a:ext uri="{FF2B5EF4-FFF2-40B4-BE49-F238E27FC236}">
                  <a16:creationId xmlns:a16="http://schemas.microsoft.com/office/drawing/2014/main" id="{8740F41A-30C6-C59A-7364-D71FF5AE56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296"/>
              <a:ext cx="864" cy="336"/>
            </a:xfrm>
            <a:prstGeom prst="wedgeRoundRectCallout">
              <a:avLst>
                <a:gd name="adj1" fmla="val -1157"/>
                <a:gd name="adj2" fmla="val 179167"/>
                <a:gd name="adj3" fmla="val 16667"/>
              </a:avLst>
            </a:prstGeom>
            <a:solidFill>
              <a:srgbClr val="FFFFFB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lnSpc>
                  <a:spcPct val="89000"/>
                </a:lnSpc>
                <a:spcBef>
                  <a:spcPct val="4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Simple </a:t>
              </a:r>
            </a:p>
            <a:p>
              <a:pPr algn="ctr" eaLnBrk="0" hangingPunct="0">
                <a:lnSpc>
                  <a:spcPct val="89000"/>
                </a:lnSpc>
                <a:spcBef>
                  <a:spcPct val="4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Aggregation</a:t>
              </a:r>
            </a:p>
          </p:txBody>
        </p:sp>
        <p:sp>
          <p:nvSpPr>
            <p:cNvPr id="37" name="AutoShape 35">
              <a:extLst>
                <a:ext uri="{FF2B5EF4-FFF2-40B4-BE49-F238E27FC236}">
                  <a16:creationId xmlns:a16="http://schemas.microsoft.com/office/drawing/2014/main" id="{2AB63EA2-3DAC-B85C-D1C2-A8BA6477F9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928"/>
              <a:ext cx="912" cy="240"/>
            </a:xfrm>
            <a:prstGeom prst="wedgeRoundRectCallout">
              <a:avLst>
                <a:gd name="adj1" fmla="val 97477"/>
                <a:gd name="adj2" fmla="val -49167"/>
                <a:gd name="adj3" fmla="val 16667"/>
              </a:avLst>
            </a:prstGeom>
            <a:solidFill>
              <a:srgbClr val="FFFFFB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lnSpc>
                  <a:spcPct val="89000"/>
                </a:lnSpc>
                <a:spcBef>
                  <a:spcPct val="4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Generalization</a:t>
              </a:r>
            </a:p>
          </p:txBody>
        </p:sp>
        <p:sp>
          <p:nvSpPr>
            <p:cNvPr id="38" name="AutoShape 36">
              <a:extLst>
                <a:ext uri="{FF2B5EF4-FFF2-40B4-BE49-F238E27FC236}">
                  <a16:creationId xmlns:a16="http://schemas.microsoft.com/office/drawing/2014/main" id="{76C54C21-8C3A-B431-8E53-498D82127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736"/>
              <a:ext cx="768" cy="384"/>
            </a:xfrm>
            <a:prstGeom prst="wedgeRoundRectCallout">
              <a:avLst>
                <a:gd name="adj1" fmla="val 70315"/>
                <a:gd name="adj2" fmla="val -117968"/>
                <a:gd name="adj3" fmla="val 16667"/>
              </a:avLst>
            </a:prstGeom>
            <a:solidFill>
              <a:srgbClr val="FFFFFB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lnSpc>
                  <a:spcPct val="89000"/>
                </a:lnSpc>
                <a:spcBef>
                  <a:spcPct val="4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Composition</a:t>
              </a:r>
            </a:p>
          </p:txBody>
        </p:sp>
        <p:cxnSp>
          <p:nvCxnSpPr>
            <p:cNvPr id="39" name="AutoShape 37">
              <a:extLst>
                <a:ext uri="{FF2B5EF4-FFF2-40B4-BE49-F238E27FC236}">
                  <a16:creationId xmlns:a16="http://schemas.microsoft.com/office/drawing/2014/main" id="{F16AA46C-9E06-FAD6-4CD5-4465D910D9C3}"/>
                </a:ext>
              </a:extLst>
            </p:cNvPr>
            <p:cNvCxnSpPr>
              <a:cxnSpLocks noChangeShapeType="1"/>
              <a:stCxn id="10" idx="0"/>
              <a:endCxn id="15" idx="2"/>
            </p:cNvCxnSpPr>
            <p:nvPr/>
          </p:nvCxnSpPr>
          <p:spPr bwMode="auto">
            <a:xfrm flipV="1">
              <a:off x="1949" y="2792"/>
              <a:ext cx="0" cy="6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AutoShape 38">
              <a:extLst>
                <a:ext uri="{FF2B5EF4-FFF2-40B4-BE49-F238E27FC236}">
                  <a16:creationId xmlns:a16="http://schemas.microsoft.com/office/drawing/2014/main" id="{476BD3F5-B216-9F4D-E6C8-C89D7CE27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3" y="2792"/>
              <a:ext cx="191" cy="147"/>
            </a:xfrm>
            <a:prstGeom prst="flowChartExtra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1" name="AutoShape 39">
              <a:extLst>
                <a:ext uri="{FF2B5EF4-FFF2-40B4-BE49-F238E27FC236}">
                  <a16:creationId xmlns:a16="http://schemas.microsoft.com/office/drawing/2014/main" id="{BEEFC18B-7F44-5F45-2545-A5153492143B}"/>
                </a:ext>
              </a:extLst>
            </p:cNvPr>
            <p:cNvCxnSpPr>
              <a:cxnSpLocks noChangeShapeType="1"/>
              <a:stCxn id="7" idx="0"/>
              <a:endCxn id="13" idx="0"/>
            </p:cNvCxnSpPr>
            <p:nvPr/>
          </p:nvCxnSpPr>
          <p:spPr bwMode="auto">
            <a:xfrm rot="5400000" flipV="1">
              <a:off x="1948" y="2628"/>
              <a:ext cx="1" cy="1679"/>
            </a:xfrm>
            <a:prstGeom prst="bentConnector3">
              <a:avLst>
                <a:gd name="adj1" fmla="val -180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AutoShape 40">
              <a:extLst>
                <a:ext uri="{FF2B5EF4-FFF2-40B4-BE49-F238E27FC236}">
                  <a16:creationId xmlns:a16="http://schemas.microsoft.com/office/drawing/2014/main" id="{988C7359-F59A-DC14-771D-96FDA57AC703}"/>
                </a:ext>
              </a:extLst>
            </p:cNvPr>
            <p:cNvCxnSpPr>
              <a:cxnSpLocks noChangeShapeType="1"/>
              <a:stCxn id="20" idx="4"/>
              <a:endCxn id="15" idx="3"/>
            </p:cNvCxnSpPr>
            <p:nvPr/>
          </p:nvCxnSpPr>
          <p:spPr bwMode="auto">
            <a:xfrm rot="10800000" flipV="1">
              <a:off x="2368" y="2393"/>
              <a:ext cx="1155" cy="255"/>
            </a:xfrm>
            <a:prstGeom prst="bentConnector3">
              <a:avLst>
                <a:gd name="adj1" fmla="val 4995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41">
              <a:extLst>
                <a:ext uri="{FF2B5EF4-FFF2-40B4-BE49-F238E27FC236}">
                  <a16:creationId xmlns:a16="http://schemas.microsoft.com/office/drawing/2014/main" id="{CD7D51AB-A0CB-62CF-B631-468F8A1781BD}"/>
                </a:ext>
              </a:extLst>
            </p:cNvPr>
            <p:cNvCxnSpPr>
              <a:cxnSpLocks noChangeShapeType="1"/>
              <a:stCxn id="26" idx="4"/>
              <a:endCxn id="23" idx="3"/>
            </p:cNvCxnSpPr>
            <p:nvPr/>
          </p:nvCxnSpPr>
          <p:spPr bwMode="auto">
            <a:xfrm rot="10800000">
              <a:off x="2368" y="1511"/>
              <a:ext cx="1155" cy="672"/>
            </a:xfrm>
            <a:prstGeom prst="bentConnector3">
              <a:avLst>
                <a:gd name="adj1" fmla="val 42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AutoShape 42">
              <a:extLst>
                <a:ext uri="{FF2B5EF4-FFF2-40B4-BE49-F238E27FC236}">
                  <a16:creationId xmlns:a16="http://schemas.microsoft.com/office/drawing/2014/main" id="{56ABE3F3-1EB6-D609-307B-C01D4CEDA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912"/>
              <a:ext cx="720" cy="288"/>
            </a:xfrm>
            <a:prstGeom prst="wedgeRoundRectCallout">
              <a:avLst>
                <a:gd name="adj1" fmla="val -127361"/>
                <a:gd name="adj2" fmla="val 116319"/>
                <a:gd name="adj3" fmla="val 16667"/>
              </a:avLst>
            </a:prstGeom>
            <a:solidFill>
              <a:srgbClr val="FFFFFB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lnSpc>
                  <a:spcPct val="89000"/>
                </a:lnSpc>
                <a:spcBef>
                  <a:spcPct val="4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Multiplicity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8285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D7673-38AE-C234-7303-683B5BD52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 Diagram Example</a:t>
            </a:r>
            <a:r>
              <a:rPr lang="en-US" dirty="0"/>
              <a:t>: Student Record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873C6-052A-7F9F-4DC4-17C5FC143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BC24C-758F-A483-6F97-EC3EE98C59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32</a:t>
            </a:fld>
            <a:endParaRPr lang="en-US" altLang="tr-TR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73E8F12-F1E8-646A-4162-F0A67FA7B0F0}"/>
              </a:ext>
            </a:extLst>
          </p:cNvPr>
          <p:cNvGrpSpPr/>
          <p:nvPr/>
        </p:nvGrpSpPr>
        <p:grpSpPr>
          <a:xfrm>
            <a:off x="762000" y="1988840"/>
            <a:ext cx="7239000" cy="3962400"/>
            <a:chOff x="762000" y="1988840"/>
            <a:chExt cx="7239000" cy="3962400"/>
          </a:xfrm>
        </p:grpSpPr>
        <p:sp>
          <p:nvSpPr>
            <p:cNvPr id="19" name="Rectangle 3">
              <a:extLst>
                <a:ext uri="{FF2B5EF4-FFF2-40B4-BE49-F238E27FC236}">
                  <a16:creationId xmlns:a16="http://schemas.microsoft.com/office/drawing/2014/main" id="{6C0DEB81-F820-EA2C-E2DF-443E72BAC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1988840"/>
              <a:ext cx="2819400" cy="4095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1C1C1C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StudentBody</a:t>
              </a:r>
            </a:p>
          </p:txBody>
        </p:sp>
        <p:sp>
          <p:nvSpPr>
            <p:cNvPr id="20" name="Rectangle 4">
              <a:extLst>
                <a:ext uri="{FF2B5EF4-FFF2-40B4-BE49-F238E27FC236}">
                  <a16:creationId xmlns:a16="http://schemas.microsoft.com/office/drawing/2014/main" id="{27EEAE5B-1DBD-9BEA-9659-1FC04D702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2398415"/>
              <a:ext cx="2819400" cy="3048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1C1C1C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5">
              <a:extLst>
                <a:ext uri="{FF2B5EF4-FFF2-40B4-BE49-F238E27FC236}">
                  <a16:creationId xmlns:a16="http://schemas.microsoft.com/office/drawing/2014/main" id="{9DE715E2-D418-1B76-7D56-F226856A9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2688928"/>
              <a:ext cx="2819400" cy="47148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1C1C1C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+ main (args : String[])</a:t>
              </a:r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365B13DF-E122-A98A-755D-A65EB4C0BC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200" y="3563640"/>
              <a:ext cx="2844800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1C1C1C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+ toString() : String</a:t>
              </a:r>
            </a:p>
          </p:txBody>
        </p:sp>
        <p:sp>
          <p:nvSpPr>
            <p:cNvPr id="23" name="Line 7">
              <a:extLst>
                <a:ext uri="{FF2B5EF4-FFF2-40B4-BE49-F238E27FC236}">
                  <a16:creationId xmlns:a16="http://schemas.microsoft.com/office/drawing/2014/main" id="{839B22CC-81E9-2229-D9C3-F56832C6BC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1400" y="2217440"/>
              <a:ext cx="1600200" cy="0"/>
            </a:xfrm>
            <a:prstGeom prst="line">
              <a:avLst/>
            </a:prstGeom>
            <a:noFill/>
            <a:ln w="28575">
              <a:solidFill>
                <a:srgbClr val="1C1C1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 Box 8">
              <a:extLst>
                <a:ext uri="{FF2B5EF4-FFF2-40B4-BE49-F238E27FC236}">
                  <a16:creationId xmlns:a16="http://schemas.microsoft.com/office/drawing/2014/main" id="{6FD8752C-0DB1-2F11-740C-4BC3033124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2217440"/>
              <a:ext cx="34607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pPr algn="ctr"/>
              <a:r>
                <a:rPr lang="en-US" altLang="en-US" b="1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5" name="Text Box 9">
              <a:extLst>
                <a:ext uri="{FF2B5EF4-FFF2-40B4-BE49-F238E27FC236}">
                  <a16:creationId xmlns:a16="http://schemas.microsoft.com/office/drawing/2014/main" id="{BFFB00A1-EC43-D13A-2D8B-256CCBA4A2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0" y="2217440"/>
              <a:ext cx="66992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pPr algn="ctr"/>
              <a:r>
                <a:rPr lang="en-US" altLang="en-US" b="1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100</a:t>
              </a:r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74295390-7B2D-CF6C-00C6-B5F76F858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7788" y="2003128"/>
              <a:ext cx="2843212" cy="4095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1C1C1C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Student</a:t>
              </a:r>
            </a:p>
          </p:txBody>
        </p:sp>
        <p:sp>
          <p:nvSpPr>
            <p:cNvPr id="27" name="Rectangle 11">
              <a:extLst>
                <a:ext uri="{FF2B5EF4-FFF2-40B4-BE49-F238E27FC236}">
                  <a16:creationId xmlns:a16="http://schemas.microsoft.com/office/drawing/2014/main" id="{28117C4A-9DC1-E1A1-AC8C-075EC23C7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200" y="2407940"/>
              <a:ext cx="2844800" cy="11557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1C1C1C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- firstName : String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- lastName : String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- homeAddress : Address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- schoolAddress : Address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E1AAA22D-6304-F475-0D26-B5FA9C078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600" y="5417840"/>
              <a:ext cx="2844800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1C1C1C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+ toString() : String</a:t>
              </a:r>
            </a:p>
          </p:txBody>
        </p:sp>
        <p:sp>
          <p:nvSpPr>
            <p:cNvPr id="29" name="Rectangle 13">
              <a:extLst>
                <a:ext uri="{FF2B5EF4-FFF2-40B4-BE49-F238E27FC236}">
                  <a16:creationId xmlns:a16="http://schemas.microsoft.com/office/drawing/2014/main" id="{0DDE5381-94DC-7AEC-0484-91EBAC4B2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600" y="4262140"/>
              <a:ext cx="2844800" cy="11557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1C1C1C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- streetAddress : String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- city : String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- state : String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- zipCode : long</a:t>
              </a:r>
            </a:p>
          </p:txBody>
        </p:sp>
        <p:sp>
          <p:nvSpPr>
            <p:cNvPr id="30" name="Line 14">
              <a:extLst>
                <a:ext uri="{FF2B5EF4-FFF2-40B4-BE49-F238E27FC236}">
                  <a16:creationId xmlns:a16="http://schemas.microsoft.com/office/drawing/2014/main" id="{584A8BBF-4C90-EED8-37FF-6FDE9435C6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4800" y="3666828"/>
              <a:ext cx="1025525" cy="227012"/>
            </a:xfrm>
            <a:prstGeom prst="line">
              <a:avLst/>
            </a:prstGeom>
            <a:noFill/>
            <a:ln w="28575">
              <a:solidFill>
                <a:srgbClr val="1C1C1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15">
              <a:extLst>
                <a:ext uri="{FF2B5EF4-FFF2-40B4-BE49-F238E27FC236}">
                  <a16:creationId xmlns:a16="http://schemas.microsoft.com/office/drawing/2014/main" id="{5E81ABC9-5990-F1E7-C6D8-B0A3D00C82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332260">
              <a:off x="4013200" y="3814465"/>
              <a:ext cx="152400" cy="1524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1C1C1C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16">
              <a:extLst>
                <a:ext uri="{FF2B5EF4-FFF2-40B4-BE49-F238E27FC236}">
                  <a16:creationId xmlns:a16="http://schemas.microsoft.com/office/drawing/2014/main" id="{CBD870E5-2CF8-73CD-47C6-8C8739CF8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600" y="3857328"/>
              <a:ext cx="2844800" cy="4095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1C1C1C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Arial Unicode MS" pitchFamily="34" charset="-128"/>
                  <a:cs typeface="Times New Roman" panose="02020603050405020304" pitchFamily="18" charset="0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89262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295F8-FB04-C5A7-2B64-2936E824A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Diagram Example: Order System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9649D-B45E-2A43-087D-F5946CB1CA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33</a:t>
            </a:fld>
            <a:endParaRPr lang="en-US" altLang="tr-T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8250588-F536-7EFD-7E72-D08691269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 descr="Class Diagram Example: Order System">
            <a:extLst>
              <a:ext uri="{FF2B5EF4-FFF2-40B4-BE49-F238E27FC236}">
                <a16:creationId xmlns:a16="http://schemas.microsoft.com/office/drawing/2014/main" id="{55956E37-9A58-B786-B5EF-321A82FE5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39" y="1449613"/>
            <a:ext cx="8370930" cy="467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2972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E95B7-AE15-7CA3-B501-0600A5C8D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Class Diagram Example: GUI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E46E-CD47-C389-4914-DD8F3CCF2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class diagram may also have notes attached to classes or relationships.</a:t>
            </a:r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0EDA57-C475-DD92-DB02-156B6D3474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34</a:t>
            </a:fld>
            <a:endParaRPr lang="en-US" altLang="tr-TR"/>
          </a:p>
        </p:txBody>
      </p:sp>
      <p:pic>
        <p:nvPicPr>
          <p:cNvPr id="5122" name="Picture 2" descr="Class Diagram Example: GUI">
            <a:extLst>
              <a:ext uri="{FF2B5EF4-FFF2-40B4-BE49-F238E27FC236}">
                <a16:creationId xmlns:a16="http://schemas.microsoft.com/office/drawing/2014/main" id="{26BE4FDB-BB83-DF76-5903-77B1172B9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38" y="2324904"/>
            <a:ext cx="8370930" cy="398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3872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C979C-B49F-3CBA-A572-FD43A882F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 Diagram Example: Sales Order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541F7-3811-747D-87D2-0E4213A80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52CAC-CB38-136E-437B-1D137AE57D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35</a:t>
            </a:fld>
            <a:endParaRPr lang="en-US" altLang="tr-TR"/>
          </a:p>
        </p:txBody>
      </p:sp>
      <p:pic>
        <p:nvPicPr>
          <p:cNvPr id="6146" name="Picture 2" descr="UML Class Diagram">
            <a:extLst>
              <a:ext uri="{FF2B5EF4-FFF2-40B4-BE49-F238E27FC236}">
                <a16:creationId xmlns:a16="http://schemas.microsoft.com/office/drawing/2014/main" id="{BA0F89AE-8FA6-49FF-7930-295FFD21B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69684"/>
            <a:ext cx="7632848" cy="5454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362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94A9E-9B6D-977B-AC50-5A34A02E6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for creating UML diagrams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9D260-D1A3-6736-B941-B0AD4BF81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err="1"/>
              <a:t>ClickUp</a:t>
            </a:r>
            <a:endParaRPr lang="fr-FR" dirty="0"/>
          </a:p>
          <a:p>
            <a:pPr lvl="1"/>
            <a:r>
              <a:rPr lang="fr-FR" dirty="0"/>
              <a:t>https://clickup.com/</a:t>
            </a:r>
          </a:p>
          <a:p>
            <a:r>
              <a:rPr lang="fr-FR" dirty="0"/>
              <a:t>Violet </a:t>
            </a:r>
          </a:p>
          <a:p>
            <a:pPr lvl="1"/>
            <a:r>
              <a:rPr lang="fr-FR" dirty="0"/>
              <a:t>http://horstmann.com/violet/ </a:t>
            </a:r>
          </a:p>
          <a:p>
            <a:r>
              <a:rPr lang="fr-FR" dirty="0"/>
              <a:t>Rational Rose</a:t>
            </a:r>
          </a:p>
          <a:p>
            <a:pPr lvl="1"/>
            <a:r>
              <a:rPr lang="fr-FR" dirty="0"/>
              <a:t>https://www.ibm.com/support/pages/ibm-rational-rose-enterprise-7004-ifix001</a:t>
            </a:r>
          </a:p>
          <a:p>
            <a:r>
              <a:rPr lang="fr-FR" dirty="0"/>
              <a:t>Visual </a:t>
            </a:r>
            <a:r>
              <a:rPr lang="fr-FR" dirty="0" err="1"/>
              <a:t>Paradigm</a:t>
            </a:r>
            <a:r>
              <a:rPr lang="fr-FR" dirty="0"/>
              <a:t> UML Suite </a:t>
            </a:r>
          </a:p>
          <a:p>
            <a:pPr lvl="1"/>
            <a:r>
              <a:rPr lang="fr-FR" dirty="0"/>
              <a:t>http://www.visual-paradigm.com/ </a:t>
            </a:r>
          </a:p>
          <a:p>
            <a:pPr>
              <a:defRPr/>
            </a:pPr>
            <a:r>
              <a:rPr lang="en-GB" b="0" i="0" dirty="0" err="1">
                <a:solidFill>
                  <a:srgbClr val="444444"/>
                </a:solidFill>
                <a:effectLst/>
                <a:latin typeface="IBM Plex Sans" panose="020B0503050203000203" pitchFamily="34" charset="0"/>
              </a:rPr>
              <a:t>SmartDraw</a:t>
            </a:r>
            <a:endParaRPr kumimoji="1" 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17910" marR="0" lvl="1" indent="-160735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lang="fr-FR" dirty="0"/>
              <a:t>https://www.smartdraw.com/</a:t>
            </a: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GB" sz="28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Arial" panose="020B0604020202020204" pitchFamily="34" charset="0"/>
              </a:rPr>
              <a:t>EdrawMax</a:t>
            </a:r>
            <a:endParaRPr kumimoji="1" 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17910" marR="0" lvl="1" indent="-160735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https://www.edrawsoft.com/</a:t>
            </a: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GB" sz="28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IBM Plex Sans" panose="020B0503050203000203" pitchFamily="34" charset="0"/>
                <a:ea typeface="+mn-ea"/>
                <a:cs typeface="Arial" panose="020B0604020202020204" pitchFamily="34" charset="0"/>
              </a:rPr>
              <a:t>Lucidchartx</a:t>
            </a:r>
            <a:endParaRPr kumimoji="1" 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17910" marR="0" lvl="1" indent="-160735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fr-FR" sz="25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https://www.lucidchart.com/</a:t>
            </a:r>
            <a:endParaRPr lang="en-US" dirty="0"/>
          </a:p>
          <a:p>
            <a:pPr marL="180975" lvl="1" indent="0">
              <a:buNone/>
              <a:defRPr/>
            </a:pPr>
            <a:r>
              <a:rPr lang="en-US" sz="4000" b="1" dirty="0">
                <a:solidFill>
                  <a:srgbClr val="444444"/>
                </a:solidFill>
                <a:latin typeface="IBM Plex Sans" panose="020B0503050203000203" pitchFamily="34" charset="0"/>
                <a:ea typeface="+mn-ea"/>
              </a:rPr>
              <a:t>⁞</a:t>
            </a:r>
          </a:p>
          <a:p>
            <a:pPr marL="514350" lvl="2" indent="0">
              <a:buNone/>
            </a:pPr>
            <a:endParaRPr lang="en-US" dirty="0"/>
          </a:p>
          <a:p>
            <a:pPr lvl="2"/>
            <a:r>
              <a:rPr lang="en-US" dirty="0"/>
              <a:t>there are many others, but most are commercial</a:t>
            </a:r>
            <a:endParaRPr lang="fr-FR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915E3-5DDF-0FA9-C1A1-6D0C1BE5F1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112699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212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C5FA1-EC60-C6F2-233C-A6A31D707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UML (Unified </a:t>
            </a:r>
            <a:r>
              <a:rPr lang="en-GB" dirty="0" err="1"/>
              <a:t>Modeling</a:t>
            </a:r>
            <a:r>
              <a:rPr lang="en-GB" dirty="0"/>
              <a:t> Language)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07ADF-B7BE-9A9A-5151-9735015FB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standardized general-purpose, graphical modeling language in the field of Software Engineering.</a:t>
            </a:r>
          </a:p>
          <a:p>
            <a:r>
              <a:rPr lang="en-US" dirty="0"/>
              <a:t>used to specify, visualize, construct, and document the artifacts (major elements) of the software system.</a:t>
            </a:r>
          </a:p>
          <a:p>
            <a:r>
              <a:rPr lang="en-US" dirty="0"/>
              <a:t>helps in designing and characterizing, especially those software systems that incorporate the concept of Object orientation. </a:t>
            </a:r>
          </a:p>
          <a:p>
            <a:r>
              <a:rPr lang="en-US" dirty="0"/>
              <a:t>describes the working of both the software and hardware systems.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DBE56-23A4-1EB1-D262-095BAD0286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52788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3D066-4F7A-4666-A17C-F3FFE88FA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Goals of UML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8E1C0-D773-E8FE-58CA-AB774F48D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it is a general-purpose modeling language, it can be utilized by all the modelers.</a:t>
            </a:r>
          </a:p>
          <a:p>
            <a:r>
              <a:rPr lang="en-US" dirty="0"/>
              <a:t>UML came into existence after the introduction of object-oriented concepts to systemize and consolidate the object-oriented development, due to the absence of standard methods at that time.</a:t>
            </a:r>
          </a:p>
          <a:p>
            <a:r>
              <a:rPr lang="en-US" dirty="0"/>
              <a:t>The UML diagrams are made for business users, developers, ordinary people, or anyone who is looking forward to understand the system, such that the system can be software or non-software.</a:t>
            </a:r>
          </a:p>
          <a:p>
            <a:r>
              <a:rPr lang="en-US" dirty="0"/>
              <a:t>UML is a simple modeling approach that is used to model all the practical systems.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1E7A95-A5D1-430B-FAC0-DF8A842D9E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3758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6859E-19E8-B454-E81E-6C464AF71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of UML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CA7A2-49CB-9495-7CAA-6487EA0CB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35" y="1125539"/>
            <a:ext cx="8370930" cy="5399090"/>
          </a:xfrm>
        </p:spPr>
        <p:txBody>
          <a:bodyPr/>
          <a:lstStyle/>
          <a:p>
            <a:r>
              <a:rPr lang="en-US" b="1" dirty="0"/>
              <a:t>The UML has the following features:</a:t>
            </a:r>
          </a:p>
          <a:p>
            <a:endParaRPr lang="en-US" dirty="0"/>
          </a:p>
          <a:p>
            <a:r>
              <a:rPr lang="en-US" dirty="0"/>
              <a:t>It is a generalized modeling language.</a:t>
            </a:r>
          </a:p>
          <a:p>
            <a:r>
              <a:rPr lang="en-US" dirty="0"/>
              <a:t>It is distinct from other programming languages like C++, Python, etc.</a:t>
            </a:r>
          </a:p>
          <a:p>
            <a:r>
              <a:rPr lang="en-US" dirty="0"/>
              <a:t>It is interrelated to object-oriented analysis and design.</a:t>
            </a:r>
          </a:p>
          <a:p>
            <a:r>
              <a:rPr lang="en-US" dirty="0"/>
              <a:t>It is used to visualize the workflow of the system.</a:t>
            </a:r>
          </a:p>
          <a:p>
            <a:r>
              <a:rPr lang="en-US" dirty="0"/>
              <a:t>It is a pictorial language, used to generate powerful modeling artifacts.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C591A-E379-2AF0-FF9D-DDD55F9A7B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1126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323BC-F05F-1D12-4FC2-3E4392A48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Conceptual </a:t>
            </a:r>
            <a:r>
              <a:rPr lang="en-GB" dirty="0" err="1"/>
              <a:t>Modeling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3BD27-C5F2-EAE6-DEA4-642BFB981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conceptual model is composed of several interrelated concepts</a:t>
            </a:r>
          </a:p>
          <a:p>
            <a:endParaRPr lang="en-US" dirty="0"/>
          </a:p>
          <a:p>
            <a:r>
              <a:rPr lang="en-US" dirty="0"/>
              <a:t>makes it easy to understand the objects and how they interact with each other. </a:t>
            </a:r>
          </a:p>
          <a:p>
            <a:endParaRPr lang="en-US" dirty="0"/>
          </a:p>
          <a:p>
            <a:r>
              <a:rPr lang="en-US" dirty="0"/>
              <a:t>This is the first step before drawing UML diagrams.</a:t>
            </a:r>
          </a:p>
          <a:p>
            <a:r>
              <a:rPr lang="en-US" dirty="0"/>
              <a:t>Following are some object-oriented concepts that are needed to begin with UML: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54FE2-24C2-DCD7-9623-F363C80433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0214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323BC-F05F-1D12-4FC2-3E4392A48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Conceptual </a:t>
            </a:r>
            <a:r>
              <a:rPr lang="en-GB" dirty="0" err="1"/>
              <a:t>Modeling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3BD27-C5F2-EAE6-DEA4-642BFB981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Following are some object-oriented concepts that are needed to begin with UML:</a:t>
            </a:r>
          </a:p>
          <a:p>
            <a:pPr lvl="1"/>
            <a:r>
              <a:rPr lang="en-US" dirty="0"/>
              <a:t>Object: </a:t>
            </a:r>
          </a:p>
          <a:p>
            <a:pPr lvl="2"/>
            <a:r>
              <a:rPr lang="en-US" dirty="0"/>
              <a:t>An object is a real world entity.</a:t>
            </a:r>
          </a:p>
          <a:p>
            <a:pPr lvl="2"/>
            <a:r>
              <a:rPr lang="en-US" dirty="0"/>
              <a:t>There are many objects present within a single system. </a:t>
            </a:r>
          </a:p>
          <a:p>
            <a:pPr lvl="2"/>
            <a:r>
              <a:rPr lang="en-US" dirty="0"/>
              <a:t>It is a fundamental building block of UML.</a:t>
            </a:r>
          </a:p>
          <a:p>
            <a:pPr lvl="1"/>
            <a:r>
              <a:rPr lang="en-US" dirty="0"/>
              <a:t>Class: </a:t>
            </a:r>
          </a:p>
          <a:p>
            <a:pPr lvl="2"/>
            <a:r>
              <a:rPr lang="en-US" dirty="0"/>
              <a:t>a software blueprint for objects, which means that it defines the variables and methods common to all the objects of a particular type.</a:t>
            </a:r>
          </a:p>
          <a:p>
            <a:pPr lvl="1"/>
            <a:r>
              <a:rPr lang="en-US" dirty="0"/>
              <a:t>Abstraction: 	</a:t>
            </a:r>
          </a:p>
          <a:p>
            <a:pPr lvl="2"/>
            <a:r>
              <a:rPr lang="en-US" dirty="0"/>
              <a:t>the process of portraying the essential characteristics of an object to the users while hiding the irrelevant information. </a:t>
            </a:r>
          </a:p>
          <a:p>
            <a:pPr lvl="2"/>
            <a:r>
              <a:rPr lang="en-US" dirty="0"/>
              <a:t>Basically, it is used to envision the functioning of an object.</a:t>
            </a:r>
          </a:p>
          <a:p>
            <a:pPr lvl="1"/>
            <a:r>
              <a:rPr lang="en-US" dirty="0"/>
              <a:t>Inheritance: 	</a:t>
            </a:r>
          </a:p>
          <a:p>
            <a:pPr lvl="2"/>
            <a:r>
              <a:rPr lang="en-US" dirty="0"/>
              <a:t>the process of deriving a new class from the existing ones.</a:t>
            </a:r>
          </a:p>
          <a:p>
            <a:pPr lvl="1"/>
            <a:r>
              <a:rPr lang="en-US" dirty="0"/>
              <a:t>Polymorphism: </a:t>
            </a:r>
          </a:p>
          <a:p>
            <a:pPr lvl="2"/>
            <a:r>
              <a:rPr lang="en-US" dirty="0"/>
              <a:t>a mechanism of representing objects having multiple forms used for different purposes.</a:t>
            </a:r>
          </a:p>
          <a:p>
            <a:pPr lvl="1"/>
            <a:r>
              <a:rPr lang="en-US" dirty="0"/>
              <a:t>Encapsulation: 	</a:t>
            </a:r>
          </a:p>
          <a:p>
            <a:pPr lvl="2"/>
            <a:r>
              <a:rPr lang="en-US" dirty="0"/>
              <a:t>binds the data and the object together as a single unit, enabling tight coupling between them.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54FE2-24C2-DCD7-9623-F363C80433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2076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0BF1B-B18F-FA53-2A6E-9E485A66B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UML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557A0-6EF0-A946-4213-8323FE4FC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D0B0E-B32B-2D2B-A24F-D28D61CFB2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  <p:pic>
        <p:nvPicPr>
          <p:cNvPr id="5" name="Picture 6" descr="File:UML diagrams overview.svg">
            <a:extLst>
              <a:ext uri="{FF2B5EF4-FFF2-40B4-BE49-F238E27FC236}">
                <a16:creationId xmlns:a16="http://schemas.microsoft.com/office/drawing/2014/main" id="{055463A1-462D-F696-DD84-97A731FEE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14" y="1412776"/>
            <a:ext cx="8450617" cy="460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F5A066-1271-1FCB-CB11-1AB62BBF1EE2}"/>
              </a:ext>
            </a:extLst>
          </p:cNvPr>
          <p:cNvSpPr/>
          <p:nvPr/>
        </p:nvSpPr>
        <p:spPr bwMode="auto">
          <a:xfrm>
            <a:off x="1115616" y="3501008"/>
            <a:ext cx="1080120" cy="576064"/>
          </a:xfrm>
          <a:prstGeom prst="rect">
            <a:avLst/>
          </a:prstGeom>
          <a:solidFill>
            <a:srgbClr val="FF9900">
              <a:alpha val="20000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52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17890</TotalTime>
  <Words>2471</Words>
  <Application>Microsoft Office PowerPoint</Application>
  <PresentationFormat>On-screen Show (4:3)</PresentationFormat>
  <Paragraphs>362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Arial Unicode MS</vt:lpstr>
      <vt:lpstr>DejaVuSans</vt:lpstr>
      <vt:lpstr>DejaVuSans-Oblique</vt:lpstr>
      <vt:lpstr>IBM Plex Sans</vt:lpstr>
      <vt:lpstr>Tahoma</vt:lpstr>
      <vt:lpstr>Times New Roman</vt:lpstr>
      <vt:lpstr>Verdana</vt:lpstr>
      <vt:lpstr>Wingdings</vt:lpstr>
      <vt:lpstr>Bahcesehir master slide</vt:lpstr>
      <vt:lpstr>PowerPoint Presentation</vt:lpstr>
      <vt:lpstr>PowerPoint Presentation</vt:lpstr>
      <vt:lpstr>Outline</vt:lpstr>
      <vt:lpstr>UML (Unified Modeling Language)</vt:lpstr>
      <vt:lpstr>Goals of UML</vt:lpstr>
      <vt:lpstr>Characteristics of UML</vt:lpstr>
      <vt:lpstr>Conceptual Modeling</vt:lpstr>
      <vt:lpstr>Conceptual Modeling</vt:lpstr>
      <vt:lpstr>UML Diagrams</vt:lpstr>
      <vt:lpstr>Uses for UML</vt:lpstr>
      <vt:lpstr>UML Class Diagram</vt:lpstr>
      <vt:lpstr>Purpose of Class Diagrams</vt:lpstr>
      <vt:lpstr>Benefits of Class Diagrams</vt:lpstr>
      <vt:lpstr>Vital components of a Class Diagram</vt:lpstr>
      <vt:lpstr>Vital components of a Class Diagram</vt:lpstr>
      <vt:lpstr>Vital components of a Class Diagram</vt:lpstr>
      <vt:lpstr>Comments</vt:lpstr>
      <vt:lpstr>Perspectives of Class Diagram</vt:lpstr>
      <vt:lpstr>Relationships between classes</vt:lpstr>
      <vt:lpstr>Relationships between classes</vt:lpstr>
      <vt:lpstr>Relationships between Classes</vt:lpstr>
      <vt:lpstr>Relationships between Classes</vt:lpstr>
      <vt:lpstr>Relationships between Classes</vt:lpstr>
      <vt:lpstr>Multiplicity of associations</vt:lpstr>
      <vt:lpstr>Relationships between Classes</vt:lpstr>
      <vt:lpstr>Relationships between Classes</vt:lpstr>
      <vt:lpstr>Relationships between Classes</vt:lpstr>
      <vt:lpstr>Abstract Classes</vt:lpstr>
      <vt:lpstr>How to draw a Class Diagram?</vt:lpstr>
      <vt:lpstr>Class Diagram Example: Voting Program</vt:lpstr>
      <vt:lpstr>Class Diagram Example: Rental System</vt:lpstr>
      <vt:lpstr>Class Diagram Example: Student Record</vt:lpstr>
      <vt:lpstr>Class Diagram Example: Order System</vt:lpstr>
      <vt:lpstr>Class Diagram Example: GUI</vt:lpstr>
      <vt:lpstr>Class Diagram Example: Sales Order System</vt:lpstr>
      <vt:lpstr>Tools for creating UML diagrams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Nizamettin AYDIN</cp:lastModifiedBy>
  <cp:revision>627</cp:revision>
  <dcterms:created xsi:type="dcterms:W3CDTF">2004-11-05T11:30:37Z</dcterms:created>
  <dcterms:modified xsi:type="dcterms:W3CDTF">2024-07-22T18:47:04Z</dcterms:modified>
</cp:coreProperties>
</file>