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507" r:id="rId2"/>
    <p:sldId id="355" r:id="rId3"/>
    <p:sldId id="404" r:id="rId4"/>
    <p:sldId id="707" r:id="rId5"/>
    <p:sldId id="708" r:id="rId6"/>
    <p:sldId id="709" r:id="rId7"/>
    <p:sldId id="711" r:id="rId8"/>
    <p:sldId id="712" r:id="rId9"/>
    <p:sldId id="713" r:id="rId10"/>
    <p:sldId id="714" r:id="rId11"/>
    <p:sldId id="710" r:id="rId12"/>
    <p:sldId id="715" r:id="rId13"/>
    <p:sldId id="716" r:id="rId14"/>
    <p:sldId id="726" r:id="rId15"/>
    <p:sldId id="717" r:id="rId16"/>
    <p:sldId id="718" r:id="rId17"/>
    <p:sldId id="719" r:id="rId18"/>
    <p:sldId id="721" r:id="rId19"/>
    <p:sldId id="723" r:id="rId20"/>
    <p:sldId id="722" r:id="rId21"/>
    <p:sldId id="727" r:id="rId22"/>
    <p:sldId id="724" r:id="rId23"/>
    <p:sldId id="728" r:id="rId24"/>
    <p:sldId id="729" r:id="rId25"/>
    <p:sldId id="730" r:id="rId26"/>
    <p:sldId id="731" r:id="rId27"/>
    <p:sldId id="732" r:id="rId28"/>
    <p:sldId id="733" r:id="rId29"/>
    <p:sldId id="734" r:id="rId30"/>
    <p:sldId id="735" r:id="rId31"/>
    <p:sldId id="736" r:id="rId32"/>
    <p:sldId id="737" r:id="rId33"/>
    <p:sldId id="738" r:id="rId34"/>
    <p:sldId id="739" r:id="rId35"/>
    <p:sldId id="740" r:id="rId36"/>
    <p:sldId id="741" r:id="rId37"/>
    <p:sldId id="742" r:id="rId38"/>
    <p:sldId id="743" r:id="rId39"/>
    <p:sldId id="744" r:id="rId40"/>
    <p:sldId id="745" r:id="rId41"/>
    <p:sldId id="746" r:id="rId42"/>
    <p:sldId id="747" r:id="rId43"/>
    <p:sldId id="748" r:id="rId44"/>
    <p:sldId id="749" r:id="rId45"/>
    <p:sldId id="750" r:id="rId46"/>
    <p:sldId id="751" r:id="rId47"/>
    <p:sldId id="752" r:id="rId48"/>
    <p:sldId id="753" r:id="rId49"/>
    <p:sldId id="706" r:id="rId50"/>
  </p:sldIdLst>
  <p:sldSz cx="9144000" cy="6858000" type="screen4x3"/>
  <p:notesSz cx="6642100" cy="9653588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996633"/>
    <a:srgbClr val="BA0698"/>
    <a:srgbClr val="CCFFFF"/>
    <a:srgbClr val="FFEC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068" autoAdjust="0"/>
  </p:normalViewPr>
  <p:slideViewPr>
    <p:cSldViewPr>
      <p:cViewPr varScale="1">
        <p:scale>
          <a:sx n="68" d="100"/>
          <a:sy n="68" d="100"/>
        </p:scale>
        <p:origin x="126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797D7DB-1292-4C2B-9BEE-3D1F88C6E4E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82041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23900"/>
            <a:ext cx="4826000" cy="3619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584700"/>
            <a:ext cx="531495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7D1B35F-4AE8-4F50-9FF3-FA55D3B14EA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144206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E98D93B3-19CB-F5B1-06E5-E5E8D6A45C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>
                <a:solidFill>
                  <a:schemeClr val="tx1"/>
                </a:solidFill>
              </a:rPr>
              <a:t>Copyright 2000 N. AYDIN. All rights reserved.</a:t>
            </a:r>
          </a:p>
        </p:txBody>
      </p:sp>
      <p:sp>
        <p:nvSpPr>
          <p:cNvPr id="6147" name="Rectangle 7">
            <a:extLst>
              <a:ext uri="{FF2B5EF4-FFF2-40B4-BE49-F238E27FC236}">
                <a16:creationId xmlns:a16="http://schemas.microsoft.com/office/drawing/2014/main" id="{B7484560-CBC1-7A3C-ECBA-E20AB58D82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fld id="{995FBE65-257E-4DEB-8382-5B929EEF0D04}" type="slidenum">
              <a:rPr lang="tr-TR" altLang="tr-TR" smtClean="0">
                <a:solidFill>
                  <a:schemeClr val="tx1"/>
                </a:solidFill>
              </a:rPr>
              <a:pPr/>
              <a:t>1</a:t>
            </a:fld>
            <a:endParaRPr lang="tr-TR" altLang="tr-TR">
              <a:solidFill>
                <a:schemeClr val="tx1"/>
              </a:solidFill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0DAD8AE5-E23C-C2A0-7C7E-325D6E0700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30250"/>
            <a:ext cx="4808538" cy="3606800"/>
          </a:xfrm>
          <a:ln/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176ADE2A-602E-9C2D-FFAB-2D8837BB9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2650" y="4583113"/>
            <a:ext cx="4875213" cy="4344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369" tIns="45184" rIns="90369" bIns="45184"/>
          <a:lstStyle/>
          <a:p>
            <a:pPr eaLnBrk="1" hangingPunct="1"/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2936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57175" indent="0" algn="ctr">
              <a:buNone/>
              <a:defRPr/>
            </a:lvl2pPr>
            <a:lvl3pPr marL="514350" indent="0" algn="ctr">
              <a:buNone/>
              <a:defRPr/>
            </a:lvl3pPr>
            <a:lvl4pPr marL="771525" indent="0" algn="ctr">
              <a:buNone/>
              <a:defRPr/>
            </a:lvl4pPr>
            <a:lvl5pPr marL="1028700" indent="0" algn="ctr">
              <a:buNone/>
              <a:defRPr/>
            </a:lvl5pPr>
            <a:lvl6pPr marL="1285875" indent="0" algn="ctr">
              <a:buNone/>
              <a:defRPr/>
            </a:lvl6pPr>
            <a:lvl7pPr marL="1543050" indent="0" algn="ctr">
              <a:buNone/>
              <a:defRPr/>
            </a:lvl7pPr>
            <a:lvl8pPr marL="1800225" indent="0" algn="ctr">
              <a:buNone/>
              <a:defRPr/>
            </a:lvl8pPr>
            <a:lvl9pPr marL="2057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006FA-D0EA-4E89-8971-6241876F26B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2167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4A56-DE4D-4ABE-A358-2049E491923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380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03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03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E341F-692B-4323-AD00-311EB5C4E9F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8278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12DBC-736C-4DEC-AEAE-72DF32F5E5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60816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1688" y="11255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1688" y="36909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E441B-D185-4DAB-A789-31BCDEB6376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0782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3538" y="1125538"/>
            <a:ext cx="8370930" cy="539909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B80BB-128E-4902-B3C3-D56A4AC2847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0084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75" indent="0">
              <a:buNone/>
              <a:defRPr sz="1013"/>
            </a:lvl2pPr>
            <a:lvl3pPr marL="514350" indent="0">
              <a:buNone/>
              <a:defRPr sz="900"/>
            </a:lvl3pPr>
            <a:lvl4pPr marL="771525" indent="0">
              <a:buNone/>
              <a:defRPr sz="788"/>
            </a:lvl4pPr>
            <a:lvl5pPr marL="1028700" indent="0">
              <a:buNone/>
              <a:defRPr sz="788"/>
            </a:lvl5pPr>
            <a:lvl6pPr marL="1285875" indent="0">
              <a:buNone/>
              <a:defRPr sz="788"/>
            </a:lvl6pPr>
            <a:lvl7pPr marL="1543050" indent="0">
              <a:buNone/>
              <a:defRPr sz="788"/>
            </a:lvl7pPr>
            <a:lvl8pPr marL="1800225" indent="0">
              <a:buNone/>
              <a:defRPr sz="788"/>
            </a:lvl8pPr>
            <a:lvl9pPr marL="205740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FD5E1-54BF-4A4A-AE42-66A6189F67D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3860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06ABE-9823-4A2D-85FA-9E38D57ED23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9908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AA99-5845-4832-9CA7-64C548B3A4B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7428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FCA22-3DF8-4E6A-B3CE-ABF16B37C35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1466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C6466-14BB-4F17-B43D-F368CAF0225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5909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C10A5-DDD2-430D-ABDC-C4A8E43C1C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9612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3AEA0-EE63-4438-A6E8-1D10FD30B49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4814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9" y="1125538"/>
            <a:ext cx="8280400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dirty="0"/>
              <a:t>Click to edit Master text styles</a:t>
            </a:r>
          </a:p>
          <a:p>
            <a:pPr lvl="1"/>
            <a:r>
              <a:rPr lang="en-US" altLang="tr-TR" dirty="0"/>
              <a:t>Second level</a:t>
            </a:r>
          </a:p>
          <a:p>
            <a:pPr lvl="2"/>
            <a:r>
              <a:rPr lang="en-US" altLang="tr-TR" dirty="0"/>
              <a:t>Third level</a:t>
            </a:r>
          </a:p>
          <a:p>
            <a:pPr lvl="3"/>
            <a:r>
              <a:rPr lang="en-US" altLang="tr-TR" dirty="0"/>
              <a:t>Fourth level</a:t>
            </a:r>
          </a:p>
          <a:p>
            <a:pPr lvl="4"/>
            <a:r>
              <a:rPr lang="en-US" altLang="tr-TR" dirty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24629"/>
            <a:ext cx="1905000" cy="333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675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D8C8213-E9CE-4B62-9324-B8540159252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0" y="4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5pPr>
      <a:lvl6pPr marL="25717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6pPr>
      <a:lvl7pPr marL="51435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7pPr>
      <a:lvl8pPr marL="77152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8pPr>
      <a:lvl9pPr marL="102870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9pPr>
    </p:titleStyle>
    <p:bodyStyle>
      <a:lvl1pPr marL="192881" indent="-192881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rtl="0" eaLnBrk="0" fontAlgn="base" hangingPunct="0">
        <a:spcBef>
          <a:spcPct val="20000"/>
        </a:spcBef>
        <a:spcAft>
          <a:spcPct val="0"/>
        </a:spcAft>
        <a:buChar char="–"/>
        <a:defRPr kumimoji="1" sz="1575">
          <a:solidFill>
            <a:srgbClr val="FF3300"/>
          </a:solidFill>
          <a:latin typeface="+mn-lt"/>
        </a:defRPr>
      </a:lvl2pPr>
      <a:lvl3pPr marL="64293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350">
          <a:solidFill>
            <a:schemeClr val="accent2"/>
          </a:solidFill>
          <a:latin typeface="+mn-lt"/>
        </a:defRPr>
      </a:lvl3pPr>
      <a:lvl4pPr marL="900113" indent="-128588" algn="l" rtl="0" eaLnBrk="0" fontAlgn="base" hangingPunct="0">
        <a:spcBef>
          <a:spcPct val="20000"/>
        </a:spcBef>
        <a:spcAft>
          <a:spcPct val="0"/>
        </a:spcAft>
        <a:buChar char="–"/>
        <a:defRPr kumimoji="1" sz="1125">
          <a:solidFill>
            <a:schemeClr val="tx1"/>
          </a:solidFill>
          <a:latin typeface="+mn-lt"/>
        </a:defRPr>
      </a:lvl4pPr>
      <a:lvl5pPr marL="115728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5pPr>
      <a:lvl6pPr marL="141446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6pPr>
      <a:lvl7pPr marL="167163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7pPr>
      <a:lvl8pPr marL="192881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8pPr>
      <a:lvl9pPr marL="218598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>
            <a:extLst>
              <a:ext uri="{FF2B5EF4-FFF2-40B4-BE49-F238E27FC236}">
                <a16:creationId xmlns:a16="http://schemas.microsoft.com/office/drawing/2014/main" id="{A4F0290F-906C-FE9D-0AE3-62EFD59D8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640" y="1862826"/>
            <a:ext cx="6534726" cy="451850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CS105 </a:t>
            </a:r>
          </a:p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Introduction to Object-Oriented Programming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C00000"/>
                </a:solidFill>
                <a:cs typeface="Times New Roman" panose="02020603050405020304" pitchFamily="18" charset="0"/>
              </a:rPr>
              <a:t>Prof. Dr. Nizamettin AYDIN</a:t>
            </a: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BA0698"/>
                </a:solidFill>
                <a:cs typeface="Times New Roman" panose="02020603050405020304" pitchFamily="18" charset="0"/>
              </a:rPr>
              <a:t>naydin@itu.edu.tr</a:t>
            </a:r>
          </a:p>
          <a:p>
            <a:pPr algn="ctr" eaLnBrk="1" hangingPunct="1">
              <a:buNone/>
            </a:pPr>
            <a:r>
              <a:rPr lang="en-US" altLang="tr-TR" sz="2700" b="1" dirty="0">
                <a:solidFill>
                  <a:srgbClr val="0070C0"/>
                </a:solidFill>
                <a:cs typeface="Times New Roman" panose="02020603050405020304" pitchFamily="18" charset="0"/>
              </a:rPr>
              <a:t>nizamettin.aydin@ozyegin.edu.tr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24" name="Rectangle 9">
            <a:extLst>
              <a:ext uri="{FF2B5EF4-FFF2-40B4-BE49-F238E27FC236}">
                <a16:creationId xmlns:a16="http://schemas.microsoft.com/office/drawing/2014/main" id="{EA151DCE-3727-280C-DAB8-D56F2FEDD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altLang="tr-TR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62E90F-C089-97B1-7C91-D4F902315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</a:t>
            </a:fld>
            <a:endParaRPr lang="en-US" altLang="tr-T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0B122F-3563-9F7F-13AE-13F03B105E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4059" y="-4911"/>
            <a:ext cx="2535881" cy="7651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A0FE2-A20F-42A4-9F36-1A33B1742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 and Concrete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93F7F-71E1-4B22-A33E-24D93CC53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Classes that cannot be used to instantiate objects are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abstract classes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Classes that can be used to instantiate objects are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concrete classes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Concrete class </a:t>
            </a:r>
            <a:r>
              <a:rPr lang="en-US" dirty="0"/>
              <a:t>is the default class.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5C1BAF-8990-4C42-AE9E-0C9E7B9B12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10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22096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Abstract</a:t>
            </a:r>
            <a:r>
              <a:rPr lang="tr-TR" dirty="0"/>
              <a:t> </a:t>
            </a:r>
            <a:r>
              <a:rPr lang="tr-TR" dirty="0" err="1"/>
              <a:t>Classes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Classes that cannot be used to instantiate objects are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abstract classes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They are used as </a:t>
            </a:r>
            <a:r>
              <a:rPr lang="en-US" dirty="0">
                <a:solidFill>
                  <a:srgbClr val="0070C0"/>
                </a:solidFill>
              </a:rPr>
              <a:t>super-classes</a:t>
            </a:r>
            <a:r>
              <a:rPr lang="en-US" dirty="0"/>
              <a:t> during inheritance and provide common attributes and behaviors to its </a:t>
            </a:r>
            <a:r>
              <a:rPr lang="en-US" dirty="0">
                <a:solidFill>
                  <a:srgbClr val="0070C0"/>
                </a:solidFill>
              </a:rPr>
              <a:t>sub-classe</a:t>
            </a:r>
            <a:r>
              <a:rPr lang="en-US" dirty="0"/>
              <a:t>s.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11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61422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CDFE8-9E78-4551-8E4F-6F18C2A8A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Shape Class (Concrete)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EE4F7-D5B3-480F-A76E-86153BCD9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0D33B-194D-4E38-B449-6A2FC1E364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12</a:t>
            </a:fld>
            <a:endParaRPr lang="en-US" altLang="tr-TR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4A8B776B-FEA9-4243-B6A0-8E65CBEF0497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34962" y="1158150"/>
            <a:ext cx="4569086" cy="4215066"/>
          </a:xfrm>
          <a:prstGeom prst="rect">
            <a:avLst/>
          </a:prstGeom>
          <a:ln w="25400">
            <a:solidFill>
              <a:srgbClr val="DD8047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5F3CC18-6874-4562-88AC-ACA521E77074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2906388" y="4754868"/>
            <a:ext cx="5878080" cy="1769760"/>
          </a:xfrm>
          <a:prstGeom prst="rect">
            <a:avLst/>
          </a:prstGeom>
          <a:ln w="25400">
            <a:solidFill>
              <a:srgbClr val="94B6D2"/>
            </a:solidFill>
          </a:ln>
        </p:spPr>
      </p:pic>
    </p:spTree>
    <p:extLst>
      <p:ext uri="{BB962C8B-B14F-4D97-AF65-F5344CB8AC3E}">
        <p14:creationId xmlns:p14="http://schemas.microsoft.com/office/powerpoint/2010/main" val="181649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CDFE8-9E78-4551-8E4F-6F18C2A8A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Shape Class (Abstract)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EE4F7-D5B3-480F-A76E-86153BCD9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932363" indent="-192088"/>
            <a:r>
              <a:rPr lang="en-US" dirty="0"/>
              <a:t>You make a class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abstract</a:t>
            </a:r>
            <a:r>
              <a:rPr lang="en-US" dirty="0"/>
              <a:t> by declaring it with keyword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abstract</a:t>
            </a:r>
            <a:r>
              <a:rPr lang="en-US" dirty="0"/>
              <a:t>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0D33B-194D-4E38-B449-6A2FC1E364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13</a:t>
            </a:fld>
            <a:endParaRPr lang="en-US" altLang="tr-TR"/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3835F9F4-2685-4B77-8148-45266F212DF4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13538" y="1125537"/>
            <a:ext cx="4590510" cy="4247679"/>
          </a:xfrm>
          <a:prstGeom prst="rect">
            <a:avLst/>
          </a:prstGeom>
          <a:ln w="25400">
            <a:solidFill>
              <a:srgbClr val="DD8047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006EE38-73E6-4FE9-B8D6-B6EACC9A536A}"/>
              </a:ext>
            </a:extLst>
          </p:cNvPr>
          <p:cNvSpPr/>
          <p:nvPr/>
        </p:nvSpPr>
        <p:spPr bwMode="auto">
          <a:xfrm>
            <a:off x="1331640" y="1196752"/>
            <a:ext cx="1152128" cy="216024"/>
          </a:xfrm>
          <a:prstGeom prst="rect">
            <a:avLst/>
          </a:prstGeom>
          <a:solidFill>
            <a:srgbClr val="00B0F0">
              <a:alpha val="20000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28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CDFE8-9E78-4551-8E4F-6F18C2A8A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Shape Class (Abstract)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EE4F7-D5B3-480F-A76E-86153BCD9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70D33B-194D-4E38-B449-6A2FC1E364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14</a:t>
            </a:fld>
            <a:endParaRPr lang="en-US" altLang="tr-TR"/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3835F9F4-2685-4B77-8148-45266F212DF4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13538" y="1125537"/>
            <a:ext cx="4647960" cy="4217400"/>
          </a:xfrm>
          <a:prstGeom prst="rect">
            <a:avLst/>
          </a:prstGeom>
          <a:ln w="25400">
            <a:solidFill>
              <a:srgbClr val="DD8047"/>
            </a:solidFill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20F255A-BA98-47CF-A88B-2B8EDA83AF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5749" y="4543420"/>
            <a:ext cx="5718719" cy="1981208"/>
          </a:xfrm>
          <a:prstGeom prst="rect">
            <a:avLst/>
          </a:prstGeom>
          <a:ln w="2540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1857409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153F9-EC52-48EB-8C1C-DC99DF08B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44C15-A880-45C3-B5F3-FBEBE1677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Abstract classes are incomplete. </a:t>
            </a:r>
          </a:p>
          <a:p>
            <a:r>
              <a:rPr lang="en-US" dirty="0"/>
              <a:t>Their sub-classes can complete these incomplete parts and become concrete classes.</a:t>
            </a:r>
          </a:p>
          <a:p>
            <a:r>
              <a:rPr lang="en-US" dirty="0"/>
              <a:t>If they don’t, sub-classes will be also abstract.</a:t>
            </a:r>
          </a:p>
          <a:p>
            <a:endParaRPr lang="en-US" dirty="0"/>
          </a:p>
          <a:p>
            <a:r>
              <a:rPr lang="en-US" dirty="0"/>
              <a:t>What do we mean by incomplete?</a:t>
            </a:r>
          </a:p>
          <a:p>
            <a:endParaRPr lang="en-GB" dirty="0"/>
          </a:p>
          <a:p>
            <a:pPr lvl="1"/>
            <a:r>
              <a:rPr lang="en-GB" dirty="0"/>
              <a:t>Remember the 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</a:rPr>
              <a:t>getArea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()</a:t>
            </a:r>
            <a:r>
              <a:rPr lang="en-GB" dirty="0"/>
              <a:t> function.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A43CE7-5ECC-453E-B068-4DE195B469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4550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9F8CF-F1B5-4BB9-891A-0B7B08E4B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46F85-D49B-4895-A9A0-DAC849031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method that has been declared but not implemented is an abstract function.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US" dirty="0"/>
              <a:t>The keyword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abstract</a:t>
            </a:r>
            <a:r>
              <a:rPr lang="en-US" dirty="0"/>
              <a:t> needs to be used.</a:t>
            </a:r>
          </a:p>
          <a:p>
            <a:r>
              <a:rPr lang="en-US" dirty="0"/>
              <a:t>The body of the method is missing.</a:t>
            </a:r>
          </a:p>
          <a:p>
            <a:pPr lvl="1"/>
            <a:r>
              <a:rPr lang="en-US" dirty="0"/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incomplete</a:t>
            </a:r>
            <a:r>
              <a:rPr lang="en-US" dirty="0"/>
              <a:t> function</a:t>
            </a:r>
          </a:p>
          <a:p>
            <a:endParaRPr lang="en-US" dirty="0"/>
          </a:p>
          <a:p>
            <a:r>
              <a:rPr lang="en-US" dirty="0"/>
              <a:t>Constructors and static methods cannot be abstract.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2CCC39-7FD6-45D0-BD15-8D50BFD3F5C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16</a:t>
            </a:fld>
            <a:endParaRPr lang="en-US" altLang="tr-TR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8DE15080-E6C9-477F-9111-A00A4B302468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475656" y="2492896"/>
            <a:ext cx="5249520" cy="53316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46719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ADCA8-982B-47AB-AA66-77798B445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Shape Class (Abstract)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86A51-15F6-4EDC-B82F-94E48BBBA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AF67B8-8574-4324-8F50-0796C5D6C5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17</a:t>
            </a:fld>
            <a:endParaRPr lang="en-US" altLang="tr-TR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AF3662A5-8138-41A9-8031-0DCD712357F4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55576" y="1237142"/>
            <a:ext cx="4896720" cy="4495320"/>
          </a:xfrm>
          <a:prstGeom prst="rect">
            <a:avLst/>
          </a:prstGeom>
          <a:ln w="25400">
            <a:noFill/>
          </a:ln>
        </p:spPr>
      </p:pic>
    </p:spTree>
    <p:extLst>
      <p:ext uri="{BB962C8B-B14F-4D97-AF65-F5344CB8AC3E}">
        <p14:creationId xmlns:p14="http://schemas.microsoft.com/office/powerpoint/2010/main" val="867244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1E075-5717-4517-8EBF-E12DD13EA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94620-E766-4D65-A08F-9BB2F8D4B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class which contains at least one abstract function is an abstract class and must be </a:t>
            </a:r>
            <a:r>
              <a:rPr lang="en-US" u="sng" dirty="0"/>
              <a:t>declared</a:t>
            </a:r>
            <a:r>
              <a:rPr lang="en-US" dirty="0"/>
              <a:t> abstract.</a:t>
            </a:r>
          </a:p>
          <a:p>
            <a:r>
              <a:rPr lang="en-US" dirty="0"/>
              <a:t>A class can still be an abstract class even if it does not contain any abstract methods but contain the abstract keyword.</a:t>
            </a:r>
          </a:p>
          <a:p>
            <a:r>
              <a:rPr lang="en-US" dirty="0"/>
              <a:t>Concrete classes provide implementations of every method they declare.</a:t>
            </a:r>
          </a:p>
          <a:p>
            <a:r>
              <a:rPr lang="en-US" dirty="0"/>
              <a:t>A concrete sub-class </a:t>
            </a:r>
            <a:r>
              <a:rPr lang="en-US" u="sng" dirty="0"/>
              <a:t>needs to implement</a:t>
            </a:r>
            <a:r>
              <a:rPr lang="en-US" dirty="0"/>
              <a:t> all the abstract methods inherited from the abstract super-class.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8E98F-4067-4603-8823-5EE9736F60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5098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1E075-5717-4517-8EBF-E12DD13EA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94620-E766-4D65-A08F-9BB2F8D4B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inheriting from an abstract class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the sub-class implements all the inherited abstract methods, it can be instantiated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the subclass does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not</a:t>
            </a:r>
            <a:r>
              <a:rPr lang="en-US" dirty="0"/>
              <a:t> implement all the inherited abstract methods, it too must be abstract.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8E98F-4067-4603-8823-5EE9736F60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19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82293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B5D50030-49A4-D6D8-9FD6-891AB82A5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tr-TR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8AA87BB-7DBE-1A47-AE09-0526B11C16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r>
              <a:rPr lang="en-US" altLang="tr-TR" sz="4950" b="1" dirty="0">
                <a:solidFill>
                  <a:srgbClr val="00B0F0"/>
                </a:solidFill>
              </a:rPr>
              <a:t>Abstract Classes and Interfaces</a:t>
            </a: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7D6015C-5A90-5754-EA10-E5F4313E5C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kumimoji="1" sz="2100">
                <a:solidFill>
                  <a:srgbClr val="FF3300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kumimoji="1" sz="1800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2C95B791-DB99-4356-A537-772A09065FE2}" type="slidenum">
              <a:rPr kumimoji="0" lang="en-US" altLang="tr-TR" sz="900"/>
              <a:pPr>
                <a:spcBef>
                  <a:spcPct val="50000"/>
                </a:spcBef>
                <a:buFontTx/>
                <a:buNone/>
              </a:pPr>
              <a:t>2</a:t>
            </a:fld>
            <a:endParaRPr kumimoji="0" lang="en-US" altLang="tr-TR" sz="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5D8AC-6C7C-4E57-91E7-3F0888BA0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Circle and Rectangle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3F814-5972-470C-B731-08C4F32BB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Inheriting from abstract Shape class.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734B9-E930-4DF0-B628-3A4248CCED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20</a:t>
            </a:fld>
            <a:endParaRPr lang="en-US" altLang="tr-T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9B2AF3D-E727-4656-85D7-CB845D2DE4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638" y="2204864"/>
            <a:ext cx="7378723" cy="262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190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5D8AC-6C7C-4E57-91E7-3F0888BA0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Circle and Rectangle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3F814-5972-470C-B731-08C4F32BB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Inheriting from abstract Shape class.</a:t>
            </a:r>
          </a:p>
          <a:p>
            <a:pPr lvl="1"/>
            <a:r>
              <a:rPr lang="en-US" dirty="0"/>
              <a:t>One solution is to make Rectangle class abstract as well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734B9-E930-4DF0-B628-3A4248CCED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21</a:t>
            </a:fld>
            <a:endParaRPr lang="en-US" altLang="tr-TR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87D5FF98-ADC0-4119-98C0-AA5B7C886023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994863" y="2636912"/>
            <a:ext cx="7208280" cy="266652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19949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5D8AC-6C7C-4E57-91E7-3F0888BA0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Circle and Rectangle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3F814-5972-470C-B731-08C4F32BB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Inheriting from abstract Shape class.</a:t>
            </a:r>
          </a:p>
          <a:p>
            <a:pPr lvl="1"/>
            <a:r>
              <a:rPr lang="en-US" dirty="0"/>
              <a:t>The other solution is to implement the </a:t>
            </a:r>
            <a:r>
              <a:rPr lang="en-US" dirty="0" err="1"/>
              <a:t>getArea</a:t>
            </a:r>
            <a:r>
              <a:rPr lang="en-US" dirty="0"/>
              <a:t> method.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734B9-E930-4DF0-B628-3A4248CCED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22</a:t>
            </a:fld>
            <a:endParaRPr lang="en-US" altLang="tr-T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86D3520-97B4-407F-AD89-E5ACC30B0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096" y="2492896"/>
            <a:ext cx="7277813" cy="312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12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5D8AC-6C7C-4E57-91E7-3F0888BA0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Circle and Rectangle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3F814-5972-470C-B731-08C4F32BB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Inheriting from abstract Shape class.</a:t>
            </a:r>
          </a:p>
          <a:p>
            <a:pPr lvl="1"/>
            <a:r>
              <a:rPr lang="en-US" dirty="0"/>
              <a:t>Same for the circle class..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734B9-E930-4DF0-B628-3A4248CCED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23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EE6892-7FA2-459F-A785-E5A981E6C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945" y="2492896"/>
            <a:ext cx="6396116" cy="2819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66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4A7DC-C784-4D3A-9A58-BCC21BF83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Shapes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7312D-B7A6-4F7B-9834-77F56B069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2DDA31-D6BC-49B7-9D7D-9ECF685662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24</a:t>
            </a:fld>
            <a:endParaRPr lang="en-US" altLang="tr-TR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0A36621E-2216-4EAF-8D51-5D5F3AF2CEE9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611560" y="1196752"/>
            <a:ext cx="7276680" cy="2792880"/>
          </a:xfrm>
          <a:prstGeom prst="rect">
            <a:avLst/>
          </a:prstGeom>
          <a:ln w="0">
            <a:noFill/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FA11AB88-E768-4436-B702-7C51BC1B6DD1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6372200" y="4329527"/>
            <a:ext cx="1447560" cy="158940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03412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80530-52EC-44D8-842A-39DA23FB5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Quick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92935-6A7D-4A9A-AA3C-D4AA8D2B1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all hierarchies contain abstract classes. </a:t>
            </a:r>
          </a:p>
          <a:p>
            <a:endParaRPr lang="en-US" dirty="0"/>
          </a:p>
          <a:p>
            <a:r>
              <a:rPr lang="en-US" dirty="0"/>
              <a:t>Not all super-classes needs to be abstract.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752053-E8C3-4536-A538-B625889293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551804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B27D7-A4CD-4E4C-865A-6F5DD2968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Remember the last class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221CA-591A-4A07-BF3E-AD6557C16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the following classes:</a:t>
            </a:r>
          </a:p>
          <a:p>
            <a:pPr lvl="1"/>
            <a:r>
              <a:rPr lang="en-US" dirty="0"/>
              <a:t>Shape is not abstract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5AC56-5232-414C-BC15-E8B932D509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26</a:t>
            </a:fld>
            <a:endParaRPr lang="en-US" altLang="tr-TR"/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D21FAD71-E62F-4E70-B124-360B3CCF26E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359532" y="2292778"/>
            <a:ext cx="5256584" cy="2552040"/>
          </a:xfrm>
          <a:prstGeom prst="rect">
            <a:avLst/>
          </a:prstGeom>
          <a:ln w="25400">
            <a:solidFill>
              <a:srgbClr val="DD8047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33CBF0E-9BA6-49B7-BFFB-78AA3E194AE2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5717252" y="1892510"/>
            <a:ext cx="3045079" cy="2952308"/>
          </a:xfrm>
          <a:prstGeom prst="rect">
            <a:avLst/>
          </a:prstGeom>
          <a:ln w="25400">
            <a:solidFill>
              <a:srgbClr val="DD8047"/>
            </a:solidFill>
          </a:ln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C5F0B1BF-C54A-498C-A891-4C2BD180597A}"/>
              </a:ext>
            </a:extLst>
          </p:cNvPr>
          <p:cNvPicPr/>
          <p:nvPr/>
        </p:nvPicPr>
        <p:blipFill>
          <a:blip r:embed="rId4"/>
          <a:stretch/>
        </p:blipFill>
        <p:spPr>
          <a:xfrm>
            <a:off x="1691680" y="4970144"/>
            <a:ext cx="6377400" cy="1555200"/>
          </a:xfrm>
          <a:prstGeom prst="rect">
            <a:avLst/>
          </a:prstGeom>
          <a:ln w="25400">
            <a:solidFill>
              <a:srgbClr val="558BB8"/>
            </a:solidFill>
          </a:ln>
        </p:spPr>
      </p:pic>
    </p:spTree>
    <p:extLst>
      <p:ext uri="{BB962C8B-B14F-4D97-AF65-F5344CB8AC3E}">
        <p14:creationId xmlns:p14="http://schemas.microsoft.com/office/powerpoint/2010/main" val="25707449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B27D7-A4CD-4E4C-865A-6F5DD2968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Remember the last class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221CA-591A-4A07-BF3E-AD6557C16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Shape is abstract, we don’t get that compiler error. </a:t>
            </a:r>
          </a:p>
          <a:p>
            <a:pPr lvl="1"/>
            <a:r>
              <a:rPr lang="en-US" dirty="0"/>
              <a:t>Why?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5AC56-5232-414C-BC15-E8B932D509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27</a:t>
            </a:fld>
            <a:endParaRPr lang="en-US" altLang="tr-TR"/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F7F39F21-A35B-41E3-AA33-06CB2B597516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13538" y="2722599"/>
            <a:ext cx="3582360" cy="3352320"/>
          </a:xfrm>
          <a:prstGeom prst="rect">
            <a:avLst/>
          </a:prstGeom>
          <a:ln w="25400">
            <a:solidFill>
              <a:srgbClr val="DD8047"/>
            </a:solidFill>
          </a:ln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3C4E3910-E2BA-4345-BD6E-931B4C326DD4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2843808" y="5098863"/>
            <a:ext cx="5940660" cy="1423774"/>
          </a:xfrm>
          <a:prstGeom prst="rect">
            <a:avLst/>
          </a:prstGeom>
          <a:ln w="25400">
            <a:solidFill>
              <a:srgbClr val="558BB8"/>
            </a:solidFill>
          </a:ln>
        </p:spPr>
      </p:pic>
    </p:spTree>
    <p:extLst>
      <p:ext uri="{BB962C8B-B14F-4D97-AF65-F5344CB8AC3E}">
        <p14:creationId xmlns:p14="http://schemas.microsoft.com/office/powerpoint/2010/main" val="11990552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B27D7-A4CD-4E4C-865A-6F5DD2968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Remember the last class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221CA-591A-4A07-BF3E-AD6557C16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Shape is abstract, we don’t get that compiler error. </a:t>
            </a:r>
          </a:p>
          <a:p>
            <a:pPr lvl="1"/>
            <a:r>
              <a:rPr lang="en-US" dirty="0"/>
              <a:t>Why?</a:t>
            </a:r>
          </a:p>
          <a:p>
            <a:r>
              <a:rPr lang="en-US" dirty="0" err="1">
                <a:solidFill>
                  <a:srgbClr val="0070C0"/>
                </a:solidFill>
              </a:rPr>
              <a:t>getArea</a:t>
            </a:r>
            <a:r>
              <a:rPr lang="en-US" dirty="0"/>
              <a:t> method has been declared in </a:t>
            </a:r>
            <a:r>
              <a:rPr lang="en-US" dirty="0">
                <a:solidFill>
                  <a:srgbClr val="0070C0"/>
                </a:solidFill>
              </a:rPr>
              <a:t>Shape</a:t>
            </a:r>
            <a:r>
              <a:rPr lang="en-US" dirty="0"/>
              <a:t> class</a:t>
            </a:r>
          </a:p>
          <a:p>
            <a:r>
              <a:rPr lang="en-US" dirty="0"/>
              <a:t>Any object that </a:t>
            </a:r>
            <a:r>
              <a:rPr lang="en-US" dirty="0">
                <a:solidFill>
                  <a:srgbClr val="0070C0"/>
                </a:solidFill>
              </a:rPr>
              <a:t>Shape</a:t>
            </a:r>
            <a:r>
              <a:rPr lang="en-US" dirty="0"/>
              <a:t> can refer to needs to implement this </a:t>
            </a:r>
            <a:r>
              <a:rPr lang="en-US" dirty="0" err="1">
                <a:solidFill>
                  <a:srgbClr val="0070C0"/>
                </a:solidFill>
              </a:rPr>
              <a:t>getArea</a:t>
            </a:r>
            <a:r>
              <a:rPr lang="en-US" dirty="0"/>
              <a:t> method in order to be instantiated.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A5AC56-5232-414C-BC15-E8B932D509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28</a:t>
            </a:fld>
            <a:endParaRPr lang="en-US" altLang="tr-T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F1A55B-A7A8-4B64-BB07-0ECDAE6FCC3F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2651760" y="4572000"/>
            <a:ext cx="6022080" cy="1447560"/>
          </a:xfrm>
          <a:prstGeom prst="rect">
            <a:avLst/>
          </a:prstGeom>
          <a:ln w="25400">
            <a:solidFill>
              <a:srgbClr val="558BB8"/>
            </a:solidFill>
          </a:ln>
        </p:spPr>
      </p:pic>
    </p:spTree>
    <p:extLst>
      <p:ext uri="{BB962C8B-B14F-4D97-AF65-F5344CB8AC3E}">
        <p14:creationId xmlns:p14="http://schemas.microsoft.com/office/powerpoint/2010/main" val="34342902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D7001-4710-4611-A246-320E390A7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ECF5D-7D35-4138-939E-55F050641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things we cannot do with abstract classes.</a:t>
            </a:r>
          </a:p>
          <a:p>
            <a:r>
              <a:rPr lang="en-US" dirty="0"/>
              <a:t>Lets see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interfaces</a:t>
            </a:r>
            <a:r>
              <a:rPr lang="en-US" dirty="0"/>
              <a:t>...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977C7D-5E12-4D97-B0E0-D0783AFC1D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29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230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C3E13-4CE6-4045-D982-72E354DA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tr-TR" sz="3600" b="0" dirty="0">
                <a:solidFill>
                  <a:srgbClr val="FF0000"/>
                </a:solidFill>
                <a:ea typeface="+mn-ea"/>
              </a:rPr>
              <a:t>Outline</a:t>
            </a:r>
            <a:endParaRPr lang="tr-TR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8E579-F81A-F525-ABA0-8CB4B5092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tr-TR" dirty="0">
                <a:solidFill>
                  <a:srgbClr val="00B0F0"/>
                </a:solidFill>
              </a:rPr>
              <a:t>Shapes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Inheritance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Abstract Classes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Abstract and Concrete Classes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Abstract Functions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Interface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Adapter Class</a:t>
            </a:r>
          </a:p>
          <a:p>
            <a:r>
              <a:rPr lang="en-GB" altLang="tr-TR" dirty="0" err="1">
                <a:solidFill>
                  <a:srgbClr val="00B0F0"/>
                </a:solidFill>
              </a:rPr>
              <a:t>instanceof</a:t>
            </a:r>
            <a:r>
              <a:rPr lang="en-GB" altLang="tr-TR">
                <a:solidFill>
                  <a:srgbClr val="00B0F0"/>
                </a:solidFill>
              </a:rPr>
              <a:t> operator</a:t>
            </a:r>
          </a:p>
          <a:p>
            <a:endParaRPr lang="en-GB" altLang="tr-TR" dirty="0">
              <a:solidFill>
                <a:srgbClr val="00B0F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63388-2D14-FECC-557B-E07CF1FD68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229783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E745C-248E-4B69-8860-C7547B66E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21B92-0054-422E-B486-DE7857EDA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Interfaces offer a capability requiring that unrelated classes implement a set of common methods</a:t>
            </a:r>
          </a:p>
          <a:p>
            <a:r>
              <a:rPr lang="en-US" dirty="0"/>
              <a:t>An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interface</a:t>
            </a:r>
            <a:r>
              <a:rPr lang="en-US" dirty="0"/>
              <a:t> only declares the public behaviors of a class but does not implement them.</a:t>
            </a:r>
          </a:p>
          <a:p>
            <a:pPr lvl="1"/>
            <a:r>
              <a:rPr lang="en-US" dirty="0"/>
              <a:t>Based on this definition, in an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interface</a:t>
            </a:r>
          </a:p>
          <a:p>
            <a:pPr lvl="2"/>
            <a:r>
              <a:rPr lang="en-US" dirty="0"/>
              <a:t>All methods are implicitly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public</a:t>
            </a:r>
          </a:p>
          <a:p>
            <a:pPr lvl="2"/>
            <a:r>
              <a:rPr lang="en-US" dirty="0"/>
              <a:t>All methods are implicitly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abstract</a:t>
            </a:r>
          </a:p>
          <a:p>
            <a:pPr lvl="3"/>
            <a:r>
              <a:rPr lang="en-US" dirty="0"/>
              <a:t>There are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not</a:t>
            </a:r>
            <a:r>
              <a:rPr lang="en-US" dirty="0"/>
              <a:t> any concrete methods</a:t>
            </a:r>
          </a:p>
          <a:p>
            <a:pPr lvl="2"/>
            <a:r>
              <a:rPr lang="en-US" dirty="0"/>
              <a:t>There are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not</a:t>
            </a:r>
            <a:r>
              <a:rPr lang="en-US" dirty="0"/>
              <a:t> any attributes</a:t>
            </a:r>
          </a:p>
          <a:p>
            <a:pPr lvl="3"/>
            <a:r>
              <a:rPr lang="en-US" dirty="0"/>
              <a:t>It does not contain any class instance</a:t>
            </a:r>
          </a:p>
          <a:p>
            <a:pPr lvl="3"/>
            <a:r>
              <a:rPr lang="en-US" dirty="0"/>
              <a:t>It can contain constants (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final</a:t>
            </a:r>
            <a:r>
              <a:rPr lang="en-US" dirty="0"/>
              <a:t> variables)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C4D6C-9AAD-40B2-95E9-31ED8D16BA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30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9935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C9F23-C166-4A06-B804-F92091A91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D5B07-842A-45A9-BECC-F34210B08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the keyword </a:t>
            </a:r>
            <a:r>
              <a:rPr lang="en-GB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US" dirty="0"/>
              <a:t>Can we instantiate an interface?</a:t>
            </a:r>
          </a:p>
          <a:p>
            <a:pPr lvl="1"/>
            <a:r>
              <a:rPr lang="en-US" dirty="0"/>
              <a:t>No.</a:t>
            </a:r>
          </a:p>
          <a:p>
            <a:endParaRPr lang="en-US" dirty="0"/>
          </a:p>
          <a:p>
            <a:r>
              <a:rPr lang="en-US" dirty="0"/>
              <a:t>Actually an interface is a </a:t>
            </a:r>
            <a:r>
              <a:rPr lang="en-US" u="sng" dirty="0"/>
              <a:t>very</a:t>
            </a:r>
            <a:r>
              <a:rPr lang="en-US" dirty="0"/>
              <a:t> abstract class</a:t>
            </a:r>
          </a:p>
          <a:p>
            <a:pPr lvl="1"/>
            <a:r>
              <a:rPr lang="en-US" dirty="0"/>
              <a:t>None of its methods are implemented</a:t>
            </a:r>
          </a:p>
          <a:p>
            <a:pPr lvl="1"/>
            <a:r>
              <a:rPr lang="en-US" dirty="0"/>
              <a:t>All methods are abstract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446A78-F1BB-476E-AA76-0449197EE1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31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A74120-4146-438D-B589-FF86866F2D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5196" y="1700808"/>
            <a:ext cx="4487613" cy="1033425"/>
          </a:xfrm>
          <a:prstGeom prst="rect">
            <a:avLst/>
          </a:prstGeom>
          <a:ln w="25400">
            <a:solidFill>
              <a:srgbClr val="DD8047"/>
            </a:solidFill>
          </a:ln>
        </p:spPr>
      </p:pic>
    </p:spTree>
    <p:extLst>
      <p:ext uri="{BB962C8B-B14F-4D97-AF65-F5344CB8AC3E}">
        <p14:creationId xmlns:p14="http://schemas.microsoft.com/office/powerpoint/2010/main" val="51465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B67BD-BA94-477B-8C5E-1BF6D6BF4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you need an interface?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FC000-06EF-4837-ADC8-9B2E27D54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would write an interface when you want classes of various types to all have a certain set of capabilities (behaviors).</a:t>
            </a:r>
          </a:p>
          <a:p>
            <a:pPr lvl="1"/>
            <a:r>
              <a:rPr lang="en-US" dirty="0"/>
              <a:t>You can write methods that work for more than one kind of class.</a:t>
            </a:r>
          </a:p>
          <a:p>
            <a:r>
              <a:rPr lang="en-US" dirty="0"/>
              <a:t>Very common in GUI implementations.</a:t>
            </a:r>
          </a:p>
          <a:p>
            <a:pPr marL="360363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KeyListener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360363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keyPressed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KeyEvent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9966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0363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keyReleased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KeyEvent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9966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0363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keyTyped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KeyEvent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9966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0363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EEAC90-BB9A-4E04-9029-F5FE9A39FB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6121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1899B-C380-492A-8835-3C9D34AA4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0148E-3770-4EFE-8A28-ECCFDEA54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class can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extend</a:t>
            </a:r>
            <a:r>
              <a:rPr lang="en-US" dirty="0"/>
              <a:t> a class.</a:t>
            </a:r>
          </a:p>
          <a:p>
            <a:r>
              <a:rPr lang="en-US" dirty="0"/>
              <a:t>A class can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implement</a:t>
            </a:r>
            <a:r>
              <a:rPr lang="en-US" dirty="0"/>
              <a:t> an interface.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2E28AE-2A12-4732-A1F5-32E9573845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116254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6B465-A212-4410-A893-346698E8B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502F0-DC9A-49B5-A2F8-1BDB577B4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CFC11E-4A8D-4D1A-9C44-5DFB541B73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34</a:t>
            </a:fld>
            <a:endParaRPr lang="en-US" altLang="tr-TR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8B5EB33D-1AA7-4EBC-96DA-2EDB6F42C6B1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3609299" y="1159143"/>
            <a:ext cx="5171760" cy="4209840"/>
          </a:xfrm>
          <a:prstGeom prst="rect">
            <a:avLst/>
          </a:prstGeom>
          <a:ln w="25400">
            <a:solidFill>
              <a:srgbClr val="DD8047"/>
            </a:solidFill>
          </a:ln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F6A45F9D-472F-43B6-88E2-DFC6036C646F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405371" y="1130868"/>
            <a:ext cx="2980800" cy="685440"/>
          </a:xfrm>
          <a:prstGeom prst="rect">
            <a:avLst/>
          </a:prstGeom>
          <a:ln w="25400">
            <a:solidFill>
              <a:srgbClr val="DD8047"/>
            </a:solidFill>
          </a:ln>
        </p:spPr>
      </p:pic>
    </p:spTree>
    <p:extLst>
      <p:ext uri="{BB962C8B-B14F-4D97-AF65-F5344CB8AC3E}">
        <p14:creationId xmlns:p14="http://schemas.microsoft.com/office/powerpoint/2010/main" val="40821037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D2BDE-4977-4A38-9465-4A25680E8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848F1-DC9A-4017-988F-C1E67A092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class can only extend one class.</a:t>
            </a:r>
          </a:p>
          <a:p>
            <a:r>
              <a:rPr lang="en-US" dirty="0"/>
              <a:t>A class can implement multiple interfaces.</a:t>
            </a:r>
          </a:p>
          <a:p>
            <a:pPr lvl="1"/>
            <a:r>
              <a:rPr lang="en-US" dirty="0"/>
              <a:t>This lets the class fill multiple “roles”</a:t>
            </a:r>
          </a:p>
          <a:p>
            <a:pPr lvl="1"/>
            <a:r>
              <a:rPr lang="en-US" dirty="0"/>
              <a:t>In writing Applets, it is common to have one class implement several different listeners</a:t>
            </a:r>
          </a:p>
          <a:p>
            <a:r>
              <a:rPr lang="en-US" dirty="0"/>
              <a:t>Example:</a:t>
            </a:r>
          </a:p>
          <a:p>
            <a:pPr marL="360363" indent="0">
              <a:buNone/>
            </a:pPr>
            <a:br>
              <a:rPr lang="en-US" dirty="0"/>
            </a:b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class </a:t>
            </a:r>
            <a:r>
              <a:rPr kumimoji="0" lang="en-US" sz="2400" b="1" i="0" u="none" strike="noStrike" kern="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MyApplet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extends Applet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           implements ActionListener, </a:t>
            </a:r>
            <a:r>
              <a:rPr kumimoji="0" lang="en-US" sz="2400" b="1" i="0" u="none" strike="noStrike" kern="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KeyListener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{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  		 ...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     }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94C3A-D0E8-4E73-AE2E-D4D6E9FC52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6716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E80BD-8B1D-48CB-8EC6-F63D75480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09293-A87E-4B0F-8D4A-9B4288652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class implements an interface, the class needs to implement all the declared methods of the interface.</a:t>
            </a:r>
          </a:p>
          <a:p>
            <a:endParaRPr lang="en-US" dirty="0"/>
          </a:p>
          <a:p>
            <a:r>
              <a:rPr lang="en-US" dirty="0"/>
              <a:t>If all the declared methods are not implemented, then the class becomes an abstract class.</a:t>
            </a:r>
          </a:p>
          <a:p>
            <a:pPr lvl="1"/>
            <a:r>
              <a:rPr lang="en-US" dirty="0"/>
              <a:t>At this point, we need to use the keyword abstract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936D5-DB69-4E6E-AED1-19EF86643C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072046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90D1-CC94-437D-A1AD-EF8EA95D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E0E2967-F1D5-48EC-87BF-33E929C872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1181201"/>
            <a:ext cx="7164706" cy="449559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5814C1-8D16-4A91-ADCC-A0BA378CB1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472617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A308-EEC8-4CCD-BDE9-E81C53A41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F6997-E8A5-4F51-B0C1-E176F8D94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E10B49-C519-4C8E-BA70-EA6236A1A0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38</a:t>
            </a:fld>
            <a:endParaRPr lang="en-US" altLang="tr-TR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38C6CE4-E424-49F4-9FCE-1A4CBC6977B6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866160" y="1574280"/>
            <a:ext cx="6631920" cy="446076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7370485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9459E-7983-4910-BD7C-52A667DEE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B157A-1913-4C72-9B99-DAA80A699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even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extend</a:t>
            </a:r>
            <a:r>
              <a:rPr lang="en-US" dirty="0"/>
              <a:t> an interface (to add methods):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7421C3-A7B6-44EF-8651-4188E43806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39</a:t>
            </a:fld>
            <a:endParaRPr lang="en-US" altLang="tr-TR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62B3B0C3-8F80-42A2-888B-17FA65196071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323720" y="2835000"/>
            <a:ext cx="6730560" cy="914040"/>
          </a:xfrm>
          <a:prstGeom prst="rect">
            <a:avLst/>
          </a:prstGeom>
          <a:ln w="25400">
            <a:solidFill>
              <a:srgbClr val="DD8047"/>
            </a:solidFill>
          </a:ln>
        </p:spPr>
      </p:pic>
    </p:spTree>
    <p:extLst>
      <p:ext uri="{BB962C8B-B14F-4D97-AF65-F5344CB8AC3E}">
        <p14:creationId xmlns:p14="http://schemas.microsoft.com/office/powerpoint/2010/main" val="2831506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Shapes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Let’s</a:t>
            </a:r>
            <a:r>
              <a:rPr lang="fr-FR" dirty="0"/>
              <a:t> </a:t>
            </a:r>
            <a:r>
              <a:rPr lang="fr-FR" dirty="0" err="1"/>
              <a:t>implement</a:t>
            </a:r>
            <a:r>
              <a:rPr lang="fr-FR" dirty="0"/>
              <a:t> classes for </a:t>
            </a:r>
            <a:r>
              <a:rPr lang="fr-FR" dirty="0" err="1"/>
              <a:t>shapes</a:t>
            </a:r>
            <a:endParaRPr lang="fr-FR" dirty="0"/>
          </a:p>
          <a:p>
            <a:pPr lvl="1"/>
            <a:r>
              <a:rPr lang="fr-FR" dirty="0"/>
              <a:t>Rectangle</a:t>
            </a:r>
          </a:p>
          <a:p>
            <a:pPr lvl="1"/>
            <a:r>
              <a:rPr lang="fr-FR" dirty="0"/>
              <a:t>Circle</a:t>
            </a:r>
          </a:p>
          <a:p>
            <a:pPr lvl="1"/>
            <a:r>
              <a:rPr lang="fr-FR" dirty="0"/>
              <a:t>etc.</a:t>
            </a:r>
          </a:p>
          <a:p>
            <a:endParaRPr lang="tr-TR" dirty="0"/>
          </a:p>
          <a:p>
            <a:r>
              <a:rPr lang="en-US" dirty="0"/>
              <a:t>What is common in all these shapes?</a:t>
            </a:r>
          </a:p>
          <a:p>
            <a:pPr lvl="1"/>
            <a:r>
              <a:rPr lang="tr-TR" dirty="0"/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y</a:t>
            </a:r>
            <a:r>
              <a:rPr lang="en-US" dirty="0"/>
              <a:t> coordinates that hints about the location of the shape.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1139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73947-A63A-4BB9-8097-EBA784F72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A494E-E68A-4FFF-913A-F73059F60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0040" marR="0" lvl="0" indent="-31968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DD8047"/>
              </a:buClr>
              <a:buSzPct val="60000"/>
              <a:buFont typeface="Wingdings" charset="2"/>
              <a:buChar char=""/>
              <a:tabLst/>
              <a:defRPr/>
            </a:pPr>
            <a:r>
              <a:rPr kumimoji="0" lang="en-US" b="0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ea typeface="ＭＳ Ｐゴシック"/>
              </a:rPr>
              <a:t>You can even </a:t>
            </a:r>
            <a:r>
              <a:rPr kumimoji="0" lang="en-US" b="0" i="1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ea typeface="ＭＳ Ｐゴシック"/>
              </a:rPr>
              <a:t>extend</a:t>
            </a:r>
            <a:r>
              <a:rPr kumimoji="0" lang="en-US" b="0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ea typeface="ＭＳ Ｐゴシック"/>
              </a:rPr>
              <a:t> an interface (to add methods):</a:t>
            </a:r>
            <a:endParaRPr kumimoji="0" lang="en-US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DejaVu Sans"/>
            </a:endParaRPr>
          </a:p>
          <a:p>
            <a:pPr marL="32004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ea typeface="ＭＳ Ｐゴシック"/>
              </a:rPr>
              <a:t> </a:t>
            </a:r>
            <a:endParaRPr kumimoji="0" lang="en-US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DejaVu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DejaVu Sans"/>
            </a:endParaRPr>
          </a:p>
          <a:p>
            <a:pPr marL="73152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interface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kern="120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KeyListener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{</a:t>
            </a: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</a:b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     public void </a:t>
            </a:r>
            <a:r>
              <a:rPr kumimoji="0" lang="en-US" sz="2000" b="1" i="0" u="none" strike="noStrike" kern="120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keyPressed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</a:t>
            </a:r>
            <a:r>
              <a:rPr kumimoji="0" lang="en-US" sz="2000" b="1" i="0" u="none" strike="noStrike" kern="120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KeyEvent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e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);</a:t>
            </a: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</a:b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     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public void </a:t>
            </a:r>
            <a:r>
              <a:rPr kumimoji="0" lang="en-US" sz="2000" b="1" i="0" u="none" strike="noStrike" kern="120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keyReleased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</a:t>
            </a:r>
            <a:r>
              <a:rPr kumimoji="0" lang="en-US" sz="2000" b="1" i="0" u="none" strike="noStrike" kern="120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KeyEvent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e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);</a:t>
            </a: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</a:b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     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public void </a:t>
            </a:r>
            <a:r>
              <a:rPr kumimoji="0" lang="en-US" sz="2000" b="1" i="0" u="none" strike="noStrike" kern="120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keyTyped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</a:t>
            </a:r>
            <a:r>
              <a:rPr kumimoji="0" lang="en-US" sz="2000" b="1" i="0" u="none" strike="noStrike" kern="120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KeyEvent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e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);</a:t>
            </a: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</a:b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} </a:t>
            </a:r>
            <a:endParaRPr kumimoji="0" lang="en-US" sz="2000" b="1" i="0" u="none" strike="noStrike" kern="1200" cap="none" spc="-1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DejaVu Sans"/>
              <a:cs typeface="Courier New" panose="02070309020205020404" pitchFamily="49" charset="0"/>
            </a:endParaRPr>
          </a:p>
          <a:p>
            <a:pPr marL="73152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interface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kern="120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FunkyKeyListener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extends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kern="120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KeyListener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{ </a:t>
            </a:r>
            <a:endParaRPr kumimoji="0" lang="en-US" sz="2000" b="1" i="0" u="none" strike="noStrike" kern="1200" cap="none" spc="-1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DejaVu Sans"/>
              <a:cs typeface="Courier New" panose="02070309020205020404" pitchFamily="49" charset="0"/>
            </a:endParaRPr>
          </a:p>
          <a:p>
            <a:pPr marL="73152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   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public void </a:t>
            </a:r>
            <a:r>
              <a:rPr kumimoji="0" lang="en-US" sz="2000" b="1" i="0" u="none" strike="noStrike" kern="120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funkykeyEvent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</a:t>
            </a:r>
            <a:r>
              <a:rPr kumimoji="0" lang="en-US" sz="2000" b="1" i="0" u="none" strike="noStrike" kern="1200" cap="none" spc="-1" normalizeH="0" baseline="0" noProof="0" dirty="0" err="1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KeyEvent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e</a:t>
            </a: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);</a:t>
            </a:r>
            <a:endParaRPr kumimoji="0" lang="en-US" sz="2000" b="1" i="0" u="none" strike="noStrike" kern="1200" cap="none" spc="-1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DejaVu Sans"/>
              <a:cs typeface="Courier New" panose="02070309020205020404" pitchFamily="49" charset="0"/>
            </a:endParaRPr>
          </a:p>
          <a:p>
            <a:pPr marL="73152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2000" b="1" i="0" u="none" strike="noStrike" kern="1200" cap="none" spc="-1" normalizeH="0" baseline="0" noProof="0" dirty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}</a:t>
            </a:r>
            <a:endParaRPr kumimoji="0" lang="en-US" sz="2000" b="1" i="0" u="none" strike="noStrike" kern="1200" cap="none" spc="-1" normalizeH="0" baseline="0" noProof="0" dirty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DejaVu Sans"/>
              <a:cs typeface="Courier New" panose="02070309020205020404" pitchFamily="49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F4F309-A8BF-4C35-A386-FCD94FF52C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40</a:t>
            </a:fld>
            <a:endParaRPr lang="en-US" altLang="tr-TR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CAD07028-D28F-48C4-960A-69122EF306F7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206720" y="2132856"/>
            <a:ext cx="6730560" cy="914040"/>
          </a:xfrm>
          <a:prstGeom prst="rect">
            <a:avLst/>
          </a:prstGeom>
          <a:ln w="25400">
            <a:solidFill>
              <a:srgbClr val="DD8047"/>
            </a:solidFill>
          </a:ln>
        </p:spPr>
      </p:pic>
    </p:spTree>
    <p:extLst>
      <p:ext uri="{BB962C8B-B14F-4D97-AF65-F5344CB8AC3E}">
        <p14:creationId xmlns:p14="http://schemas.microsoft.com/office/powerpoint/2010/main" val="40401360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13B68-1D68-4E34-A51E-2B4F3A5D5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1E512-3642-4398-A185-BEBF05F05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implement an interface, you need to implement all the declared functions.</a:t>
            </a:r>
          </a:p>
          <a:p>
            <a:r>
              <a:rPr lang="en-US" dirty="0"/>
              <a:t>There can be a lot of methods</a:t>
            </a:r>
          </a:p>
          <a:p>
            <a:pPr marL="640080" marR="0" lvl="1" indent="-273960" defTabSz="914400" eaLnBrk="1" fontAlgn="auto" latinLnBrk="0" hangingPunct="1">
              <a:lnSpc>
                <a:spcPct val="90000"/>
              </a:lnSpc>
              <a:spcBef>
                <a:spcPts val="1151"/>
              </a:spcBef>
              <a:spcAft>
                <a:spcPts val="0"/>
              </a:spcAft>
              <a:buClr>
                <a:srgbClr val="FFFF99"/>
              </a:buClr>
              <a:buSzPct val="70000"/>
              <a:buFont typeface="Wingdings 2" charset="2"/>
              <a:buChar char=""/>
              <a:tabLst/>
              <a:defRPr/>
            </a:pP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interface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KeyListener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{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    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public void </a:t>
            </a:r>
            <a:r>
              <a:rPr kumimoji="0" lang="en-US" sz="2400" b="1" i="0" u="none" strike="noStrike" kern="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keyPressed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</a:t>
            </a:r>
            <a:r>
              <a:rPr kumimoji="0" lang="en-US" sz="2400" b="1" i="0" u="none" strike="noStrike" kern="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KeyEvent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e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);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    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public void </a:t>
            </a:r>
            <a:r>
              <a:rPr kumimoji="0" lang="en-US" sz="2400" b="1" i="0" u="none" strike="noStrike" kern="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keyReleased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</a:t>
            </a:r>
            <a:r>
              <a:rPr kumimoji="0" lang="en-US" sz="2400" b="1" i="0" u="none" strike="noStrike" kern="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KeyEvent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e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);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    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public void </a:t>
            </a:r>
            <a:r>
              <a:rPr kumimoji="0" lang="en-US" sz="2400" b="1" i="0" u="none" strike="noStrike" kern="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keyTyped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</a:t>
            </a:r>
            <a:r>
              <a:rPr kumimoji="0" lang="en-US" sz="2400" b="1" i="0" u="none" strike="noStrike" kern="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KeyEvent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e</a:t>
            </a: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);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sz="2400" b="1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}</a:t>
            </a:r>
            <a:endParaRPr kumimoji="0" lang="en-US" sz="2400" b="1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What if you only care about a couple of these methods, not all?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944198-866F-4540-8325-904D727D5E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41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8444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E27B3-2BAB-4312-91C1-A9A46E580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Adapter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81C95-08BD-429E-A99B-5E0BD22E6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adapter class implements an interface and provides empty method bodies</a:t>
            </a:r>
          </a:p>
          <a:p>
            <a:pPr marL="534988" indent="-192088">
              <a:buNone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class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KeyAdapter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implements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KeyListener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{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</a:b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public void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keyPressed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KeyEvent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e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 { };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</a:b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public void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keyReleased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KeyEvent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e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 { };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</a:b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public void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keyTyped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KeyEvent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e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 { };</a:t>
            </a:r>
          </a:p>
          <a:p>
            <a:pPr marL="534988" indent="-192088">
              <a:buNone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}</a:t>
            </a:r>
            <a:endParaRPr lang="en-GB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You can override only the methods you care about</a:t>
            </a:r>
          </a:p>
          <a:p>
            <a:r>
              <a:rPr lang="en-US" dirty="0"/>
              <a:t>This isn’t elegant, but it does work</a:t>
            </a:r>
          </a:p>
          <a:p>
            <a:r>
              <a:rPr lang="en-US" dirty="0"/>
              <a:t>Java provides a number of adapter classes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84045A-28C7-4BD3-82E2-99E27159A5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0629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2816C-F96A-4245-BF85-72D685C9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E72E9-4A2C-4863-A5E7-7EACFD078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interface you can write methods that work with more than one class</a:t>
            </a:r>
          </a:p>
          <a:p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2400" b="0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Tw Cen MT"/>
                <a:ea typeface="ＭＳ Ｐゴシック"/>
                <a:cs typeface="DejaVu Sans"/>
              </a:rPr>
              <a:t>	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interface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RuleSet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{ </a:t>
            </a:r>
            <a:endParaRPr kumimoji="0" lang="en-US" sz="2400" b="1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DejaVu Sans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	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boolean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isLegal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(Move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m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, Board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b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);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</a:b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                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void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makeMove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(Move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m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); </a:t>
            </a:r>
            <a:endParaRPr kumimoji="0" lang="en-US" sz="2400" b="1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DejaVu Sans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	}</a:t>
            </a:r>
            <a:endParaRPr kumimoji="0" lang="en-US" sz="2400" b="1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DejaVu Sans"/>
              <a:cs typeface="Courier New" panose="02070309020205020404" pitchFamily="49" charset="0"/>
            </a:endParaRPr>
          </a:p>
          <a:p>
            <a:endParaRPr lang="en-GB" dirty="0"/>
          </a:p>
          <a:p>
            <a:r>
              <a:rPr lang="en-US" dirty="0"/>
              <a:t>Every class that implements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RuleSet</a:t>
            </a:r>
            <a:r>
              <a:rPr lang="en-US" dirty="0"/>
              <a:t> must have these methods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0E4DF7-B673-4ECE-A906-44C9DF80361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717164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2816C-F96A-4245-BF85-72D685C9C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…Example…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E72E9-4A2C-4863-A5E7-7EACFD078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class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CheckersRules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implements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RuleSet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{ 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</a:b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  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public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boolean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isLegal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(Move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m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, Board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b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 { ... }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</a:b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  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public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void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makeMove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(Move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m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 { ... }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</a:b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}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DejaVu Sans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DejaVu Sans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class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ChessRules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implements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RuleSet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{ 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DejaVu Sans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  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public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boolean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isLegal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(Move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m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, Board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b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 { ... }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</a:b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  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public void </a:t>
            </a:r>
            <a:r>
              <a:rPr kumimoji="0" lang="en-US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makeMove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(Move 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m</a:t>
            </a: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 { ... }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DejaVu Sans"/>
                <a:cs typeface="Courier New" panose="02070309020205020404" pitchFamily="49" charset="0"/>
              </a:rPr>
            </a:br>
            <a:r>
              <a:rPr kumimoji="0" lang="en-US" sz="24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} </a:t>
            </a:r>
            <a:endParaRPr kumimoji="0" lang="en-US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DejaVu Sans"/>
              <a:cs typeface="Courier New" panose="02070309020205020404" pitchFamily="49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0E4DF7-B673-4ECE-A906-44C9DF80361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3737724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957D7-AE6B-4A9C-A355-38BB7434C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…Example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D9BEC-8D0A-4361-A094-F7D63AA51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a legal statement?</a:t>
            </a:r>
          </a:p>
          <a:p>
            <a:pPr marL="176213" indent="0">
              <a:buNone/>
            </a:pPr>
            <a:r>
              <a:rPr kumimoji="0" lang="en-US" sz="2400" b="1" kern="1200" spc="-1" dirty="0" err="1">
                <a:solidFill>
                  <a:srgbClr val="4C4545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RuleSet</a:t>
            </a:r>
            <a:r>
              <a:rPr kumimoji="0" lang="en-US" sz="2400" b="1" kern="1200" spc="-1" dirty="0">
                <a:solidFill>
                  <a:srgbClr val="4C4545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kern="1200" spc="-1" dirty="0" err="1">
                <a:solidFill>
                  <a:srgbClr val="4C4545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rulesOfThisGame</a:t>
            </a:r>
            <a:r>
              <a:rPr kumimoji="0" lang="en-US" sz="2400" b="1" kern="1200" spc="-1" dirty="0">
                <a:solidFill>
                  <a:srgbClr val="4C4545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= </a:t>
            </a:r>
            <a:r>
              <a:rPr kumimoji="0" lang="en-US" sz="2400" b="1" kern="1200" spc="-1" dirty="0">
                <a:solidFill>
                  <a:srgbClr val="C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new</a:t>
            </a:r>
            <a:r>
              <a:rPr kumimoji="0" lang="en-US" sz="2400" b="1" kern="1200" spc="-1" dirty="0">
                <a:solidFill>
                  <a:srgbClr val="4C4545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</a:t>
            </a:r>
            <a:r>
              <a:rPr kumimoji="0" lang="en-US" sz="2400" b="1" kern="1200" spc="-1" dirty="0" err="1">
                <a:solidFill>
                  <a:srgbClr val="4C4545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ChessRules</a:t>
            </a:r>
            <a:r>
              <a:rPr kumimoji="0" lang="en-US" sz="2400" b="1" kern="1200" spc="-1" dirty="0">
                <a:solidFill>
                  <a:srgbClr val="4C4545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();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This assignment is legal because 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rulesOfThisGame</a:t>
            </a:r>
            <a:r>
              <a:rPr lang="en-US" dirty="0"/>
              <a:t> object is 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RuleSet</a:t>
            </a:r>
            <a:r>
              <a:rPr lang="en-US" dirty="0"/>
              <a:t> object.</a:t>
            </a:r>
          </a:p>
          <a:p>
            <a:r>
              <a:rPr lang="en-US" dirty="0"/>
              <a:t>Is this a legal statement?</a:t>
            </a:r>
          </a:p>
          <a:p>
            <a:pPr marL="268288" lvl="0" indent="0">
              <a:buNone/>
              <a:tabLst>
                <a:tab pos="0" algn="l"/>
              </a:tabLst>
            </a:pPr>
            <a:r>
              <a:rPr kumimoji="0" lang="en-US" sz="2400" b="1" kern="1200" spc="-1" dirty="0">
                <a:solidFill>
                  <a:srgbClr val="C00000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if</a:t>
            </a:r>
            <a:r>
              <a:rPr kumimoji="0" lang="en-US" sz="2400" b="1" kern="1200" spc="-1" dirty="0">
                <a:solidFill>
                  <a:srgbClr val="4C4545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(</a:t>
            </a:r>
            <a:r>
              <a:rPr kumimoji="0" lang="en-US" sz="2400" b="1" kern="1200" spc="-1" dirty="0" err="1">
                <a:solidFill>
                  <a:srgbClr val="4C4545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rulesOfThisGame.isLegal</a:t>
            </a:r>
            <a:r>
              <a:rPr kumimoji="0" lang="en-US" sz="2400" b="1" kern="1200" spc="-1" dirty="0">
                <a:solidFill>
                  <a:srgbClr val="4C4545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</a:t>
            </a:r>
            <a:r>
              <a:rPr kumimoji="0" lang="en-US" sz="2400" b="1" kern="1200" spc="-1" dirty="0">
                <a:solidFill>
                  <a:srgbClr val="996633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m</a:t>
            </a:r>
            <a:r>
              <a:rPr kumimoji="0" lang="en-US" sz="2400" b="1" kern="1200" spc="-1" dirty="0">
                <a:solidFill>
                  <a:srgbClr val="4C4545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, </a:t>
            </a:r>
            <a:r>
              <a:rPr kumimoji="0" lang="en-US" sz="2400" b="1" kern="1200" spc="-1" dirty="0">
                <a:solidFill>
                  <a:srgbClr val="996633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b</a:t>
            </a:r>
            <a:r>
              <a:rPr kumimoji="0" lang="en-US" sz="2400" b="1" kern="1200" spc="-1" dirty="0">
                <a:solidFill>
                  <a:srgbClr val="4C4545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)) { 		     </a:t>
            </a:r>
            <a:r>
              <a:rPr kumimoji="0" lang="en-US" sz="2400" b="1" kern="1200" spc="-1" dirty="0" err="1">
                <a:solidFill>
                  <a:srgbClr val="4C4545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rulesOfThisGame.makeMove</a:t>
            </a:r>
            <a:r>
              <a:rPr kumimoji="0" lang="en-US" sz="2400" b="1" kern="1200" spc="-1" dirty="0">
                <a:solidFill>
                  <a:srgbClr val="4C4545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(</a:t>
            </a:r>
            <a:r>
              <a:rPr kumimoji="0" lang="en-US" sz="2400" b="1" kern="1200" spc="-1" dirty="0">
                <a:solidFill>
                  <a:srgbClr val="996633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m</a:t>
            </a:r>
            <a:r>
              <a:rPr kumimoji="0" lang="en-US" sz="2400" b="1" kern="1200" spc="-1" dirty="0">
                <a:solidFill>
                  <a:srgbClr val="4C4545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); </a:t>
            </a:r>
          </a:p>
          <a:p>
            <a:pPr marL="268288" lvl="0" indent="0">
              <a:buNone/>
              <a:tabLst>
                <a:tab pos="0" algn="l"/>
              </a:tabLst>
            </a:pPr>
            <a:r>
              <a:rPr kumimoji="0" lang="en-US" sz="2400" b="1" kern="1200" spc="-1" dirty="0">
                <a:solidFill>
                  <a:srgbClr val="4C4545"/>
                </a:solidFill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}</a:t>
            </a:r>
          </a:p>
          <a:p>
            <a:r>
              <a:rPr lang="en-US" dirty="0"/>
              <a:t>This statement is legal because, </a:t>
            </a:r>
            <a:r>
              <a:rPr lang="en-US" dirty="0">
                <a:solidFill>
                  <a:srgbClr val="0070C0"/>
                </a:solidFill>
              </a:rPr>
              <a:t>whatever</a:t>
            </a:r>
            <a:r>
              <a:rPr lang="en-US" dirty="0"/>
              <a:t> kind of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RuleSet</a:t>
            </a:r>
            <a:r>
              <a:rPr lang="en-US" dirty="0"/>
              <a:t> object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rulesOfThisGame</a:t>
            </a:r>
            <a:r>
              <a:rPr lang="en-US" dirty="0"/>
              <a:t> is, it must have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isLegal</a:t>
            </a:r>
            <a:r>
              <a:rPr lang="en-US" dirty="0"/>
              <a:t> and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makeMove</a:t>
            </a:r>
            <a:r>
              <a:rPr lang="en-US" dirty="0"/>
              <a:t> methods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70FAB-5240-465B-A13F-C09B5D615B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79459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74336-3375-4E73-B0C6-FD632E5CC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instanceof</a:t>
            </a:r>
            <a:r>
              <a:rPr lang="en-GB" dirty="0"/>
              <a:t> operator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E6F25-A224-4965-9710-7919AD002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 err="1">
                <a:solidFill>
                  <a:srgbClr val="FF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instanceof</a:t>
            </a:r>
            <a:r>
              <a:rPr lang="en-US" dirty="0"/>
              <a:t> is a keyword that tells you whether a variable “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is a</a:t>
            </a:r>
            <a:r>
              <a:rPr lang="en-US" dirty="0"/>
              <a:t>” member of a class or interface</a:t>
            </a:r>
          </a:p>
          <a:p>
            <a:pPr marL="360363" marR="0" lvl="0" indent="0" algn="l" defTabSz="914400" rtl="0" eaLnBrk="1" fontAlgn="auto" latinLnBrk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22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class</a:t>
            </a:r>
            <a:r>
              <a:rPr kumimoji="0" lang="en-US" sz="22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Dog </a:t>
            </a:r>
            <a:r>
              <a:rPr kumimoji="0" lang="en-US" sz="22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extends</a:t>
            </a:r>
            <a:r>
              <a:rPr kumimoji="0" lang="en-US" sz="22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Animal </a:t>
            </a:r>
            <a:r>
              <a:rPr kumimoji="0" lang="en-US" sz="22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implements</a:t>
            </a:r>
            <a:r>
              <a:rPr kumimoji="0" lang="en-US" sz="22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Pet {...}</a:t>
            </a:r>
            <a:endParaRPr kumimoji="0" lang="en-US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DejaVu Sans"/>
              <a:cs typeface="Courier New" panose="02070309020205020404" pitchFamily="49" charset="0"/>
            </a:endParaRPr>
          </a:p>
          <a:p>
            <a:pPr marL="360363" marR="0" lvl="0" indent="0" algn="l" defTabSz="914400" rtl="0" eaLnBrk="1" fontAlgn="auto" latinLnBrk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22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Animal fido = </a:t>
            </a:r>
            <a:r>
              <a:rPr kumimoji="0" lang="en-US" sz="2200" b="1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new</a:t>
            </a:r>
            <a:r>
              <a:rPr kumimoji="0" lang="en-US" sz="2200" b="1" i="0" u="none" strike="noStrike" kern="120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/>
                <a:cs typeface="Courier New" panose="02070309020205020404" pitchFamily="49" charset="0"/>
              </a:rPr>
              <a:t> Dog();</a:t>
            </a:r>
            <a:endParaRPr kumimoji="0" lang="en-US" sz="2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DejaVu Sans"/>
              <a:cs typeface="Courier New" panose="02070309020205020404" pitchFamily="49" charset="0"/>
            </a:endParaRPr>
          </a:p>
          <a:p>
            <a:endParaRPr lang="en-GB" dirty="0"/>
          </a:p>
          <a:p>
            <a:r>
              <a:rPr lang="en-US" dirty="0"/>
              <a:t>Are these true or false?</a:t>
            </a:r>
          </a:p>
          <a:p>
            <a:pPr marL="640080" marR="0" lvl="1" indent="-273960" defTabSz="91440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FFFF99"/>
              </a:buClr>
              <a:buSzPct val="70000"/>
              <a:buFont typeface="Wingdings 2" charset="2"/>
              <a:buChar char=""/>
              <a:tabLst>
                <a:tab pos="0" algn="l"/>
              </a:tabLst>
              <a:defRPr/>
            </a:pPr>
            <a:r>
              <a:rPr kumimoji="0" lang="en-US" sz="2400" b="0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ea typeface="ＭＳ Ｐゴシック"/>
              </a:rPr>
              <a:t>fido </a:t>
            </a:r>
            <a:r>
              <a:rPr kumimoji="0" lang="en-US" sz="2400" b="0" i="0" u="none" strike="noStrike" kern="0" cap="none" spc="-1" normalizeH="0" baseline="0" noProof="0" dirty="0" err="1">
                <a:ln>
                  <a:noFill/>
                </a:ln>
                <a:solidFill>
                  <a:srgbClr val="DD8047"/>
                </a:solidFill>
                <a:effectLst/>
                <a:uLnTx/>
                <a:uFillTx/>
                <a:ea typeface="ＭＳ Ｐゴシック"/>
              </a:rPr>
              <a:t>instanceof</a:t>
            </a:r>
            <a:r>
              <a:rPr kumimoji="0" lang="en-US" sz="2400" b="0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ea typeface="ＭＳ Ｐゴシック"/>
              </a:rPr>
              <a:t> Dog</a:t>
            </a:r>
            <a:endParaRPr kumimoji="0" lang="en-US" sz="24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640080" marR="0" lvl="1" indent="-273960" defTabSz="91440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FFFF99"/>
              </a:buClr>
              <a:buSzPct val="70000"/>
              <a:buFont typeface="Wingdings 2" charset="2"/>
              <a:buChar char=""/>
              <a:tabLst>
                <a:tab pos="0" algn="l"/>
              </a:tabLst>
              <a:defRPr/>
            </a:pPr>
            <a:r>
              <a:rPr kumimoji="0" lang="en-US" sz="2400" b="0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ea typeface="ＭＳ Ｐゴシック"/>
              </a:rPr>
              <a:t>fido </a:t>
            </a:r>
            <a:r>
              <a:rPr kumimoji="0" lang="en-US" sz="2400" b="0" i="0" u="none" strike="noStrike" kern="0" cap="none" spc="-1" normalizeH="0" baseline="0" noProof="0" dirty="0" err="1">
                <a:ln>
                  <a:noFill/>
                </a:ln>
                <a:solidFill>
                  <a:srgbClr val="DD8047"/>
                </a:solidFill>
                <a:effectLst/>
                <a:uLnTx/>
                <a:uFillTx/>
                <a:ea typeface="ＭＳ Ｐゴシック"/>
              </a:rPr>
              <a:t>instanceof</a:t>
            </a:r>
            <a:r>
              <a:rPr kumimoji="0" lang="en-US" sz="2400" b="0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ea typeface="ＭＳ Ｐゴシック"/>
              </a:rPr>
              <a:t> Animal</a:t>
            </a:r>
            <a:endParaRPr kumimoji="0" lang="en-US" sz="24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640080" marR="0" lvl="1" indent="-273960" defTabSz="91440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FFFF99"/>
              </a:buClr>
              <a:buSzPct val="70000"/>
              <a:buFont typeface="Wingdings 2" charset="2"/>
              <a:buChar char=""/>
              <a:tabLst>
                <a:tab pos="0" algn="l"/>
              </a:tabLst>
              <a:defRPr/>
            </a:pPr>
            <a:r>
              <a:rPr kumimoji="0" lang="en-US" sz="2400" b="0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ea typeface="ＭＳ Ｐゴシック"/>
              </a:rPr>
              <a:t>fido </a:t>
            </a:r>
            <a:r>
              <a:rPr kumimoji="0" lang="en-US" sz="2400" b="0" i="0" u="none" strike="noStrike" kern="0" cap="none" spc="-1" normalizeH="0" baseline="0" noProof="0" dirty="0" err="1">
                <a:ln>
                  <a:noFill/>
                </a:ln>
                <a:solidFill>
                  <a:srgbClr val="DD8047"/>
                </a:solidFill>
                <a:effectLst/>
                <a:uLnTx/>
                <a:uFillTx/>
                <a:ea typeface="ＭＳ Ｐゴシック"/>
              </a:rPr>
              <a:t>instanceof</a:t>
            </a:r>
            <a:r>
              <a:rPr kumimoji="0" lang="en-US" sz="2400" b="0" i="0" u="none" strike="noStrike" kern="0" cap="none" spc="-1" normalizeH="0" baseline="0" noProof="0" dirty="0">
                <a:ln>
                  <a:noFill/>
                </a:ln>
                <a:solidFill>
                  <a:srgbClr val="4C4545"/>
                </a:solidFill>
                <a:effectLst/>
                <a:uLnTx/>
                <a:uFillTx/>
                <a:ea typeface="ＭＳ Ｐゴシック"/>
              </a:rPr>
              <a:t> Pet</a:t>
            </a:r>
            <a:endParaRPr kumimoji="0" lang="en-US" sz="2400" b="0" i="0" u="none" strike="noStrike" kern="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3251C-4FC0-4889-9D8B-DC8C4A3B91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6956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B3011-F214-44A4-AF6A-4EF02DE1F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Vocabulary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1D07E-9DF7-40D7-8216-D32C9A757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abstract method</a:t>
            </a:r>
          </a:p>
          <a:p>
            <a:pPr lvl="1"/>
            <a:r>
              <a:rPr lang="en-US" dirty="0"/>
              <a:t>a method which is declared but not defined (it has no method body)</a:t>
            </a:r>
          </a:p>
          <a:p>
            <a:r>
              <a:rPr lang="en-US" dirty="0"/>
              <a:t> </a:t>
            </a:r>
            <a:r>
              <a:rPr lang="en-US" b="1" dirty="0"/>
              <a:t>abstract class</a:t>
            </a:r>
          </a:p>
          <a:p>
            <a:pPr lvl="1"/>
            <a:r>
              <a:rPr lang="en-US" dirty="0"/>
              <a:t>a class which either (1) contains abstract methods, or (2) has been declared abstract</a:t>
            </a:r>
          </a:p>
          <a:p>
            <a:r>
              <a:rPr lang="en-US" dirty="0"/>
              <a:t> </a:t>
            </a:r>
            <a:r>
              <a:rPr lang="en-US" b="1" dirty="0"/>
              <a:t>Instantiate</a:t>
            </a:r>
          </a:p>
          <a:p>
            <a:pPr lvl="1"/>
            <a:r>
              <a:rPr lang="en-US" dirty="0"/>
              <a:t>to create an instance (object) of a class</a:t>
            </a:r>
          </a:p>
          <a:p>
            <a:r>
              <a:rPr lang="en-US" dirty="0"/>
              <a:t> </a:t>
            </a:r>
            <a:r>
              <a:rPr lang="en-US" b="1" dirty="0"/>
              <a:t>Interface</a:t>
            </a:r>
          </a:p>
          <a:p>
            <a:pPr lvl="1"/>
            <a:r>
              <a:rPr lang="en-US" dirty="0"/>
              <a:t>Similar to a class, but contains only abstract methods (and possibly constants)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7BAFFA-5714-4352-8337-1E06AE0409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7134571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F87BA-5AD8-4CB6-84ED-E29984999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…Vocabulary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0C7DA-AD28-4035-A3DC-5BF138F0E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b="1" dirty="0"/>
              <a:t>Adapter class</a:t>
            </a:r>
          </a:p>
          <a:p>
            <a:pPr lvl="1"/>
            <a:r>
              <a:rPr lang="en-US" dirty="0"/>
              <a:t>A class that implements an interface but has only empty method bodies</a:t>
            </a:r>
          </a:p>
          <a:p>
            <a:r>
              <a:rPr lang="en-US" dirty="0"/>
              <a:t> </a:t>
            </a:r>
            <a:r>
              <a:rPr lang="en-US" b="1" dirty="0"/>
              <a:t>Final methods</a:t>
            </a:r>
          </a:p>
          <a:p>
            <a:pPr lvl="1"/>
            <a:r>
              <a:rPr lang="en-US" dirty="0"/>
              <a:t>methods that cannot be overridden </a:t>
            </a:r>
          </a:p>
          <a:p>
            <a:pPr lvl="1"/>
            <a:r>
              <a:rPr lang="en-US" dirty="0"/>
              <a:t>all private or static methods are implicitly final</a:t>
            </a:r>
          </a:p>
          <a:p>
            <a:r>
              <a:rPr lang="en-US" dirty="0"/>
              <a:t> </a:t>
            </a:r>
            <a:r>
              <a:rPr lang="en-US" b="1" dirty="0"/>
              <a:t>Static (early) binding</a:t>
            </a:r>
          </a:p>
          <a:p>
            <a:pPr lvl="1"/>
            <a:r>
              <a:rPr lang="en-US" dirty="0"/>
              <a:t>Binding occurs during compile time </a:t>
            </a:r>
          </a:p>
          <a:p>
            <a:pPr lvl="1"/>
            <a:r>
              <a:rPr lang="en-US" dirty="0"/>
              <a:t>Uses </a:t>
            </a:r>
            <a:r>
              <a:rPr lang="en-US" u="sng" dirty="0"/>
              <a:t>reference type</a:t>
            </a:r>
            <a:r>
              <a:rPr lang="en-US" dirty="0"/>
              <a:t> during binding</a:t>
            </a:r>
          </a:p>
          <a:p>
            <a:r>
              <a:rPr lang="en-US" dirty="0"/>
              <a:t> </a:t>
            </a:r>
            <a:r>
              <a:rPr lang="en-US" b="1" dirty="0"/>
              <a:t>Dynamic (late) binding</a:t>
            </a:r>
          </a:p>
          <a:p>
            <a:pPr lvl="1"/>
            <a:r>
              <a:rPr lang="en-US" dirty="0"/>
              <a:t>Binding occurs during run time </a:t>
            </a:r>
          </a:p>
          <a:p>
            <a:pPr lvl="1"/>
            <a:r>
              <a:rPr lang="en-US" dirty="0"/>
              <a:t>Uses </a:t>
            </a:r>
            <a:r>
              <a:rPr lang="en-US" u="sng" dirty="0"/>
              <a:t>object type</a:t>
            </a:r>
            <a:r>
              <a:rPr lang="en-US" dirty="0"/>
              <a:t> during binding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20C51-3BF6-4F58-8DAD-063A684276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397170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BC22A-508A-3C3D-BBDB-67DB55DF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81D85-9E8D-EB51-448A-C75253812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48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GB" sz="4800" b="1" dirty="0">
                <a:solidFill>
                  <a:srgbClr val="00B0F0"/>
                </a:solidFill>
              </a:rPr>
              <a:t>Any 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DE224-DC17-8872-681C-6B455173D2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49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62123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Shapes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 coordinate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circle we hold an additional radius, in rectangle we have height and width.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</a:t>
            </a:fld>
            <a:endParaRPr lang="en-US" altLang="tr-TR"/>
          </a:p>
        </p:txBody>
      </p:sp>
      <p:sp>
        <p:nvSpPr>
          <p:cNvPr id="10" name="Oval 16"/>
          <p:cNvSpPr/>
          <p:nvPr/>
        </p:nvSpPr>
        <p:spPr>
          <a:xfrm>
            <a:off x="3491880" y="1389659"/>
            <a:ext cx="45360" cy="75960"/>
          </a:xfrm>
          <a:prstGeom prst="ellipse">
            <a:avLst/>
          </a:prstGeom>
          <a:solidFill>
            <a:srgbClr val="000000"/>
          </a:solidFill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8640" rIns="90000" bIns="8640"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371600" y="2276872"/>
            <a:ext cx="6781680" cy="2590560"/>
            <a:chOff x="1371600" y="2276872"/>
            <a:chExt cx="6781680" cy="2590560"/>
          </a:xfrm>
        </p:grpSpPr>
        <p:sp>
          <p:nvSpPr>
            <p:cNvPr id="6" name="Rectangle 5"/>
            <p:cNvSpPr/>
            <p:nvPr/>
          </p:nvSpPr>
          <p:spPr>
            <a:xfrm>
              <a:off x="4952880" y="2781360"/>
              <a:ext cx="3200040" cy="1523520"/>
            </a:xfrm>
            <a:prstGeom prst="rect">
              <a:avLst/>
            </a:prstGeom>
            <a:solidFill>
              <a:srgbClr val="D2DEE9"/>
            </a:solidFill>
            <a:ln w="10080">
              <a:solidFill>
                <a:srgbClr val="EAF0F6"/>
              </a:solidFill>
              <a:round/>
            </a:ln>
            <a:effectLst>
              <a:outerShdw dist="29880" dir="5400000" rotWithShape="0">
                <a:srgbClr val="000000">
                  <a:alpha val="4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endParaRPr lang="en-US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1371600" y="2276872"/>
              <a:ext cx="2666520" cy="2590560"/>
            </a:xfrm>
            <a:prstGeom prst="ellipse">
              <a:avLst/>
            </a:prstGeom>
            <a:solidFill>
              <a:srgbClr val="ECDCC4"/>
            </a:solidFill>
            <a:ln w="10080">
              <a:solidFill>
                <a:srgbClr val="F8E6DA"/>
              </a:solidFill>
              <a:round/>
            </a:ln>
            <a:effectLst>
              <a:outerShdw dist="29880" dir="5400000" rotWithShape="0">
                <a:srgbClr val="000000">
                  <a:alpha val="4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endParaRPr lang="en-US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" name="Oval 12"/>
            <p:cNvSpPr/>
            <p:nvPr/>
          </p:nvSpPr>
          <p:spPr>
            <a:xfrm>
              <a:off x="2666880" y="3581280"/>
              <a:ext cx="45360" cy="75960"/>
            </a:xfrm>
            <a:prstGeom prst="ellipse">
              <a:avLst/>
            </a:prstGeom>
            <a:solidFill>
              <a:srgbClr val="000000"/>
            </a:solidFill>
            <a:ln w="1908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8640" rIns="90000" bIns="8640" anchor="ctr">
              <a:noAutofit/>
            </a:bodyPr>
            <a:lstStyle/>
            <a:p>
              <a:endParaRPr lang="en-U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9" name="Oval 13"/>
            <p:cNvSpPr/>
            <p:nvPr/>
          </p:nvSpPr>
          <p:spPr>
            <a:xfrm>
              <a:off x="4952880" y="4267080"/>
              <a:ext cx="45360" cy="75960"/>
            </a:xfrm>
            <a:prstGeom prst="ellipse">
              <a:avLst/>
            </a:prstGeom>
            <a:solidFill>
              <a:srgbClr val="000000"/>
            </a:solidFill>
            <a:ln w="19080">
              <a:solidFill>
                <a:srgbClr val="00000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8640" rIns="90000" bIns="8640" anchor="ctr">
              <a:noAutofit/>
            </a:bodyPr>
            <a:lstStyle/>
            <a:p>
              <a:endParaRPr lang="en-US" sz="1800" b="0" strike="noStrike" spc="-1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11" name="Straight Connector 8"/>
            <p:cNvSpPr/>
            <p:nvPr/>
          </p:nvSpPr>
          <p:spPr>
            <a:xfrm flipV="1">
              <a:off x="2705760" y="3581280"/>
              <a:ext cx="1332720" cy="11160"/>
            </a:xfrm>
            <a:prstGeom prst="line">
              <a:avLst/>
            </a:prstGeom>
            <a:ln w="28440">
              <a:solidFill>
                <a:srgbClr val="DD8047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-33840" rIns="90000" bIns="-33840" anchor="t" anchorCtr="1">
              <a:noAutofit/>
            </a:bodyPr>
            <a:lstStyle/>
            <a:p>
              <a:endParaRPr lang="en-US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2" name="Straight Connector 10"/>
            <p:cNvSpPr/>
            <p:nvPr/>
          </p:nvSpPr>
          <p:spPr>
            <a:xfrm>
              <a:off x="4952880" y="2781000"/>
              <a:ext cx="6480" cy="1551240"/>
            </a:xfrm>
            <a:prstGeom prst="line">
              <a:avLst/>
            </a:prstGeom>
            <a:ln w="38160">
              <a:solidFill>
                <a:srgbClr val="94B6D2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 anchorCtr="1">
              <a:noAutofit/>
            </a:bodyPr>
            <a:lstStyle/>
            <a:p>
              <a:endParaRPr lang="en-US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" name="Straight Connector 17"/>
            <p:cNvSpPr/>
            <p:nvPr/>
          </p:nvSpPr>
          <p:spPr>
            <a:xfrm flipH="1">
              <a:off x="4998600" y="4305240"/>
              <a:ext cx="3154680" cy="38160"/>
            </a:xfrm>
            <a:prstGeom prst="line">
              <a:avLst/>
            </a:prstGeom>
            <a:ln w="38160">
              <a:solidFill>
                <a:srgbClr val="94B6D2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-6840" rIns="90000" bIns="-6840" anchor="t" anchorCtr="1">
              <a:noAutofit/>
            </a:bodyPr>
            <a:lstStyle/>
            <a:p>
              <a:endParaRPr lang="en-US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4" name="TextBox 20"/>
            <p:cNvSpPr/>
            <p:nvPr/>
          </p:nvSpPr>
          <p:spPr>
            <a:xfrm>
              <a:off x="2362320" y="3200400"/>
              <a:ext cx="167616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800" b="0" strike="noStrike" spc="-1" dirty="0">
                  <a:solidFill>
                    <a:srgbClr val="4C4545"/>
                  </a:solidFill>
                  <a:latin typeface="Tw Cen MT"/>
                </a:rPr>
                <a:t>(</a:t>
              </a:r>
              <a:r>
                <a:rPr lang="en-US" sz="1800" b="0" strike="noStrike" spc="-1" dirty="0" err="1">
                  <a:solidFill>
                    <a:srgbClr val="4C4545"/>
                  </a:solidFill>
                  <a:latin typeface="Tw Cen MT"/>
                </a:rPr>
                <a:t>x,y</a:t>
              </a:r>
              <a:r>
                <a:rPr lang="en-US" sz="1800" b="0" strike="noStrike" spc="-1" dirty="0">
                  <a:solidFill>
                    <a:srgbClr val="4C4545"/>
                  </a:solidFill>
                  <a:latin typeface="Tw Cen MT"/>
                </a:rPr>
                <a:t>)        r</a:t>
              </a:r>
              <a:endParaRPr lang="en-US" sz="1800" b="0" strike="noStrike" spc="-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5" name="TextBox 21"/>
            <p:cNvSpPr/>
            <p:nvPr/>
          </p:nvSpPr>
          <p:spPr>
            <a:xfrm>
              <a:off x="4726080" y="4354920"/>
              <a:ext cx="342720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800" b="0" strike="noStrike" spc="-1">
                  <a:solidFill>
                    <a:srgbClr val="4C4545"/>
                  </a:solidFill>
                  <a:latin typeface="Tw Cen MT"/>
                </a:rPr>
                <a:t>(x,y)                   w</a:t>
              </a:r>
              <a:endParaRPr lang="en-US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6" name="TextBox 22"/>
            <p:cNvSpPr/>
            <p:nvPr/>
          </p:nvSpPr>
          <p:spPr>
            <a:xfrm>
              <a:off x="4688640" y="3385080"/>
              <a:ext cx="3427200" cy="3646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800" b="0" strike="noStrike" spc="-1">
                  <a:solidFill>
                    <a:srgbClr val="4C4545"/>
                  </a:solidFill>
                  <a:latin typeface="Tw Cen MT"/>
                </a:rPr>
                <a:t>h</a:t>
              </a:r>
              <a:endParaRPr lang="en-US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2234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have a shape class.</a:t>
            </a:r>
          </a:p>
          <a:p>
            <a:r>
              <a:rPr lang="en-US" dirty="0"/>
              <a:t>Other shapes can inherit from the shape class.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6</a:t>
            </a:fld>
            <a:endParaRPr lang="en-US" altLang="tr-TR"/>
          </a:p>
        </p:txBody>
      </p:sp>
      <p:sp>
        <p:nvSpPr>
          <p:cNvPr id="6" name="Rectangle 6"/>
          <p:cNvSpPr/>
          <p:nvPr/>
        </p:nvSpPr>
        <p:spPr>
          <a:xfrm>
            <a:off x="3266400" y="2924944"/>
            <a:ext cx="1344600" cy="547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300" b="1" strike="noStrike" spc="-1" dirty="0">
                <a:solidFill>
                  <a:srgbClr val="4C4545"/>
                </a:solidFill>
                <a:latin typeface="Courier New"/>
                <a:ea typeface="ＭＳ Ｐゴシック"/>
              </a:rPr>
              <a:t>Shape</a:t>
            </a:r>
            <a:endParaRPr lang="en-US" sz="23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Line 7"/>
          <p:cNvSpPr/>
          <p:nvPr/>
        </p:nvSpPr>
        <p:spPr>
          <a:xfrm flipV="1">
            <a:off x="3084240" y="3515704"/>
            <a:ext cx="640800" cy="84276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tangle 8"/>
          <p:cNvSpPr/>
          <p:nvPr/>
        </p:nvSpPr>
        <p:spPr>
          <a:xfrm>
            <a:off x="2411760" y="4358824"/>
            <a:ext cx="1342440" cy="547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300" b="1" strike="noStrike" spc="-1">
                <a:solidFill>
                  <a:srgbClr val="4C4545"/>
                </a:solidFill>
                <a:latin typeface="Courier New"/>
                <a:ea typeface="ＭＳ Ｐゴシック"/>
              </a:rPr>
              <a:t>Circle</a:t>
            </a:r>
            <a:endParaRPr lang="en-US" sz="2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Rectangle 9"/>
          <p:cNvSpPr/>
          <p:nvPr/>
        </p:nvSpPr>
        <p:spPr>
          <a:xfrm>
            <a:off x="4123200" y="4358824"/>
            <a:ext cx="1831320" cy="547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300" b="1" strike="noStrike" spc="-1">
                <a:solidFill>
                  <a:srgbClr val="4C4545"/>
                </a:solidFill>
                <a:latin typeface="Courier New"/>
                <a:ea typeface="ＭＳ Ｐゴシック"/>
              </a:rPr>
              <a:t>Rectangle</a:t>
            </a:r>
            <a:endParaRPr lang="en-US" sz="23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Line 15"/>
          <p:cNvSpPr/>
          <p:nvPr/>
        </p:nvSpPr>
        <p:spPr>
          <a:xfrm flipH="1" flipV="1">
            <a:off x="4159200" y="3515704"/>
            <a:ext cx="643320" cy="84276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AutoShape 14"/>
          <p:cNvSpPr/>
          <p:nvPr/>
        </p:nvSpPr>
        <p:spPr>
          <a:xfrm rot="2690400">
            <a:off x="3613800" y="3481144"/>
            <a:ext cx="179640" cy="13968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25200" rIns="90000" bIns="2520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AutoShape 18"/>
          <p:cNvSpPr/>
          <p:nvPr/>
        </p:nvSpPr>
        <p:spPr>
          <a:xfrm rot="18909600" flipH="1">
            <a:off x="4091520" y="3492304"/>
            <a:ext cx="179640" cy="13968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25200" rIns="90000" bIns="2520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788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a class should define a method that logically belongs in the class, but that class cannot specify how to implement the method. </a:t>
            </a:r>
          </a:p>
          <a:p>
            <a:endParaRPr lang="tr-TR" dirty="0"/>
          </a:p>
          <a:p>
            <a:r>
              <a:rPr lang="en-US" dirty="0"/>
              <a:t>For instance:</a:t>
            </a:r>
          </a:p>
          <a:p>
            <a:pPr lvl="1"/>
            <a:r>
              <a:rPr lang="en-US" dirty="0"/>
              <a:t>Every shape has an area.</a:t>
            </a:r>
          </a:p>
          <a:p>
            <a:pPr lvl="1"/>
            <a:r>
              <a:rPr lang="en-US" dirty="0"/>
              <a:t>Logically, every shape should have a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getArea</a:t>
            </a:r>
            <a:r>
              <a:rPr lang="en-US" dirty="0"/>
              <a:t> method. </a:t>
            </a:r>
          </a:p>
          <a:p>
            <a:pPr lvl="1"/>
            <a:r>
              <a:rPr lang="en-US" dirty="0"/>
              <a:t>But ... 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1773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shape has an area.</a:t>
            </a:r>
          </a:p>
          <a:p>
            <a:r>
              <a:rPr lang="en-US" dirty="0"/>
              <a:t>Logically, every shape should have a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getArea</a:t>
            </a:r>
            <a:r>
              <a:rPr lang="en-US" dirty="0"/>
              <a:t> method. </a:t>
            </a:r>
          </a:p>
          <a:p>
            <a:r>
              <a:rPr lang="en-US" dirty="0"/>
              <a:t>But, the area of every shape is calculated differently.</a:t>
            </a:r>
          </a:p>
          <a:p>
            <a:pPr lvl="1"/>
            <a:r>
              <a:rPr lang="en-US" dirty="0"/>
              <a:t>Area of Circle = pow(radius, 2) × pi</a:t>
            </a:r>
          </a:p>
          <a:p>
            <a:pPr lvl="1"/>
            <a:r>
              <a:rPr lang="en-US" dirty="0"/>
              <a:t>Area of Rectangle = height × width</a:t>
            </a:r>
          </a:p>
          <a:p>
            <a:r>
              <a:rPr lang="en-US" dirty="0"/>
              <a:t>There is not any implementation of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getArea</a:t>
            </a:r>
            <a:r>
              <a:rPr lang="en-US" dirty="0"/>
              <a:t> method in the 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Shape</a:t>
            </a:r>
            <a:r>
              <a:rPr lang="en-US" dirty="0"/>
              <a:t> class that is correct for all subclasses of Shape.</a:t>
            </a:r>
          </a:p>
          <a:p>
            <a:pPr lvl="1"/>
            <a:r>
              <a:rPr lang="en-US" dirty="0"/>
              <a:t>Therefore, we need to enforce the subclasses of Shape to implement the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getArea</a:t>
            </a:r>
            <a:r>
              <a:rPr lang="en-US" dirty="0"/>
              <a:t> method.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3942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2658B-A337-44A8-B0A3-6F05A9CBD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5BCF1-B1F4-4EAA-A886-A038A5B66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this point</a:t>
            </a:r>
          </a:p>
          <a:p>
            <a:pPr lvl="1"/>
            <a:r>
              <a:rPr lang="en-US" dirty="0"/>
              <a:t>Every shape has an area.</a:t>
            </a:r>
          </a:p>
          <a:p>
            <a:pPr lvl="1"/>
            <a:r>
              <a:rPr lang="en-US" dirty="0"/>
              <a:t>But there is not a possible way to implement the 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getArea</a:t>
            </a:r>
            <a:r>
              <a:rPr lang="en-US" dirty="0"/>
              <a:t> method in the 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Shape</a:t>
            </a:r>
            <a:r>
              <a:rPr lang="en-US" dirty="0"/>
              <a:t> class.</a:t>
            </a:r>
          </a:p>
          <a:p>
            <a:pPr lvl="1"/>
            <a:r>
              <a:rPr lang="en-US" dirty="0"/>
              <a:t>Therefore, maybe we should not let the instantiation of a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Shape</a:t>
            </a:r>
            <a:r>
              <a:rPr lang="en-US" dirty="0"/>
              <a:t> object, even when we have 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Shape</a:t>
            </a:r>
            <a:r>
              <a:rPr lang="en-US" dirty="0"/>
              <a:t> class. </a:t>
            </a:r>
          </a:p>
          <a:p>
            <a:pPr lvl="4"/>
            <a:r>
              <a:rPr lang="en-US" dirty="0">
                <a:solidFill>
                  <a:srgbClr val="FF9900"/>
                </a:solidFill>
              </a:rPr>
              <a:t>instantiate</a:t>
            </a:r>
            <a:r>
              <a:rPr lang="en-US" dirty="0"/>
              <a:t>: create a new instance </a:t>
            </a:r>
          </a:p>
          <a:p>
            <a:pPr lvl="2"/>
            <a:r>
              <a:rPr lang="en-US" dirty="0"/>
              <a:t>Can we?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Yes we can, with use of abstract classes.</a:t>
            </a:r>
          </a:p>
          <a:p>
            <a:pPr lvl="2"/>
            <a:endParaRPr lang="en-US" dirty="0"/>
          </a:p>
          <a:p>
            <a:r>
              <a:rPr lang="en-US" dirty="0"/>
              <a:t>Classes that cannot be used to instantiate objects are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abstract classes</a:t>
            </a:r>
            <a:r>
              <a:rPr lang="en-US" dirty="0"/>
              <a:t>. 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7B10C5-8F70-4350-993B-F41B6628EA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9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4484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hcesehir master slide">
  <a:themeElements>
    <a:clrScheme name="Bahcesehir master slide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Bahcesehir master slid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hcesehir master slide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hcesehir master slide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hcesehir master slid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16689</TotalTime>
  <Words>1788</Words>
  <Application>Microsoft Office PowerPoint</Application>
  <PresentationFormat>On-screen Show (4:3)</PresentationFormat>
  <Paragraphs>315</Paragraphs>
  <Slides>49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Arial</vt:lpstr>
      <vt:lpstr>Courier New</vt:lpstr>
      <vt:lpstr>Times New Roman</vt:lpstr>
      <vt:lpstr>Tw Cen MT</vt:lpstr>
      <vt:lpstr>Wingdings</vt:lpstr>
      <vt:lpstr>Wingdings 2</vt:lpstr>
      <vt:lpstr>Bahcesehir master slide</vt:lpstr>
      <vt:lpstr>PowerPoint Presentation</vt:lpstr>
      <vt:lpstr>PowerPoint Presentation</vt:lpstr>
      <vt:lpstr>Outline</vt:lpstr>
      <vt:lpstr>Shapes</vt:lpstr>
      <vt:lpstr>Shapes</vt:lpstr>
      <vt:lpstr>Inheritance</vt:lpstr>
      <vt:lpstr>PowerPoint Presentation</vt:lpstr>
      <vt:lpstr>PowerPoint Presentation</vt:lpstr>
      <vt:lpstr>Abstract Classes</vt:lpstr>
      <vt:lpstr>Abstract and Concrete Classes</vt:lpstr>
      <vt:lpstr>Abstract Classes</vt:lpstr>
      <vt:lpstr>Shape Class (Concrete)</vt:lpstr>
      <vt:lpstr>Shape Class (Abstract)</vt:lpstr>
      <vt:lpstr>Shape Class (Abstract)</vt:lpstr>
      <vt:lpstr>Abstract Classes</vt:lpstr>
      <vt:lpstr>Abstract Functions</vt:lpstr>
      <vt:lpstr>Shape Class (Abstract)</vt:lpstr>
      <vt:lpstr>Abstract Classes</vt:lpstr>
      <vt:lpstr>Abstract Classes</vt:lpstr>
      <vt:lpstr>Circle and Rectangle Classes</vt:lpstr>
      <vt:lpstr>Circle and Rectangle Classes</vt:lpstr>
      <vt:lpstr>Circle and Rectangle Classes</vt:lpstr>
      <vt:lpstr>Circle and Rectangle Classes</vt:lpstr>
      <vt:lpstr>Using Shapes</vt:lpstr>
      <vt:lpstr>Quick Note</vt:lpstr>
      <vt:lpstr>Remember the last class </vt:lpstr>
      <vt:lpstr>Remember the last class </vt:lpstr>
      <vt:lpstr>Remember the last class </vt:lpstr>
      <vt:lpstr>PowerPoint Presentation</vt:lpstr>
      <vt:lpstr>Interface</vt:lpstr>
      <vt:lpstr>Example interface</vt:lpstr>
      <vt:lpstr>When do you need an interface?</vt:lpstr>
      <vt:lpstr>Interface</vt:lpstr>
      <vt:lpstr>PowerPoint Presentation</vt:lpstr>
      <vt:lpstr>Interface</vt:lpstr>
      <vt:lpstr>PowerPoint Presentation</vt:lpstr>
      <vt:lpstr>PowerPoint Presentation</vt:lpstr>
      <vt:lpstr>PowerPoint Presentation</vt:lpstr>
      <vt:lpstr>PowerPoint Presentation</vt:lpstr>
      <vt:lpstr>Interface</vt:lpstr>
      <vt:lpstr>Interface</vt:lpstr>
      <vt:lpstr>Adapter Class</vt:lpstr>
      <vt:lpstr>Example…</vt:lpstr>
      <vt:lpstr>…Example…</vt:lpstr>
      <vt:lpstr>…Example</vt:lpstr>
      <vt:lpstr>instanceof operator</vt:lpstr>
      <vt:lpstr>Vocabulary …</vt:lpstr>
      <vt:lpstr>…Vocabulary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UTP Cable Connectors</dc:title>
  <dc:creator>N AYDIN</dc:creator>
  <cp:lastModifiedBy>Nizamettin AYDIN</cp:lastModifiedBy>
  <cp:revision>621</cp:revision>
  <dcterms:created xsi:type="dcterms:W3CDTF">2004-11-05T11:30:37Z</dcterms:created>
  <dcterms:modified xsi:type="dcterms:W3CDTF">2024-07-19T12:01:33Z</dcterms:modified>
</cp:coreProperties>
</file>