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507" r:id="rId2"/>
    <p:sldId id="355" r:id="rId3"/>
    <p:sldId id="404" r:id="rId4"/>
    <p:sldId id="707" r:id="rId5"/>
    <p:sldId id="708" r:id="rId6"/>
    <p:sldId id="710" r:id="rId7"/>
    <p:sldId id="712" r:id="rId8"/>
    <p:sldId id="711" r:id="rId9"/>
    <p:sldId id="709" r:id="rId10"/>
    <p:sldId id="713" r:id="rId11"/>
    <p:sldId id="714" r:id="rId12"/>
    <p:sldId id="715" r:id="rId13"/>
    <p:sldId id="716" r:id="rId14"/>
    <p:sldId id="717" r:id="rId15"/>
    <p:sldId id="718" r:id="rId16"/>
    <p:sldId id="719" r:id="rId17"/>
    <p:sldId id="720" r:id="rId18"/>
    <p:sldId id="721" r:id="rId19"/>
    <p:sldId id="722" r:id="rId20"/>
    <p:sldId id="741" r:id="rId21"/>
    <p:sldId id="723" r:id="rId22"/>
    <p:sldId id="724" r:id="rId23"/>
    <p:sldId id="725" r:id="rId24"/>
    <p:sldId id="726" r:id="rId25"/>
    <p:sldId id="727" r:id="rId26"/>
    <p:sldId id="729" r:id="rId27"/>
    <p:sldId id="730" r:id="rId28"/>
    <p:sldId id="731" r:id="rId29"/>
    <p:sldId id="732" r:id="rId30"/>
    <p:sldId id="733" r:id="rId31"/>
    <p:sldId id="734" r:id="rId32"/>
    <p:sldId id="735" r:id="rId33"/>
    <p:sldId id="736" r:id="rId34"/>
    <p:sldId id="737" r:id="rId35"/>
    <p:sldId id="738" r:id="rId36"/>
    <p:sldId id="739" r:id="rId37"/>
    <p:sldId id="740" r:id="rId38"/>
    <p:sldId id="706" r:id="rId39"/>
  </p:sldIdLst>
  <p:sldSz cx="9144000" cy="6858000" type="screen4x3"/>
  <p:notesSz cx="6642100" cy="9653588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BA0698"/>
    <a:srgbClr val="996633"/>
    <a:srgbClr val="CCFFFF"/>
    <a:srgbClr val="FFEC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068" autoAdjust="0"/>
  </p:normalViewPr>
  <p:slideViewPr>
    <p:cSldViewPr>
      <p:cViewPr varScale="1">
        <p:scale>
          <a:sx n="68" d="100"/>
          <a:sy n="68" d="100"/>
        </p:scale>
        <p:origin x="126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797D7DB-1292-4C2B-9BEE-3D1F88C6E4E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82041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23900"/>
            <a:ext cx="4826000" cy="3619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584700"/>
            <a:ext cx="531495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7D1B35F-4AE8-4F50-9FF3-FA55D3B14EA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144206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E98D93B3-19CB-F5B1-06E5-E5E8D6A45C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>
                <a:solidFill>
                  <a:schemeClr val="tx1"/>
                </a:solidFill>
              </a:rPr>
              <a:t>Copyright 2000 N. AYDIN. All rights reserved.</a:t>
            </a:r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B7484560-CBC1-7A3C-ECBA-E20AB58D82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fld id="{995FBE65-257E-4DEB-8382-5B929EEF0D04}" type="slidenum">
              <a:rPr lang="tr-TR" altLang="tr-TR" smtClean="0">
                <a:solidFill>
                  <a:schemeClr val="tx1"/>
                </a:solidFill>
              </a:rPr>
              <a:pPr/>
              <a:t>1</a:t>
            </a:fld>
            <a:endParaRPr lang="tr-TR" altLang="tr-TR">
              <a:solidFill>
                <a:schemeClr val="tx1"/>
              </a:solidFill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0DAD8AE5-E23C-C2A0-7C7E-325D6E0700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30250"/>
            <a:ext cx="4808538" cy="3606800"/>
          </a:xfrm>
          <a:ln/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176ADE2A-602E-9C2D-FFAB-2D8837BB9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2650" y="4583113"/>
            <a:ext cx="4875213" cy="4344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369" tIns="45184" rIns="90369" bIns="45184"/>
          <a:lstStyle/>
          <a:p>
            <a:pPr eaLnBrk="1" hangingPunct="1"/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2936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57175" indent="0" algn="ctr">
              <a:buNone/>
              <a:defRPr/>
            </a:lvl2pPr>
            <a:lvl3pPr marL="514350" indent="0" algn="ctr">
              <a:buNone/>
              <a:defRPr/>
            </a:lvl3pPr>
            <a:lvl4pPr marL="771525" indent="0" algn="ctr">
              <a:buNone/>
              <a:defRPr/>
            </a:lvl4pPr>
            <a:lvl5pPr marL="1028700" indent="0" algn="ctr">
              <a:buNone/>
              <a:defRPr/>
            </a:lvl5pPr>
            <a:lvl6pPr marL="1285875" indent="0" algn="ctr">
              <a:buNone/>
              <a:defRPr/>
            </a:lvl6pPr>
            <a:lvl7pPr marL="1543050" indent="0" algn="ctr">
              <a:buNone/>
              <a:defRPr/>
            </a:lvl7pPr>
            <a:lvl8pPr marL="1800225" indent="0" algn="ctr">
              <a:buNone/>
              <a:defRPr/>
            </a:lvl8pPr>
            <a:lvl9pPr marL="2057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006FA-D0EA-4E89-8971-6241876F26B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2167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4A56-DE4D-4ABE-A358-2049E491923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380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03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03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E341F-692B-4323-AD00-311EB5C4E9F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8278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12DBC-736C-4DEC-AEAE-72DF32F5E5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60816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1688" y="11255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1688" y="36909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E441B-D185-4DAB-A789-31BCDEB6376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0782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3538" y="1125538"/>
            <a:ext cx="8370930" cy="539909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B80BB-128E-4902-B3C3-D56A4AC2847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0084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75" indent="0">
              <a:buNone/>
              <a:defRPr sz="1013"/>
            </a:lvl2pPr>
            <a:lvl3pPr marL="514350" indent="0">
              <a:buNone/>
              <a:defRPr sz="900"/>
            </a:lvl3pPr>
            <a:lvl4pPr marL="771525" indent="0">
              <a:buNone/>
              <a:defRPr sz="788"/>
            </a:lvl4pPr>
            <a:lvl5pPr marL="1028700" indent="0">
              <a:buNone/>
              <a:defRPr sz="788"/>
            </a:lvl5pPr>
            <a:lvl6pPr marL="1285875" indent="0">
              <a:buNone/>
              <a:defRPr sz="788"/>
            </a:lvl6pPr>
            <a:lvl7pPr marL="1543050" indent="0">
              <a:buNone/>
              <a:defRPr sz="788"/>
            </a:lvl7pPr>
            <a:lvl8pPr marL="1800225" indent="0">
              <a:buNone/>
              <a:defRPr sz="788"/>
            </a:lvl8pPr>
            <a:lvl9pPr marL="2057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FD5E1-54BF-4A4A-AE42-66A6189F67D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860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06ABE-9823-4A2D-85FA-9E38D57ED23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9908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AA99-5845-4832-9CA7-64C548B3A4B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7428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FCA22-3DF8-4E6A-B3CE-ABF16B37C35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1466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C6466-14BB-4F17-B43D-F368CAF0225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5909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C10A5-DDD2-430D-ABDC-C4A8E43C1C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9612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3AEA0-EE63-4438-A6E8-1D10FD30B49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4814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9" y="1125538"/>
            <a:ext cx="8280400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dirty="0"/>
              <a:t>Click to edit Master text styles</a:t>
            </a:r>
          </a:p>
          <a:p>
            <a:pPr lvl="1"/>
            <a:r>
              <a:rPr lang="en-US" altLang="tr-TR" dirty="0"/>
              <a:t>Second level</a:t>
            </a:r>
          </a:p>
          <a:p>
            <a:pPr lvl="2"/>
            <a:r>
              <a:rPr lang="en-US" altLang="tr-TR" dirty="0"/>
              <a:t>Third level</a:t>
            </a:r>
          </a:p>
          <a:p>
            <a:pPr lvl="3"/>
            <a:r>
              <a:rPr lang="en-US" altLang="tr-TR" dirty="0"/>
              <a:t>Fourth level</a:t>
            </a:r>
          </a:p>
          <a:p>
            <a:pPr lvl="4"/>
            <a:r>
              <a:rPr lang="en-US" altLang="tr-TR" dirty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24629"/>
            <a:ext cx="1905000" cy="333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675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D8C8213-E9CE-4B62-9324-B8540159252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0" y="4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5pPr>
      <a:lvl6pPr marL="25717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6pPr>
      <a:lvl7pPr marL="51435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7pPr>
      <a:lvl8pPr marL="77152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8pPr>
      <a:lvl9pPr marL="102870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9pPr>
    </p:titleStyle>
    <p:bodyStyle>
      <a:lvl1pPr marL="192881" indent="-192881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rtl="0" eaLnBrk="0" fontAlgn="base" hangingPunct="0">
        <a:spcBef>
          <a:spcPct val="20000"/>
        </a:spcBef>
        <a:spcAft>
          <a:spcPct val="0"/>
        </a:spcAft>
        <a:buChar char="–"/>
        <a:defRPr kumimoji="1" sz="1575">
          <a:solidFill>
            <a:srgbClr val="FF3300"/>
          </a:solidFill>
          <a:latin typeface="+mn-lt"/>
        </a:defRPr>
      </a:lvl2pPr>
      <a:lvl3pPr marL="64293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350">
          <a:solidFill>
            <a:schemeClr val="accent2"/>
          </a:solidFill>
          <a:latin typeface="+mn-lt"/>
        </a:defRPr>
      </a:lvl3pPr>
      <a:lvl4pPr marL="900113" indent="-128588" algn="l" rtl="0" eaLnBrk="0" fontAlgn="base" hangingPunct="0">
        <a:spcBef>
          <a:spcPct val="20000"/>
        </a:spcBef>
        <a:spcAft>
          <a:spcPct val="0"/>
        </a:spcAft>
        <a:buChar char="–"/>
        <a:defRPr kumimoji="1" sz="1125">
          <a:solidFill>
            <a:schemeClr val="tx1"/>
          </a:solidFill>
          <a:latin typeface="+mn-lt"/>
        </a:defRPr>
      </a:lvl4pPr>
      <a:lvl5pPr marL="115728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5pPr>
      <a:lvl6pPr marL="141446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6pPr>
      <a:lvl7pPr marL="167163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7pPr>
      <a:lvl8pPr marL="192881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8pPr>
      <a:lvl9pPr marL="218598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>
            <a:extLst>
              <a:ext uri="{FF2B5EF4-FFF2-40B4-BE49-F238E27FC236}">
                <a16:creationId xmlns:a16="http://schemas.microsoft.com/office/drawing/2014/main" id="{A4F0290F-906C-FE9D-0AE3-62EFD59D8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640" y="1862826"/>
            <a:ext cx="6534726" cy="451850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CS105 </a:t>
            </a:r>
          </a:p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Introduction to Object-Oriented Programming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Prof. Dr. Nizamettin AYDIN</a:t>
            </a: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BA0698"/>
                </a:solidFill>
                <a:cs typeface="Times New Roman" panose="02020603050405020304" pitchFamily="18" charset="0"/>
              </a:rPr>
              <a:t>naydin@itu.edu.tr</a:t>
            </a:r>
          </a:p>
          <a:p>
            <a:pPr algn="ctr" eaLnBrk="1" hangingPunct="1">
              <a:buNone/>
            </a:pPr>
            <a:r>
              <a:rPr lang="en-US" altLang="tr-TR" sz="2700" b="1" dirty="0">
                <a:solidFill>
                  <a:srgbClr val="0070C0"/>
                </a:solidFill>
                <a:cs typeface="Times New Roman" panose="02020603050405020304" pitchFamily="18" charset="0"/>
              </a:rPr>
              <a:t>nizamettin.aydin@ozyegin.edu.tr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24" name="Rectangle 9">
            <a:extLst>
              <a:ext uri="{FF2B5EF4-FFF2-40B4-BE49-F238E27FC236}">
                <a16:creationId xmlns:a16="http://schemas.microsoft.com/office/drawing/2014/main" id="{EA151DCE-3727-280C-DAB8-D56F2FEDD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altLang="tr-TR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62E90F-C089-97B1-7C91-D4F902315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</a:t>
            </a:fld>
            <a:endParaRPr lang="en-US" altLang="tr-T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0B122F-3563-9F7F-13AE-13F03B105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059" y="-4911"/>
            <a:ext cx="2535881" cy="7651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Reference and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Tw Cen MT" panose="020B0602020104020603" pitchFamily="34" charset="0"/>
              </a:rPr>
              <a:t>		</a:t>
            </a:r>
            <a:r>
              <a:rPr lang="tr-TR" dirty="0">
                <a:solidFill>
                  <a:srgbClr val="558BB8"/>
                </a:solidFill>
              </a:rPr>
              <a:t>Reference</a:t>
            </a:r>
            <a:r>
              <a:rPr lang="tr-TR" dirty="0">
                <a:solidFill>
                  <a:srgbClr val="000000"/>
                </a:solidFill>
              </a:rPr>
              <a:t>		</a:t>
            </a:r>
            <a:r>
              <a:rPr lang="tr-TR" dirty="0">
                <a:solidFill>
                  <a:srgbClr val="DD8047"/>
                </a:solidFill>
              </a:rPr>
              <a:t>Object</a:t>
            </a:r>
            <a:endParaRPr lang="tr-TR" dirty="0">
              <a:solidFill>
                <a:srgbClr val="000000"/>
              </a:solidFill>
            </a:endParaRPr>
          </a:p>
          <a:p>
            <a:endParaRPr lang="tr-TR" dirty="0"/>
          </a:p>
          <a:p>
            <a:endParaRPr lang="tr-TR" dirty="0">
              <a:solidFill>
                <a:srgbClr val="DD8047"/>
              </a:solidFill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Are these statements legal?</a:t>
            </a:r>
          </a:p>
          <a:p>
            <a:endParaRPr lang="tr-TR" dirty="0"/>
          </a:p>
          <a:p>
            <a:pPr lvl="1"/>
            <a:r>
              <a:rPr lang="en-US" dirty="0"/>
              <a:t>Cat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is a</a:t>
            </a:r>
            <a:r>
              <a:rPr lang="en-US" dirty="0"/>
              <a:t> cat</a:t>
            </a:r>
          </a:p>
          <a:p>
            <a:pPr lvl="1"/>
            <a:r>
              <a:rPr lang="en-US" dirty="0"/>
              <a:t>Dog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is a</a:t>
            </a:r>
            <a:r>
              <a:rPr lang="en-US" dirty="0"/>
              <a:t> dog</a:t>
            </a:r>
          </a:p>
          <a:p>
            <a:endParaRPr lang="en-US" dirty="0"/>
          </a:p>
          <a:p>
            <a:r>
              <a:rPr lang="en-US" dirty="0"/>
              <a:t>Both of them are legal statements.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10</a:t>
            </a:fld>
            <a:endParaRPr lang="en-US" altLang="tr-T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2195737" y="1610759"/>
            <a:ext cx="1944216" cy="5522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4599002" y="1610758"/>
            <a:ext cx="3861430" cy="5479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720" y="2185301"/>
            <a:ext cx="6620576" cy="13066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9858" y="2643943"/>
            <a:ext cx="624610" cy="71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4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9098" y="2276872"/>
            <a:ext cx="6401334" cy="11456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Reference and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Tw Cen MT" panose="020B0602020104020603" pitchFamily="34" charset="0"/>
              </a:rPr>
              <a:t>		</a:t>
            </a:r>
            <a:r>
              <a:rPr lang="tr-TR" dirty="0">
                <a:solidFill>
                  <a:srgbClr val="558BB8"/>
                </a:solidFill>
              </a:rPr>
              <a:t>Reference</a:t>
            </a:r>
            <a:r>
              <a:rPr lang="tr-TR" dirty="0">
                <a:solidFill>
                  <a:srgbClr val="000000"/>
                </a:solidFill>
              </a:rPr>
              <a:t>		</a:t>
            </a:r>
            <a:r>
              <a:rPr lang="tr-TR" dirty="0">
                <a:solidFill>
                  <a:srgbClr val="DD8047"/>
                </a:solidFill>
              </a:rPr>
              <a:t>Object</a:t>
            </a:r>
            <a:endParaRPr lang="tr-TR" dirty="0">
              <a:solidFill>
                <a:srgbClr val="000000"/>
              </a:solidFill>
            </a:endParaRPr>
          </a:p>
          <a:p>
            <a:endParaRPr lang="tr-TR" dirty="0"/>
          </a:p>
          <a:p>
            <a:endParaRPr lang="tr-TR" dirty="0">
              <a:solidFill>
                <a:srgbClr val="DD8047"/>
              </a:solidFill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Are these statements legal?</a:t>
            </a:r>
          </a:p>
          <a:p>
            <a:r>
              <a:rPr lang="en-US" dirty="0"/>
              <a:t>Can an animal reference point to a cat/dog object?</a:t>
            </a:r>
            <a:endParaRPr lang="tr-TR" dirty="0"/>
          </a:p>
          <a:p>
            <a:pPr lvl="1"/>
            <a:r>
              <a:rPr lang="en-US" dirty="0"/>
              <a:t>Cat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is a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n-US" dirty="0"/>
              <a:t> </a:t>
            </a:r>
            <a:r>
              <a:rPr lang="tr-TR" dirty="0"/>
              <a:t>animal</a:t>
            </a:r>
            <a:endParaRPr lang="en-US" dirty="0"/>
          </a:p>
          <a:p>
            <a:pPr lvl="1"/>
            <a:r>
              <a:rPr lang="en-US" dirty="0"/>
              <a:t>Dog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is a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n-US" dirty="0"/>
              <a:t> </a:t>
            </a:r>
            <a:r>
              <a:rPr lang="tr-TR" dirty="0"/>
              <a:t>animal</a:t>
            </a:r>
            <a:endParaRPr lang="en-US" dirty="0"/>
          </a:p>
          <a:p>
            <a:endParaRPr lang="en-US" dirty="0"/>
          </a:p>
          <a:p>
            <a:r>
              <a:rPr lang="en-US" dirty="0"/>
              <a:t>Both of them are legal statements.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11</a:t>
            </a:fld>
            <a:endParaRPr lang="en-US" altLang="tr-T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2195737" y="1610759"/>
            <a:ext cx="1944216" cy="5522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4599002" y="1610758"/>
            <a:ext cx="3861430" cy="54796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9858" y="2631945"/>
            <a:ext cx="624610" cy="71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04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12</a:t>
            </a:fld>
            <a:endParaRPr lang="en-US" altLang="tr-T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2070" y="1408528"/>
            <a:ext cx="2202398" cy="23631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037" y="1408528"/>
            <a:ext cx="7691926" cy="371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704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Therefore we can keep all animal types in one single data structure.</a:t>
            </a:r>
          </a:p>
          <a:p>
            <a:r>
              <a:rPr lang="en-US" dirty="0"/>
              <a:t>An animal array can store an animal object and other animal types (cat, dog etc.).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13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284188"/>
            <a:ext cx="7776864" cy="194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56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Reference and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Tw Cen MT" panose="020B0602020104020603" pitchFamily="34" charset="0"/>
              </a:rPr>
              <a:t>		</a:t>
            </a:r>
            <a:r>
              <a:rPr lang="tr-TR" dirty="0">
                <a:solidFill>
                  <a:srgbClr val="558BB8"/>
                </a:solidFill>
              </a:rPr>
              <a:t>Reference</a:t>
            </a:r>
            <a:r>
              <a:rPr lang="tr-TR" dirty="0">
                <a:solidFill>
                  <a:srgbClr val="000000"/>
                </a:solidFill>
              </a:rPr>
              <a:t>		</a:t>
            </a:r>
            <a:r>
              <a:rPr lang="tr-TR" dirty="0">
                <a:solidFill>
                  <a:srgbClr val="DD8047"/>
                </a:solidFill>
              </a:rPr>
              <a:t>Object</a:t>
            </a:r>
            <a:endParaRPr lang="tr-TR" dirty="0">
              <a:solidFill>
                <a:srgbClr val="000000"/>
              </a:solidFill>
            </a:endParaRPr>
          </a:p>
          <a:p>
            <a:endParaRPr lang="tr-TR" dirty="0"/>
          </a:p>
          <a:p>
            <a:endParaRPr lang="tr-TR" dirty="0">
              <a:solidFill>
                <a:srgbClr val="DD8047"/>
              </a:solidFill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Is this a legal statement?</a:t>
            </a:r>
            <a:endParaRPr lang="tr-TR" dirty="0"/>
          </a:p>
          <a:p>
            <a:endParaRPr lang="tr-TR" dirty="0"/>
          </a:p>
          <a:p>
            <a:r>
              <a:rPr lang="en-US" dirty="0"/>
              <a:t>Not a legal statement</a:t>
            </a:r>
          </a:p>
          <a:p>
            <a:pPr lvl="1"/>
            <a:r>
              <a:rPr lang="en-US" dirty="0"/>
              <a:t>Not all animals is a cat.</a:t>
            </a:r>
          </a:p>
          <a:p>
            <a:pPr lvl="1"/>
            <a:r>
              <a:rPr lang="en-US" dirty="0"/>
              <a:t>An animal may not have all the capabilities of a cat.</a:t>
            </a:r>
          </a:p>
          <a:p>
            <a:pPr lvl="1"/>
            <a:r>
              <a:rPr lang="en-US" dirty="0"/>
              <a:t>Cats can jump but not all animals can.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14</a:t>
            </a:fld>
            <a:endParaRPr lang="en-US" altLang="tr-T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2195737" y="1610759"/>
            <a:ext cx="1944216" cy="5522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4599002" y="1610758"/>
            <a:ext cx="3861430" cy="5479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916" y="2283585"/>
            <a:ext cx="6482508" cy="92939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86212" y="2469105"/>
            <a:ext cx="558351" cy="55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41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Reference and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Tw Cen MT" panose="020B0602020104020603" pitchFamily="34" charset="0"/>
              </a:rPr>
              <a:t>		</a:t>
            </a:r>
            <a:r>
              <a:rPr lang="tr-TR" dirty="0">
                <a:solidFill>
                  <a:srgbClr val="558BB8"/>
                </a:solidFill>
              </a:rPr>
              <a:t>Reference</a:t>
            </a:r>
            <a:r>
              <a:rPr lang="tr-TR" dirty="0">
                <a:solidFill>
                  <a:srgbClr val="000000"/>
                </a:solidFill>
              </a:rPr>
              <a:t>		</a:t>
            </a:r>
            <a:r>
              <a:rPr lang="tr-TR" dirty="0">
                <a:solidFill>
                  <a:srgbClr val="DD8047"/>
                </a:solidFill>
              </a:rPr>
              <a:t>Object</a:t>
            </a:r>
            <a:endParaRPr lang="tr-TR" dirty="0">
              <a:solidFill>
                <a:srgbClr val="000000"/>
              </a:solidFill>
            </a:endParaRPr>
          </a:p>
          <a:p>
            <a:endParaRPr lang="tr-TR" dirty="0"/>
          </a:p>
          <a:p>
            <a:endParaRPr lang="tr-TR" dirty="0">
              <a:solidFill>
                <a:srgbClr val="DD8047"/>
              </a:solidFill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Is this a legal statement?</a:t>
            </a:r>
            <a:endParaRPr lang="tr-TR" dirty="0"/>
          </a:p>
          <a:p>
            <a:endParaRPr lang="tr-TR" dirty="0"/>
          </a:p>
          <a:p>
            <a:r>
              <a:rPr lang="en-US" dirty="0"/>
              <a:t>Cat is an object.</a:t>
            </a:r>
          </a:p>
          <a:p>
            <a:endParaRPr lang="tr-TR" dirty="0"/>
          </a:p>
          <a:p>
            <a:r>
              <a:rPr lang="en-US" dirty="0"/>
              <a:t>This is a legal statement.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15</a:t>
            </a:fld>
            <a:endParaRPr lang="en-US" altLang="tr-T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2195736" y="1610759"/>
            <a:ext cx="2520279" cy="5522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5220072" y="1610757"/>
            <a:ext cx="3240360" cy="5479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7" y="2276021"/>
            <a:ext cx="6082332" cy="5769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9858" y="2276021"/>
            <a:ext cx="624610" cy="71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30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Are these statements valid?</a:t>
            </a:r>
          </a:p>
          <a:p>
            <a:pPr lvl="1"/>
            <a:r>
              <a:rPr lang="en-US" dirty="0"/>
              <a:t>An animal reference can refer to a cat object.</a:t>
            </a:r>
          </a:p>
          <a:p>
            <a:pPr lvl="1"/>
            <a:r>
              <a:rPr lang="en-US" dirty="0"/>
              <a:t>All cats are animal.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16</a:t>
            </a:fld>
            <a:endParaRPr lang="en-US" altLang="tr-T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1" y="1125538"/>
            <a:ext cx="4221547" cy="3788085"/>
          </a:xfrm>
          <a:prstGeom prst="rect">
            <a:avLst/>
          </a:prstGeom>
          <a:ln w="25400">
            <a:solidFill>
              <a:srgbClr val="FF990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0631" y="1170775"/>
            <a:ext cx="3681706" cy="2057424"/>
          </a:xfrm>
          <a:prstGeom prst="rect">
            <a:avLst/>
          </a:prstGeom>
          <a:ln w="25400">
            <a:solidFill>
              <a:srgbClr val="00B05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9952" y="3356993"/>
            <a:ext cx="4671320" cy="1455202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312889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Are these statements valid?</a:t>
            </a:r>
          </a:p>
          <a:p>
            <a:pPr lvl="1"/>
            <a:r>
              <a:rPr lang="en-US" dirty="0"/>
              <a:t>animal1 is an animal reference </a:t>
            </a:r>
            <a:endParaRPr lang="tr-TR" dirty="0"/>
          </a:p>
          <a:p>
            <a:pPr lvl="1"/>
            <a:r>
              <a:rPr lang="en-US" dirty="0"/>
              <a:t>Compiler knows the reference type but not the object type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17</a:t>
            </a:fld>
            <a:endParaRPr lang="en-US" altLang="tr-T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855" y="1125539"/>
            <a:ext cx="4252244" cy="3815630"/>
          </a:xfrm>
          <a:prstGeom prst="rect">
            <a:avLst/>
          </a:prstGeom>
          <a:ln w="25400">
            <a:solidFill>
              <a:srgbClr val="FF990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0631" y="1170775"/>
            <a:ext cx="3555825" cy="1987079"/>
          </a:xfrm>
          <a:prstGeom prst="rect">
            <a:avLst/>
          </a:prstGeom>
          <a:ln w="25400">
            <a:solidFill>
              <a:srgbClr val="00B05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1099" y="3372414"/>
            <a:ext cx="3998568" cy="1448283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5461" y="4820697"/>
            <a:ext cx="3105215" cy="110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78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What is the output?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18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37" y="1125536"/>
            <a:ext cx="4217805" cy="3095551"/>
          </a:xfrm>
          <a:prstGeom prst="rect">
            <a:avLst/>
          </a:prstGeom>
          <a:ln w="25400">
            <a:solidFill>
              <a:srgbClr val="FF99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537" y="4293812"/>
            <a:ext cx="4410577" cy="1727476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6126" y="1124744"/>
            <a:ext cx="3878342" cy="2078051"/>
          </a:xfrm>
          <a:prstGeom prst="rect">
            <a:avLst/>
          </a:prstGeom>
          <a:ln w="25400">
            <a:solidFill>
              <a:srgbClr val="FF990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6126" y="3532934"/>
            <a:ext cx="3878342" cy="2056307"/>
          </a:xfrm>
          <a:prstGeom prst="rect">
            <a:avLst/>
          </a:prstGeom>
          <a:ln w="25400">
            <a:solidFill>
              <a:srgbClr val="FF9900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7583" y="5196879"/>
            <a:ext cx="1304857" cy="132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6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Polymorphism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Polymorphism</a:t>
            </a:r>
          </a:p>
          <a:p>
            <a:pPr lvl="1"/>
            <a:r>
              <a:rPr lang="en-US" dirty="0"/>
              <a:t>Helps build extensible systems</a:t>
            </a:r>
          </a:p>
          <a:p>
            <a:pPr lvl="1"/>
            <a:r>
              <a:rPr lang="en-US" dirty="0"/>
              <a:t>Programs generically process objects as superclass objects</a:t>
            </a:r>
          </a:p>
          <a:p>
            <a:pPr lvl="2"/>
            <a:r>
              <a:rPr lang="en-US" dirty="0"/>
              <a:t>Can add classes to systems easily</a:t>
            </a:r>
          </a:p>
          <a:p>
            <a:pPr lvl="3"/>
            <a:r>
              <a:rPr lang="en-US" dirty="0"/>
              <a:t>Classes must be part of generically processed hierarchy</a:t>
            </a:r>
          </a:p>
          <a:p>
            <a:endParaRPr lang="tr-TR" dirty="0"/>
          </a:p>
          <a:p>
            <a:r>
              <a:rPr lang="en-US" dirty="0"/>
              <a:t>Polymorphism gives us the capability to call the right method.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21912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B5D50030-49A4-D6D8-9FD6-891AB82A5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tr-TR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8AA87BB-7DBE-1A47-AE09-0526B11C16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r>
              <a:rPr lang="en-US" altLang="tr-TR" sz="4950" b="1" dirty="0">
                <a:solidFill>
                  <a:srgbClr val="00B0F0"/>
                </a:solidFill>
              </a:rPr>
              <a:t>Inheritance</a:t>
            </a:r>
            <a:r>
              <a:rPr lang="tr-TR" altLang="tr-TR" sz="4950" b="1" dirty="0">
                <a:solidFill>
                  <a:srgbClr val="00B0F0"/>
                </a:solidFill>
              </a:rPr>
              <a:t> </a:t>
            </a:r>
            <a:r>
              <a:rPr lang="en-US" altLang="tr-TR" sz="4950" b="1" dirty="0">
                <a:solidFill>
                  <a:srgbClr val="00B0F0"/>
                </a:solidFill>
              </a:rPr>
              <a:t>and</a:t>
            </a:r>
            <a:r>
              <a:rPr lang="tr-TR" altLang="tr-TR" sz="4950" b="1" dirty="0">
                <a:solidFill>
                  <a:srgbClr val="00B0F0"/>
                </a:solidFill>
              </a:rPr>
              <a:t> </a:t>
            </a:r>
            <a:r>
              <a:rPr lang="en-US" altLang="tr-TR" sz="4950" b="1" dirty="0">
                <a:solidFill>
                  <a:srgbClr val="00B0F0"/>
                </a:solidFill>
              </a:rPr>
              <a:t>Polymorphism</a:t>
            </a:r>
            <a:endParaRPr lang="en-US" altLang="tr-TR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7D6015C-5A90-5754-EA10-E5F4313E5C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kumimoji="1" sz="2100">
                <a:solidFill>
                  <a:srgbClr val="FF3300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kumimoji="1" sz="1800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2C95B791-DB99-4356-A537-772A09065FE2}" type="slidenum">
              <a:rPr kumimoji="0" lang="en-US" altLang="tr-TR" sz="900"/>
              <a:pPr>
                <a:spcBef>
                  <a:spcPct val="50000"/>
                </a:spcBef>
                <a:buFontTx/>
                <a:buNone/>
              </a:pPr>
              <a:t>2</a:t>
            </a:fld>
            <a:endParaRPr kumimoji="0" lang="en-US" altLang="tr-TR" sz="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20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0199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Compile Time vs. Runtime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does compiler do?</a:t>
            </a:r>
          </a:p>
          <a:p>
            <a:pPr lvl="1"/>
            <a:r>
              <a:rPr lang="en-US" dirty="0"/>
              <a:t>Compiler interprets our code</a:t>
            </a:r>
          </a:p>
          <a:p>
            <a:r>
              <a:rPr lang="en-US" dirty="0"/>
              <a:t>Then what happens in runtime?</a:t>
            </a:r>
          </a:p>
          <a:p>
            <a:pPr lvl="1"/>
            <a:r>
              <a:rPr lang="en-US" dirty="0"/>
              <a:t>At runtime, the environment executes the interpreted  code</a:t>
            </a:r>
            <a:endParaRPr lang="tr-TR" dirty="0"/>
          </a:p>
          <a:p>
            <a:endParaRPr lang="tr-TR" dirty="0"/>
          </a:p>
          <a:p>
            <a:r>
              <a:rPr lang="en-US" dirty="0"/>
              <a:t>There are two steps of our programs:</a:t>
            </a:r>
          </a:p>
          <a:p>
            <a:pPr lvl="1"/>
            <a:r>
              <a:rPr lang="en-US" dirty="0"/>
              <a:t>Compiler time</a:t>
            </a:r>
          </a:p>
          <a:p>
            <a:pPr lvl="1"/>
            <a:r>
              <a:rPr lang="en-US" dirty="0"/>
              <a:t>Runtime</a:t>
            </a:r>
          </a:p>
          <a:p>
            <a:endParaRPr lang="tr-TR" dirty="0"/>
          </a:p>
          <a:p>
            <a:r>
              <a:rPr lang="tr-TR" dirty="0"/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Compile time </a:t>
            </a:r>
            <a:r>
              <a:rPr lang="en-US" dirty="0"/>
              <a:t>decisions are based on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reference type</a:t>
            </a:r>
          </a:p>
          <a:p>
            <a:r>
              <a:rPr lang="tr-TR" dirty="0"/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Run time </a:t>
            </a:r>
            <a:r>
              <a:rPr lang="en-US" dirty="0"/>
              <a:t>decisions are based on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object type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21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72240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Compiler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knows about the reference type. </a:t>
            </a:r>
          </a:p>
          <a:p>
            <a:r>
              <a:rPr lang="en-US" dirty="0"/>
              <a:t>When a method is called, it looks for that method inside that particular reference type class.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22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638484"/>
            <a:ext cx="4330827" cy="3886144"/>
          </a:xfrm>
          <a:prstGeom prst="rect">
            <a:avLst/>
          </a:prstGeom>
          <a:ln w="25400">
            <a:solidFill>
              <a:srgbClr val="FF99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0609" y="2638484"/>
            <a:ext cx="2993799" cy="1672660"/>
          </a:xfrm>
          <a:prstGeom prst="rect">
            <a:avLst/>
          </a:prstGeom>
          <a:ln w="25400">
            <a:solidFill>
              <a:srgbClr val="00B05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4266" y="4454292"/>
            <a:ext cx="3350182" cy="1237129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1038" y="5691421"/>
            <a:ext cx="2557118" cy="915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67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Run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run time, the exact run time object is used to find where a method belongs to. </a:t>
            </a:r>
          </a:p>
          <a:p>
            <a:r>
              <a:rPr lang="en-US" dirty="0"/>
              <a:t>The method used needs to match with the signature of the actual method.</a:t>
            </a:r>
          </a:p>
          <a:p>
            <a:r>
              <a:rPr lang="en-US" dirty="0"/>
              <a:t>Example in the next slide...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60127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toString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() </a:t>
            </a:r>
            <a:r>
              <a:rPr lang="en-US" dirty="0"/>
              <a:t>method</a:t>
            </a:r>
          </a:p>
          <a:p>
            <a:r>
              <a:rPr lang="en-US" dirty="0"/>
              <a:t>The method signatures match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24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344" y="692576"/>
            <a:ext cx="4022659" cy="2952328"/>
          </a:xfrm>
          <a:prstGeom prst="rect">
            <a:avLst/>
          </a:prstGeom>
          <a:ln w="25400">
            <a:solidFill>
              <a:srgbClr val="FF99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344" y="4694502"/>
            <a:ext cx="4680520" cy="1833203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7707" y="908720"/>
            <a:ext cx="3163560" cy="1695064"/>
          </a:xfrm>
          <a:prstGeom prst="rect">
            <a:avLst/>
          </a:prstGeom>
          <a:ln w="25400">
            <a:solidFill>
              <a:srgbClr val="FF990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7707" y="2780928"/>
            <a:ext cx="3108561" cy="1648604"/>
          </a:xfrm>
          <a:prstGeom prst="rect">
            <a:avLst/>
          </a:prstGeom>
          <a:ln w="28575">
            <a:solidFill>
              <a:srgbClr val="FF9900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2200" y="5162469"/>
            <a:ext cx="1307300" cy="1330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80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Is there a way to fix this?</a:t>
            </a:r>
          </a:p>
          <a:p>
            <a:pPr lvl="1"/>
            <a:r>
              <a:rPr lang="en-US" dirty="0"/>
              <a:t>Lets assume that animal1 </a:t>
            </a:r>
            <a:br>
              <a:rPr lang="tr-TR" dirty="0"/>
            </a:br>
            <a:r>
              <a:rPr lang="en-US" dirty="0"/>
              <a:t>will always refer to a cat object</a:t>
            </a:r>
            <a:r>
              <a:rPr lang="tr-T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25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36" y="1125537"/>
            <a:ext cx="4014447" cy="3602250"/>
          </a:xfrm>
          <a:prstGeom prst="rect">
            <a:avLst/>
          </a:prstGeom>
          <a:ln w="25400">
            <a:solidFill>
              <a:srgbClr val="FF99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8027" y="1161365"/>
            <a:ext cx="3413591" cy="1907595"/>
          </a:xfrm>
          <a:prstGeom prst="rect">
            <a:avLst/>
          </a:prstGeom>
          <a:ln w="25400">
            <a:solidFill>
              <a:srgbClr val="00B05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8027" y="3388154"/>
            <a:ext cx="3413591" cy="1264982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7509" y="4910910"/>
            <a:ext cx="2934109" cy="103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72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It is possible with </a:t>
            </a:r>
            <a:br>
              <a:rPr lang="tr-TR" dirty="0"/>
            </a:br>
            <a:r>
              <a:rPr lang="en-US" dirty="0"/>
              <a:t>explicit casting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26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36" y="1125537"/>
            <a:ext cx="4014447" cy="3602250"/>
          </a:xfrm>
          <a:prstGeom prst="rect">
            <a:avLst/>
          </a:prstGeom>
          <a:ln w="25400">
            <a:solidFill>
              <a:srgbClr val="FF99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8027" y="1161365"/>
            <a:ext cx="3413591" cy="1907595"/>
          </a:xfrm>
          <a:prstGeom prst="rect">
            <a:avLst/>
          </a:prstGeom>
          <a:ln w="25400">
            <a:solidFill>
              <a:srgbClr val="00B05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8027" y="3388154"/>
            <a:ext cx="3413591" cy="1264982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7509" y="4910910"/>
            <a:ext cx="2934109" cy="103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4545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Widening</a:t>
            </a:r>
          </a:p>
          <a:p>
            <a:pPr lvl="1"/>
            <a:r>
              <a:rPr lang="en-US" dirty="0"/>
              <a:t>Automatic type promotion (from </a:t>
            </a:r>
            <a:r>
              <a:rPr lang="en-US" dirty="0" err="1"/>
              <a:t>int</a:t>
            </a:r>
            <a:r>
              <a:rPr lang="en-US" dirty="0"/>
              <a:t> to double)</a:t>
            </a:r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r>
              <a:rPr lang="en-US" dirty="0"/>
              <a:t>Super-class reference = sub-class object;</a:t>
            </a:r>
            <a:endParaRPr lang="tr-TR" dirty="0"/>
          </a:p>
          <a:p>
            <a:pPr lvl="1"/>
            <a:endParaRPr lang="tr-TR" dirty="0"/>
          </a:p>
          <a:p>
            <a:pPr lvl="0"/>
            <a:r>
              <a:rPr lang="en-US" dirty="0">
                <a:solidFill>
                  <a:srgbClr val="000000"/>
                </a:solidFill>
              </a:rPr>
              <a:t>Narrowing</a:t>
            </a:r>
            <a:endParaRPr lang="tr-TR" dirty="0">
              <a:solidFill>
                <a:srgbClr val="000000"/>
              </a:solidFill>
            </a:endParaRPr>
          </a:p>
          <a:p>
            <a:pPr lvl="1"/>
            <a:r>
              <a:rPr lang="en-US" dirty="0"/>
              <a:t>Explicit casting (from double to </a:t>
            </a:r>
            <a:r>
              <a:rPr lang="en-US" dirty="0" err="1"/>
              <a:t>int</a:t>
            </a:r>
            <a:r>
              <a:rPr lang="en-US" dirty="0"/>
              <a:t>)</a:t>
            </a:r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r>
              <a:rPr lang="en-US" dirty="0"/>
              <a:t>Sub-class reference = (subclass) super-class reference;</a:t>
            </a:r>
            <a:endParaRPr lang="tr-TR" dirty="0"/>
          </a:p>
          <a:p>
            <a:pPr lvl="0"/>
            <a:endParaRPr lang="en-US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27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2130925"/>
            <a:ext cx="3528392" cy="10439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8266" y="3572646"/>
            <a:ext cx="5184576" cy="5115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720" y="4844647"/>
            <a:ext cx="3280567" cy="9195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2917" y="6047161"/>
            <a:ext cx="3448174" cy="49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00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Compiler will search </a:t>
            </a:r>
            <a:br>
              <a:rPr lang="tr-TR" dirty="0"/>
            </a:br>
            <a:r>
              <a:rPr lang="en-US" dirty="0"/>
              <a:t>for speak method </a:t>
            </a:r>
            <a:br>
              <a:rPr lang="tr-TR" dirty="0"/>
            </a:br>
            <a:r>
              <a:rPr lang="en-US" dirty="0"/>
              <a:t>inside the cat class.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28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37" y="1133012"/>
            <a:ext cx="3870431" cy="3473022"/>
          </a:xfrm>
          <a:prstGeom prst="rect">
            <a:avLst/>
          </a:prstGeom>
          <a:ln w="25400">
            <a:solidFill>
              <a:srgbClr val="FF99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933" y="1133012"/>
            <a:ext cx="4141535" cy="2314387"/>
          </a:xfrm>
          <a:prstGeom prst="rect">
            <a:avLst/>
          </a:prstGeom>
          <a:ln w="25400">
            <a:solidFill>
              <a:srgbClr val="00B05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9003" y="3807758"/>
            <a:ext cx="4206857" cy="1604571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6303721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What do you think will </a:t>
            </a:r>
            <a:br>
              <a:rPr lang="tr-TR" dirty="0"/>
            </a:br>
            <a:r>
              <a:rPr lang="en-US" dirty="0"/>
              <a:t>happen at this point?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29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37" y="1133012"/>
            <a:ext cx="3870431" cy="3473022"/>
          </a:xfrm>
          <a:prstGeom prst="rect">
            <a:avLst/>
          </a:prstGeom>
          <a:ln w="25400">
            <a:solidFill>
              <a:srgbClr val="FF99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933" y="1133012"/>
            <a:ext cx="4141535" cy="2314387"/>
          </a:xfrm>
          <a:prstGeom prst="rect">
            <a:avLst/>
          </a:prstGeom>
          <a:ln w="25400">
            <a:solidFill>
              <a:srgbClr val="00B05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9003" y="3789040"/>
            <a:ext cx="4217410" cy="1615524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289303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C3E13-4CE6-4045-D982-72E354DA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tr-TR" sz="3600" b="0" dirty="0">
                <a:solidFill>
                  <a:srgbClr val="FF0000"/>
                </a:solidFill>
                <a:ea typeface="+mn-ea"/>
              </a:rPr>
              <a:t>Outline</a:t>
            </a:r>
            <a:endParaRPr lang="tr-T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8E579-F81A-F525-ABA0-8CB4B5092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tr-TR" dirty="0">
                <a:solidFill>
                  <a:srgbClr val="00B0F0"/>
                </a:solidFill>
              </a:rPr>
              <a:t>more benefits of inheritance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Reference and Object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Inheritance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Polymorphism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Compile Time vs. Runtime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Casting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Final method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Static vs. </a:t>
            </a:r>
            <a:r>
              <a:rPr lang="en-GB" altLang="tr-TR">
                <a:solidFill>
                  <a:srgbClr val="00B0F0"/>
                </a:solidFill>
              </a:rPr>
              <a:t>Dynamic Binding</a:t>
            </a:r>
            <a:endParaRPr lang="en-GB" altLang="tr-TR" dirty="0">
              <a:solidFill>
                <a:srgbClr val="00B0F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63388-2D14-FECC-557B-E07CF1FD68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229783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won’t get a compiler error, relax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>
              <a:solidFill>
                <a:srgbClr val="BA0698"/>
              </a:solidFill>
            </a:endParaRPr>
          </a:p>
          <a:p>
            <a:endParaRPr lang="tr-TR" dirty="0">
              <a:solidFill>
                <a:srgbClr val="BA0698"/>
              </a:solidFill>
            </a:endParaRPr>
          </a:p>
          <a:p>
            <a:r>
              <a:rPr lang="en-US" dirty="0">
                <a:solidFill>
                  <a:srgbClr val="BA0698"/>
                </a:solidFill>
              </a:rPr>
              <a:t> It will be worse, we will get a run time error</a:t>
            </a:r>
            <a:r>
              <a:rPr lang="en-US" dirty="0"/>
              <a:t>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30</a:t>
            </a:fld>
            <a:endParaRPr lang="en-US" altLang="tr-T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495" y="2029380"/>
            <a:ext cx="6052785" cy="2318584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133509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make sure that we don’t cast wrong.</a:t>
            </a:r>
          </a:p>
          <a:p>
            <a:r>
              <a:rPr lang="en-US" dirty="0"/>
              <a:t>How?</a:t>
            </a:r>
          </a:p>
          <a:p>
            <a:pPr lvl="1"/>
            <a:r>
              <a:rPr lang="en-US" dirty="0"/>
              <a:t>By doing run time type check</a:t>
            </a:r>
          </a:p>
          <a:p>
            <a:pPr lvl="1"/>
            <a:r>
              <a:rPr lang="tr-TR" dirty="0"/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dirty="0"/>
              <a:t> operator</a:t>
            </a:r>
          </a:p>
          <a:p>
            <a:pPr lvl="2"/>
            <a:r>
              <a:rPr lang="en-US" dirty="0"/>
              <a:t>Checks whether there is an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is a</a:t>
            </a:r>
            <a:r>
              <a:rPr lang="en-US" dirty="0"/>
              <a:t> relationship 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31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573016"/>
            <a:ext cx="6145710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39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Final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method in the super class that cannot be overridden in a subclass.</a:t>
            </a:r>
          </a:p>
          <a:p>
            <a:endParaRPr lang="tr-TR" dirty="0"/>
          </a:p>
          <a:p>
            <a:r>
              <a:rPr lang="en-US" dirty="0"/>
              <a:t>Any idea which methods can be final?</a:t>
            </a:r>
            <a:endParaRPr lang="tr-TR" dirty="0"/>
          </a:p>
          <a:p>
            <a:endParaRPr lang="tr-TR" dirty="0"/>
          </a:p>
          <a:p>
            <a:r>
              <a:rPr lang="en-US" dirty="0">
                <a:solidFill>
                  <a:srgbClr val="00B050"/>
                </a:solidFill>
              </a:rPr>
              <a:t>Methods that are declared private are implicitly final, because it’s not possible to override them in a subclass.</a:t>
            </a:r>
          </a:p>
          <a:p>
            <a:endParaRPr lang="tr-TR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Methods that are declared static are implicitly final.</a:t>
            </a:r>
            <a:endParaRPr lang="tr-TR" dirty="0">
              <a:solidFill>
                <a:srgbClr val="00B050"/>
              </a:solidFill>
            </a:endParaRP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3284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Static vs. Dynamic Binding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final method’s declaration can never change, </a:t>
            </a:r>
            <a:endParaRPr lang="tr-TR" dirty="0"/>
          </a:p>
          <a:p>
            <a:pPr lvl="1"/>
            <a:r>
              <a:rPr lang="en-US" dirty="0"/>
              <a:t>so all sub classes use the same method implementation, and calls to final methods are resolved at compile time—</a:t>
            </a:r>
            <a:endParaRPr lang="tr-TR" dirty="0"/>
          </a:p>
          <a:p>
            <a:pPr lvl="1"/>
            <a:r>
              <a:rPr lang="en-US" dirty="0"/>
              <a:t>this is known as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static</a:t>
            </a:r>
            <a:r>
              <a:rPr lang="en-US" dirty="0"/>
              <a:t> (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early</a:t>
            </a:r>
            <a:r>
              <a:rPr lang="en-US" dirty="0"/>
              <a:t>)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binding</a:t>
            </a:r>
            <a:r>
              <a:rPr lang="en-US" dirty="0"/>
              <a:t>.</a:t>
            </a:r>
          </a:p>
          <a:p>
            <a:endParaRPr lang="tr-TR" dirty="0"/>
          </a:p>
          <a:p>
            <a:r>
              <a:rPr lang="tr-TR" dirty="0"/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Dynamic</a:t>
            </a:r>
            <a:r>
              <a:rPr lang="en-US" dirty="0"/>
              <a:t> (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late</a:t>
            </a:r>
            <a:r>
              <a:rPr lang="en-US" dirty="0"/>
              <a:t>)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binding</a:t>
            </a:r>
            <a:r>
              <a:rPr lang="en-US" dirty="0"/>
              <a:t>: methods to be executed are determined in run time, </a:t>
            </a:r>
            <a:endParaRPr lang="tr-TR" dirty="0"/>
          </a:p>
          <a:p>
            <a:pPr lvl="1"/>
            <a:r>
              <a:rPr lang="en-US" dirty="0"/>
              <a:t>depending on the object type.</a:t>
            </a:r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887134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What is the output?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0646" y="5517232"/>
            <a:ext cx="8372475" cy="789029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34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538" y="1129213"/>
            <a:ext cx="4307502" cy="4270304"/>
          </a:xfrm>
          <a:prstGeom prst="rect">
            <a:avLst/>
          </a:prstGeom>
          <a:ln w="25400">
            <a:solidFill>
              <a:srgbClr val="FF99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3121" y="1125537"/>
            <a:ext cx="3600000" cy="1914286"/>
          </a:xfrm>
          <a:prstGeom prst="rect">
            <a:avLst/>
          </a:prstGeom>
          <a:ln w="25400">
            <a:solidFill>
              <a:srgbClr val="00B05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21536" y="3264365"/>
            <a:ext cx="4771585" cy="1185100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259572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What is the output?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35</a:t>
            </a:fld>
            <a:endParaRPr lang="en-US" alt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166906"/>
            <a:ext cx="5011832" cy="4968552"/>
          </a:xfrm>
          <a:prstGeom prst="rect">
            <a:avLst/>
          </a:prstGeom>
          <a:ln w="25400">
            <a:solidFill>
              <a:srgbClr val="FF9900"/>
            </a:solidFill>
          </a:ln>
        </p:spPr>
      </p:pic>
    </p:spTree>
    <p:extLst>
      <p:ext uri="{BB962C8B-B14F-4D97-AF65-F5344CB8AC3E}">
        <p14:creationId xmlns:p14="http://schemas.microsoft.com/office/powerpoint/2010/main" val="19414996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What is the output?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36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398" y="1196751"/>
            <a:ext cx="5504762" cy="2991267"/>
          </a:xfrm>
          <a:prstGeom prst="rect">
            <a:avLst/>
          </a:prstGeom>
          <a:ln w="25400">
            <a:solidFill>
              <a:srgbClr val="FF99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8462" y="1506379"/>
            <a:ext cx="4786006" cy="1186006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651" y="4342832"/>
            <a:ext cx="3828571" cy="1542857"/>
          </a:xfrm>
          <a:prstGeom prst="rect">
            <a:avLst/>
          </a:prstGeom>
          <a:ln w="25400">
            <a:solidFill>
              <a:srgbClr val="00B050"/>
            </a:solidFill>
          </a:ln>
        </p:spPr>
      </p:pic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88" y="5661248"/>
            <a:ext cx="7692723" cy="863381"/>
          </a:xfrm>
          <a:ln w="2540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358318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 to the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super.someMethod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get bound at compile time.</a:t>
            </a:r>
          </a:p>
          <a:p>
            <a:endParaRPr lang="tr-TR" dirty="0"/>
          </a:p>
          <a:p>
            <a:r>
              <a:rPr lang="en-US" dirty="0"/>
              <a:t>Call to the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this.someMethod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get bound at run time.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111351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BC22A-508A-3C3D-BBDB-67DB55DF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81D85-9E8D-EB51-448A-C75253812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48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GB" sz="4800" b="1" dirty="0">
                <a:solidFill>
                  <a:srgbClr val="00B0F0"/>
                </a:solidFill>
              </a:rPr>
              <a:t>Any 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DE224-DC17-8872-681C-6B455173D2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6212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more benefits of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that we have an animal farm with different types of animals and we don’t know inheritance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276872"/>
            <a:ext cx="3634912" cy="4104456"/>
          </a:xfrm>
          <a:prstGeom prst="rect">
            <a:avLst/>
          </a:prstGeom>
          <a:ln w="25400">
            <a:solidFill>
              <a:srgbClr val="FF99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877" y="2276872"/>
            <a:ext cx="3875592" cy="4104456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2231" y="2248807"/>
            <a:ext cx="908257" cy="5144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2574" y="2276871"/>
            <a:ext cx="908257" cy="514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4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that we have an animal farm with different types of animals and we don’t know inheritance.</a:t>
            </a:r>
          </a:p>
          <a:p>
            <a:r>
              <a:rPr lang="en-US" dirty="0"/>
              <a:t>Can we store all these different animal types in one data structure, like an array?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>
                <a:solidFill>
                  <a:srgbClr val="558BB8"/>
                </a:solidFill>
              </a:rPr>
              <a:t>Dog</a:t>
            </a:r>
            <a:endParaRPr lang="tr-TR" sz="2300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B95B22"/>
                </a:solidFill>
              </a:rPr>
              <a:t>Cat</a:t>
            </a:r>
            <a:endParaRPr lang="tr-TR" sz="2300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BA8F2D"/>
                </a:solidFill>
              </a:rPr>
              <a:t>Cow</a:t>
            </a:r>
            <a:endParaRPr lang="tr-TR" sz="2300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81875A"/>
                </a:solidFill>
              </a:rPr>
              <a:t>Mouse</a:t>
            </a:r>
            <a:endParaRPr lang="tr-TR" sz="2300" dirty="0">
              <a:solidFill>
                <a:srgbClr val="000000"/>
              </a:solidFill>
            </a:endParaRP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3212976"/>
            <a:ext cx="1850556" cy="267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41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Assume that we have an animal farm with different types of animals and we don’t know inheritance.</a:t>
            </a:r>
          </a:p>
          <a:p>
            <a:r>
              <a:rPr lang="en-US" dirty="0"/>
              <a:t>Can we store all these different animal types in one data structure, like an array?</a:t>
            </a:r>
            <a:endParaRPr lang="tr-TR" dirty="0"/>
          </a:p>
          <a:p>
            <a:endParaRPr lang="tr-TR" dirty="0"/>
          </a:p>
          <a:p>
            <a:pPr marL="4846638" indent="-192088"/>
            <a:r>
              <a:rPr lang="en-US" dirty="0"/>
              <a:t>An array needs to hold objects of same type!</a:t>
            </a:r>
            <a:endParaRPr lang="tr-TR" dirty="0"/>
          </a:p>
          <a:p>
            <a:r>
              <a:rPr lang="tr-TR" dirty="0">
                <a:solidFill>
                  <a:srgbClr val="558BB8"/>
                </a:solidFill>
              </a:rPr>
              <a:t>Dog</a:t>
            </a:r>
            <a:endParaRPr lang="tr-TR" sz="2300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B95B22"/>
                </a:solidFill>
              </a:rPr>
              <a:t>Cat</a:t>
            </a:r>
            <a:endParaRPr lang="tr-TR" sz="2300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BA8F2D"/>
                </a:solidFill>
              </a:rPr>
              <a:t>Cow</a:t>
            </a:r>
            <a:endParaRPr lang="tr-TR" sz="2300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81875A"/>
                </a:solidFill>
              </a:rPr>
              <a:t>Mouse</a:t>
            </a:r>
            <a:endParaRPr lang="tr-TR" sz="2300" dirty="0">
              <a:solidFill>
                <a:srgbClr val="000000"/>
              </a:solidFill>
            </a:endParaRP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6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3212976"/>
            <a:ext cx="1850556" cy="267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536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 that we have an animal farm with different types of animals and we don’t know inheritance.</a:t>
            </a:r>
          </a:p>
          <a:p>
            <a:r>
              <a:rPr lang="en-US" dirty="0"/>
              <a:t>Can we store all these different animal types in one data structure, like an array?</a:t>
            </a:r>
            <a:endParaRPr lang="tr-TR" dirty="0"/>
          </a:p>
          <a:p>
            <a:endParaRPr lang="tr-TR" dirty="0"/>
          </a:p>
          <a:p>
            <a:pPr marL="4350942" lvl="1" indent="-192088"/>
            <a:r>
              <a:rPr lang="en-US" dirty="0"/>
              <a:t>An array needs to hold objects of same type!</a:t>
            </a:r>
            <a:endParaRPr lang="tr-TR" dirty="0"/>
          </a:p>
          <a:p>
            <a:r>
              <a:rPr lang="tr-TR" dirty="0">
                <a:solidFill>
                  <a:srgbClr val="558BB8"/>
                </a:solidFill>
              </a:rPr>
              <a:t>Dog</a:t>
            </a:r>
            <a:endParaRPr lang="tr-TR" sz="2300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B95B22"/>
                </a:solidFill>
              </a:rPr>
              <a:t>Cat</a:t>
            </a:r>
            <a:endParaRPr lang="tr-TR" sz="2300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BA8F2D"/>
                </a:solidFill>
              </a:rPr>
              <a:t>Cow</a:t>
            </a:r>
            <a:endParaRPr lang="tr-TR" sz="2300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81875A"/>
                </a:solidFill>
              </a:rPr>
              <a:t>Mouse</a:t>
            </a:r>
            <a:endParaRPr lang="tr-TR" sz="2300" dirty="0">
              <a:solidFill>
                <a:srgbClr val="000000"/>
              </a:solidFill>
            </a:endParaRP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7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3212976"/>
            <a:ext cx="1850556" cy="26779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521" y="4363377"/>
            <a:ext cx="3812213" cy="158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594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Inheritance gives us the ability to store all animals  in one data structure.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A cat/dog/cow/mouse is an Animal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8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667" y="2314714"/>
            <a:ext cx="8096666" cy="22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60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Reference and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Tw Cen MT" panose="020B0602020104020603" pitchFamily="34" charset="0"/>
              </a:rPr>
              <a:t>		</a:t>
            </a:r>
            <a:r>
              <a:rPr lang="tr-TR" dirty="0">
                <a:solidFill>
                  <a:srgbClr val="558BB8"/>
                </a:solidFill>
              </a:rPr>
              <a:t>Reference</a:t>
            </a:r>
            <a:r>
              <a:rPr lang="tr-TR" dirty="0">
                <a:solidFill>
                  <a:srgbClr val="000000"/>
                </a:solidFill>
              </a:rPr>
              <a:t>		</a:t>
            </a:r>
            <a:r>
              <a:rPr lang="tr-TR" dirty="0">
                <a:solidFill>
                  <a:srgbClr val="DD8047"/>
                </a:solidFill>
              </a:rPr>
              <a:t>Object</a:t>
            </a:r>
            <a:endParaRPr lang="tr-TR" dirty="0">
              <a:solidFill>
                <a:srgbClr val="000000"/>
              </a:solidFill>
            </a:endParaRPr>
          </a:p>
          <a:p>
            <a:endParaRPr lang="tr-TR" dirty="0"/>
          </a:p>
          <a:p>
            <a:endParaRPr lang="tr-TR" dirty="0">
              <a:solidFill>
                <a:srgbClr val="DD8047"/>
              </a:solidFill>
            </a:endParaRPr>
          </a:p>
          <a:p>
            <a:r>
              <a:rPr lang="tr-TR" dirty="0"/>
              <a:t> </a:t>
            </a:r>
            <a:r>
              <a:rPr lang="tr-TR" dirty="0">
                <a:solidFill>
                  <a:srgbClr val="DD8047"/>
                </a:solidFill>
              </a:rPr>
              <a:t>Animal</a:t>
            </a:r>
            <a:r>
              <a:rPr lang="tr-TR" dirty="0">
                <a:solidFill>
                  <a:srgbClr val="4C4545"/>
                </a:solidFill>
              </a:rPr>
              <a:t> </a:t>
            </a:r>
            <a:r>
              <a:rPr lang="tr-TR" b="1" dirty="0">
                <a:solidFill>
                  <a:srgbClr val="4C4545"/>
                </a:solidFill>
              </a:rPr>
              <a:t>is an</a:t>
            </a:r>
            <a:r>
              <a:rPr lang="tr-TR" dirty="0">
                <a:solidFill>
                  <a:srgbClr val="4C4545"/>
                </a:solidFill>
              </a:rPr>
              <a:t> </a:t>
            </a:r>
            <a:r>
              <a:rPr lang="tr-TR" dirty="0">
                <a:solidFill>
                  <a:srgbClr val="558BB8"/>
                </a:solidFill>
              </a:rPr>
              <a:t>animal</a:t>
            </a:r>
            <a:endParaRPr lang="tr-TR" dirty="0">
              <a:solidFill>
                <a:srgbClr val="000000"/>
              </a:solidFill>
            </a:endParaRP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9</a:t>
            </a:fld>
            <a:endParaRPr lang="en-US" altLang="tr-T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154612"/>
            <a:ext cx="5915617" cy="6480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0356" y="1610759"/>
            <a:ext cx="2731603" cy="5522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9002" y="1610759"/>
            <a:ext cx="2421269" cy="5479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1159" y="3465810"/>
            <a:ext cx="624610" cy="71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35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ahcesehir master slide">
  <a:themeElements>
    <a:clrScheme name="Bahcesehir master slide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Bahcesehir master slid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hcesehir master slide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hcesehir master slide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hcesehir master slid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16457</TotalTime>
  <Words>999</Words>
  <Application>Microsoft Office PowerPoint</Application>
  <PresentationFormat>On-screen Show (4:3)</PresentationFormat>
  <Paragraphs>329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Courier New</vt:lpstr>
      <vt:lpstr>Times New Roman</vt:lpstr>
      <vt:lpstr>Tw Cen MT</vt:lpstr>
      <vt:lpstr>Bahcesehir master slide</vt:lpstr>
      <vt:lpstr>PowerPoint Presentation</vt:lpstr>
      <vt:lpstr>PowerPoint Presentation</vt:lpstr>
      <vt:lpstr>Outline</vt:lpstr>
      <vt:lpstr>more benefits of inheritance</vt:lpstr>
      <vt:lpstr>PowerPoint Presentation</vt:lpstr>
      <vt:lpstr>PowerPoint Presentation</vt:lpstr>
      <vt:lpstr>PowerPoint Presentation</vt:lpstr>
      <vt:lpstr>PowerPoint Presentation</vt:lpstr>
      <vt:lpstr>Reference and Object</vt:lpstr>
      <vt:lpstr>Reference and Object</vt:lpstr>
      <vt:lpstr>Reference and Object</vt:lpstr>
      <vt:lpstr>PowerPoint Presentation</vt:lpstr>
      <vt:lpstr>Inheritance</vt:lpstr>
      <vt:lpstr>Reference and Object</vt:lpstr>
      <vt:lpstr>Reference and Object</vt:lpstr>
      <vt:lpstr>PowerPoint Presentation</vt:lpstr>
      <vt:lpstr> </vt:lpstr>
      <vt:lpstr>PowerPoint Presentation</vt:lpstr>
      <vt:lpstr>Polymorphism</vt:lpstr>
      <vt:lpstr>PowerPoint Presentation</vt:lpstr>
      <vt:lpstr>Compile Time vs. Runtime</vt:lpstr>
      <vt:lpstr>Compiler</vt:lpstr>
      <vt:lpstr>Run time</vt:lpstr>
      <vt:lpstr>PowerPoint Presentation</vt:lpstr>
      <vt:lpstr>PowerPoint Presentation</vt:lpstr>
      <vt:lpstr>PowerPoint Presentation</vt:lpstr>
      <vt:lpstr>Casting</vt:lpstr>
      <vt:lpstr>Casting</vt:lpstr>
      <vt:lpstr>Casting</vt:lpstr>
      <vt:lpstr>Casting</vt:lpstr>
      <vt:lpstr>Casting</vt:lpstr>
      <vt:lpstr>Final method</vt:lpstr>
      <vt:lpstr>Static vs. Dynamic Binding</vt:lpstr>
      <vt:lpstr>What is the output?</vt:lpstr>
      <vt:lpstr>What is the output?</vt:lpstr>
      <vt:lpstr>What is the output?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UTP Cable Connectors</dc:title>
  <dc:creator>N AYDIN</dc:creator>
  <cp:lastModifiedBy>Nizamettin AYDIN</cp:lastModifiedBy>
  <cp:revision>599</cp:revision>
  <dcterms:created xsi:type="dcterms:W3CDTF">2004-11-05T11:30:37Z</dcterms:created>
  <dcterms:modified xsi:type="dcterms:W3CDTF">2024-07-19T11:57:22Z</dcterms:modified>
</cp:coreProperties>
</file>