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507" r:id="rId2"/>
    <p:sldId id="355" r:id="rId3"/>
    <p:sldId id="404" r:id="rId4"/>
    <p:sldId id="723" r:id="rId5"/>
    <p:sldId id="724" r:id="rId6"/>
    <p:sldId id="725" r:id="rId7"/>
    <p:sldId id="726" r:id="rId8"/>
    <p:sldId id="727" r:id="rId9"/>
    <p:sldId id="728" r:id="rId10"/>
    <p:sldId id="729" r:id="rId11"/>
    <p:sldId id="730" r:id="rId12"/>
    <p:sldId id="731" r:id="rId13"/>
    <p:sldId id="732" r:id="rId14"/>
    <p:sldId id="733" r:id="rId15"/>
    <p:sldId id="734" r:id="rId16"/>
    <p:sldId id="735" r:id="rId17"/>
    <p:sldId id="736" r:id="rId18"/>
    <p:sldId id="737" r:id="rId19"/>
    <p:sldId id="738" r:id="rId20"/>
    <p:sldId id="740" r:id="rId21"/>
    <p:sldId id="739" r:id="rId22"/>
    <p:sldId id="741" r:id="rId23"/>
    <p:sldId id="742" r:id="rId24"/>
    <p:sldId id="743" r:id="rId25"/>
    <p:sldId id="744" r:id="rId26"/>
    <p:sldId id="745" r:id="rId27"/>
    <p:sldId id="746" r:id="rId28"/>
    <p:sldId id="747" r:id="rId29"/>
    <p:sldId id="748" r:id="rId30"/>
    <p:sldId id="749" r:id="rId31"/>
    <p:sldId id="751" r:id="rId32"/>
    <p:sldId id="752" r:id="rId33"/>
    <p:sldId id="753" r:id="rId34"/>
    <p:sldId id="750" r:id="rId35"/>
    <p:sldId id="754" r:id="rId36"/>
    <p:sldId id="756" r:id="rId37"/>
    <p:sldId id="758" r:id="rId38"/>
    <p:sldId id="760" r:id="rId39"/>
    <p:sldId id="761" r:id="rId40"/>
    <p:sldId id="764" r:id="rId41"/>
    <p:sldId id="762" r:id="rId42"/>
    <p:sldId id="759" r:id="rId43"/>
    <p:sldId id="765" r:id="rId44"/>
    <p:sldId id="766" r:id="rId45"/>
    <p:sldId id="757" r:id="rId46"/>
    <p:sldId id="767" r:id="rId47"/>
    <p:sldId id="769" r:id="rId48"/>
    <p:sldId id="770" r:id="rId49"/>
    <p:sldId id="771" r:id="rId50"/>
    <p:sldId id="772" r:id="rId51"/>
    <p:sldId id="773" r:id="rId52"/>
    <p:sldId id="774" r:id="rId53"/>
    <p:sldId id="776" r:id="rId54"/>
    <p:sldId id="777" r:id="rId55"/>
    <p:sldId id="778" r:id="rId56"/>
    <p:sldId id="779" r:id="rId57"/>
    <p:sldId id="775" r:id="rId58"/>
    <p:sldId id="781" r:id="rId59"/>
    <p:sldId id="783" r:id="rId60"/>
    <p:sldId id="782" r:id="rId61"/>
    <p:sldId id="780" r:id="rId62"/>
    <p:sldId id="784" r:id="rId63"/>
    <p:sldId id="785" r:id="rId64"/>
    <p:sldId id="786" r:id="rId65"/>
    <p:sldId id="787" r:id="rId66"/>
    <p:sldId id="788" r:id="rId67"/>
    <p:sldId id="789" r:id="rId68"/>
    <p:sldId id="790" r:id="rId69"/>
    <p:sldId id="791" r:id="rId70"/>
    <p:sldId id="792" r:id="rId71"/>
    <p:sldId id="793" r:id="rId72"/>
    <p:sldId id="706" r:id="rId73"/>
  </p:sldIdLst>
  <p:sldSz cx="9144000" cy="6858000" type="screen4x3"/>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A0698"/>
    <a:srgbClr val="996633"/>
    <a:srgbClr val="CCFFFF"/>
    <a:srgbClr val="FFE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068" autoAdjust="0"/>
  </p:normalViewPr>
  <p:slideViewPr>
    <p:cSldViewPr>
      <p:cViewPr varScale="1">
        <p:scale>
          <a:sx n="68" d="100"/>
          <a:sy n="68" d="100"/>
        </p:scale>
        <p:origin x="1260"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7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8797D7DB-1292-4C2B-9BEE-3D1F88C6E4E6}" type="slidenum">
              <a:rPr lang="en-US" altLang="tr-TR"/>
              <a:pPr>
                <a:defRPr/>
              </a:pPr>
              <a:t>‹#›</a:t>
            </a:fld>
            <a:endParaRPr lang="en-US" altLang="tr-TR"/>
          </a:p>
        </p:txBody>
      </p:sp>
    </p:spTree>
    <p:extLst>
      <p:ext uri="{BB962C8B-B14F-4D97-AF65-F5344CB8AC3E}">
        <p14:creationId xmlns:p14="http://schemas.microsoft.com/office/powerpoint/2010/main" val="15820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charset="0"/>
              </a:defRPr>
            </a:lvl1pPr>
          </a:lstStyle>
          <a:p>
            <a:pPr>
              <a:defRPr/>
            </a:pPr>
            <a:endParaRPr lang="tr-TR"/>
          </a:p>
        </p:txBody>
      </p:sp>
      <p:sp>
        <p:nvSpPr>
          <p:cNvPr id="2052"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0" hangingPunct="0">
              <a:defRPr sz="1200">
                <a:solidFill>
                  <a:schemeClr val="tx1"/>
                </a:solidFill>
              </a:defRPr>
            </a:lvl1pPr>
          </a:lstStyle>
          <a:p>
            <a:pPr>
              <a:defRPr/>
            </a:pPr>
            <a:fld id="{07D1B35F-4AE8-4F50-9FF3-FA55D3B14EA0}" type="slidenum">
              <a:rPr lang="tr-TR" altLang="tr-TR"/>
              <a:pPr>
                <a:defRPr/>
              </a:pPr>
              <a:t>‹#›</a:t>
            </a:fld>
            <a:endParaRPr lang="tr-TR" altLang="tr-TR"/>
          </a:p>
        </p:txBody>
      </p:sp>
    </p:spTree>
    <p:extLst>
      <p:ext uri="{BB962C8B-B14F-4D97-AF65-F5344CB8AC3E}">
        <p14:creationId xmlns:p14="http://schemas.microsoft.com/office/powerpoint/2010/main" val="2814420667"/>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E98D93B3-19CB-F5B1-06E5-E5E8D6A45CF6}"/>
              </a:ext>
            </a:extLst>
          </p:cNvPr>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a:solidFill>
                  <a:schemeClr val="tx1"/>
                </a:solidFill>
              </a:rPr>
              <a:t>Copyright 2000 N. AYDIN. All rights reserved.</a:t>
            </a:r>
          </a:p>
        </p:txBody>
      </p:sp>
      <p:sp>
        <p:nvSpPr>
          <p:cNvPr id="6147" name="Rectangle 7">
            <a:extLst>
              <a:ext uri="{FF2B5EF4-FFF2-40B4-BE49-F238E27FC236}">
                <a16:creationId xmlns:a16="http://schemas.microsoft.com/office/drawing/2014/main" id="{B7484560-CBC1-7A3C-ECBA-E20AB58D82E1}"/>
              </a:ext>
            </a:extLst>
          </p:cNvPr>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95FBE65-257E-4DEB-8382-5B929EEF0D04}" type="slidenum">
              <a:rPr lang="tr-TR" altLang="tr-TR" smtClean="0">
                <a:solidFill>
                  <a:schemeClr val="tx1"/>
                </a:solidFill>
              </a:rPr>
              <a:pPr/>
              <a:t>1</a:t>
            </a:fld>
            <a:endParaRPr lang="tr-TR" altLang="tr-TR">
              <a:solidFill>
                <a:schemeClr val="tx1"/>
              </a:solidFill>
            </a:endParaRPr>
          </a:p>
        </p:txBody>
      </p:sp>
      <p:sp>
        <p:nvSpPr>
          <p:cNvPr id="6148" name="Rectangle 2">
            <a:extLst>
              <a:ext uri="{FF2B5EF4-FFF2-40B4-BE49-F238E27FC236}">
                <a16:creationId xmlns:a16="http://schemas.microsoft.com/office/drawing/2014/main" id="{0DAD8AE5-E23C-C2A0-7C7E-325D6E070004}"/>
              </a:ext>
            </a:extLst>
          </p:cNvPr>
          <p:cNvSpPr>
            <a:spLocks noGrp="1" noRot="1" noChangeAspect="1" noChangeArrowheads="1" noTextEdit="1"/>
          </p:cNvSpPr>
          <p:nvPr>
            <p:ph type="sldImg"/>
          </p:nvPr>
        </p:nvSpPr>
        <p:spPr>
          <a:xfrm>
            <a:off x="917575" y="730250"/>
            <a:ext cx="4808538" cy="3606800"/>
          </a:xfrm>
          <a:ln/>
        </p:spPr>
      </p:sp>
      <p:sp>
        <p:nvSpPr>
          <p:cNvPr id="6149" name="Rectangle 3">
            <a:extLst>
              <a:ext uri="{FF2B5EF4-FFF2-40B4-BE49-F238E27FC236}">
                <a16:creationId xmlns:a16="http://schemas.microsoft.com/office/drawing/2014/main" id="{176ADE2A-602E-9C2D-FFAB-2D8837BB9176}"/>
              </a:ext>
            </a:extLst>
          </p:cNvPr>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69" tIns="45184" rIns="90369" bIns="45184"/>
          <a:lstStyle/>
          <a:p>
            <a:pPr eaLnBrk="1" hangingPunct="1"/>
            <a:endParaRPr lang="en-US" altLang="tr-TR"/>
          </a:p>
        </p:txBody>
      </p:sp>
    </p:spTree>
    <p:extLst>
      <p:ext uri="{BB962C8B-B14F-4D97-AF65-F5344CB8AC3E}">
        <p14:creationId xmlns:p14="http://schemas.microsoft.com/office/powerpoint/2010/main" val="3729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Footer Placeholder 3"/>
          <p:cNvSpPr>
            <a:spLocks noGrp="1"/>
          </p:cNvSpPr>
          <p:nvPr>
            <p:ph type="ftr" sz="quarter" idx="10"/>
          </p:nvPr>
        </p:nvSpPr>
        <p:spPr/>
        <p:txBody>
          <a:bodyPr/>
          <a:lstStyle/>
          <a:p>
            <a:pPr>
              <a:defRPr/>
            </a:pPr>
            <a:endParaRPr lang="tr-TR"/>
          </a:p>
        </p:txBody>
      </p:sp>
      <p:sp>
        <p:nvSpPr>
          <p:cNvPr id="5" name="Slide Number Placeholder 4"/>
          <p:cNvSpPr>
            <a:spLocks noGrp="1"/>
          </p:cNvSpPr>
          <p:nvPr>
            <p:ph type="sldNum" sz="quarter" idx="11"/>
          </p:nvPr>
        </p:nvSpPr>
        <p:spPr/>
        <p:txBody>
          <a:bodyPr/>
          <a:lstStyle/>
          <a:p>
            <a:pPr>
              <a:defRPr/>
            </a:pPr>
            <a:fld id="{07D1B35F-4AE8-4F50-9FF3-FA55D3B14EA0}" type="slidenum">
              <a:rPr lang="tr-TR" altLang="tr-TR" smtClean="0"/>
              <a:pPr>
                <a:defRPr/>
              </a:pPr>
              <a:t>6</a:t>
            </a:fld>
            <a:endParaRPr lang="tr-TR" altLang="tr-TR"/>
          </a:p>
        </p:txBody>
      </p:sp>
    </p:spTree>
    <p:extLst>
      <p:ext uri="{BB962C8B-B14F-4D97-AF65-F5344CB8AC3E}">
        <p14:creationId xmlns:p14="http://schemas.microsoft.com/office/powerpoint/2010/main" val="335556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pPr>
              <a:defRPr/>
            </a:pPr>
            <a:endParaRPr lang="tr-TR"/>
          </a:p>
        </p:txBody>
      </p:sp>
      <p:sp>
        <p:nvSpPr>
          <p:cNvPr id="5" name="Slide Number Placeholder 4"/>
          <p:cNvSpPr>
            <a:spLocks noGrp="1"/>
          </p:cNvSpPr>
          <p:nvPr>
            <p:ph type="sldNum" sz="quarter" idx="11"/>
          </p:nvPr>
        </p:nvSpPr>
        <p:spPr/>
        <p:txBody>
          <a:bodyPr/>
          <a:lstStyle/>
          <a:p>
            <a:pPr>
              <a:defRPr/>
            </a:pPr>
            <a:fld id="{07D1B35F-4AE8-4F50-9FF3-FA55D3B14EA0}" type="slidenum">
              <a:rPr lang="tr-TR" altLang="tr-TR" smtClean="0"/>
              <a:pPr>
                <a:defRPr/>
              </a:pPr>
              <a:t>9</a:t>
            </a:fld>
            <a:endParaRPr lang="tr-TR" altLang="tr-TR"/>
          </a:p>
        </p:txBody>
      </p:sp>
    </p:spTree>
    <p:extLst>
      <p:ext uri="{BB962C8B-B14F-4D97-AF65-F5344CB8AC3E}">
        <p14:creationId xmlns:p14="http://schemas.microsoft.com/office/powerpoint/2010/main" val="244974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3B1006FA-D0EA-4E89-8971-6241876F26B3}" type="slidenum">
              <a:rPr lang="en-US" altLang="tr-TR"/>
              <a:pPr>
                <a:defRPr/>
              </a:pPr>
              <a:t>‹#›</a:t>
            </a:fld>
            <a:endParaRPr lang="en-US" altLang="tr-TR"/>
          </a:p>
        </p:txBody>
      </p:sp>
    </p:spTree>
    <p:extLst>
      <p:ext uri="{BB962C8B-B14F-4D97-AF65-F5344CB8AC3E}">
        <p14:creationId xmlns:p14="http://schemas.microsoft.com/office/powerpoint/2010/main" val="20216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CECC4A56-DE4D-4ABE-A358-2049E4919236}" type="slidenum">
              <a:rPr lang="en-US" altLang="tr-TR"/>
              <a:pPr>
                <a:defRPr/>
              </a:pPr>
              <a:t>‹#›</a:t>
            </a:fld>
            <a:endParaRPr lang="en-US" altLang="tr-TR"/>
          </a:p>
        </p:txBody>
      </p:sp>
    </p:spTree>
    <p:extLst>
      <p:ext uri="{BB962C8B-B14F-4D97-AF65-F5344CB8AC3E}">
        <p14:creationId xmlns:p14="http://schemas.microsoft.com/office/powerpoint/2010/main" val="365380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AB0E341F-692B-4323-AD00-311EB5C4E9FE}" type="slidenum">
              <a:rPr lang="en-US" altLang="tr-TR"/>
              <a:pPr>
                <a:defRPr/>
              </a:pPr>
              <a:t>‹#›</a:t>
            </a:fld>
            <a:endParaRPr lang="en-US" altLang="tr-TR"/>
          </a:p>
        </p:txBody>
      </p:sp>
    </p:spTree>
    <p:extLst>
      <p:ext uri="{BB962C8B-B14F-4D97-AF65-F5344CB8AC3E}">
        <p14:creationId xmlns:p14="http://schemas.microsoft.com/office/powerpoint/2010/main" val="78278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16D12DBC-736C-4DEC-AEAE-72DF32F5E56A}" type="slidenum">
              <a:rPr lang="en-US" altLang="tr-TR"/>
              <a:pPr>
                <a:defRPr/>
              </a:pPr>
              <a:t>‹#›</a:t>
            </a:fld>
            <a:endParaRPr lang="en-US" altLang="tr-TR"/>
          </a:p>
        </p:txBody>
      </p:sp>
    </p:spTree>
    <p:extLst>
      <p:ext uri="{BB962C8B-B14F-4D97-AF65-F5344CB8AC3E}">
        <p14:creationId xmlns:p14="http://schemas.microsoft.com/office/powerpoint/2010/main" val="116081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1688" y="11255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1688" y="36909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0"/>
          </p:nvPr>
        </p:nvSpPr>
        <p:spPr>
          <a:ln/>
        </p:spPr>
        <p:txBody>
          <a:bodyPr/>
          <a:lstStyle>
            <a:lvl1pPr>
              <a:defRPr/>
            </a:lvl1pPr>
          </a:lstStyle>
          <a:p>
            <a:pPr>
              <a:defRPr/>
            </a:pPr>
            <a:fld id="{F83E441B-D185-4DAB-A789-31BCDEB63769}" type="slidenum">
              <a:rPr lang="en-US" altLang="tr-TR"/>
              <a:pPr>
                <a:defRPr/>
              </a:pPr>
              <a:t>‹#›</a:t>
            </a:fld>
            <a:endParaRPr lang="en-US" altLang="tr-TR"/>
          </a:p>
        </p:txBody>
      </p:sp>
    </p:spTree>
    <p:extLst>
      <p:ext uri="{BB962C8B-B14F-4D97-AF65-F5344CB8AC3E}">
        <p14:creationId xmlns:p14="http://schemas.microsoft.com/office/powerpoint/2010/main" val="90782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13538" y="1125538"/>
            <a:ext cx="8370930" cy="5399090"/>
          </a:xfrm>
        </p:spPr>
        <p:txBody>
          <a:bodyPr/>
          <a:lstStyle>
            <a:lvl1pPr>
              <a:lnSpc>
                <a:spcPct val="100000"/>
              </a:lnSpc>
              <a:spcBef>
                <a:spcPts val="0"/>
              </a:spcBef>
              <a:spcAft>
                <a:spcPts val="600"/>
              </a:spcAft>
              <a:defRPr sz="2400">
                <a:latin typeface="Arial" panose="020B0604020202020204" pitchFamily="34" charset="0"/>
                <a:cs typeface="Arial" panose="020B0604020202020204" pitchFamily="34" charset="0"/>
              </a:defRPr>
            </a:lvl1pPr>
            <a:lvl2pPr>
              <a:lnSpc>
                <a:spcPct val="100000"/>
              </a:lnSpc>
              <a:spcBef>
                <a:spcPts val="0"/>
              </a:spcBef>
              <a:spcAft>
                <a:spcPts val="600"/>
              </a:spcAft>
              <a:defRPr sz="2100">
                <a:latin typeface="Arial" panose="020B0604020202020204" pitchFamily="34" charset="0"/>
                <a:cs typeface="Arial" panose="020B0604020202020204" pitchFamily="34" charset="0"/>
              </a:defRPr>
            </a:lvl2pPr>
            <a:lvl3pPr>
              <a:lnSpc>
                <a:spcPct val="100000"/>
              </a:lnSpc>
              <a:spcBef>
                <a:spcPts val="0"/>
              </a:spcBef>
              <a:spcAft>
                <a:spcPts val="600"/>
              </a:spcAft>
              <a:defRPr sz="1800">
                <a:latin typeface="Arial" panose="020B0604020202020204" pitchFamily="34" charset="0"/>
                <a:cs typeface="Arial" panose="020B0604020202020204" pitchFamily="34" charset="0"/>
              </a:defRPr>
            </a:lvl3pPr>
            <a:lvl4pPr>
              <a:lnSpc>
                <a:spcPct val="100000"/>
              </a:lnSpc>
              <a:spcBef>
                <a:spcPts val="0"/>
              </a:spcBef>
              <a:spcAft>
                <a:spcPts val="600"/>
              </a:spcAft>
              <a:defRPr sz="1500">
                <a:solidFill>
                  <a:srgbClr val="7030A0"/>
                </a:solidFill>
                <a:latin typeface="Arial" panose="020B0604020202020204" pitchFamily="34" charset="0"/>
                <a:cs typeface="Arial" panose="020B0604020202020204" pitchFamily="34" charset="0"/>
              </a:defRPr>
            </a:lvl4pPr>
            <a:lvl5pPr>
              <a:lnSpc>
                <a:spcPct val="100000"/>
              </a:lnSpc>
              <a:spcBef>
                <a:spcPts val="0"/>
              </a:spcBef>
              <a:spcAft>
                <a:spcPts val="600"/>
              </a:spcAft>
              <a:defRPr sz="1200">
                <a:solidFill>
                  <a:srgbClr val="C00000"/>
                </a:solidFill>
                <a:latin typeface="Arial" panose="020B0604020202020204" pitchFamily="34" charset="0"/>
                <a:cs typeface="Arial" panose="020B0604020202020204" pitchFamily="34" charset="0"/>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784B80BB-128E-4902-B3C3-D56A4AC28474}" type="slidenum">
              <a:rPr lang="en-US" altLang="tr-TR"/>
              <a:pPr>
                <a:defRPr/>
              </a:pPr>
              <a:t>‹#›</a:t>
            </a:fld>
            <a:endParaRPr lang="en-US" altLang="tr-TR"/>
          </a:p>
        </p:txBody>
      </p:sp>
    </p:spTree>
    <p:extLst>
      <p:ext uri="{BB962C8B-B14F-4D97-AF65-F5344CB8AC3E}">
        <p14:creationId xmlns:p14="http://schemas.microsoft.com/office/powerpoint/2010/main" val="140084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DAFFD5E1-54BF-4A4A-AE42-66A6189F67DE}" type="slidenum">
              <a:rPr lang="en-US" altLang="tr-TR"/>
              <a:pPr>
                <a:defRPr/>
              </a:pPr>
              <a:t>‹#›</a:t>
            </a:fld>
            <a:endParaRPr lang="en-US" altLang="tr-TR"/>
          </a:p>
        </p:txBody>
      </p:sp>
    </p:spTree>
    <p:extLst>
      <p:ext uri="{BB962C8B-B14F-4D97-AF65-F5344CB8AC3E}">
        <p14:creationId xmlns:p14="http://schemas.microsoft.com/office/powerpoint/2010/main" val="133860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90"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F3506ABE-9823-4A2D-85FA-9E38D57ED23D}" type="slidenum">
              <a:rPr lang="en-US" altLang="tr-TR"/>
              <a:pPr>
                <a:defRPr/>
              </a:pPr>
              <a:t>‹#›</a:t>
            </a:fld>
            <a:endParaRPr lang="en-US" altLang="tr-TR"/>
          </a:p>
        </p:txBody>
      </p:sp>
    </p:spTree>
    <p:extLst>
      <p:ext uri="{BB962C8B-B14F-4D97-AF65-F5344CB8AC3E}">
        <p14:creationId xmlns:p14="http://schemas.microsoft.com/office/powerpoint/2010/main" val="9990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fld id="{CF16AA99-5845-4832-9CA7-64C548B3A4B4}" type="slidenum">
              <a:rPr lang="en-US" altLang="tr-TR"/>
              <a:pPr>
                <a:defRPr/>
              </a:pPr>
              <a:t>‹#›</a:t>
            </a:fld>
            <a:endParaRPr lang="en-US" altLang="tr-TR"/>
          </a:p>
        </p:txBody>
      </p:sp>
    </p:spTree>
    <p:extLst>
      <p:ext uri="{BB962C8B-B14F-4D97-AF65-F5344CB8AC3E}">
        <p14:creationId xmlns:p14="http://schemas.microsoft.com/office/powerpoint/2010/main" val="6742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3DCFCA22-3DF8-4E6A-B3CE-ABF16B37C35B}" type="slidenum">
              <a:rPr lang="en-US" altLang="tr-TR"/>
              <a:pPr>
                <a:defRPr/>
              </a:pPr>
              <a:t>‹#›</a:t>
            </a:fld>
            <a:endParaRPr lang="en-US" altLang="tr-TR"/>
          </a:p>
        </p:txBody>
      </p:sp>
    </p:spTree>
    <p:extLst>
      <p:ext uri="{BB962C8B-B14F-4D97-AF65-F5344CB8AC3E}">
        <p14:creationId xmlns:p14="http://schemas.microsoft.com/office/powerpoint/2010/main" val="51466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703C6466-14BB-4F17-B43D-F368CAF02250}" type="slidenum">
              <a:rPr lang="en-US" altLang="tr-TR"/>
              <a:pPr>
                <a:defRPr/>
              </a:pPr>
              <a:t>‹#›</a:t>
            </a:fld>
            <a:endParaRPr lang="en-US" altLang="tr-TR"/>
          </a:p>
        </p:txBody>
      </p:sp>
    </p:spTree>
    <p:extLst>
      <p:ext uri="{BB962C8B-B14F-4D97-AF65-F5344CB8AC3E}">
        <p14:creationId xmlns:p14="http://schemas.microsoft.com/office/powerpoint/2010/main" val="355909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B1EC10A5-DDD2-430D-ABDC-C4A8E43C1C6A}" type="slidenum">
              <a:rPr lang="en-US" altLang="tr-TR"/>
              <a:pPr>
                <a:defRPr/>
              </a:pPr>
              <a:t>‹#›</a:t>
            </a:fld>
            <a:endParaRPr lang="en-US" altLang="tr-TR"/>
          </a:p>
        </p:txBody>
      </p:sp>
    </p:spTree>
    <p:extLst>
      <p:ext uri="{BB962C8B-B14F-4D97-AF65-F5344CB8AC3E}">
        <p14:creationId xmlns:p14="http://schemas.microsoft.com/office/powerpoint/2010/main" val="7961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C3A3AEA0-EE63-4438-A6E8-1D10FD30B494}" type="slidenum">
              <a:rPr lang="en-US" altLang="tr-TR"/>
              <a:pPr>
                <a:defRPr/>
              </a:pPr>
              <a:t>‹#›</a:t>
            </a:fld>
            <a:endParaRPr lang="en-US" altLang="tr-TR"/>
          </a:p>
        </p:txBody>
      </p:sp>
    </p:spTree>
    <p:extLst>
      <p:ext uri="{BB962C8B-B14F-4D97-AF65-F5344CB8AC3E}">
        <p14:creationId xmlns:p14="http://schemas.microsoft.com/office/powerpoint/2010/main" val="114814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9"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dirty="0"/>
              <a:t>Click to edit Master text styles</a:t>
            </a:r>
          </a:p>
          <a:p>
            <a:pPr lvl="1"/>
            <a:r>
              <a:rPr lang="en-US" altLang="tr-TR" dirty="0"/>
              <a:t>Second level</a:t>
            </a:r>
          </a:p>
          <a:p>
            <a:pPr lvl="2"/>
            <a:r>
              <a:rPr lang="en-US" altLang="tr-TR" dirty="0"/>
              <a:t>Third level</a:t>
            </a:r>
          </a:p>
          <a:p>
            <a:pPr lvl="3"/>
            <a:r>
              <a:rPr lang="en-US" altLang="tr-TR" dirty="0"/>
              <a:t>Fourth level</a:t>
            </a:r>
          </a:p>
          <a:p>
            <a:pPr lvl="4"/>
            <a:r>
              <a:rPr lang="en-US" altLang="tr-TR" dirty="0"/>
              <a:t>Fifth level</a:t>
            </a:r>
          </a:p>
        </p:txBody>
      </p:sp>
      <p:sp>
        <p:nvSpPr>
          <p:cNvPr id="1036" name="Rectangle 12"/>
          <p:cNvSpPr>
            <a:spLocks noGrp="1" noChangeArrowheads="1"/>
          </p:cNvSpPr>
          <p:nvPr>
            <p:ph type="sldNum" sz="quarter" idx="4"/>
          </p:nvPr>
        </p:nvSpPr>
        <p:spPr bwMode="auto">
          <a:xfrm>
            <a:off x="7239000" y="6524629"/>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675">
                <a:solidFill>
                  <a:schemeClr val="tx1"/>
                </a:solidFill>
                <a:latin typeface="Times New Roman" panose="02020603050405020304" pitchFamily="18" charset="0"/>
              </a:defRPr>
            </a:lvl1pPr>
          </a:lstStyle>
          <a:p>
            <a:pPr>
              <a:defRPr/>
            </a:pPr>
            <a:fld id="{0D8C8213-E9CE-4B62-9324-B85401592527}" type="slidenum">
              <a:rPr lang="en-US" altLang="tr-TR"/>
              <a:pPr>
                <a:defRPr/>
              </a:pPr>
              <a:t>‹#›</a:t>
            </a:fld>
            <a:endParaRPr lang="en-US" altLang="tr-TR"/>
          </a:p>
        </p:txBody>
      </p:sp>
      <p:sp>
        <p:nvSpPr>
          <p:cNvPr id="1028" name="Rectangle 13"/>
          <p:cNvSpPr>
            <a:spLocks noGrp="1" noChangeArrowheads="1"/>
          </p:cNvSpPr>
          <p:nvPr>
            <p:ph type="title"/>
          </p:nvPr>
        </p:nvSpPr>
        <p:spPr bwMode="auto">
          <a:xfrm>
            <a:off x="0" y="4"/>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2250" b="1">
          <a:solidFill>
            <a:schemeClr val="tx2"/>
          </a:solidFill>
          <a:latin typeface="+mj-lt"/>
          <a:ea typeface="+mj-ea"/>
          <a:cs typeface="+mj-cs"/>
        </a:defRPr>
      </a:lvl1pPr>
      <a:lvl2pPr algn="ctr" rtl="0" eaLnBrk="0" fontAlgn="base" hangingPunct="0">
        <a:spcBef>
          <a:spcPct val="0"/>
        </a:spcBef>
        <a:spcAft>
          <a:spcPct val="0"/>
        </a:spcAft>
        <a:defRPr kumimoji="1" sz="2250" b="1">
          <a:solidFill>
            <a:schemeClr val="tx2"/>
          </a:solidFill>
          <a:latin typeface="Times New Roman" pitchFamily="18" charset="0"/>
        </a:defRPr>
      </a:lvl2pPr>
      <a:lvl3pPr algn="ctr" rtl="0" eaLnBrk="0" fontAlgn="base" hangingPunct="0">
        <a:spcBef>
          <a:spcPct val="0"/>
        </a:spcBef>
        <a:spcAft>
          <a:spcPct val="0"/>
        </a:spcAft>
        <a:defRPr kumimoji="1" sz="2250" b="1">
          <a:solidFill>
            <a:schemeClr val="tx2"/>
          </a:solidFill>
          <a:latin typeface="Times New Roman" pitchFamily="18" charset="0"/>
        </a:defRPr>
      </a:lvl3pPr>
      <a:lvl4pPr algn="ctr" rtl="0" eaLnBrk="0" fontAlgn="base" hangingPunct="0">
        <a:spcBef>
          <a:spcPct val="0"/>
        </a:spcBef>
        <a:spcAft>
          <a:spcPct val="0"/>
        </a:spcAft>
        <a:defRPr kumimoji="1" sz="2250" b="1">
          <a:solidFill>
            <a:schemeClr val="tx2"/>
          </a:solidFill>
          <a:latin typeface="Times New Roman" pitchFamily="18" charset="0"/>
        </a:defRPr>
      </a:lvl4pPr>
      <a:lvl5pPr algn="ctr" rtl="0" eaLnBrk="0" fontAlgn="base" hangingPunct="0">
        <a:spcBef>
          <a:spcPct val="0"/>
        </a:spcBef>
        <a:spcAft>
          <a:spcPct val="0"/>
        </a:spcAft>
        <a:defRPr kumimoji="1" sz="2250" b="1">
          <a:solidFill>
            <a:schemeClr val="tx2"/>
          </a:solidFill>
          <a:latin typeface="Times New Roman" pitchFamily="18" charset="0"/>
        </a:defRPr>
      </a:lvl5pPr>
      <a:lvl6pPr marL="257175" algn="ctr" rtl="0" fontAlgn="base">
        <a:spcBef>
          <a:spcPct val="0"/>
        </a:spcBef>
        <a:spcAft>
          <a:spcPct val="0"/>
        </a:spcAft>
        <a:defRPr kumimoji="1" sz="2250" b="1">
          <a:solidFill>
            <a:schemeClr val="tx2"/>
          </a:solidFill>
          <a:latin typeface="Times New Roman" pitchFamily="18" charset="0"/>
        </a:defRPr>
      </a:lvl6pPr>
      <a:lvl7pPr marL="514350" algn="ctr" rtl="0" fontAlgn="base">
        <a:spcBef>
          <a:spcPct val="0"/>
        </a:spcBef>
        <a:spcAft>
          <a:spcPct val="0"/>
        </a:spcAft>
        <a:defRPr kumimoji="1" sz="2250" b="1">
          <a:solidFill>
            <a:schemeClr val="tx2"/>
          </a:solidFill>
          <a:latin typeface="Times New Roman" pitchFamily="18" charset="0"/>
        </a:defRPr>
      </a:lvl7pPr>
      <a:lvl8pPr marL="771525" algn="ctr" rtl="0" fontAlgn="base">
        <a:spcBef>
          <a:spcPct val="0"/>
        </a:spcBef>
        <a:spcAft>
          <a:spcPct val="0"/>
        </a:spcAft>
        <a:defRPr kumimoji="1" sz="2250" b="1">
          <a:solidFill>
            <a:schemeClr val="tx2"/>
          </a:solidFill>
          <a:latin typeface="Times New Roman" pitchFamily="18" charset="0"/>
        </a:defRPr>
      </a:lvl8pPr>
      <a:lvl9pPr marL="1028700" algn="ctr" rtl="0" fontAlgn="base">
        <a:spcBef>
          <a:spcPct val="0"/>
        </a:spcBef>
        <a:spcAft>
          <a:spcPct val="0"/>
        </a:spcAft>
        <a:defRPr kumimoji="1" sz="2250" b="1">
          <a:solidFill>
            <a:schemeClr val="tx2"/>
          </a:solidFill>
          <a:latin typeface="Times New Roman" pitchFamily="18" charset="0"/>
        </a:defRPr>
      </a:lvl9pPr>
    </p:titleStyle>
    <p:bodyStyle>
      <a:lvl1pPr marL="192881" indent="-192881" algn="l" rtl="0" eaLnBrk="0" fontAlgn="base" hangingPunct="0">
        <a:spcBef>
          <a:spcPct val="20000"/>
        </a:spcBef>
        <a:spcAft>
          <a:spcPct val="0"/>
        </a:spcAft>
        <a:buChar char="•"/>
        <a:defRPr kumimoji="1"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kumimoji="1" sz="1575">
          <a:solidFill>
            <a:srgbClr val="FF3300"/>
          </a:solidFill>
          <a:latin typeface="+mn-lt"/>
        </a:defRPr>
      </a:lvl2pPr>
      <a:lvl3pPr marL="642938" indent="-128588" algn="l" rtl="0" eaLnBrk="0" fontAlgn="base" hangingPunct="0">
        <a:spcBef>
          <a:spcPct val="20000"/>
        </a:spcBef>
        <a:spcAft>
          <a:spcPct val="0"/>
        </a:spcAft>
        <a:buChar char="•"/>
        <a:defRPr kumimoji="1" sz="1350">
          <a:solidFill>
            <a:schemeClr val="accent2"/>
          </a:solidFill>
          <a:latin typeface="+mn-lt"/>
        </a:defRPr>
      </a:lvl3pPr>
      <a:lvl4pPr marL="900113" indent="-128588" algn="l" rtl="0" eaLnBrk="0" fontAlgn="base" hangingPunct="0">
        <a:spcBef>
          <a:spcPct val="20000"/>
        </a:spcBef>
        <a:spcAft>
          <a:spcPct val="0"/>
        </a:spcAft>
        <a:buChar char="–"/>
        <a:defRPr kumimoji="1" sz="1125">
          <a:solidFill>
            <a:schemeClr val="tx1"/>
          </a:solidFill>
          <a:latin typeface="+mn-lt"/>
        </a:defRPr>
      </a:lvl4pPr>
      <a:lvl5pPr marL="1157288" indent="-128588" algn="l" rtl="0" eaLnBrk="0" fontAlgn="base" hangingPunct="0">
        <a:spcBef>
          <a:spcPct val="20000"/>
        </a:spcBef>
        <a:spcAft>
          <a:spcPct val="0"/>
        </a:spcAft>
        <a:buChar char="•"/>
        <a:defRPr kumimoji="1" sz="1125">
          <a:solidFill>
            <a:schemeClr val="tx1"/>
          </a:solidFill>
          <a:latin typeface="+mn-lt"/>
        </a:defRPr>
      </a:lvl5pPr>
      <a:lvl6pPr marL="1414463" indent="-128588" algn="l" rtl="0" fontAlgn="base">
        <a:spcBef>
          <a:spcPct val="20000"/>
        </a:spcBef>
        <a:spcAft>
          <a:spcPct val="0"/>
        </a:spcAft>
        <a:buChar char="•"/>
        <a:defRPr kumimoji="1" sz="1125">
          <a:solidFill>
            <a:schemeClr val="tx1"/>
          </a:solidFill>
          <a:latin typeface="+mn-lt"/>
        </a:defRPr>
      </a:lvl6pPr>
      <a:lvl7pPr marL="1671638" indent="-128588" algn="l" rtl="0" fontAlgn="base">
        <a:spcBef>
          <a:spcPct val="20000"/>
        </a:spcBef>
        <a:spcAft>
          <a:spcPct val="0"/>
        </a:spcAft>
        <a:buChar char="•"/>
        <a:defRPr kumimoji="1" sz="1125">
          <a:solidFill>
            <a:schemeClr val="tx1"/>
          </a:solidFill>
          <a:latin typeface="+mn-lt"/>
        </a:defRPr>
      </a:lvl7pPr>
      <a:lvl8pPr marL="1928813" indent="-128588" algn="l" rtl="0" fontAlgn="base">
        <a:spcBef>
          <a:spcPct val="20000"/>
        </a:spcBef>
        <a:spcAft>
          <a:spcPct val="0"/>
        </a:spcAft>
        <a:buChar char="•"/>
        <a:defRPr kumimoji="1" sz="1125">
          <a:solidFill>
            <a:schemeClr val="tx1"/>
          </a:solidFill>
          <a:latin typeface="+mn-lt"/>
        </a:defRPr>
      </a:lvl8pPr>
      <a:lvl9pPr marL="2185988" indent="-128588" algn="l" rtl="0" fontAlgn="base">
        <a:spcBef>
          <a:spcPct val="20000"/>
        </a:spcBef>
        <a:spcAft>
          <a:spcPct val="0"/>
        </a:spcAft>
        <a:buChar char="•"/>
        <a:defRPr kumimoji="1"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a:extLst>
              <a:ext uri="{FF2B5EF4-FFF2-40B4-BE49-F238E27FC236}">
                <a16:creationId xmlns:a16="http://schemas.microsoft.com/office/drawing/2014/main" id="{A4F0290F-906C-FE9D-0AE3-62EFD59D8607}"/>
              </a:ext>
            </a:extLst>
          </p:cNvPr>
          <p:cNvSpPr>
            <a:spLocks noGrp="1" noChangeArrowheads="1"/>
          </p:cNvSpPr>
          <p:nvPr>
            <p:ph type="body" idx="1"/>
          </p:nvPr>
        </p:nvSpPr>
        <p:spPr>
          <a:xfrm>
            <a:off x="1331640" y="1862826"/>
            <a:ext cx="6534726" cy="4518501"/>
          </a:xfrm>
        </p:spPr>
        <p:txBody>
          <a:bodyPr/>
          <a:lstStyle/>
          <a:p>
            <a:pPr algn="ctr" eaLnBrk="1" hangingPunct="1">
              <a:buFontTx/>
              <a:buNone/>
            </a:pPr>
            <a:r>
              <a:rPr lang="en-US" altLang="tr-TR" sz="3300" b="1" dirty="0">
                <a:solidFill>
                  <a:srgbClr val="0070C0"/>
                </a:solidFill>
              </a:rPr>
              <a:t>CS105 </a:t>
            </a:r>
          </a:p>
          <a:p>
            <a:pPr algn="ctr" eaLnBrk="1" hangingPunct="1">
              <a:buFontTx/>
              <a:buNone/>
            </a:pPr>
            <a:r>
              <a:rPr lang="en-US" altLang="tr-TR" sz="3300" b="1" dirty="0">
                <a:solidFill>
                  <a:srgbClr val="0070C0"/>
                </a:solidFill>
              </a:rPr>
              <a:t>Introduction to Object-Oriented Programming</a:t>
            </a: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r>
              <a:rPr lang="en-US" altLang="tr-TR" sz="2700" b="1" dirty="0">
                <a:solidFill>
                  <a:srgbClr val="C00000"/>
                </a:solidFill>
                <a:cs typeface="Times New Roman" panose="02020603050405020304" pitchFamily="18" charset="0"/>
              </a:rPr>
              <a:t>Prof. Dr. Nizamettin AYDIN</a:t>
            </a:r>
          </a:p>
          <a:p>
            <a:pPr algn="ctr" eaLnBrk="1" hangingPunct="1">
              <a:buFontTx/>
              <a:buNone/>
            </a:pPr>
            <a:r>
              <a:rPr lang="en-US" altLang="tr-TR" sz="2700" b="1" dirty="0">
                <a:solidFill>
                  <a:srgbClr val="BA0698"/>
                </a:solidFill>
                <a:cs typeface="Times New Roman" panose="02020603050405020304" pitchFamily="18" charset="0"/>
              </a:rPr>
              <a:t>naydin@itu.edu.tr</a:t>
            </a:r>
          </a:p>
          <a:p>
            <a:pPr algn="ctr" eaLnBrk="1" hangingPunct="1">
              <a:buNone/>
            </a:pPr>
            <a:r>
              <a:rPr lang="en-US" altLang="tr-TR" sz="2700" b="1" dirty="0">
                <a:solidFill>
                  <a:srgbClr val="0070C0"/>
                </a:solidFill>
                <a:cs typeface="Times New Roman" panose="02020603050405020304" pitchFamily="18" charset="0"/>
              </a:rPr>
              <a:t>nizamettin.aydin@ozyegin.edu.tr</a:t>
            </a:r>
          </a:p>
          <a:p>
            <a:pPr algn="ctr" eaLnBrk="1" hangingPunct="1">
              <a:buFontTx/>
              <a:buNone/>
            </a:pPr>
            <a:endParaRPr lang="en-US" altLang="tr-TR" sz="2700" b="1" dirty="0">
              <a:solidFill>
                <a:srgbClr val="C00000"/>
              </a:solidFill>
              <a:cs typeface="Times New Roman" panose="02020603050405020304" pitchFamily="18" charset="0"/>
            </a:endParaRPr>
          </a:p>
        </p:txBody>
      </p:sp>
      <p:sp>
        <p:nvSpPr>
          <p:cNvPr id="5124" name="Rectangle 9">
            <a:extLst>
              <a:ext uri="{FF2B5EF4-FFF2-40B4-BE49-F238E27FC236}">
                <a16:creationId xmlns:a16="http://schemas.microsoft.com/office/drawing/2014/main" id="{EA151DCE-3727-280C-DAB8-D56F2FEDD424}"/>
              </a:ext>
            </a:extLst>
          </p:cNvPr>
          <p:cNvSpPr>
            <a:spLocks noGrp="1" noChangeArrowheads="1"/>
          </p:cNvSpPr>
          <p:nvPr>
            <p:ph type="title"/>
          </p:nvPr>
        </p:nvSpPr>
        <p:spPr/>
        <p:txBody>
          <a:bodyPr>
            <a:normAutofit/>
          </a:bodyPr>
          <a:lstStyle/>
          <a:p>
            <a:pPr eaLnBrk="1" hangingPunct="1"/>
            <a:endParaRPr lang="en-US" altLang="tr-TR" sz="2400" dirty="0"/>
          </a:p>
        </p:txBody>
      </p:sp>
      <p:sp>
        <p:nvSpPr>
          <p:cNvPr id="2" name="Slide Number Placeholder 1">
            <a:extLst>
              <a:ext uri="{FF2B5EF4-FFF2-40B4-BE49-F238E27FC236}">
                <a16:creationId xmlns:a16="http://schemas.microsoft.com/office/drawing/2014/main" id="{6E62E90F-C089-97B1-7C91-D4F902315E78}"/>
              </a:ext>
            </a:extLst>
          </p:cNvPr>
          <p:cNvSpPr>
            <a:spLocks noGrp="1"/>
          </p:cNvSpPr>
          <p:nvPr>
            <p:ph type="sldNum" sz="quarter" idx="10"/>
          </p:nvPr>
        </p:nvSpPr>
        <p:spPr/>
        <p:txBody>
          <a:bodyPr/>
          <a:lstStyle/>
          <a:p>
            <a:pPr>
              <a:defRPr/>
            </a:pPr>
            <a:fld id="{784B80BB-128E-4902-B3C3-D56A4AC28474}" type="slidenum">
              <a:rPr lang="en-US" altLang="tr-TR" smtClean="0"/>
              <a:pPr>
                <a:defRPr/>
              </a:pPr>
              <a:t>1</a:t>
            </a:fld>
            <a:endParaRPr lang="en-US" altLang="tr-TR"/>
          </a:p>
        </p:txBody>
      </p:sp>
      <p:pic>
        <p:nvPicPr>
          <p:cNvPr id="4" name="Picture 3">
            <a:extLst>
              <a:ext uri="{FF2B5EF4-FFF2-40B4-BE49-F238E27FC236}">
                <a16:creationId xmlns:a16="http://schemas.microsoft.com/office/drawing/2014/main" id="{030B122F-3563-9F7F-13AE-13F03B105EEB}"/>
              </a:ext>
            </a:extLst>
          </p:cNvPr>
          <p:cNvPicPr>
            <a:picLocks noChangeAspect="1"/>
          </p:cNvPicPr>
          <p:nvPr/>
        </p:nvPicPr>
        <p:blipFill>
          <a:blip r:embed="rId3"/>
          <a:stretch>
            <a:fillRect/>
          </a:stretch>
        </p:blipFill>
        <p:spPr>
          <a:xfrm>
            <a:off x="3304059" y="-4911"/>
            <a:ext cx="2535881" cy="765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en-US" dirty="0"/>
              <a:t>An inheritance hierarchy for university </a:t>
            </a:r>
            <a:r>
              <a:rPr lang="en-US" b="1" dirty="0" err="1">
                <a:latin typeface="Courier New" panose="02070309020205020404" pitchFamily="49" charset="0"/>
                <a:cs typeface="Courier New" panose="02070309020205020404" pitchFamily="49" charset="0"/>
              </a:rPr>
              <a:t>CommunityMembers</a:t>
            </a:r>
            <a:r>
              <a:rPr lang="en-US" dirty="0"/>
              <a:t>.</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10</a:t>
            </a:fld>
            <a:endParaRPr lang="en-US" altLang="tr-T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224" y="3105497"/>
            <a:ext cx="6934200" cy="27717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63"/>
          <p:cNvGrpSpPr>
            <a:grpSpLocks/>
          </p:cNvGrpSpPr>
          <p:nvPr/>
        </p:nvGrpSpPr>
        <p:grpSpPr bwMode="auto">
          <a:xfrm>
            <a:off x="920824" y="2448272"/>
            <a:ext cx="4343400" cy="1524000"/>
            <a:chOff x="384" y="720"/>
            <a:chExt cx="2736" cy="960"/>
          </a:xfrm>
        </p:grpSpPr>
        <p:sp>
          <p:nvSpPr>
            <p:cNvPr id="7" name="Text Box 57"/>
            <p:cNvSpPr txBox="1">
              <a:spLocks noChangeArrowheads="1"/>
            </p:cNvSpPr>
            <p:nvPr/>
          </p:nvSpPr>
          <p:spPr bwMode="auto">
            <a:xfrm>
              <a:off x="384" y="720"/>
              <a:ext cx="1824"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CommunityMember</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is a </a:t>
              </a:r>
              <a:r>
                <a:rPr kumimoji="0" lang="en-US" altLang="tr-TR" sz="16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direct superclass</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of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Employee</a:t>
              </a:r>
              <a:endPar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Line 58"/>
            <p:cNvSpPr>
              <a:spLocks noChangeShapeType="1"/>
            </p:cNvSpPr>
            <p:nvPr/>
          </p:nvSpPr>
          <p:spPr bwMode="auto">
            <a:xfrm>
              <a:off x="2208" y="912"/>
              <a:ext cx="912"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Line 59"/>
            <p:cNvSpPr>
              <a:spLocks noChangeShapeType="1"/>
            </p:cNvSpPr>
            <p:nvPr/>
          </p:nvSpPr>
          <p:spPr bwMode="auto">
            <a:xfrm>
              <a:off x="2208" y="912"/>
              <a:ext cx="384" cy="76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0" name="Group 64"/>
          <p:cNvGrpSpPr>
            <a:grpSpLocks/>
          </p:cNvGrpSpPr>
          <p:nvPr/>
        </p:nvGrpSpPr>
        <p:grpSpPr bwMode="auto">
          <a:xfrm>
            <a:off x="844624" y="3210272"/>
            <a:ext cx="4419600" cy="1600200"/>
            <a:chOff x="336" y="1200"/>
            <a:chExt cx="2784" cy="1008"/>
          </a:xfrm>
        </p:grpSpPr>
        <p:sp>
          <p:nvSpPr>
            <p:cNvPr id="11" name="Text Box 60"/>
            <p:cNvSpPr txBox="1">
              <a:spLocks noChangeArrowheads="1"/>
            </p:cNvSpPr>
            <p:nvPr/>
          </p:nvSpPr>
          <p:spPr bwMode="auto">
            <a:xfrm>
              <a:off x="336" y="1392"/>
              <a:ext cx="1392" cy="526"/>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CommunityMember</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is an </a:t>
              </a:r>
              <a:r>
                <a:rPr kumimoji="0" lang="en-US" altLang="tr-TR" sz="16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indirect superclass</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of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Faculty</a:t>
              </a:r>
              <a:endPar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Line 61"/>
            <p:cNvSpPr>
              <a:spLocks noChangeShapeType="1"/>
            </p:cNvSpPr>
            <p:nvPr/>
          </p:nvSpPr>
          <p:spPr bwMode="auto">
            <a:xfrm flipV="1">
              <a:off x="1728" y="1200"/>
              <a:ext cx="1392" cy="4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Line 62"/>
            <p:cNvSpPr>
              <a:spLocks noChangeShapeType="1"/>
            </p:cNvSpPr>
            <p:nvPr/>
          </p:nvSpPr>
          <p:spPr bwMode="auto">
            <a:xfrm>
              <a:off x="1728" y="1680"/>
              <a:ext cx="288" cy="52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936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en-US" dirty="0"/>
              <a:t>A portion of a Shape class hierarchy.</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11</a:t>
            </a:fld>
            <a:endParaRPr lang="en-US" altLang="tr-TR"/>
          </a:p>
        </p:txBody>
      </p:sp>
      <p:pic>
        <p:nvPicPr>
          <p:cNvPr id="14" name="Picture 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69135"/>
            <a:ext cx="7696200" cy="231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56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protected Members</a:t>
            </a:r>
          </a:p>
        </p:txBody>
      </p:sp>
      <p:sp>
        <p:nvSpPr>
          <p:cNvPr id="3" name="Content Placeholder 2"/>
          <p:cNvSpPr>
            <a:spLocks noGrp="1"/>
          </p:cNvSpPr>
          <p:nvPr>
            <p:ph idx="1"/>
          </p:nvPr>
        </p:nvSpPr>
        <p:spPr/>
        <p:txBody>
          <a:bodyPr/>
          <a:lstStyle/>
          <a:p>
            <a:r>
              <a:rPr lang="tr-TR" dirty="0"/>
              <a:t> </a:t>
            </a:r>
            <a:r>
              <a:rPr lang="en-US" b="1" dirty="0">
                <a:solidFill>
                  <a:schemeClr val="accent1">
                    <a:lumMod val="75000"/>
                  </a:schemeClr>
                </a:solidFill>
              </a:rPr>
              <a:t>protected</a:t>
            </a:r>
            <a:r>
              <a:rPr lang="en-US" dirty="0"/>
              <a:t> access members</a:t>
            </a:r>
          </a:p>
          <a:p>
            <a:pPr lvl="1"/>
            <a:r>
              <a:rPr lang="en-US" dirty="0"/>
              <a:t>Between </a:t>
            </a:r>
            <a:r>
              <a:rPr lang="en-US" b="1" dirty="0">
                <a:solidFill>
                  <a:schemeClr val="accent1">
                    <a:lumMod val="75000"/>
                  </a:schemeClr>
                </a:solidFill>
                <a:latin typeface="Courier New" panose="02070309020205020404" pitchFamily="49" charset="0"/>
                <a:cs typeface="Courier New" panose="02070309020205020404" pitchFamily="49" charset="0"/>
              </a:rPr>
              <a:t>public</a:t>
            </a:r>
            <a:r>
              <a:rPr lang="en-US" b="1" dirty="0">
                <a:latin typeface="Courier New" panose="02070309020205020404" pitchFamily="49" charset="0"/>
                <a:cs typeface="Courier New" panose="02070309020205020404" pitchFamily="49" charset="0"/>
              </a:rPr>
              <a:t> </a:t>
            </a:r>
            <a:r>
              <a:rPr lang="en-US" dirty="0"/>
              <a:t>and </a:t>
            </a:r>
            <a:r>
              <a:rPr lang="en-US" b="1" dirty="0">
                <a:solidFill>
                  <a:schemeClr val="accent1">
                    <a:lumMod val="75000"/>
                  </a:schemeClr>
                </a:solidFill>
                <a:latin typeface="Courier New" panose="02070309020205020404" pitchFamily="49" charset="0"/>
                <a:cs typeface="Courier New" panose="02070309020205020404" pitchFamily="49" charset="0"/>
              </a:rPr>
              <a:t>private</a:t>
            </a:r>
            <a:r>
              <a:rPr lang="en-US" dirty="0"/>
              <a:t> in protection</a:t>
            </a:r>
          </a:p>
          <a:p>
            <a:pPr lvl="1"/>
            <a:r>
              <a:rPr lang="en-US" dirty="0"/>
              <a:t>Accessed only by</a:t>
            </a:r>
          </a:p>
          <a:p>
            <a:pPr lvl="2"/>
            <a:r>
              <a:rPr lang="en-US" dirty="0"/>
              <a:t>Superclass methods</a:t>
            </a:r>
          </a:p>
          <a:p>
            <a:pPr lvl="2"/>
            <a:r>
              <a:rPr lang="en-US" dirty="0"/>
              <a:t>Subclass methods</a:t>
            </a:r>
          </a:p>
          <a:p>
            <a:pPr lvl="2"/>
            <a:r>
              <a:rPr lang="en-US" dirty="0"/>
              <a:t>Methods of classes in same package</a:t>
            </a:r>
          </a:p>
          <a:p>
            <a:pPr lvl="3"/>
            <a:r>
              <a:rPr lang="en-US" dirty="0"/>
              <a:t>package access</a:t>
            </a:r>
          </a:p>
          <a:p>
            <a:r>
              <a:rPr lang="en-US" dirty="0"/>
              <a:t>Relationship between Superclass and Subclass Objects</a:t>
            </a:r>
            <a:r>
              <a:rPr lang="tr-TR" dirty="0"/>
              <a:t>:</a:t>
            </a:r>
          </a:p>
          <a:p>
            <a:r>
              <a:rPr lang="en-US" dirty="0"/>
              <a:t>Subclass object</a:t>
            </a:r>
          </a:p>
          <a:p>
            <a:pPr lvl="1"/>
            <a:r>
              <a:rPr lang="tr-TR" dirty="0"/>
              <a:t>c</a:t>
            </a:r>
            <a:r>
              <a:rPr lang="en-US" dirty="0"/>
              <a:t>an be treated as superclass object</a:t>
            </a:r>
          </a:p>
          <a:p>
            <a:pPr lvl="2"/>
            <a:r>
              <a:rPr lang="en-US" dirty="0"/>
              <a:t>Reverse is not true</a:t>
            </a:r>
          </a:p>
          <a:p>
            <a:pPr lvl="3"/>
            <a:r>
              <a:rPr lang="tr-TR" dirty="0"/>
              <a:t> </a:t>
            </a:r>
            <a:r>
              <a:rPr lang="en-US" dirty="0">
                <a:solidFill>
                  <a:schemeClr val="accent1">
                    <a:lumMod val="75000"/>
                  </a:schemeClr>
                </a:solidFill>
              </a:rPr>
              <a:t>Shape</a:t>
            </a:r>
            <a:r>
              <a:rPr lang="en-US" dirty="0"/>
              <a:t> is not always a </a:t>
            </a:r>
            <a:r>
              <a:rPr lang="en-US" dirty="0">
                <a:solidFill>
                  <a:schemeClr val="accent1">
                    <a:lumMod val="75000"/>
                  </a:schemeClr>
                </a:solidFill>
              </a:rPr>
              <a:t>Circle</a:t>
            </a:r>
          </a:p>
          <a:p>
            <a:pPr lvl="1"/>
            <a:r>
              <a:rPr lang="en-US" dirty="0"/>
              <a:t>Every class implicitly extends </a:t>
            </a:r>
            <a:r>
              <a:rPr lang="en-US" b="1" dirty="0" err="1">
                <a:solidFill>
                  <a:schemeClr val="accent1">
                    <a:lumMod val="75000"/>
                  </a:schemeClr>
                </a:solidFill>
                <a:latin typeface="Courier New" panose="02070309020205020404" pitchFamily="49" charset="0"/>
                <a:cs typeface="Courier New" panose="02070309020205020404" pitchFamily="49" charset="0"/>
              </a:rPr>
              <a:t>java.lang.Object</a:t>
            </a:r>
            <a:endParaRPr lang="en-US" b="1" dirty="0">
              <a:solidFill>
                <a:schemeClr val="accent1">
                  <a:lumMod val="75000"/>
                </a:schemeClr>
              </a:solidFill>
              <a:latin typeface="Courier New" panose="02070309020205020404" pitchFamily="49" charset="0"/>
              <a:cs typeface="Courier New" panose="02070309020205020404" pitchFamily="49" charset="0"/>
            </a:endParaRPr>
          </a:p>
          <a:p>
            <a:pPr lvl="2"/>
            <a:r>
              <a:rPr lang="en-US" dirty="0"/>
              <a:t>Unless specified otherwise in class definition’s first line</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12</a:t>
            </a:fld>
            <a:endParaRPr lang="en-US" altLang="tr-TR"/>
          </a:p>
        </p:txBody>
      </p:sp>
    </p:spTree>
    <p:extLst>
      <p:ext uri="{BB962C8B-B14F-4D97-AF65-F5344CB8AC3E}">
        <p14:creationId xmlns:p14="http://schemas.microsoft.com/office/powerpoint/2010/main" val="41431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13</a:t>
            </a:fld>
            <a:endParaRPr lang="en-US" altLang="tr-TR"/>
          </a:p>
        </p:txBody>
      </p:sp>
      <p:sp>
        <p:nvSpPr>
          <p:cNvPr id="5" name="Rectangle 2"/>
          <p:cNvSpPr txBox="1">
            <a:spLocks noChangeArrowheads="1"/>
          </p:cNvSpPr>
          <p:nvPr/>
        </p:nvSpPr>
        <p:spPr bwMode="auto">
          <a:xfrm>
            <a:off x="7391400" y="1051588"/>
            <a:ext cx="150108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sz="1400" dirty="0">
                <a:latin typeface="Arial" panose="020B0604020202020204" pitchFamily="34" charset="0"/>
                <a:cs typeface="Arial" panose="020B0604020202020204" pitchFamily="34" charset="0"/>
              </a:rPr>
              <a:t>Point.java</a:t>
            </a:r>
            <a:br>
              <a:rPr lang="en-US" altLang="tr-TR" sz="1400" dirty="0">
                <a:latin typeface="Arial" panose="020B0604020202020204" pitchFamily="34" charset="0"/>
                <a:cs typeface="Arial" panose="020B0604020202020204" pitchFamily="34" charset="0"/>
              </a:rPr>
            </a:br>
            <a:br>
              <a:rPr lang="en-US" altLang="tr-TR" sz="140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5</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protected</a:t>
            </a:r>
            <a:r>
              <a:rPr lang="en-US" altLang="tr-TR" sz="1400" b="0" dirty="0">
                <a:latin typeface="Arial" panose="020B0604020202020204" pitchFamily="34" charset="0"/>
                <a:cs typeface="Arial" panose="020B0604020202020204" pitchFamily="34" charset="0"/>
              </a:rPr>
              <a:t> members prevent clients from direct access (unless clients are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subclasses or are in same package)</a:t>
            </a:r>
          </a:p>
        </p:txBody>
      </p:sp>
      <p:sp>
        <p:nvSpPr>
          <p:cNvPr id="6" name="Rectangle 3"/>
          <p:cNvSpPr txBox="1">
            <a:spLocks noChangeArrowheads="1"/>
          </p:cNvSpPr>
          <p:nvPr/>
        </p:nvSpPr>
        <p:spPr bwMode="auto">
          <a:xfrm>
            <a:off x="381000" y="441988"/>
            <a:ext cx="6934200" cy="6096000"/>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Fig. 9.4: Point.java</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Definition of class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class</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protected int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x, y;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coordinates of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6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7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No-argument constructor</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10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implicit call to superclass constructor occurs here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setPoint(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14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constructor</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xCoordinate,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yCoordinate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17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implicit call to superclass constructor occurs here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setPoint( xCoordinate, yCoordinate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20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set x and y coordinates of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void</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setPoint(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xCoordinate,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yCoordinate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24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 = xCoordinate;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 = yCoordinate;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27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28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get x coordinate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getX()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30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   return</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33   </a:t>
            </a:r>
            <a:endPar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endParaRPr>
          </a:p>
        </p:txBody>
      </p:sp>
      <p:grpSp>
        <p:nvGrpSpPr>
          <p:cNvPr id="7" name="Group 8"/>
          <p:cNvGrpSpPr>
            <a:grpSpLocks/>
          </p:cNvGrpSpPr>
          <p:nvPr/>
        </p:nvGrpSpPr>
        <p:grpSpPr bwMode="auto">
          <a:xfrm>
            <a:off x="3048000" y="670588"/>
            <a:ext cx="4191000" cy="1079500"/>
            <a:chOff x="1728" y="288"/>
            <a:chExt cx="2640" cy="680"/>
          </a:xfrm>
        </p:grpSpPr>
        <p:sp>
          <p:nvSpPr>
            <p:cNvPr id="8" name="Text Box 5"/>
            <p:cNvSpPr txBox="1">
              <a:spLocks noChangeArrowheads="1"/>
            </p:cNvSpPr>
            <p:nvPr/>
          </p:nvSpPr>
          <p:spPr bwMode="auto">
            <a:xfrm>
              <a:off x="2544" y="288"/>
              <a:ext cx="1824" cy="68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protected</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members prevent clients from direct access (unless clients are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subclasses or are in same package)</a:t>
              </a:r>
            </a:p>
          </p:txBody>
        </p:sp>
        <p:sp>
          <p:nvSpPr>
            <p:cNvPr id="9" name="Line 7"/>
            <p:cNvSpPr>
              <a:spLocks noChangeShapeType="1"/>
            </p:cNvSpPr>
            <p:nvPr/>
          </p:nvSpPr>
          <p:spPr bwMode="auto">
            <a:xfrm flipH="1">
              <a:off x="1728" y="528"/>
              <a:ext cx="816" cy="14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03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14</a:t>
            </a:fld>
            <a:endParaRPr lang="en-US" altLang="tr-TR"/>
          </a:p>
        </p:txBody>
      </p:sp>
      <p:sp>
        <p:nvSpPr>
          <p:cNvPr id="6" name="Rectangle 3"/>
          <p:cNvSpPr txBox="1">
            <a:spLocks noChangeArrowheads="1"/>
          </p:cNvSpPr>
          <p:nvPr/>
        </p:nvSpPr>
        <p:spPr bwMode="auto">
          <a:xfrm>
            <a:off x="418762" y="1152505"/>
            <a:ext cx="6934200" cy="2438400"/>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AvantGarde" pitchFamily="34" charset="0"/>
                <a:ea typeface="+mn-ea"/>
                <a:cs typeface="Times New Roman" panose="02020603050405020304" pitchFamily="18" charset="0"/>
              </a:rPr>
              <a:t>34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get y coordinate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getY()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37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   return</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39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40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convert into a String representation</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String toString()</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return</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x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 "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44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45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end class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mn-cs"/>
            </a:endParaRPr>
          </a:p>
        </p:txBody>
      </p:sp>
      <p:sp>
        <p:nvSpPr>
          <p:cNvPr id="8" name="Rectangle 2"/>
          <p:cNvSpPr txBox="1">
            <a:spLocks noChangeArrowheads="1"/>
          </p:cNvSpPr>
          <p:nvPr/>
        </p:nvSpPr>
        <p:spPr bwMode="auto">
          <a:xfrm>
            <a:off x="7524328" y="1484784"/>
            <a:ext cx="1368152" cy="483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a:latin typeface="Arial" panose="020B0604020202020204" pitchFamily="34" charset="0"/>
                <a:cs typeface="Arial" panose="020B0604020202020204" pitchFamily="34" charset="0"/>
              </a:rPr>
              <a:t>Point.java</a:t>
            </a:r>
          </a:p>
        </p:txBody>
      </p:sp>
    </p:spTree>
    <p:extLst>
      <p:ext uri="{BB962C8B-B14F-4D97-AF65-F5344CB8AC3E}">
        <p14:creationId xmlns:p14="http://schemas.microsoft.com/office/powerpoint/2010/main" val="342590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15</a:t>
            </a:fld>
            <a:endParaRPr lang="en-US" altLang="tr-TR"/>
          </a:p>
        </p:txBody>
      </p:sp>
      <p:sp>
        <p:nvSpPr>
          <p:cNvPr id="5" name="Rectangle 2"/>
          <p:cNvSpPr txBox="1">
            <a:spLocks noChangeArrowheads="1"/>
          </p:cNvSpPr>
          <p:nvPr/>
        </p:nvSpPr>
        <p:spPr bwMode="auto">
          <a:xfrm>
            <a:off x="7370322" y="1111970"/>
            <a:ext cx="1455558" cy="59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sz="1400" dirty="0">
                <a:latin typeface="Arial" panose="020B0604020202020204" pitchFamily="34" charset="0"/>
                <a:cs typeface="Arial" panose="020B0604020202020204" pitchFamily="34" charset="0"/>
              </a:rPr>
              <a:t>Circle.java</a:t>
            </a:r>
            <a:br>
              <a:rPr lang="en-US" altLang="tr-TR" sz="1400" dirty="0">
                <a:latin typeface="Arial" panose="020B0604020202020204" pitchFamily="34" charset="0"/>
                <a:cs typeface="Arial" panose="020B0604020202020204" pitchFamily="34" charset="0"/>
              </a:rPr>
            </a:br>
            <a:br>
              <a:rPr lang="en-US" altLang="tr-TR" sz="140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4</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is a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subclass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4</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inherits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’s </a:t>
            </a:r>
            <a:r>
              <a:rPr lang="en-US" altLang="tr-TR" sz="1400" dirty="0">
                <a:latin typeface="Arial" panose="020B0604020202020204" pitchFamily="34" charset="0"/>
                <a:cs typeface="Arial" panose="020B0604020202020204" pitchFamily="34" charset="0"/>
              </a:rPr>
              <a:t>protected</a:t>
            </a:r>
            <a:r>
              <a:rPr lang="en-US" altLang="tr-TR" sz="1400" b="0" dirty="0">
                <a:latin typeface="Arial" panose="020B0604020202020204" pitchFamily="34" charset="0"/>
                <a:cs typeface="Arial" panose="020B0604020202020204" pitchFamily="34" charset="0"/>
              </a:rPr>
              <a:t> variables and </a:t>
            </a:r>
            <a:r>
              <a:rPr lang="en-US" altLang="tr-TR" sz="1400" dirty="0">
                <a:latin typeface="Arial" panose="020B0604020202020204" pitchFamily="34" charset="0"/>
                <a:cs typeface="Arial" panose="020B0604020202020204" pitchFamily="34" charset="0"/>
              </a:rPr>
              <a:t>public</a:t>
            </a:r>
            <a:r>
              <a:rPr lang="en-US" altLang="tr-TR" sz="1400" b="0" dirty="0">
                <a:latin typeface="Arial" panose="020B0604020202020204" pitchFamily="34" charset="0"/>
                <a:cs typeface="Arial" panose="020B0604020202020204" pitchFamily="34" charset="0"/>
              </a:rPr>
              <a:t> methods (except for </a:t>
            </a:r>
            <a:r>
              <a:rPr lang="en-US" altLang="tr-TR" sz="1400" b="0" dirty="0" err="1">
                <a:latin typeface="Arial" panose="020B0604020202020204" pitchFamily="34" charset="0"/>
                <a:cs typeface="Arial" panose="020B0604020202020204" pitchFamily="34" charset="0"/>
              </a:rPr>
              <a:t>constuctor</a:t>
            </a:r>
            <a:r>
              <a:rPr lang="en-US" altLang="tr-TR" sz="1400" b="0" dirty="0">
                <a:latin typeface="Arial" panose="020B0604020202020204" pitchFamily="34" charset="0"/>
                <a:cs typeface="Arial" panose="020B0604020202020204" pitchFamily="34" charset="0"/>
              </a:rPr>
              <a:t>)</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10</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Implicit call to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constructor</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19</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Explicit call to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constructor using </a:t>
            </a:r>
            <a:r>
              <a:rPr lang="en-US" altLang="tr-TR" sz="1400" dirty="0">
                <a:latin typeface="Arial" panose="020B0604020202020204" pitchFamily="34" charset="0"/>
                <a:cs typeface="Arial" panose="020B0604020202020204" pitchFamily="34" charset="0"/>
              </a:rPr>
              <a:t>super</a:t>
            </a:r>
          </a:p>
        </p:txBody>
      </p:sp>
      <p:sp>
        <p:nvSpPr>
          <p:cNvPr id="6" name="Rectangle 3"/>
          <p:cNvSpPr txBox="1">
            <a:spLocks noChangeArrowheads="1"/>
          </p:cNvSpPr>
          <p:nvPr/>
        </p:nvSpPr>
        <p:spPr bwMode="auto">
          <a:xfrm>
            <a:off x="367680" y="1111970"/>
            <a:ext cx="6934200" cy="5486400"/>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Fig. 9.5: Circle.java</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Definition of class Circle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class</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extends</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 {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inherits from Point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protected double</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radius;</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6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7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no-argument constructor</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10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implicit call to superclass constructor occurs here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setRadius(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14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constructor</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double</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circleRadius,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xCoordinate,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yCoordinate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17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call superclass constructor to set coordinates</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super</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xCoordinate, yCoordinate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20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set radius</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setRadius( circleRadius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24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25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set radius of Circle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 public void</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setRadius(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double</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circleRadius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27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radius = ( circleRadius &gt;=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circleRadius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30   </a:t>
            </a:r>
          </a:p>
        </p:txBody>
      </p:sp>
      <p:grpSp>
        <p:nvGrpSpPr>
          <p:cNvPr id="7" name="Group 11"/>
          <p:cNvGrpSpPr>
            <a:grpSpLocks/>
          </p:cNvGrpSpPr>
          <p:nvPr/>
        </p:nvGrpSpPr>
        <p:grpSpPr bwMode="auto">
          <a:xfrm>
            <a:off x="2729880" y="1264370"/>
            <a:ext cx="4267200" cy="457200"/>
            <a:chOff x="1536" y="240"/>
            <a:chExt cx="2688" cy="288"/>
          </a:xfrm>
        </p:grpSpPr>
        <p:sp>
          <p:nvSpPr>
            <p:cNvPr id="8" name="Text Box 5"/>
            <p:cNvSpPr txBox="1">
              <a:spLocks noChangeArrowheads="1"/>
            </p:cNvSpPr>
            <p:nvPr/>
          </p:nvSpPr>
          <p:spPr bwMode="auto">
            <a:xfrm>
              <a:off x="2496" y="240"/>
              <a:ext cx="1728" cy="21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is a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subclass</a:t>
              </a:r>
            </a:p>
          </p:txBody>
        </p:sp>
        <p:sp>
          <p:nvSpPr>
            <p:cNvPr id="9" name="Line 6"/>
            <p:cNvSpPr>
              <a:spLocks noChangeShapeType="1"/>
            </p:cNvSpPr>
            <p:nvPr/>
          </p:nvSpPr>
          <p:spPr bwMode="auto">
            <a:xfrm flipH="1">
              <a:off x="1536" y="336"/>
              <a:ext cx="960" cy="1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0" name="Group 13"/>
          <p:cNvGrpSpPr>
            <a:grpSpLocks/>
          </p:cNvGrpSpPr>
          <p:nvPr/>
        </p:nvGrpSpPr>
        <p:grpSpPr bwMode="auto">
          <a:xfrm>
            <a:off x="4330080" y="3016970"/>
            <a:ext cx="3810000" cy="650875"/>
            <a:chOff x="2544" y="1344"/>
            <a:chExt cx="2400" cy="410"/>
          </a:xfrm>
        </p:grpSpPr>
        <p:sp>
          <p:nvSpPr>
            <p:cNvPr id="11" name="Text Box 7"/>
            <p:cNvSpPr txBox="1">
              <a:spLocks noChangeArrowheads="1"/>
            </p:cNvSpPr>
            <p:nvPr/>
          </p:nvSpPr>
          <p:spPr bwMode="auto">
            <a:xfrm>
              <a:off x="3024" y="1536"/>
              <a:ext cx="1920" cy="21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Implicit call to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constructor</a:t>
              </a:r>
            </a:p>
          </p:txBody>
        </p:sp>
        <p:sp>
          <p:nvSpPr>
            <p:cNvPr id="12" name="Line 8"/>
            <p:cNvSpPr>
              <a:spLocks noChangeShapeType="1"/>
            </p:cNvSpPr>
            <p:nvPr/>
          </p:nvSpPr>
          <p:spPr bwMode="auto">
            <a:xfrm flipH="1" flipV="1">
              <a:off x="2544" y="1344"/>
              <a:ext cx="480"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3" name="Group 12"/>
          <p:cNvGrpSpPr>
            <a:grpSpLocks/>
          </p:cNvGrpSpPr>
          <p:nvPr/>
        </p:nvGrpSpPr>
        <p:grpSpPr bwMode="auto">
          <a:xfrm>
            <a:off x="3491880" y="1873970"/>
            <a:ext cx="3962400" cy="987425"/>
            <a:chOff x="2016" y="624"/>
            <a:chExt cx="2496" cy="622"/>
          </a:xfrm>
        </p:grpSpPr>
        <p:sp>
          <p:nvSpPr>
            <p:cNvPr id="14" name="Text Box 9"/>
            <p:cNvSpPr txBox="1">
              <a:spLocks noChangeArrowheads="1"/>
            </p:cNvSpPr>
            <p:nvPr/>
          </p:nvSpPr>
          <p:spPr bwMode="auto">
            <a:xfrm>
              <a:off x="2400" y="720"/>
              <a:ext cx="2112" cy="526"/>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inherits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’s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protected</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variables and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public</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methods (except for constuctor)</a:t>
              </a:r>
            </a:p>
          </p:txBody>
        </p:sp>
        <p:sp>
          <p:nvSpPr>
            <p:cNvPr id="15" name="Line 10"/>
            <p:cNvSpPr>
              <a:spLocks noChangeShapeType="1"/>
            </p:cNvSpPr>
            <p:nvPr/>
          </p:nvSpPr>
          <p:spPr bwMode="auto">
            <a:xfrm flipH="1" flipV="1">
              <a:off x="2016" y="624"/>
              <a:ext cx="384" cy="2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6" name="Group 17"/>
          <p:cNvGrpSpPr>
            <a:grpSpLocks/>
          </p:cNvGrpSpPr>
          <p:nvPr/>
        </p:nvGrpSpPr>
        <p:grpSpPr bwMode="auto">
          <a:xfrm>
            <a:off x="3587130" y="4617170"/>
            <a:ext cx="3105150" cy="895350"/>
            <a:chOff x="2076" y="2352"/>
            <a:chExt cx="1956" cy="564"/>
          </a:xfrm>
        </p:grpSpPr>
        <p:sp>
          <p:nvSpPr>
            <p:cNvPr id="17" name="Text Box 15"/>
            <p:cNvSpPr txBox="1">
              <a:spLocks noChangeArrowheads="1"/>
            </p:cNvSpPr>
            <p:nvPr/>
          </p:nvSpPr>
          <p:spPr bwMode="auto">
            <a:xfrm>
              <a:off x="2592" y="2544"/>
              <a:ext cx="1440"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Explicit call to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constructor using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super</a:t>
              </a:r>
            </a:p>
          </p:txBody>
        </p:sp>
        <p:sp>
          <p:nvSpPr>
            <p:cNvPr id="18" name="Line 16"/>
            <p:cNvSpPr>
              <a:spLocks noChangeShapeType="1"/>
            </p:cNvSpPr>
            <p:nvPr/>
          </p:nvSpPr>
          <p:spPr bwMode="auto">
            <a:xfrm flipH="1" flipV="1">
              <a:off x="2076" y="2352"/>
              <a:ext cx="516" cy="38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30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16</a:t>
            </a:fld>
            <a:endParaRPr lang="en-US" altLang="tr-TR"/>
          </a:p>
        </p:txBody>
      </p:sp>
      <p:sp>
        <p:nvSpPr>
          <p:cNvPr id="5" name="Rectangle 2"/>
          <p:cNvSpPr txBox="1">
            <a:spLocks noChangeArrowheads="1"/>
          </p:cNvSpPr>
          <p:nvPr/>
        </p:nvSpPr>
        <p:spPr bwMode="auto">
          <a:xfrm>
            <a:off x="7347738" y="1125536"/>
            <a:ext cx="147737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sz="1400" dirty="0">
                <a:latin typeface="Arial" panose="020B0604020202020204" pitchFamily="34" charset="0"/>
                <a:cs typeface="Arial" panose="020B0604020202020204" pitchFamily="34" charset="0"/>
              </a:rPr>
              <a:t>Circle.java</a:t>
            </a:r>
            <a:br>
              <a:rPr lang="en-US" altLang="tr-TR" sz="1400" dirty="0">
                <a:latin typeface="Arial" panose="020B0604020202020204" pitchFamily="34" charset="0"/>
                <a:cs typeface="Arial" panose="020B0604020202020204" pitchFamily="34" charset="0"/>
              </a:rPr>
            </a:br>
            <a:br>
              <a:rPr lang="en-US" altLang="tr-TR" sz="140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Lines 44-48</a:t>
            </a:r>
            <a:br>
              <a:rPr lang="en-US" altLang="tr-TR" sz="1400" b="0" dirty="0">
                <a:latin typeface="Arial" panose="020B0604020202020204" pitchFamily="34" charset="0"/>
                <a:cs typeface="Arial" panose="020B0604020202020204" pitchFamily="34" charset="0"/>
              </a:rPr>
            </a:br>
            <a:r>
              <a:rPr lang="en-US" altLang="tr-TR" sz="1400" b="0" i="1" dirty="0">
                <a:latin typeface="Arial" panose="020B0604020202020204" pitchFamily="34" charset="0"/>
                <a:cs typeface="Arial" panose="020B0604020202020204" pitchFamily="34" charset="0"/>
              </a:rPr>
              <a:t>Override</a:t>
            </a:r>
            <a:r>
              <a:rPr lang="en-US" altLang="tr-TR" sz="1400" b="0" dirty="0">
                <a:latin typeface="Arial" panose="020B0604020202020204" pitchFamily="34" charset="0"/>
                <a:cs typeface="Arial" panose="020B0604020202020204" pitchFamily="34" charset="0"/>
              </a:rPr>
              <a:t> method </a:t>
            </a:r>
            <a:r>
              <a:rPr lang="en-US" altLang="tr-TR" sz="1400" dirty="0" err="1">
                <a:latin typeface="Arial" panose="020B0604020202020204" pitchFamily="34" charset="0"/>
                <a:cs typeface="Arial" panose="020B0604020202020204" pitchFamily="34" charset="0"/>
              </a:rPr>
              <a:t>toString</a:t>
            </a:r>
            <a:r>
              <a:rPr lang="en-US" altLang="tr-TR" sz="1400" b="0" dirty="0">
                <a:latin typeface="Arial" panose="020B0604020202020204" pitchFamily="34" charset="0"/>
                <a:cs typeface="Arial" panose="020B0604020202020204" pitchFamily="34" charset="0"/>
              </a:rPr>
              <a:t> of class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by using same signature</a:t>
            </a:r>
          </a:p>
        </p:txBody>
      </p:sp>
      <p:sp>
        <p:nvSpPr>
          <p:cNvPr id="6" name="Rectangle 3"/>
          <p:cNvSpPr txBox="1">
            <a:spLocks noChangeArrowheads="1"/>
          </p:cNvSpPr>
          <p:nvPr/>
        </p:nvSpPr>
        <p:spPr bwMode="auto">
          <a:xfrm>
            <a:off x="372898" y="1131505"/>
            <a:ext cx="6934200" cy="4025687"/>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31   </a:t>
            </a:r>
            <a:r>
              <a:rPr kumimoji="0" lang="en-US" altLang="tr-TR" sz="1200" b="1" i="0" u="none" strike="noStrike" kern="1200" cap="none" spc="0" normalizeH="0" baseline="0" noProof="0" dirty="0">
                <a:ln>
                  <a:noFill/>
                </a:ln>
                <a:solidFill>
                  <a:srgbClr val="008000"/>
                </a:solidFill>
                <a:effectLst/>
                <a:uLnTx/>
                <a:uFillTx/>
                <a:latin typeface="Courier New" panose="02070309020205020404" pitchFamily="49" charset="0"/>
                <a:ea typeface="+mn-ea"/>
                <a:cs typeface="Courier New" panose="02070309020205020404" pitchFamily="49" charset="0"/>
              </a:rPr>
              <a:t>   // get radius of Circle</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32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public double</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getRadius</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33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34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   return</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radius;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35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36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37   </a:t>
            </a:r>
            <a:r>
              <a:rPr kumimoji="0" lang="en-US" altLang="tr-TR" sz="1200" b="1" i="0" u="none" strike="noStrike" kern="1200" cap="none" spc="0" normalizeH="0" baseline="0" noProof="0" dirty="0">
                <a:ln>
                  <a:noFill/>
                </a:ln>
                <a:solidFill>
                  <a:srgbClr val="008000"/>
                </a:solidFill>
                <a:effectLst/>
                <a:uLnTx/>
                <a:uFillTx/>
                <a:latin typeface="Courier New" panose="02070309020205020404" pitchFamily="49" charset="0"/>
                <a:ea typeface="+mn-ea"/>
                <a:cs typeface="Courier New" panose="02070309020205020404" pitchFamily="49" charset="0"/>
              </a:rPr>
              <a:t>   // calculate area of Circle</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38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 public double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area()</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39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40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    return</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Math.</a:t>
            </a:r>
            <a:r>
              <a:rPr kumimoji="0" lang="en-US" altLang="tr-TR" sz="1200" b="1" i="0" u="none" strike="noStrike" kern="1200" cap="none" spc="0" normalizeH="0" baseline="0" noProof="0" dirty="0" err="1">
                <a:ln>
                  <a:noFill/>
                </a:ln>
                <a:solidFill>
                  <a:srgbClr val="0099FF"/>
                </a:solidFill>
                <a:effectLst/>
                <a:uLnTx/>
                <a:uFillTx/>
                <a:latin typeface="Courier New" panose="02070309020205020404" pitchFamily="49" charset="0"/>
                <a:ea typeface="+mn-ea"/>
                <a:cs typeface="Courier New" panose="02070309020205020404" pitchFamily="49" charset="0"/>
              </a:rPr>
              <a:t>PI</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radius * radius;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41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42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43   </a:t>
            </a:r>
            <a:r>
              <a:rPr kumimoji="0" lang="en-US" altLang="tr-TR" sz="1200" b="1" i="0" u="none" strike="noStrike" kern="1200" cap="none" spc="0" normalizeH="0" baseline="0" noProof="0" dirty="0">
                <a:ln>
                  <a:noFill/>
                </a:ln>
                <a:solidFill>
                  <a:srgbClr val="008000"/>
                </a:solidFill>
                <a:effectLst/>
                <a:uLnTx/>
                <a:uFillTx/>
                <a:latin typeface="Courier New" panose="02070309020205020404" pitchFamily="49" charset="0"/>
                <a:ea typeface="+mn-ea"/>
                <a:cs typeface="Courier New" panose="02070309020205020404" pitchFamily="49" charset="0"/>
              </a:rPr>
              <a:t>   // convert the Circle to a String</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44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public</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String </a:t>
            </a:r>
            <a:r>
              <a:rPr kumimoji="0" lang="en-US" altLang="tr-TR" sz="12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toString</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45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46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FF"/>
                </a:solidFill>
                <a:effectLst/>
                <a:uLnTx/>
                <a:uFillTx/>
                <a:latin typeface="Courier New" panose="02070309020205020404" pitchFamily="49" charset="0"/>
                <a:ea typeface="+mn-ea"/>
                <a:cs typeface="Courier New" panose="02070309020205020404" pitchFamily="49" charset="0"/>
              </a:rPr>
              <a:t>return</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99FF"/>
                </a:solidFill>
                <a:effectLst/>
                <a:uLnTx/>
                <a:uFillTx/>
                <a:latin typeface="Courier New" panose="02070309020205020404" pitchFamily="49" charset="0"/>
                <a:ea typeface="+mn-ea"/>
                <a:cs typeface="Courier New" panose="02070309020205020404" pitchFamily="49" charset="0"/>
              </a:rPr>
              <a:t>"Center =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a:t>
            </a:r>
            <a:r>
              <a:rPr kumimoji="0" lang="en-US" altLang="tr-TR" sz="1200" b="1" i="0" u="none" strike="noStrike" kern="1200" cap="none" spc="0" normalizeH="0" baseline="0" noProof="0" dirty="0">
                <a:ln>
                  <a:noFill/>
                </a:ln>
                <a:solidFill>
                  <a:srgbClr val="0099FF"/>
                </a:solidFill>
                <a:effectLst/>
                <a:uLnTx/>
                <a:uFillTx/>
                <a:latin typeface="Courier New" panose="02070309020205020404" pitchFamily="49" charset="0"/>
                <a:ea typeface="+mn-ea"/>
                <a:cs typeface="Courier New" panose="02070309020205020404" pitchFamily="49" charset="0"/>
              </a:rPr>
              <a:t>"["</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x + </a:t>
            </a:r>
            <a:r>
              <a:rPr kumimoji="0" lang="en-US" altLang="tr-TR" sz="1200" b="1" i="0" u="none" strike="noStrike" kern="1200" cap="none" spc="0" normalizeH="0" baseline="0" noProof="0" dirty="0">
                <a:ln>
                  <a:noFill/>
                </a:ln>
                <a:solidFill>
                  <a:srgbClr val="0099FF"/>
                </a:solidFill>
                <a:effectLst/>
                <a:uLnTx/>
                <a:uFillTx/>
                <a:latin typeface="Courier New" panose="02070309020205020404" pitchFamily="49" charset="0"/>
                <a:ea typeface="+mn-ea"/>
                <a:cs typeface="Courier New" panose="02070309020205020404" pitchFamily="49" charset="0"/>
              </a:rPr>
              <a:t>", "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y + </a:t>
            </a:r>
            <a:r>
              <a:rPr kumimoji="0" lang="en-US" altLang="tr-TR" sz="1200" b="1" i="0" u="none" strike="noStrike" kern="1200" cap="none" spc="0" normalizeH="0" baseline="0" noProof="0" dirty="0">
                <a:ln>
                  <a:noFill/>
                </a:ln>
                <a:solidFill>
                  <a:srgbClr val="0099FF"/>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47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99FF"/>
                </a:solidFill>
                <a:effectLst/>
                <a:uLnTx/>
                <a:uFillTx/>
                <a:latin typeface="Courier New" panose="02070309020205020404" pitchFamily="49" charset="0"/>
                <a:ea typeface="+mn-ea"/>
                <a:cs typeface="Courier New" panose="02070309020205020404" pitchFamily="49" charset="0"/>
              </a:rPr>
              <a:t>"; Radius =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 radius;</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48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49   </a:t>
            </a:r>
            <a:endPar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dirty="0">
                <a:ln>
                  <a:noFill/>
                </a:ln>
                <a:solidFill>
                  <a:srgbClr val="5F5F5F"/>
                </a:solidFill>
                <a:effectLst/>
                <a:uLnTx/>
                <a:uFillTx/>
                <a:latin typeface="Courier New" panose="02070309020205020404" pitchFamily="49" charset="0"/>
                <a:ea typeface="+mn-ea"/>
                <a:cs typeface="Times New Roman" panose="02020603050405020304" pitchFamily="18" charset="0"/>
              </a:rPr>
              <a:t>50   </a:t>
            </a:r>
            <a:r>
              <a:rPr kumimoji="0" lang="en-US" altLang="tr-TR" sz="12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dirty="0">
                <a:ln>
                  <a:noFill/>
                </a:ln>
                <a:solidFill>
                  <a:srgbClr val="008000"/>
                </a:solidFill>
                <a:effectLst/>
                <a:uLnTx/>
                <a:uFillTx/>
                <a:latin typeface="Courier New" panose="02070309020205020404" pitchFamily="49" charset="0"/>
                <a:ea typeface="+mn-ea"/>
                <a:cs typeface="Courier New" panose="02070309020205020404" pitchFamily="49" charset="0"/>
              </a:rPr>
              <a:t>// end class Circle</a:t>
            </a:r>
          </a:p>
        </p:txBody>
      </p:sp>
      <p:grpSp>
        <p:nvGrpSpPr>
          <p:cNvPr id="7" name="Group 8"/>
          <p:cNvGrpSpPr>
            <a:grpSpLocks/>
          </p:cNvGrpSpPr>
          <p:nvPr/>
        </p:nvGrpSpPr>
        <p:grpSpPr bwMode="auto">
          <a:xfrm>
            <a:off x="3124200" y="2133600"/>
            <a:ext cx="4495800" cy="609600"/>
            <a:chOff x="1968" y="1344"/>
            <a:chExt cx="2832" cy="384"/>
          </a:xfrm>
        </p:grpSpPr>
        <p:sp>
          <p:nvSpPr>
            <p:cNvPr id="8" name="Line 6"/>
            <p:cNvSpPr>
              <a:spLocks noChangeShapeType="1"/>
            </p:cNvSpPr>
            <p:nvPr/>
          </p:nvSpPr>
          <p:spPr bwMode="auto">
            <a:xfrm flipH="1">
              <a:off x="1968" y="1536"/>
              <a:ext cx="720" cy="1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2640" y="1344"/>
              <a:ext cx="2160"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Override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method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toString</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of class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by using same signature</a:t>
              </a:r>
            </a:p>
          </p:txBody>
        </p:sp>
      </p:grpSp>
    </p:spTree>
    <p:extLst>
      <p:ext uri="{BB962C8B-B14F-4D97-AF65-F5344CB8AC3E}">
        <p14:creationId xmlns:p14="http://schemas.microsoft.com/office/powerpoint/2010/main" val="34699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17</a:t>
            </a:fld>
            <a:endParaRPr lang="en-US" altLang="tr-TR"/>
          </a:p>
        </p:txBody>
      </p:sp>
      <p:sp>
        <p:nvSpPr>
          <p:cNvPr id="5" name="Rectangle 2"/>
          <p:cNvSpPr txBox="1">
            <a:spLocks noChangeArrowheads="1"/>
          </p:cNvSpPr>
          <p:nvPr/>
        </p:nvSpPr>
        <p:spPr bwMode="auto">
          <a:xfrm>
            <a:off x="7424330" y="886860"/>
            <a:ext cx="14363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sz="1400" dirty="0">
                <a:latin typeface="Arial" panose="020B0604020202020204" pitchFamily="34" charset="0"/>
                <a:cs typeface="Arial" panose="020B0604020202020204" pitchFamily="34" charset="0"/>
              </a:rPr>
              <a:t>InheritanceTest.java</a:t>
            </a:r>
            <a:br>
              <a:rPr lang="en-US" altLang="tr-TR" sz="1400" dirty="0">
                <a:latin typeface="Arial" panose="020B0604020202020204" pitchFamily="34" charset="0"/>
                <a:cs typeface="Arial" panose="020B0604020202020204" pitchFamily="34" charset="0"/>
              </a:rPr>
            </a:br>
            <a:br>
              <a:rPr lang="en-US" altLang="tr-TR" sz="140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Lines 18-19</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Instantiate objects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22</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invokes method </a:t>
            </a:r>
            <a:r>
              <a:rPr lang="en-US" altLang="tr-TR" sz="1400" dirty="0" err="1">
                <a:latin typeface="Arial" panose="020B0604020202020204" pitchFamily="34" charset="0"/>
                <a:cs typeface="Arial" panose="020B0604020202020204" pitchFamily="34" charset="0"/>
              </a:rPr>
              <a:t>toString</a:t>
            </a:r>
            <a:r>
              <a:rPr lang="en-US" altLang="tr-TR" sz="1400" b="0" dirty="0">
                <a:latin typeface="Arial" panose="020B0604020202020204" pitchFamily="34" charset="0"/>
                <a:cs typeface="Arial" panose="020B0604020202020204" pitchFamily="34" charset="0"/>
              </a:rPr>
              <a:t>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26</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Superclass object references subclass</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29</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invokes </a:t>
            </a: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’s </a:t>
            </a:r>
            <a:r>
              <a:rPr lang="en-US" altLang="tr-TR" sz="1400" dirty="0" err="1">
                <a:latin typeface="Arial" panose="020B0604020202020204" pitchFamily="34" charset="0"/>
                <a:cs typeface="Arial" panose="020B0604020202020204" pitchFamily="34" charset="0"/>
              </a:rPr>
              <a:t>toString</a:t>
            </a:r>
            <a:r>
              <a:rPr lang="en-US" altLang="tr-TR" sz="1400" b="0" dirty="0">
                <a:latin typeface="Arial" panose="020B0604020202020204" pitchFamily="34" charset="0"/>
                <a:cs typeface="Arial" panose="020B0604020202020204" pitchFamily="34" charset="0"/>
              </a:rPr>
              <a:t> method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33 </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Downcast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to </a:t>
            </a: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a:t>
            </a:r>
          </a:p>
        </p:txBody>
      </p:sp>
      <p:sp>
        <p:nvSpPr>
          <p:cNvPr id="6" name="Rectangle 3"/>
          <p:cNvSpPr txBox="1">
            <a:spLocks noChangeArrowheads="1"/>
          </p:cNvSpPr>
          <p:nvPr/>
        </p:nvSpPr>
        <p:spPr bwMode="auto">
          <a:xfrm>
            <a:off x="413930" y="277260"/>
            <a:ext cx="6934200" cy="6248400"/>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Fig. 9.6: InheritanceTest.java</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Demonstrating the "is a" relationship</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Java core packages</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import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java.text.DecimalFormat;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6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7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Java extension packages</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8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import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javax.swing.JOptionPane;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9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10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class</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InheritanceTest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11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test classes Point and Circle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public static void</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main( String args[]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14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 point1, point2;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 circle1, circle2;</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17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point1 =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new</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30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50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19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circle1 =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new</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 2.7</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120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89</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20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String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"Point point1: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point1.toString()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"\nCircle circle1: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circle1.toString();</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24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use "is a" relationship to refer to a Circle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25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with a Point reference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point2 = circle1;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assigns Circle to a Point reference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27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"\n\nCircle circle1 (via point2 reference):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29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point2.toString();</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30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31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use downcasting (casting a superclass reference to a</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subclass data type) to assign point2 to circle2</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circle2 = ( Circle ) point2;</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34   </a:t>
            </a:r>
          </a:p>
        </p:txBody>
      </p:sp>
      <p:grpSp>
        <p:nvGrpSpPr>
          <p:cNvPr id="7" name="Group 16"/>
          <p:cNvGrpSpPr>
            <a:grpSpLocks/>
          </p:cNvGrpSpPr>
          <p:nvPr/>
        </p:nvGrpSpPr>
        <p:grpSpPr bwMode="auto">
          <a:xfrm>
            <a:off x="4223930" y="2106060"/>
            <a:ext cx="3581400" cy="1524000"/>
            <a:chOff x="2448" y="1296"/>
            <a:chExt cx="2256" cy="960"/>
          </a:xfrm>
        </p:grpSpPr>
        <p:sp>
          <p:nvSpPr>
            <p:cNvPr id="8" name="Line 6"/>
            <p:cNvSpPr>
              <a:spLocks noChangeShapeType="1"/>
            </p:cNvSpPr>
            <p:nvPr/>
          </p:nvSpPr>
          <p:spPr bwMode="auto">
            <a:xfrm flipH="1">
              <a:off x="2448" y="1488"/>
              <a:ext cx="1392" cy="6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Line 7"/>
            <p:cNvSpPr>
              <a:spLocks noChangeShapeType="1"/>
            </p:cNvSpPr>
            <p:nvPr/>
          </p:nvSpPr>
          <p:spPr bwMode="auto">
            <a:xfrm flipH="1">
              <a:off x="2928" y="1488"/>
              <a:ext cx="912" cy="76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2496" y="1296"/>
              <a:ext cx="2208" cy="21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Instantiate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and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objects</a:t>
              </a:r>
            </a:p>
          </p:txBody>
        </p:sp>
      </p:grpSp>
      <p:grpSp>
        <p:nvGrpSpPr>
          <p:cNvPr id="11" name="Group 17"/>
          <p:cNvGrpSpPr>
            <a:grpSpLocks/>
          </p:cNvGrpSpPr>
          <p:nvPr/>
        </p:nvGrpSpPr>
        <p:grpSpPr bwMode="auto">
          <a:xfrm>
            <a:off x="5366930" y="3096660"/>
            <a:ext cx="2819400" cy="1143000"/>
            <a:chOff x="3168" y="1920"/>
            <a:chExt cx="1776" cy="720"/>
          </a:xfrm>
        </p:grpSpPr>
        <p:sp>
          <p:nvSpPr>
            <p:cNvPr id="12" name="Line 9"/>
            <p:cNvSpPr>
              <a:spLocks noChangeShapeType="1"/>
            </p:cNvSpPr>
            <p:nvPr/>
          </p:nvSpPr>
          <p:spPr bwMode="auto">
            <a:xfrm flipH="1">
              <a:off x="3360" y="2256"/>
              <a:ext cx="816" cy="38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 Box 8"/>
            <p:cNvSpPr txBox="1">
              <a:spLocks noChangeArrowheads="1"/>
            </p:cNvSpPr>
            <p:nvPr/>
          </p:nvSpPr>
          <p:spPr bwMode="auto">
            <a:xfrm>
              <a:off x="3168" y="1920"/>
              <a:ext cx="1776"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invokes its overridden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toString</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method </a:t>
              </a:r>
            </a:p>
          </p:txBody>
        </p:sp>
      </p:grpSp>
      <p:grpSp>
        <p:nvGrpSpPr>
          <p:cNvPr id="14" name="Group 18"/>
          <p:cNvGrpSpPr>
            <a:grpSpLocks/>
          </p:cNvGrpSpPr>
          <p:nvPr/>
        </p:nvGrpSpPr>
        <p:grpSpPr bwMode="auto">
          <a:xfrm>
            <a:off x="3157130" y="4163460"/>
            <a:ext cx="4800600" cy="838200"/>
            <a:chOff x="1776" y="2592"/>
            <a:chExt cx="3024" cy="528"/>
          </a:xfrm>
        </p:grpSpPr>
        <p:sp>
          <p:nvSpPr>
            <p:cNvPr id="15" name="Text Box 10"/>
            <p:cNvSpPr txBox="1">
              <a:spLocks noChangeArrowheads="1"/>
            </p:cNvSpPr>
            <p:nvPr/>
          </p:nvSpPr>
          <p:spPr bwMode="auto">
            <a:xfrm>
              <a:off x="3360" y="2592"/>
              <a:ext cx="1440"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Superclass object can reference subclass object</a:t>
              </a:r>
            </a:p>
          </p:txBody>
        </p:sp>
        <p:sp>
          <p:nvSpPr>
            <p:cNvPr id="16" name="Line 11"/>
            <p:cNvSpPr>
              <a:spLocks noChangeShapeType="1"/>
            </p:cNvSpPr>
            <p:nvPr/>
          </p:nvSpPr>
          <p:spPr bwMode="auto">
            <a:xfrm flipH="1">
              <a:off x="1776" y="2784"/>
              <a:ext cx="1584" cy="3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7" name="Group 19"/>
          <p:cNvGrpSpPr>
            <a:grpSpLocks/>
          </p:cNvGrpSpPr>
          <p:nvPr/>
        </p:nvGrpSpPr>
        <p:grpSpPr bwMode="auto">
          <a:xfrm>
            <a:off x="3461930" y="5001660"/>
            <a:ext cx="4800600" cy="590550"/>
            <a:chOff x="1968" y="3120"/>
            <a:chExt cx="3024" cy="372"/>
          </a:xfrm>
        </p:grpSpPr>
        <p:sp>
          <p:nvSpPr>
            <p:cNvPr id="18" name="Text Box 12"/>
            <p:cNvSpPr txBox="1">
              <a:spLocks noChangeArrowheads="1"/>
            </p:cNvSpPr>
            <p:nvPr/>
          </p:nvSpPr>
          <p:spPr bwMode="auto">
            <a:xfrm>
              <a:off x="3216" y="3120"/>
              <a:ext cx="1776"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still invokes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’s overridden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toString</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method </a:t>
              </a:r>
            </a:p>
          </p:txBody>
        </p:sp>
        <p:sp>
          <p:nvSpPr>
            <p:cNvPr id="19" name="Line 13"/>
            <p:cNvSpPr>
              <a:spLocks noChangeShapeType="1"/>
            </p:cNvSpPr>
            <p:nvPr/>
          </p:nvSpPr>
          <p:spPr bwMode="auto">
            <a:xfrm flipH="1">
              <a:off x="1968" y="3312"/>
              <a:ext cx="1248" cy="14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20" name="Group 20"/>
          <p:cNvGrpSpPr>
            <a:grpSpLocks/>
          </p:cNvGrpSpPr>
          <p:nvPr/>
        </p:nvGrpSpPr>
        <p:grpSpPr bwMode="auto">
          <a:xfrm>
            <a:off x="4147730" y="5992260"/>
            <a:ext cx="4800600" cy="346075"/>
            <a:chOff x="2400" y="3744"/>
            <a:chExt cx="3024" cy="218"/>
          </a:xfrm>
        </p:grpSpPr>
        <p:sp>
          <p:nvSpPr>
            <p:cNvPr id="21" name="Text Box 14"/>
            <p:cNvSpPr txBox="1">
              <a:spLocks noChangeArrowheads="1"/>
            </p:cNvSpPr>
            <p:nvPr/>
          </p:nvSpPr>
          <p:spPr bwMode="auto">
            <a:xfrm>
              <a:off x="3744" y="3744"/>
              <a:ext cx="1680" cy="21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Downcast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to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22" name="Line 15"/>
            <p:cNvSpPr>
              <a:spLocks noChangeShapeType="1"/>
            </p:cNvSpPr>
            <p:nvPr/>
          </p:nvSpPr>
          <p:spPr bwMode="auto">
            <a:xfrm flipH="1">
              <a:off x="2400" y="3840"/>
              <a:ext cx="1344" cy="4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168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18</a:t>
            </a:fld>
            <a:endParaRPr lang="en-US" altLang="tr-TR"/>
          </a:p>
        </p:txBody>
      </p:sp>
      <p:sp>
        <p:nvSpPr>
          <p:cNvPr id="5" name="Rectangle 2"/>
          <p:cNvSpPr txBox="1">
            <a:spLocks noChangeArrowheads="1"/>
          </p:cNvSpPr>
          <p:nvPr/>
        </p:nvSpPr>
        <p:spPr bwMode="auto">
          <a:xfrm>
            <a:off x="7406674" y="1125537"/>
            <a:ext cx="1447800" cy="606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fontAlgn="base">
              <a:spcBef>
                <a:spcPct val="0"/>
              </a:spcBef>
              <a:spcAft>
                <a:spcPct val="0"/>
              </a:spcAft>
              <a:defRPr sz="1600" b="1" kern="1200">
                <a:solidFill>
                  <a:schemeClr val="tx1"/>
                </a:solidFill>
                <a:latin typeface="Times New Roman" panose="02020603050405020304" pitchFamily="18" charset="0"/>
                <a:ea typeface="+mj-ea"/>
                <a:cs typeface="+mj-cs"/>
              </a:defRPr>
            </a:lvl1pPr>
            <a:lvl2pPr algn="ctr" rtl="0" fontAlgn="base">
              <a:spcBef>
                <a:spcPct val="0"/>
              </a:spcBef>
              <a:spcAft>
                <a:spcPct val="0"/>
              </a:spcAft>
              <a:defRPr sz="2800" b="1">
                <a:solidFill>
                  <a:srgbClr val="FF3300"/>
                </a:solidFill>
                <a:latin typeface="AvantGarde" pitchFamily="34" charset="0"/>
              </a:defRPr>
            </a:lvl2pPr>
            <a:lvl3pPr algn="ctr" rtl="0" fontAlgn="base">
              <a:spcBef>
                <a:spcPct val="0"/>
              </a:spcBef>
              <a:spcAft>
                <a:spcPct val="0"/>
              </a:spcAft>
              <a:defRPr sz="2800" b="1">
                <a:solidFill>
                  <a:srgbClr val="FF3300"/>
                </a:solidFill>
                <a:latin typeface="AvantGarde" pitchFamily="34" charset="0"/>
              </a:defRPr>
            </a:lvl3pPr>
            <a:lvl4pPr algn="ctr" rtl="0" fontAlgn="base">
              <a:spcBef>
                <a:spcPct val="0"/>
              </a:spcBef>
              <a:spcAft>
                <a:spcPct val="0"/>
              </a:spcAft>
              <a:defRPr sz="2800" b="1">
                <a:solidFill>
                  <a:srgbClr val="FF3300"/>
                </a:solidFill>
                <a:latin typeface="AvantGarde" pitchFamily="34" charset="0"/>
              </a:defRPr>
            </a:lvl4pPr>
            <a:lvl5pPr algn="ctr" rtl="0" fontAlgn="base">
              <a:spcBef>
                <a:spcPct val="0"/>
              </a:spcBef>
              <a:spcAft>
                <a:spcPct val="0"/>
              </a:spcAft>
              <a:defRPr sz="2800" b="1">
                <a:solidFill>
                  <a:srgbClr val="FF3300"/>
                </a:solidFill>
                <a:latin typeface="AvantGarde" pitchFamily="34" charset="0"/>
              </a:defRPr>
            </a:lvl5pPr>
            <a:lvl6pPr marL="457200" algn="ctr" rtl="0" fontAlgn="base">
              <a:spcBef>
                <a:spcPct val="0"/>
              </a:spcBef>
              <a:spcAft>
                <a:spcPct val="0"/>
              </a:spcAft>
              <a:defRPr sz="2800" b="1">
                <a:solidFill>
                  <a:srgbClr val="FF3300"/>
                </a:solidFill>
                <a:latin typeface="AvantGarde" pitchFamily="34" charset="0"/>
              </a:defRPr>
            </a:lvl6pPr>
            <a:lvl7pPr marL="914400" algn="ctr" rtl="0" fontAlgn="base">
              <a:spcBef>
                <a:spcPct val="0"/>
              </a:spcBef>
              <a:spcAft>
                <a:spcPct val="0"/>
              </a:spcAft>
              <a:defRPr sz="2800" b="1">
                <a:solidFill>
                  <a:srgbClr val="FF3300"/>
                </a:solidFill>
                <a:latin typeface="AvantGarde" pitchFamily="34" charset="0"/>
              </a:defRPr>
            </a:lvl7pPr>
            <a:lvl8pPr marL="1371600" algn="ctr" rtl="0" fontAlgn="base">
              <a:spcBef>
                <a:spcPct val="0"/>
              </a:spcBef>
              <a:spcAft>
                <a:spcPct val="0"/>
              </a:spcAft>
              <a:defRPr sz="2800" b="1">
                <a:solidFill>
                  <a:srgbClr val="FF3300"/>
                </a:solidFill>
                <a:latin typeface="AvantGarde" pitchFamily="34" charset="0"/>
              </a:defRPr>
            </a:lvl8pPr>
            <a:lvl9pPr marL="1828800" algn="ctr" rtl="0" fontAlgn="base">
              <a:spcBef>
                <a:spcPct val="0"/>
              </a:spcBef>
              <a:spcAft>
                <a:spcPct val="0"/>
              </a:spcAft>
              <a:defRPr sz="2800" b="1">
                <a:solidFill>
                  <a:srgbClr val="FF3300"/>
                </a:solidFill>
                <a:latin typeface="AvantGarde" pitchFamily="34" charset="0"/>
              </a:defRPr>
            </a:lvl9pPr>
          </a:lstStyle>
          <a:p>
            <a:pPr eaLnBrk="1" hangingPunct="1"/>
            <a:r>
              <a:rPr lang="en-US" altLang="tr-TR" sz="1400" dirty="0">
                <a:latin typeface="Arial" panose="020B0604020202020204" pitchFamily="34" charset="0"/>
                <a:cs typeface="Arial" panose="020B0604020202020204" pitchFamily="34" charset="0"/>
              </a:rPr>
              <a:t>InheritanceTest.java</a:t>
            </a:r>
            <a:br>
              <a:rPr lang="en-US" altLang="tr-TR" sz="1400" dirty="0">
                <a:latin typeface="Arial" panose="020B0604020202020204" pitchFamily="34" charset="0"/>
                <a:cs typeface="Arial" panose="020B0604020202020204" pitchFamily="34" charset="0"/>
              </a:rPr>
            </a:br>
            <a:br>
              <a:rPr lang="en-US" altLang="tr-TR" sz="140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36</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invokes its overridden </a:t>
            </a:r>
            <a:r>
              <a:rPr lang="en-US" altLang="tr-TR" sz="1400" dirty="0" err="1">
                <a:latin typeface="Arial" panose="020B0604020202020204" pitchFamily="34" charset="0"/>
                <a:cs typeface="Arial" panose="020B0604020202020204" pitchFamily="34" charset="0"/>
              </a:rPr>
              <a:t>toString</a:t>
            </a:r>
            <a:r>
              <a:rPr lang="en-US" altLang="tr-TR" sz="1400" b="0" dirty="0">
                <a:latin typeface="Arial" panose="020B0604020202020204" pitchFamily="34" charset="0"/>
                <a:cs typeface="Arial" panose="020B0604020202020204" pitchFamily="34" charset="0"/>
              </a:rPr>
              <a:t> method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40</a:t>
            </a:r>
            <a:br>
              <a:rPr lang="en-US" altLang="tr-TR" sz="1400" b="0" dirty="0">
                <a:latin typeface="Arial" panose="020B0604020202020204" pitchFamily="34" charset="0"/>
                <a:cs typeface="Arial" panose="020B0604020202020204" pitchFamily="34" charset="0"/>
              </a:rPr>
            </a:b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invokes method </a:t>
            </a:r>
            <a:r>
              <a:rPr lang="en-US" altLang="tr-TR" sz="1400" dirty="0">
                <a:latin typeface="Arial" panose="020B0604020202020204" pitchFamily="34" charset="0"/>
                <a:cs typeface="Arial" panose="020B0604020202020204" pitchFamily="34" charset="0"/>
              </a:rPr>
              <a:t>area</a:t>
            </a:r>
            <a:r>
              <a:rPr lang="en-US" altLang="tr-TR" sz="1400" b="0" dirty="0">
                <a:latin typeface="Arial" panose="020B0604020202020204" pitchFamily="34" charset="0"/>
                <a:cs typeface="Arial" panose="020B0604020202020204" pitchFamily="34" charset="0"/>
              </a:rPr>
              <a:t>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43</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Use </a:t>
            </a:r>
            <a:r>
              <a:rPr lang="en-US" altLang="tr-TR" sz="1400" dirty="0" err="1">
                <a:latin typeface="Arial" panose="020B0604020202020204" pitchFamily="34" charset="0"/>
                <a:cs typeface="Arial" panose="020B0604020202020204" pitchFamily="34" charset="0"/>
              </a:rPr>
              <a:t>instanceof</a:t>
            </a:r>
            <a:r>
              <a:rPr lang="en-US" altLang="tr-TR" sz="1400" b="0" dirty="0">
                <a:latin typeface="Arial" panose="020B0604020202020204" pitchFamily="34" charset="0"/>
                <a:cs typeface="Arial" panose="020B0604020202020204" pitchFamily="34" charset="0"/>
              </a:rPr>
              <a:t> to determine if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refers to </a:t>
            </a: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a:t>
            </a:r>
            <a:br>
              <a:rPr lang="en-US" altLang="tr-TR" sz="1400" b="0" dirty="0">
                <a:latin typeface="Arial" panose="020B0604020202020204" pitchFamily="34" charset="0"/>
                <a:cs typeface="Arial" panose="020B0604020202020204" pitchFamily="34" charset="0"/>
              </a:rPr>
            </a:b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Line 44</a:t>
            </a:r>
            <a:br>
              <a:rPr lang="en-US" altLang="tr-TR" sz="1400" b="0" dirty="0">
                <a:latin typeface="Arial" panose="020B0604020202020204" pitchFamily="34" charset="0"/>
                <a:cs typeface="Arial" panose="020B0604020202020204" pitchFamily="34" charset="0"/>
              </a:rPr>
            </a:br>
            <a:r>
              <a:rPr lang="en-US" altLang="tr-TR" sz="1400" b="0" dirty="0">
                <a:latin typeface="Arial" panose="020B0604020202020204" pitchFamily="34" charset="0"/>
                <a:cs typeface="Arial" panose="020B0604020202020204" pitchFamily="34" charset="0"/>
              </a:rPr>
              <a:t>If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refers to </a:t>
            </a:r>
            <a:r>
              <a:rPr lang="en-US" altLang="tr-TR" sz="1400" dirty="0">
                <a:latin typeface="Arial" panose="020B0604020202020204" pitchFamily="34" charset="0"/>
                <a:cs typeface="Arial" panose="020B0604020202020204" pitchFamily="34" charset="0"/>
              </a:rPr>
              <a:t>Circle</a:t>
            </a:r>
            <a:r>
              <a:rPr lang="en-US" altLang="tr-TR" sz="1400" b="0" dirty="0">
                <a:latin typeface="Arial" panose="020B0604020202020204" pitchFamily="34" charset="0"/>
                <a:cs typeface="Arial" panose="020B0604020202020204" pitchFamily="34" charset="0"/>
              </a:rPr>
              <a:t>, cast </a:t>
            </a:r>
            <a:r>
              <a:rPr lang="en-US" altLang="tr-TR" sz="1400" dirty="0">
                <a:latin typeface="Arial" panose="020B0604020202020204" pitchFamily="34" charset="0"/>
                <a:cs typeface="Arial" panose="020B0604020202020204" pitchFamily="34" charset="0"/>
              </a:rPr>
              <a:t>Point</a:t>
            </a:r>
            <a:r>
              <a:rPr lang="en-US" altLang="tr-TR" sz="1400" b="0" dirty="0">
                <a:latin typeface="Arial" panose="020B0604020202020204" pitchFamily="34" charset="0"/>
                <a:cs typeface="Arial" panose="020B0604020202020204" pitchFamily="34" charset="0"/>
              </a:rPr>
              <a:t> as </a:t>
            </a:r>
            <a:r>
              <a:rPr lang="en-US" altLang="tr-TR" sz="1400" dirty="0">
                <a:latin typeface="Arial" panose="020B0604020202020204" pitchFamily="34" charset="0"/>
                <a:cs typeface="Arial" panose="020B0604020202020204" pitchFamily="34" charset="0"/>
              </a:rPr>
              <a:t>Circle</a:t>
            </a:r>
          </a:p>
        </p:txBody>
      </p:sp>
      <p:sp>
        <p:nvSpPr>
          <p:cNvPr id="6" name="Rectangle 3"/>
          <p:cNvSpPr txBox="1">
            <a:spLocks noChangeArrowheads="1"/>
          </p:cNvSpPr>
          <p:nvPr/>
        </p:nvSpPr>
        <p:spPr bwMode="auto">
          <a:xfrm>
            <a:off x="396274" y="1091208"/>
            <a:ext cx="6934200" cy="4267200"/>
          </a:xfrm>
          <a:prstGeom prst="rect">
            <a:avLst/>
          </a:prstGeom>
          <a:solidFill>
            <a:srgbClr val="FFE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0"/>
              </a:spcBef>
              <a:spcAft>
                <a:spcPct val="0"/>
              </a:spcAft>
              <a:buFontTx/>
              <a:buNone/>
              <a:defRPr sz="1200" b="1" kern="1200">
                <a:solidFill>
                  <a:schemeClr val="tx1"/>
                </a:solidFill>
                <a:latin typeface="Courier New" panose="02070309020205020404" pitchFamily="49" charset="0"/>
                <a:ea typeface="+mn-ea"/>
                <a:cs typeface="+mn-cs"/>
              </a:defRPr>
            </a:lvl1pPr>
            <a:lvl2pPr marL="742950" indent="-285750" algn="l" rtl="0" fontAlgn="base">
              <a:spcBef>
                <a:spcPct val="20000"/>
              </a:spcBef>
              <a:spcAft>
                <a:spcPct val="0"/>
              </a:spcAft>
              <a:buChar char="–"/>
              <a:defRPr sz="22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"\n\nCircle circle1 (via circle2): "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circle2.toString();</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37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DecimalFormat precision2 =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new</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DecimalFormat(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"0.00"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39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"\nArea of c (via circle2):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40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precision2.format( circle2.area()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41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42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 attempt to refer to Point object with Circle reference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43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if</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 point1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instanceof</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 )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44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circle2 = ( Circle ) point1;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"\n\ncast successful"</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46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47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else</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48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 +=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"\n\npoint1 does not refer to a Circle"</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49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50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JOptionPane.showMessageDialog( </a:t>
            </a:r>
            <a:r>
              <a:rPr kumimoji="0" lang="en-US" altLang="tr-TR" sz="1200" b="1" i="0" u="none" strike="noStrike" kern="1200" cap="none" spc="0" normalizeH="0" baseline="0" noProof="0">
                <a:ln>
                  <a:noFill/>
                </a:ln>
                <a:solidFill>
                  <a:srgbClr val="0000FF"/>
                </a:solidFill>
                <a:effectLst/>
                <a:uLnTx/>
                <a:uFillTx/>
                <a:latin typeface="Courier New" panose="02070309020205020404" pitchFamily="49" charset="0"/>
                <a:ea typeface="+mn-ea"/>
                <a:cs typeface="Courier New" panose="02070309020205020404" pitchFamily="49" charset="0"/>
              </a:rPr>
              <a:t>null</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output,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51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"Demonstrating the \"is a\" relationship"</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52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JOptionPane.</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INFORMATION_MESSAGE</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53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54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System.exit( </a:t>
            </a:r>
            <a:r>
              <a:rPr kumimoji="0" lang="en-US" altLang="tr-TR" sz="1200" b="1" i="0" u="none" strike="noStrike" kern="1200" cap="none" spc="0" normalizeH="0" baseline="0" noProof="0">
                <a:ln>
                  <a:noFill/>
                </a:ln>
                <a:solidFill>
                  <a:srgbClr val="0099FF"/>
                </a:solidFill>
                <a:effectLst/>
                <a:uLnTx/>
                <a:uFillTx/>
                <a:latin typeface="Courier New" panose="02070309020205020404" pitchFamily="49" charset="0"/>
                <a:ea typeface="+mn-ea"/>
                <a:cs typeface="Courier New" panose="02070309020205020404" pitchFamily="49" charset="0"/>
              </a:rPr>
              <a:t>0</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55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56   </a:t>
            </a:r>
            <a:endPar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tr-TR" sz="1200" b="1" i="0" u="none" strike="noStrike" kern="1200" cap="none" spc="0" normalizeH="0" baseline="0" noProof="0">
                <a:ln>
                  <a:noFill/>
                </a:ln>
                <a:solidFill>
                  <a:srgbClr val="5F5F5F"/>
                </a:solidFill>
                <a:effectLst/>
                <a:uLnTx/>
                <a:uFillTx/>
                <a:latin typeface="Courier New" panose="02070309020205020404" pitchFamily="49" charset="0"/>
                <a:ea typeface="+mn-ea"/>
                <a:cs typeface="Times New Roman" panose="02020603050405020304" pitchFamily="18" charset="0"/>
              </a:rPr>
              <a:t>57   </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en-US" altLang="tr-TR" sz="1200" b="1" i="0" u="none" strike="noStrike" kern="1200" cap="none" spc="0" normalizeH="0" baseline="0" noProof="0">
                <a:ln>
                  <a:noFill/>
                </a:ln>
                <a:solidFill>
                  <a:srgbClr val="008000"/>
                </a:solidFill>
                <a:effectLst/>
                <a:uLnTx/>
                <a:uFillTx/>
                <a:latin typeface="Courier New" panose="02070309020205020404" pitchFamily="49" charset="0"/>
                <a:ea typeface="+mn-ea"/>
                <a:cs typeface="Courier New" panose="02070309020205020404" pitchFamily="49" charset="0"/>
              </a:rPr>
              <a:t>// end class InheritanceTest</a:t>
            </a:r>
            <a:r>
              <a:rPr kumimoji="0" lang="en-US" altLang="tr-TR" sz="1200" b="1" i="0" u="none" strike="noStrike" kern="1200" cap="none" spc="0" normalizeH="0" baseline="0" noProof="0">
                <a:ln>
                  <a:noFill/>
                </a:ln>
                <a:solidFill>
                  <a:srgbClr val="000000"/>
                </a:solidFill>
                <a:effectLst/>
                <a:uLnTx/>
                <a:uFillTx/>
                <a:latin typeface="Courier New" panose="02070309020205020404" pitchFamily="49" charset="0"/>
                <a:ea typeface="+mn-ea"/>
                <a:cs typeface="Courier New" panose="02070309020205020404" pitchFamily="49" charset="0"/>
              </a:rPr>
              <a:t> </a:t>
            </a:r>
          </a:p>
        </p:txBody>
      </p:sp>
      <p:grpSp>
        <p:nvGrpSpPr>
          <p:cNvPr id="7" name="Group 13"/>
          <p:cNvGrpSpPr>
            <a:grpSpLocks/>
          </p:cNvGrpSpPr>
          <p:nvPr/>
        </p:nvGrpSpPr>
        <p:grpSpPr bwMode="auto">
          <a:xfrm>
            <a:off x="3596674" y="1015008"/>
            <a:ext cx="3733800" cy="590550"/>
            <a:chOff x="2064" y="96"/>
            <a:chExt cx="2352" cy="372"/>
          </a:xfrm>
        </p:grpSpPr>
        <p:sp>
          <p:nvSpPr>
            <p:cNvPr id="8" name="Text Box 5"/>
            <p:cNvSpPr txBox="1">
              <a:spLocks noChangeArrowheads="1"/>
            </p:cNvSpPr>
            <p:nvPr/>
          </p:nvSpPr>
          <p:spPr bwMode="auto">
            <a:xfrm>
              <a:off x="2640" y="96"/>
              <a:ext cx="1776"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invokes its overridden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toString</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method </a:t>
              </a:r>
            </a:p>
          </p:txBody>
        </p:sp>
        <p:sp>
          <p:nvSpPr>
            <p:cNvPr id="9" name="Line 6"/>
            <p:cNvSpPr>
              <a:spLocks noChangeShapeType="1"/>
            </p:cNvSpPr>
            <p:nvPr/>
          </p:nvSpPr>
          <p:spPr bwMode="auto">
            <a:xfrm flipH="1">
              <a:off x="2064" y="288"/>
              <a:ext cx="576" cy="4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0" name="Group 14"/>
          <p:cNvGrpSpPr>
            <a:grpSpLocks/>
          </p:cNvGrpSpPr>
          <p:nvPr/>
        </p:nvGrpSpPr>
        <p:grpSpPr bwMode="auto">
          <a:xfrm>
            <a:off x="5120674" y="1929408"/>
            <a:ext cx="3124200" cy="346075"/>
            <a:chOff x="3024" y="672"/>
            <a:chExt cx="1968" cy="218"/>
          </a:xfrm>
        </p:grpSpPr>
        <p:sp>
          <p:nvSpPr>
            <p:cNvPr id="11" name="Text Box 7"/>
            <p:cNvSpPr txBox="1">
              <a:spLocks noChangeArrowheads="1"/>
            </p:cNvSpPr>
            <p:nvPr/>
          </p:nvSpPr>
          <p:spPr bwMode="auto">
            <a:xfrm>
              <a:off x="3216" y="672"/>
              <a:ext cx="1776" cy="21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invokes method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area</a:t>
              </a:r>
              <a:endPar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Line 8"/>
            <p:cNvSpPr>
              <a:spLocks noChangeShapeType="1"/>
            </p:cNvSpPr>
            <p:nvPr/>
          </p:nvSpPr>
          <p:spPr bwMode="auto">
            <a:xfrm flipH="1">
              <a:off x="3024" y="768"/>
              <a:ext cx="192" cy="4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3" name="Group 15"/>
          <p:cNvGrpSpPr>
            <a:grpSpLocks/>
          </p:cNvGrpSpPr>
          <p:nvPr/>
        </p:nvGrpSpPr>
        <p:grpSpPr bwMode="auto">
          <a:xfrm>
            <a:off x="4587274" y="2691408"/>
            <a:ext cx="3657600" cy="590550"/>
            <a:chOff x="2688" y="1152"/>
            <a:chExt cx="2304" cy="372"/>
          </a:xfrm>
        </p:grpSpPr>
        <p:sp>
          <p:nvSpPr>
            <p:cNvPr id="14" name="Text Box 9"/>
            <p:cNvSpPr txBox="1">
              <a:spLocks noChangeArrowheads="1"/>
            </p:cNvSpPr>
            <p:nvPr/>
          </p:nvSpPr>
          <p:spPr bwMode="auto">
            <a:xfrm>
              <a:off x="3168" y="1152"/>
              <a:ext cx="1824"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Use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instanceof</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to determine if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refers to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endPar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p:cNvSpPr>
              <a:spLocks noChangeShapeType="1"/>
            </p:cNvSpPr>
            <p:nvPr/>
          </p:nvSpPr>
          <p:spPr bwMode="auto">
            <a:xfrm flipH="1" flipV="1">
              <a:off x="2688" y="1152"/>
              <a:ext cx="480" cy="19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6" name="Group 16"/>
          <p:cNvGrpSpPr>
            <a:grpSpLocks/>
          </p:cNvGrpSpPr>
          <p:nvPr/>
        </p:nvGrpSpPr>
        <p:grpSpPr bwMode="auto">
          <a:xfrm>
            <a:off x="4358674" y="2843808"/>
            <a:ext cx="4114800" cy="1504950"/>
            <a:chOff x="2544" y="1248"/>
            <a:chExt cx="2592" cy="948"/>
          </a:xfrm>
        </p:grpSpPr>
        <p:sp>
          <p:nvSpPr>
            <p:cNvPr id="17" name="Text Box 11"/>
            <p:cNvSpPr txBox="1">
              <a:spLocks noChangeArrowheads="1"/>
            </p:cNvSpPr>
            <p:nvPr/>
          </p:nvSpPr>
          <p:spPr bwMode="auto">
            <a:xfrm>
              <a:off x="3504" y="1824"/>
              <a:ext cx="1632" cy="372"/>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If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refers to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cast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Point</a:t>
              </a:r>
              <a:r>
                <a:rPr kumimoji="0" lang="en-US" alt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 as </a:t>
              </a:r>
              <a:r>
                <a:rPr kumimoji="0" lang="en-US" altLang="tr-TR" sz="1600" b="1" i="0" u="none" strike="noStrike" kern="0" cap="none" spc="0" normalizeH="0" baseline="0" noProof="0">
                  <a:ln>
                    <a:noFill/>
                  </a:ln>
                  <a:solidFill>
                    <a:srgbClr val="000000"/>
                  </a:solidFill>
                  <a:effectLst/>
                  <a:uLnTx/>
                  <a:uFillTx/>
                  <a:latin typeface="Courier New" panose="02070309020205020404" pitchFamily="49" charset="0"/>
                  <a:cs typeface="Times New Roman" panose="02020603050405020304" pitchFamily="18" charset="0"/>
                </a:rPr>
                <a:t>Circle</a:t>
              </a:r>
            </a:p>
          </p:txBody>
        </p:sp>
        <p:sp>
          <p:nvSpPr>
            <p:cNvPr id="18" name="Line 12"/>
            <p:cNvSpPr>
              <a:spLocks noChangeShapeType="1"/>
            </p:cNvSpPr>
            <p:nvPr/>
          </p:nvSpPr>
          <p:spPr bwMode="auto">
            <a:xfrm flipH="1" flipV="1">
              <a:off x="2544" y="1248"/>
              <a:ext cx="960" cy="76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tr-TR"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54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Assigning subclass references to superclass references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19</a:t>
            </a:fld>
            <a:endParaRPr lang="en-US" altLang="tr-TR"/>
          </a:p>
        </p:txBody>
      </p:sp>
      <p:pic>
        <p:nvPicPr>
          <p:cNvPr id="5" name="Picture 3" descr="C:\books\2001\jhtp4\powerpoint\images\Ch09\09_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38" y="2162784"/>
            <a:ext cx="5857362" cy="326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0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D50030-49A4-D6D8-9FD6-891AB82A5A70}"/>
              </a:ext>
            </a:extLst>
          </p:cNvPr>
          <p:cNvSpPr>
            <a:spLocks noGrp="1" noChangeArrowheads="1"/>
          </p:cNvSpPr>
          <p:nvPr>
            <p:ph type="title"/>
          </p:nvPr>
        </p:nvSpPr>
        <p:spPr/>
        <p:txBody>
          <a:bodyPr/>
          <a:lstStyle/>
          <a:p>
            <a:endParaRPr lang="en-US" altLang="tr-TR" dirty="0"/>
          </a:p>
        </p:txBody>
      </p:sp>
      <p:sp>
        <p:nvSpPr>
          <p:cNvPr id="7171" name="Content Placeholder 2">
            <a:extLst>
              <a:ext uri="{FF2B5EF4-FFF2-40B4-BE49-F238E27FC236}">
                <a16:creationId xmlns:a16="http://schemas.microsoft.com/office/drawing/2014/main" id="{98AA87BB-7DBE-1A47-AE09-0526B11C1647}"/>
              </a:ext>
            </a:extLst>
          </p:cNvPr>
          <p:cNvSpPr>
            <a:spLocks noGrp="1" noChangeArrowheads="1"/>
          </p:cNvSpPr>
          <p:nvPr>
            <p:ph idx="1"/>
          </p:nvPr>
        </p:nvSpPr>
        <p:spPr/>
        <p:txBody>
          <a:bodyPr/>
          <a:lstStyle/>
          <a:p>
            <a:pPr algn="ctr">
              <a:buFontTx/>
              <a:buNone/>
            </a:pPr>
            <a:endParaRPr lang="en-US" altLang="tr-TR" sz="4950" dirty="0">
              <a:solidFill>
                <a:srgbClr val="00B0F0"/>
              </a:solidFill>
            </a:endParaRPr>
          </a:p>
          <a:p>
            <a:pPr algn="ctr">
              <a:buFontTx/>
              <a:buNone/>
            </a:pPr>
            <a:endParaRPr lang="en-US" altLang="tr-TR" sz="4950" dirty="0">
              <a:solidFill>
                <a:srgbClr val="00B0F0"/>
              </a:solidFill>
            </a:endParaRPr>
          </a:p>
          <a:p>
            <a:pPr algn="ctr">
              <a:buFontTx/>
              <a:buNone/>
            </a:pPr>
            <a:r>
              <a:rPr lang="en-US" altLang="tr-TR" sz="4950" b="1" dirty="0">
                <a:solidFill>
                  <a:srgbClr val="00B0F0"/>
                </a:solidFill>
              </a:rPr>
              <a:t>Inheritance</a:t>
            </a:r>
            <a:endParaRPr lang="en-US" altLang="tr-TR" dirty="0"/>
          </a:p>
        </p:txBody>
      </p:sp>
      <p:sp>
        <p:nvSpPr>
          <p:cNvPr id="7172" name="Slide Number Placeholder 3">
            <a:extLst>
              <a:ext uri="{FF2B5EF4-FFF2-40B4-BE49-F238E27FC236}">
                <a16:creationId xmlns:a16="http://schemas.microsoft.com/office/drawing/2014/main" id="{77D6015C-5A90-5754-EA10-E5F4313E5CFF}"/>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2C95B791-DB99-4356-A537-772A09065FE2}" type="slidenum">
              <a:rPr kumimoji="0" lang="en-US" altLang="tr-TR" sz="900"/>
              <a:pPr>
                <a:spcBef>
                  <a:spcPct val="50000"/>
                </a:spcBef>
                <a:buFontTx/>
                <a:buNone/>
              </a:pPr>
              <a:t>2</a:t>
            </a:fld>
            <a:endParaRPr kumimoji="0" lang="en-US" altLang="tr-T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20</a:t>
            </a:fld>
            <a:endParaRPr lang="en-US" altLang="tr-TR"/>
          </a:p>
        </p:txBody>
      </p:sp>
    </p:spTree>
    <p:extLst>
      <p:ext uri="{BB962C8B-B14F-4D97-AF65-F5344CB8AC3E}">
        <p14:creationId xmlns:p14="http://schemas.microsoft.com/office/powerpoint/2010/main" val="23087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5576" y="1249363"/>
            <a:ext cx="7313590" cy="5399091"/>
          </a:xfrm>
          <a:prstGeom prst="rect">
            <a:avLst/>
          </a:prstGeom>
        </p:spPr>
      </p:pic>
      <p:sp>
        <p:nvSpPr>
          <p:cNvPr id="2" name="Title 1"/>
          <p:cNvSpPr>
            <a:spLocks noGrp="1"/>
          </p:cNvSpPr>
          <p:nvPr>
            <p:ph type="title"/>
          </p:nvPr>
        </p:nvSpPr>
        <p:spPr/>
        <p:txBody>
          <a:bodyPr/>
          <a:lstStyle/>
          <a:p>
            <a:r>
              <a:rPr lang="tr-TR" dirty="0"/>
              <a:t>Animal Class</a:t>
            </a:r>
          </a:p>
        </p:txBody>
      </p:sp>
      <p:sp>
        <p:nvSpPr>
          <p:cNvPr id="3" name="Content Placeholder 2"/>
          <p:cNvSpPr>
            <a:spLocks noGrp="1"/>
          </p:cNvSpPr>
          <p:nvPr>
            <p:ph idx="1"/>
          </p:nvPr>
        </p:nvSpPr>
        <p:spPr>
          <a:xfrm>
            <a:off x="5508104" y="1125538"/>
            <a:ext cx="3276364" cy="5427662"/>
          </a:xfrm>
        </p:spPr>
        <p:txBody>
          <a:bodyPr/>
          <a:lstStyle/>
          <a:p>
            <a:r>
              <a:rPr lang="en-US" dirty="0"/>
              <a:t>Assume that we have an animal class</a:t>
            </a:r>
          </a:p>
          <a:p>
            <a:pPr lvl="1"/>
            <a:r>
              <a:rPr lang="en-US" dirty="0"/>
              <a:t>Attributes</a:t>
            </a:r>
            <a:r>
              <a:rPr lang="tr-TR" dirty="0"/>
              <a:t> </a:t>
            </a:r>
          </a:p>
          <a:p>
            <a:pPr lvl="2"/>
            <a:r>
              <a:rPr lang="en-US" dirty="0"/>
              <a:t>Name</a:t>
            </a:r>
            <a:r>
              <a:rPr lang="tr-TR" dirty="0"/>
              <a:t> </a:t>
            </a:r>
          </a:p>
          <a:p>
            <a:pPr lvl="2"/>
            <a:r>
              <a:rPr lang="en-US" dirty="0"/>
              <a:t>Color</a:t>
            </a:r>
            <a:endParaRPr lang="tr-TR" dirty="0"/>
          </a:p>
          <a:p>
            <a:pPr lvl="1"/>
            <a:r>
              <a:rPr lang="tr-TR" dirty="0"/>
              <a:t>Behaviors</a:t>
            </a:r>
          </a:p>
          <a:p>
            <a:pPr lvl="2"/>
            <a:r>
              <a:rPr lang="tr-TR" dirty="0"/>
              <a:t>Speak</a:t>
            </a:r>
          </a:p>
          <a:p>
            <a:pPr lvl="2"/>
            <a:r>
              <a:rPr lang="en-US" dirty="0"/>
              <a:t>Do they all speak the same way?</a:t>
            </a:r>
            <a:endParaRPr lang="tr-TR" dirty="0"/>
          </a:p>
          <a:p>
            <a:pPr lvl="3"/>
            <a:r>
              <a:rPr lang="en-US" dirty="0"/>
              <a:t>Dogs bark</a:t>
            </a:r>
          </a:p>
          <a:p>
            <a:pPr lvl="3"/>
            <a:r>
              <a:rPr lang="en-US" dirty="0"/>
              <a:t>Cats meow</a:t>
            </a:r>
          </a:p>
          <a:p>
            <a:pPr lvl="3"/>
            <a:r>
              <a:rPr lang="en-US" dirty="0"/>
              <a:t>Cows moo</a:t>
            </a:r>
          </a:p>
          <a:p>
            <a:pPr lvl="3"/>
            <a:r>
              <a:rPr lang="en-US" dirty="0"/>
              <a:t>Ducks quack</a:t>
            </a:r>
          </a:p>
          <a:p>
            <a:pPr lvl="3"/>
            <a:r>
              <a:rPr lang="en-US" dirty="0"/>
              <a:t>....</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21</a:t>
            </a:fld>
            <a:endParaRPr lang="en-US" altLang="tr-TR"/>
          </a:p>
        </p:txBody>
      </p:sp>
      <p:pic>
        <p:nvPicPr>
          <p:cNvPr id="8" name="Picture 7"/>
          <p:cNvPicPr>
            <a:picLocks noChangeAspect="1"/>
          </p:cNvPicPr>
          <p:nvPr/>
        </p:nvPicPr>
        <p:blipFill>
          <a:blip r:embed="rId3"/>
          <a:stretch>
            <a:fillRect/>
          </a:stretch>
        </p:blipFill>
        <p:spPr>
          <a:xfrm>
            <a:off x="4716016" y="4437112"/>
            <a:ext cx="1358024" cy="1278817"/>
          </a:xfrm>
          <a:prstGeom prst="rect">
            <a:avLst/>
          </a:prstGeom>
        </p:spPr>
      </p:pic>
    </p:spTree>
    <p:extLst>
      <p:ext uri="{BB962C8B-B14F-4D97-AF65-F5344CB8AC3E}">
        <p14:creationId xmlns:p14="http://schemas.microsoft.com/office/powerpoint/2010/main" val="5674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Different type of animals</a:t>
            </a:r>
          </a:p>
        </p:txBody>
      </p:sp>
      <p:sp>
        <p:nvSpPr>
          <p:cNvPr id="3" name="Content Placeholder 2"/>
          <p:cNvSpPr>
            <a:spLocks noGrp="1"/>
          </p:cNvSpPr>
          <p:nvPr>
            <p:ph idx="1"/>
          </p:nvPr>
        </p:nvSpPr>
        <p:spPr/>
        <p:txBody>
          <a:bodyPr/>
          <a:lstStyle/>
          <a:p>
            <a:r>
              <a:rPr lang="en-US" dirty="0"/>
              <a:t>We will talk about two bad solutions:</a:t>
            </a:r>
          </a:p>
          <a:p>
            <a:pPr lvl="1"/>
            <a:r>
              <a:rPr lang="en-US" dirty="0"/>
              <a:t>First way: </a:t>
            </a:r>
            <a:endParaRPr lang="tr-TR" dirty="0"/>
          </a:p>
          <a:p>
            <a:pPr lvl="2"/>
            <a:r>
              <a:rPr lang="en-US" dirty="0"/>
              <a:t>Inside the same class</a:t>
            </a:r>
          </a:p>
          <a:p>
            <a:pPr lvl="1"/>
            <a:endParaRPr lang="tr-TR" dirty="0"/>
          </a:p>
          <a:p>
            <a:pPr lvl="1"/>
            <a:r>
              <a:rPr lang="en-US" dirty="0"/>
              <a:t>Second way: </a:t>
            </a:r>
            <a:endParaRPr lang="tr-TR" dirty="0"/>
          </a:p>
          <a:p>
            <a:pPr lvl="2"/>
            <a:r>
              <a:rPr lang="en-US" dirty="0"/>
              <a:t>Writing a different class</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22</a:t>
            </a:fld>
            <a:endParaRPr lang="en-US" altLang="tr-TR"/>
          </a:p>
        </p:txBody>
      </p:sp>
    </p:spTree>
    <p:extLst>
      <p:ext uri="{BB962C8B-B14F-4D97-AF65-F5344CB8AC3E}">
        <p14:creationId xmlns:p14="http://schemas.microsoft.com/office/powerpoint/2010/main" val="3570447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Way – Inside the same class </a:t>
            </a:r>
            <a:endParaRPr lang="tr-TR" dirty="0"/>
          </a:p>
        </p:txBody>
      </p:sp>
      <p:sp>
        <p:nvSpPr>
          <p:cNvPr id="3" name="Content Placeholder 2"/>
          <p:cNvSpPr>
            <a:spLocks noGrp="1"/>
          </p:cNvSpPr>
          <p:nvPr>
            <p:ph idx="1"/>
          </p:nvPr>
        </p:nvSpPr>
        <p:spPr/>
        <p:txBody>
          <a:bodyPr/>
          <a:lstStyle/>
          <a:p>
            <a:r>
              <a:rPr lang="en-US" dirty="0"/>
              <a:t>Need to hold an additional attribute: </a:t>
            </a:r>
          </a:p>
          <a:p>
            <a:pPr lvl="1"/>
            <a:r>
              <a:rPr lang="en-US" dirty="0"/>
              <a:t>Type of the animal</a:t>
            </a:r>
            <a:endParaRPr lang="tr-TR" dirty="0"/>
          </a:p>
          <a:p>
            <a:endParaRPr lang="tr-TR" dirty="0"/>
          </a:p>
          <a:p>
            <a:endParaRPr lang="tr-TR" dirty="0"/>
          </a:p>
          <a:p>
            <a:endParaRPr lang="tr-TR" dirty="0"/>
          </a:p>
          <a:p>
            <a:endParaRPr lang="tr-TR" dirty="0"/>
          </a:p>
          <a:p>
            <a:endParaRPr lang="tr-TR" dirty="0"/>
          </a:p>
          <a:p>
            <a:endParaRPr lang="tr-TR" dirty="0"/>
          </a:p>
          <a:p>
            <a:r>
              <a:rPr lang="tr-TR" dirty="0"/>
              <a:t>Main:</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23</a:t>
            </a:fld>
            <a:endParaRPr lang="en-US" altLang="tr-TR"/>
          </a:p>
        </p:txBody>
      </p:sp>
      <p:pic>
        <p:nvPicPr>
          <p:cNvPr id="5" name="Picture 4"/>
          <p:cNvPicPr>
            <a:picLocks noChangeAspect="1"/>
          </p:cNvPicPr>
          <p:nvPr/>
        </p:nvPicPr>
        <p:blipFill>
          <a:blip r:embed="rId2"/>
          <a:stretch>
            <a:fillRect/>
          </a:stretch>
        </p:blipFill>
        <p:spPr>
          <a:xfrm>
            <a:off x="1187385" y="1988840"/>
            <a:ext cx="6552968" cy="2581472"/>
          </a:xfrm>
          <a:prstGeom prst="rect">
            <a:avLst/>
          </a:prstGeom>
        </p:spPr>
      </p:pic>
      <p:pic>
        <p:nvPicPr>
          <p:cNvPr id="6" name="Picture 5"/>
          <p:cNvPicPr>
            <a:picLocks noChangeAspect="1"/>
          </p:cNvPicPr>
          <p:nvPr/>
        </p:nvPicPr>
        <p:blipFill>
          <a:blip r:embed="rId3"/>
          <a:stretch>
            <a:fillRect/>
          </a:stretch>
        </p:blipFill>
        <p:spPr>
          <a:xfrm>
            <a:off x="935313" y="4993965"/>
            <a:ext cx="7057111" cy="1667212"/>
          </a:xfrm>
          <a:prstGeom prst="rect">
            <a:avLst/>
          </a:prstGeom>
        </p:spPr>
      </p:pic>
    </p:spTree>
    <p:extLst>
      <p:ext uri="{BB962C8B-B14F-4D97-AF65-F5344CB8AC3E}">
        <p14:creationId xmlns:p14="http://schemas.microsoft.com/office/powerpoint/2010/main" val="25100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Way – Inside the same class </a:t>
            </a:r>
            <a:endParaRPr lang="tr-TR" dirty="0"/>
          </a:p>
        </p:txBody>
      </p:sp>
      <p:sp>
        <p:nvSpPr>
          <p:cNvPr id="3" name="Content Placeholder 2"/>
          <p:cNvSpPr>
            <a:spLocks noGrp="1"/>
          </p:cNvSpPr>
          <p:nvPr>
            <p:ph idx="1"/>
          </p:nvPr>
        </p:nvSpPr>
        <p:spPr/>
        <p:txBody>
          <a:bodyPr/>
          <a:lstStyle/>
          <a:p>
            <a:r>
              <a:rPr lang="en-US" dirty="0"/>
              <a:t>Speak function</a:t>
            </a:r>
          </a:p>
          <a:p>
            <a:pPr lvl="1"/>
            <a:r>
              <a:rPr lang="en-US" dirty="0"/>
              <a:t>Check the type of the animal and speak accordingly</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24</a:t>
            </a:fld>
            <a:endParaRPr lang="en-US" altLang="tr-TR"/>
          </a:p>
        </p:txBody>
      </p:sp>
      <p:pic>
        <p:nvPicPr>
          <p:cNvPr id="7" name="Picture 6"/>
          <p:cNvPicPr>
            <a:picLocks noChangeAspect="1"/>
          </p:cNvPicPr>
          <p:nvPr/>
        </p:nvPicPr>
        <p:blipFill>
          <a:blip r:embed="rId2"/>
          <a:stretch>
            <a:fillRect/>
          </a:stretch>
        </p:blipFill>
        <p:spPr>
          <a:xfrm>
            <a:off x="1170401" y="2204864"/>
            <a:ext cx="6404985" cy="3168351"/>
          </a:xfrm>
          <a:prstGeom prst="rect">
            <a:avLst/>
          </a:prstGeom>
        </p:spPr>
      </p:pic>
    </p:spTree>
    <p:extLst>
      <p:ext uri="{BB962C8B-B14F-4D97-AF65-F5344CB8AC3E}">
        <p14:creationId xmlns:p14="http://schemas.microsoft.com/office/powerpoint/2010/main" val="20205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Way – Inside the same class </a:t>
            </a:r>
            <a:endParaRPr lang="tr-TR" dirty="0"/>
          </a:p>
        </p:txBody>
      </p:sp>
      <p:sp>
        <p:nvSpPr>
          <p:cNvPr id="3" name="Content Placeholder 2"/>
          <p:cNvSpPr>
            <a:spLocks noGrp="1"/>
          </p:cNvSpPr>
          <p:nvPr>
            <p:ph idx="1"/>
          </p:nvPr>
        </p:nvSpPr>
        <p:spPr/>
        <p:txBody>
          <a:bodyPr/>
          <a:lstStyle/>
          <a:p>
            <a:r>
              <a:rPr lang="tr-TR" dirty="0"/>
              <a:t>Main:</a:t>
            </a: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25</a:t>
            </a:fld>
            <a:endParaRPr lang="en-US" altLang="tr-TR"/>
          </a:p>
        </p:txBody>
      </p:sp>
      <p:pic>
        <p:nvPicPr>
          <p:cNvPr id="5" name="Picture 4"/>
          <p:cNvPicPr>
            <a:picLocks noChangeAspect="1"/>
          </p:cNvPicPr>
          <p:nvPr/>
        </p:nvPicPr>
        <p:blipFill>
          <a:blip r:embed="rId2"/>
          <a:stretch>
            <a:fillRect/>
          </a:stretch>
        </p:blipFill>
        <p:spPr>
          <a:xfrm>
            <a:off x="755576" y="1772816"/>
            <a:ext cx="7380598" cy="3049076"/>
          </a:xfrm>
          <a:prstGeom prst="rect">
            <a:avLst/>
          </a:prstGeom>
        </p:spPr>
      </p:pic>
      <p:pic>
        <p:nvPicPr>
          <p:cNvPr id="6" name="Picture 5"/>
          <p:cNvPicPr>
            <a:picLocks noChangeAspect="1"/>
          </p:cNvPicPr>
          <p:nvPr/>
        </p:nvPicPr>
        <p:blipFill>
          <a:blip r:embed="rId3"/>
          <a:stretch>
            <a:fillRect/>
          </a:stretch>
        </p:blipFill>
        <p:spPr>
          <a:xfrm>
            <a:off x="6210810" y="4727791"/>
            <a:ext cx="2056380" cy="1796837"/>
          </a:xfrm>
          <a:prstGeom prst="rect">
            <a:avLst/>
          </a:prstGeom>
        </p:spPr>
      </p:pic>
    </p:spTree>
    <p:extLst>
      <p:ext uri="{BB962C8B-B14F-4D97-AF65-F5344CB8AC3E}">
        <p14:creationId xmlns:p14="http://schemas.microsoft.com/office/powerpoint/2010/main" val="40012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First Way – Problem 1 </a:t>
            </a:r>
          </a:p>
        </p:txBody>
      </p:sp>
      <p:sp>
        <p:nvSpPr>
          <p:cNvPr id="3" name="Content Placeholder 2"/>
          <p:cNvSpPr>
            <a:spLocks noGrp="1"/>
          </p:cNvSpPr>
          <p:nvPr>
            <p:ph idx="1"/>
          </p:nvPr>
        </p:nvSpPr>
        <p:spPr/>
        <p:txBody>
          <a:bodyPr/>
          <a:lstStyle/>
          <a:p>
            <a:r>
              <a:rPr lang="en-US" dirty="0"/>
              <a:t>Many dog types, all bark differently</a:t>
            </a:r>
          </a:p>
          <a:p>
            <a:pPr lvl="1"/>
            <a:r>
              <a:rPr lang="en-US" dirty="0"/>
              <a:t>Loudness</a:t>
            </a:r>
          </a:p>
          <a:p>
            <a:pPr lvl="1"/>
            <a:r>
              <a:rPr lang="en-US" dirty="0"/>
              <a:t>Pace</a:t>
            </a:r>
          </a:p>
          <a:p>
            <a:pPr lvl="1"/>
            <a:r>
              <a:rPr lang="en-US" dirty="0"/>
              <a:t>...</a:t>
            </a:r>
          </a:p>
          <a:p>
            <a:endParaRPr lang="tr-TR" dirty="0"/>
          </a:p>
          <a:p>
            <a:r>
              <a:rPr lang="en-US" dirty="0"/>
              <a:t>Do we need to </a:t>
            </a:r>
            <a:br>
              <a:rPr lang="tr-TR" dirty="0"/>
            </a:br>
            <a:r>
              <a:rPr lang="en-US" dirty="0"/>
              <a:t>define another dog</a:t>
            </a:r>
            <a:r>
              <a:rPr lang="tr-TR" dirty="0"/>
              <a:t> </a:t>
            </a:r>
            <a:br>
              <a:rPr lang="tr-TR" dirty="0"/>
            </a:br>
            <a:r>
              <a:rPr lang="en-US" dirty="0"/>
              <a:t>type variable?</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26</a:t>
            </a:fld>
            <a:endParaRPr lang="en-US" altLang="tr-TR"/>
          </a:p>
        </p:txBody>
      </p:sp>
      <p:pic>
        <p:nvPicPr>
          <p:cNvPr id="5" name="Picture 4"/>
          <p:cNvPicPr>
            <a:picLocks noChangeAspect="1"/>
          </p:cNvPicPr>
          <p:nvPr/>
        </p:nvPicPr>
        <p:blipFill>
          <a:blip r:embed="rId2"/>
          <a:stretch>
            <a:fillRect/>
          </a:stretch>
        </p:blipFill>
        <p:spPr>
          <a:xfrm>
            <a:off x="3416302" y="1659784"/>
            <a:ext cx="5368166" cy="4033264"/>
          </a:xfrm>
          <a:prstGeom prst="rect">
            <a:avLst/>
          </a:prstGeom>
        </p:spPr>
      </p:pic>
      <p:pic>
        <p:nvPicPr>
          <p:cNvPr id="6" name="Picture 5"/>
          <p:cNvPicPr>
            <a:picLocks noChangeAspect="1"/>
          </p:cNvPicPr>
          <p:nvPr/>
        </p:nvPicPr>
        <p:blipFill>
          <a:blip r:embed="rId3"/>
          <a:stretch>
            <a:fillRect/>
          </a:stretch>
        </p:blipFill>
        <p:spPr>
          <a:xfrm>
            <a:off x="611560" y="5874061"/>
            <a:ext cx="3888432" cy="347040"/>
          </a:xfrm>
          <a:prstGeom prst="rect">
            <a:avLst/>
          </a:prstGeom>
        </p:spPr>
      </p:pic>
      <p:pic>
        <p:nvPicPr>
          <p:cNvPr id="7" name="Picture 6"/>
          <p:cNvPicPr>
            <a:picLocks noChangeAspect="1"/>
          </p:cNvPicPr>
          <p:nvPr/>
        </p:nvPicPr>
        <p:blipFill rotWithShape="1">
          <a:blip r:embed="rId4"/>
          <a:srcRect t="1" r="33621" b="8286"/>
          <a:stretch/>
        </p:blipFill>
        <p:spPr>
          <a:xfrm>
            <a:off x="3416303" y="5538013"/>
            <a:ext cx="5260153" cy="339259"/>
          </a:xfrm>
          <a:prstGeom prst="rect">
            <a:avLst/>
          </a:prstGeom>
        </p:spPr>
      </p:pic>
    </p:spTree>
    <p:extLst>
      <p:ext uri="{BB962C8B-B14F-4D97-AF65-F5344CB8AC3E}">
        <p14:creationId xmlns:p14="http://schemas.microsoft.com/office/powerpoint/2010/main" val="34550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First Way – Problem 1 </a:t>
            </a:r>
          </a:p>
        </p:txBody>
      </p:sp>
      <p:sp>
        <p:nvSpPr>
          <p:cNvPr id="3" name="Content Placeholder 2"/>
          <p:cNvSpPr>
            <a:spLocks noGrp="1"/>
          </p:cNvSpPr>
          <p:nvPr>
            <p:ph idx="1"/>
          </p:nvPr>
        </p:nvSpPr>
        <p:spPr/>
        <p:txBody>
          <a:bodyPr/>
          <a:lstStyle/>
          <a:p>
            <a:r>
              <a:rPr lang="en-US" dirty="0"/>
              <a:t>Many dog types, all bark differently</a:t>
            </a:r>
          </a:p>
          <a:p>
            <a:pPr lvl="1"/>
            <a:r>
              <a:rPr lang="en-US" dirty="0"/>
              <a:t>Loudness</a:t>
            </a:r>
          </a:p>
          <a:p>
            <a:pPr lvl="1"/>
            <a:r>
              <a:rPr lang="en-US" dirty="0"/>
              <a:t>Pace</a:t>
            </a:r>
          </a:p>
          <a:p>
            <a:pPr lvl="1"/>
            <a:r>
              <a:rPr lang="en-US" dirty="0"/>
              <a:t>...</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27</a:t>
            </a:fld>
            <a:endParaRPr lang="en-US" altLang="tr-TR"/>
          </a:p>
        </p:txBody>
      </p:sp>
      <p:pic>
        <p:nvPicPr>
          <p:cNvPr id="6" name="Picture 5"/>
          <p:cNvPicPr>
            <a:picLocks noChangeAspect="1"/>
          </p:cNvPicPr>
          <p:nvPr/>
        </p:nvPicPr>
        <p:blipFill>
          <a:blip r:embed="rId2"/>
          <a:stretch>
            <a:fillRect/>
          </a:stretch>
        </p:blipFill>
        <p:spPr>
          <a:xfrm>
            <a:off x="3635896" y="1628800"/>
            <a:ext cx="3888432" cy="347040"/>
          </a:xfrm>
          <a:prstGeom prst="rect">
            <a:avLst/>
          </a:prstGeom>
        </p:spPr>
      </p:pic>
      <p:pic>
        <p:nvPicPr>
          <p:cNvPr id="8" name="Picture 7"/>
          <p:cNvPicPr>
            <a:picLocks noChangeAspect="1"/>
          </p:cNvPicPr>
          <p:nvPr/>
        </p:nvPicPr>
        <p:blipFill>
          <a:blip r:embed="rId3"/>
          <a:stretch>
            <a:fillRect/>
          </a:stretch>
        </p:blipFill>
        <p:spPr>
          <a:xfrm>
            <a:off x="2091037" y="2636912"/>
            <a:ext cx="6688207" cy="3559289"/>
          </a:xfrm>
          <a:prstGeom prst="rect">
            <a:avLst/>
          </a:prstGeom>
        </p:spPr>
      </p:pic>
      <p:pic>
        <p:nvPicPr>
          <p:cNvPr id="9" name="Picture 8"/>
          <p:cNvPicPr>
            <a:picLocks noChangeAspect="1"/>
          </p:cNvPicPr>
          <p:nvPr/>
        </p:nvPicPr>
        <p:blipFill>
          <a:blip r:embed="rId4"/>
          <a:stretch>
            <a:fillRect/>
          </a:stretch>
        </p:blipFill>
        <p:spPr>
          <a:xfrm>
            <a:off x="539552" y="3510797"/>
            <a:ext cx="1909764" cy="628571"/>
          </a:xfrm>
          <a:prstGeom prst="rect">
            <a:avLst/>
          </a:prstGeom>
        </p:spPr>
      </p:pic>
    </p:spTree>
    <p:extLst>
      <p:ext uri="{BB962C8B-B14F-4D97-AF65-F5344CB8AC3E}">
        <p14:creationId xmlns:p14="http://schemas.microsoft.com/office/powerpoint/2010/main" val="16664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First Way – Problem 2</a:t>
            </a:r>
          </a:p>
        </p:txBody>
      </p:sp>
      <p:sp>
        <p:nvSpPr>
          <p:cNvPr id="3" name="Content Placeholder 2"/>
          <p:cNvSpPr>
            <a:spLocks noGrp="1"/>
          </p:cNvSpPr>
          <p:nvPr>
            <p:ph idx="1"/>
          </p:nvPr>
        </p:nvSpPr>
        <p:spPr/>
        <p:txBody>
          <a:bodyPr/>
          <a:lstStyle/>
          <a:p>
            <a:r>
              <a:rPr lang="en-US" dirty="0"/>
              <a:t>Jumping is behavior of some animals </a:t>
            </a:r>
            <a:endParaRPr lang="tr-TR" dirty="0"/>
          </a:p>
          <a:p>
            <a:endParaRPr lang="tr-TR" dirty="0"/>
          </a:p>
          <a:p>
            <a:endParaRPr lang="tr-TR" dirty="0"/>
          </a:p>
          <a:p>
            <a:endParaRPr lang="tr-TR" dirty="0"/>
          </a:p>
          <a:p>
            <a:r>
              <a:rPr lang="en-US" dirty="0"/>
              <a:t>cat, dog can jump but not the fish...</a:t>
            </a:r>
          </a:p>
          <a:p>
            <a:r>
              <a:rPr lang="en-US" dirty="0"/>
              <a:t>In main, we should not call jump for fish, but right now we can as follows:</a:t>
            </a:r>
          </a:p>
          <a:p>
            <a:endParaRPr lang="en-US"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28</a:t>
            </a:fld>
            <a:endParaRPr lang="en-US" altLang="tr-TR"/>
          </a:p>
        </p:txBody>
      </p:sp>
      <p:pic>
        <p:nvPicPr>
          <p:cNvPr id="5" name="Picture 4"/>
          <p:cNvPicPr>
            <a:picLocks noChangeAspect="1"/>
          </p:cNvPicPr>
          <p:nvPr/>
        </p:nvPicPr>
        <p:blipFill>
          <a:blip r:embed="rId2"/>
          <a:stretch>
            <a:fillRect/>
          </a:stretch>
        </p:blipFill>
        <p:spPr>
          <a:xfrm>
            <a:off x="899591" y="1628800"/>
            <a:ext cx="7521833" cy="1152128"/>
          </a:xfrm>
          <a:prstGeom prst="rect">
            <a:avLst/>
          </a:prstGeom>
        </p:spPr>
      </p:pic>
      <p:pic>
        <p:nvPicPr>
          <p:cNvPr id="6" name="Picture 5"/>
          <p:cNvPicPr>
            <a:picLocks noChangeAspect="1"/>
          </p:cNvPicPr>
          <p:nvPr/>
        </p:nvPicPr>
        <p:blipFill>
          <a:blip r:embed="rId3"/>
          <a:stretch>
            <a:fillRect/>
          </a:stretch>
        </p:blipFill>
        <p:spPr>
          <a:xfrm>
            <a:off x="899983" y="4365104"/>
            <a:ext cx="6910124" cy="792088"/>
          </a:xfrm>
          <a:prstGeom prst="rect">
            <a:avLst/>
          </a:prstGeom>
        </p:spPr>
      </p:pic>
      <p:pic>
        <p:nvPicPr>
          <p:cNvPr id="7" name="Picture 6"/>
          <p:cNvPicPr>
            <a:picLocks noChangeAspect="1"/>
          </p:cNvPicPr>
          <p:nvPr/>
        </p:nvPicPr>
        <p:blipFill>
          <a:blip r:embed="rId4"/>
          <a:stretch>
            <a:fillRect/>
          </a:stretch>
        </p:blipFill>
        <p:spPr>
          <a:xfrm>
            <a:off x="7464993" y="4221088"/>
            <a:ext cx="747715" cy="747715"/>
          </a:xfrm>
          <a:prstGeom prst="rect">
            <a:avLst/>
          </a:prstGeom>
        </p:spPr>
      </p:pic>
    </p:spTree>
    <p:extLst>
      <p:ext uri="{BB962C8B-B14F-4D97-AF65-F5344CB8AC3E}">
        <p14:creationId xmlns:p14="http://schemas.microsoft.com/office/powerpoint/2010/main" val="217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Different type of animals</a:t>
            </a:r>
          </a:p>
        </p:txBody>
      </p:sp>
      <p:sp>
        <p:nvSpPr>
          <p:cNvPr id="3" name="Content Placeholder 2"/>
          <p:cNvSpPr>
            <a:spLocks noGrp="1"/>
          </p:cNvSpPr>
          <p:nvPr>
            <p:ph idx="1"/>
          </p:nvPr>
        </p:nvSpPr>
        <p:spPr/>
        <p:txBody>
          <a:bodyPr/>
          <a:lstStyle/>
          <a:p>
            <a:r>
              <a:rPr lang="en-US" dirty="0"/>
              <a:t>We will talk about two bad solutions:</a:t>
            </a:r>
          </a:p>
          <a:p>
            <a:pPr lvl="1"/>
            <a:r>
              <a:rPr lang="en-US" dirty="0"/>
              <a:t>First way: </a:t>
            </a:r>
            <a:endParaRPr lang="tr-TR" dirty="0"/>
          </a:p>
          <a:p>
            <a:pPr lvl="2"/>
            <a:r>
              <a:rPr lang="en-US" dirty="0"/>
              <a:t>Inside the same class</a:t>
            </a:r>
          </a:p>
          <a:p>
            <a:pPr lvl="1"/>
            <a:endParaRPr lang="tr-TR" dirty="0"/>
          </a:p>
          <a:p>
            <a:pPr lvl="1"/>
            <a:r>
              <a:rPr lang="en-US" dirty="0"/>
              <a:t>Second way: </a:t>
            </a:r>
            <a:endParaRPr lang="tr-TR" dirty="0"/>
          </a:p>
          <a:p>
            <a:pPr lvl="2"/>
            <a:r>
              <a:rPr lang="en-US" dirty="0"/>
              <a:t>Writing a different class</a:t>
            </a:r>
            <a:endParaRPr lang="tr-TR" dirty="0"/>
          </a:p>
          <a:p>
            <a:endParaRPr lang="tr-TR" dirty="0"/>
          </a:p>
          <a:p>
            <a:endParaRPr lang="tr-TR" dirty="0"/>
          </a:p>
          <a:p>
            <a:r>
              <a:rPr lang="en-US" b="1" dirty="0"/>
              <a:t>Second way: Class for each type</a:t>
            </a:r>
            <a:endParaRPr lang="tr-TR" b="1" dirty="0"/>
          </a:p>
          <a:p>
            <a:pPr lvl="1"/>
            <a:r>
              <a:rPr lang="en-US" dirty="0"/>
              <a:t>We will have individual classes for each animal. </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29</a:t>
            </a:fld>
            <a:endParaRPr lang="en-US" altLang="tr-TR"/>
          </a:p>
        </p:txBody>
      </p:sp>
      <p:pic>
        <p:nvPicPr>
          <p:cNvPr id="5" name="Picture 4"/>
          <p:cNvPicPr>
            <a:picLocks noChangeAspect="1"/>
          </p:cNvPicPr>
          <p:nvPr/>
        </p:nvPicPr>
        <p:blipFill>
          <a:blip r:embed="rId2"/>
          <a:stretch>
            <a:fillRect/>
          </a:stretch>
        </p:blipFill>
        <p:spPr>
          <a:xfrm>
            <a:off x="3707904" y="1628800"/>
            <a:ext cx="747715" cy="747715"/>
          </a:xfrm>
          <a:prstGeom prst="rect">
            <a:avLst/>
          </a:prstGeom>
        </p:spPr>
      </p:pic>
    </p:spTree>
    <p:extLst>
      <p:ext uri="{BB962C8B-B14F-4D97-AF65-F5344CB8AC3E}">
        <p14:creationId xmlns:p14="http://schemas.microsoft.com/office/powerpoint/2010/main" val="42412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3E13-4CE6-4045-D982-72E354DAC19A}"/>
              </a:ext>
            </a:extLst>
          </p:cNvPr>
          <p:cNvSpPr>
            <a:spLocks noGrp="1"/>
          </p:cNvSpPr>
          <p:nvPr>
            <p:ph type="title"/>
          </p:nvPr>
        </p:nvSpPr>
        <p:spPr/>
        <p:txBody>
          <a:bodyPr/>
          <a:lstStyle/>
          <a:p>
            <a:pPr>
              <a:spcBef>
                <a:spcPct val="20000"/>
              </a:spcBef>
              <a:defRPr/>
            </a:pPr>
            <a:r>
              <a:rPr lang="tr-TR" sz="3600" b="0" dirty="0">
                <a:solidFill>
                  <a:srgbClr val="FF0000"/>
                </a:solidFill>
                <a:ea typeface="+mn-ea"/>
              </a:rPr>
              <a:t>Outline</a:t>
            </a:r>
            <a:endParaRPr lang="tr-TR" sz="3600" dirty="0"/>
          </a:p>
        </p:txBody>
      </p:sp>
      <p:sp>
        <p:nvSpPr>
          <p:cNvPr id="3" name="Content Placeholder 2">
            <a:extLst>
              <a:ext uri="{FF2B5EF4-FFF2-40B4-BE49-F238E27FC236}">
                <a16:creationId xmlns:a16="http://schemas.microsoft.com/office/drawing/2014/main" id="{8138E579-F81A-F525-ABA0-8CB4B509211D}"/>
              </a:ext>
            </a:extLst>
          </p:cNvPr>
          <p:cNvSpPr>
            <a:spLocks noGrp="1"/>
          </p:cNvSpPr>
          <p:nvPr>
            <p:ph idx="1"/>
          </p:nvPr>
        </p:nvSpPr>
        <p:spPr/>
        <p:txBody>
          <a:bodyPr>
            <a:normAutofit/>
          </a:bodyPr>
          <a:lstStyle/>
          <a:p>
            <a:r>
              <a:rPr lang="en-GB" altLang="tr-TR" dirty="0">
                <a:solidFill>
                  <a:srgbClr val="00B0F0"/>
                </a:solidFill>
              </a:rPr>
              <a:t>Inheritance Hierarchies</a:t>
            </a:r>
          </a:p>
          <a:p>
            <a:r>
              <a:rPr lang="en-US" altLang="tr-TR" dirty="0">
                <a:solidFill>
                  <a:srgbClr val="00B0F0"/>
                </a:solidFill>
              </a:rPr>
              <a:t>Inheritance</a:t>
            </a:r>
          </a:p>
          <a:p>
            <a:r>
              <a:rPr lang="en-GB" altLang="tr-TR" dirty="0">
                <a:solidFill>
                  <a:srgbClr val="00B0F0"/>
                </a:solidFill>
              </a:rPr>
              <a:t>protected Members</a:t>
            </a:r>
          </a:p>
          <a:p>
            <a:r>
              <a:rPr lang="en-GB" altLang="tr-TR" dirty="0">
                <a:solidFill>
                  <a:srgbClr val="00B0F0"/>
                </a:solidFill>
              </a:rPr>
              <a:t>Class Hierarchy</a:t>
            </a:r>
          </a:p>
          <a:p>
            <a:r>
              <a:rPr lang="en-GB" altLang="tr-TR" dirty="0">
                <a:solidFill>
                  <a:srgbClr val="00B0F0"/>
                </a:solidFill>
              </a:rPr>
              <a:t>Extending from Object Class</a:t>
            </a:r>
          </a:p>
          <a:p>
            <a:r>
              <a:rPr lang="en-GB" altLang="tr-TR" dirty="0">
                <a:solidFill>
                  <a:srgbClr val="00B0F0"/>
                </a:solidFill>
              </a:rPr>
              <a:t>Derived Classes</a:t>
            </a:r>
          </a:p>
          <a:p>
            <a:r>
              <a:rPr lang="en-GB" altLang="tr-TR" dirty="0">
                <a:solidFill>
                  <a:srgbClr val="00B0F0"/>
                </a:solidFill>
              </a:rPr>
              <a:t>Constructors</a:t>
            </a:r>
          </a:p>
          <a:p>
            <a:r>
              <a:rPr lang="en-GB" altLang="tr-TR" dirty="0">
                <a:solidFill>
                  <a:srgbClr val="00B0F0"/>
                </a:solidFill>
              </a:rPr>
              <a:t>super();</a:t>
            </a:r>
          </a:p>
          <a:p>
            <a:r>
              <a:rPr lang="en-GB" altLang="tr-TR" dirty="0">
                <a:solidFill>
                  <a:srgbClr val="00B0F0"/>
                </a:solidFill>
              </a:rPr>
              <a:t>Constructor Call</a:t>
            </a:r>
          </a:p>
          <a:p>
            <a:r>
              <a:rPr lang="en-GB" altLang="tr-TR" dirty="0">
                <a:solidFill>
                  <a:srgbClr val="00B0F0"/>
                </a:solidFill>
              </a:rPr>
              <a:t>Overriding (Overwriting)</a:t>
            </a:r>
          </a:p>
          <a:p>
            <a:r>
              <a:rPr lang="en-GB" altLang="tr-TR" dirty="0">
                <a:solidFill>
                  <a:srgbClr val="00B0F0"/>
                </a:solidFill>
              </a:rPr>
              <a:t>Overloading vs. </a:t>
            </a:r>
            <a:r>
              <a:rPr lang="en-GB" altLang="tr-TR">
                <a:solidFill>
                  <a:srgbClr val="00B0F0"/>
                </a:solidFill>
              </a:rPr>
              <a:t>Overriding</a:t>
            </a:r>
          </a:p>
          <a:p>
            <a:endParaRPr lang="en-GB" altLang="tr-TR" dirty="0">
              <a:solidFill>
                <a:srgbClr val="00B0F0"/>
              </a:solidFill>
            </a:endParaRPr>
          </a:p>
        </p:txBody>
      </p:sp>
      <p:sp>
        <p:nvSpPr>
          <p:cNvPr id="5" name="Slide Number Placeholder 4">
            <a:extLst>
              <a:ext uri="{FF2B5EF4-FFF2-40B4-BE49-F238E27FC236}">
                <a16:creationId xmlns:a16="http://schemas.microsoft.com/office/drawing/2014/main" id="{7D663388-2D14-FECC-557B-E07CF1FD680B}"/>
              </a:ext>
            </a:extLst>
          </p:cNvPr>
          <p:cNvSpPr>
            <a:spLocks noGrp="1"/>
          </p:cNvSpPr>
          <p:nvPr>
            <p:ph type="sldNum" sz="quarter" idx="10"/>
          </p:nvPr>
        </p:nvSpPr>
        <p:spPr/>
        <p:txBody>
          <a:bodyPr/>
          <a:lstStyle/>
          <a:p>
            <a:pPr>
              <a:defRPr/>
            </a:pPr>
            <a:fld id="{784B80BB-128E-4902-B3C3-D56A4AC28474}" type="slidenum">
              <a:rPr lang="en-US" altLang="tr-TR" smtClean="0"/>
              <a:pPr>
                <a:defRPr/>
              </a:pPr>
              <a:t>3</a:t>
            </a:fld>
            <a:endParaRPr lang="en-US" altLang="tr-TR" dirty="0"/>
          </a:p>
        </p:txBody>
      </p:sp>
    </p:spTree>
    <p:extLst>
      <p:ext uri="{BB962C8B-B14F-4D97-AF65-F5344CB8AC3E}">
        <p14:creationId xmlns:p14="http://schemas.microsoft.com/office/powerpoint/2010/main" val="422978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Second way: Class for each type</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30</a:t>
            </a:fld>
            <a:endParaRPr lang="en-US" altLang="tr-TR"/>
          </a:p>
        </p:txBody>
      </p:sp>
      <p:pic>
        <p:nvPicPr>
          <p:cNvPr id="8" name="Picture 7"/>
          <p:cNvPicPr>
            <a:picLocks noChangeAspect="1"/>
          </p:cNvPicPr>
          <p:nvPr/>
        </p:nvPicPr>
        <p:blipFill>
          <a:blip r:embed="rId2"/>
          <a:stretch>
            <a:fillRect/>
          </a:stretch>
        </p:blipFill>
        <p:spPr>
          <a:xfrm>
            <a:off x="35496" y="764704"/>
            <a:ext cx="4505112" cy="5157457"/>
          </a:xfrm>
          <a:prstGeom prst="rect">
            <a:avLst/>
          </a:prstGeom>
        </p:spPr>
      </p:pic>
      <p:pic>
        <p:nvPicPr>
          <p:cNvPr id="10" name="Picture 9"/>
          <p:cNvPicPr>
            <a:picLocks noChangeAspect="1"/>
          </p:cNvPicPr>
          <p:nvPr/>
        </p:nvPicPr>
        <p:blipFill>
          <a:blip r:embed="rId3"/>
          <a:stretch>
            <a:fillRect/>
          </a:stretch>
        </p:blipFill>
        <p:spPr>
          <a:xfrm>
            <a:off x="4648142" y="1087779"/>
            <a:ext cx="4266952" cy="4810262"/>
          </a:xfrm>
          <a:prstGeom prst="rect">
            <a:avLst/>
          </a:prstGeom>
        </p:spPr>
      </p:pic>
      <p:sp>
        <p:nvSpPr>
          <p:cNvPr id="11" name="Rectangle 10"/>
          <p:cNvSpPr/>
          <p:nvPr/>
        </p:nvSpPr>
        <p:spPr bwMode="auto">
          <a:xfrm>
            <a:off x="395536" y="1268760"/>
            <a:ext cx="8496944" cy="456456"/>
          </a:xfrm>
          <a:prstGeom prst="rect">
            <a:avLst/>
          </a:prstGeom>
          <a:solidFill>
            <a:srgbClr val="92D050">
              <a:alpha val="20000"/>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bg2"/>
              </a:solidFill>
              <a:effectLst/>
              <a:latin typeface="Arial" charset="0"/>
            </a:endParaRPr>
          </a:p>
        </p:txBody>
      </p:sp>
      <p:sp>
        <p:nvSpPr>
          <p:cNvPr id="12" name="Rectangle 11"/>
          <p:cNvSpPr/>
          <p:nvPr/>
        </p:nvSpPr>
        <p:spPr bwMode="auto">
          <a:xfrm>
            <a:off x="395536" y="2540496"/>
            <a:ext cx="8496944" cy="2544688"/>
          </a:xfrm>
          <a:prstGeom prst="rect">
            <a:avLst/>
          </a:prstGeom>
          <a:solidFill>
            <a:srgbClr val="92D050">
              <a:alpha val="20000"/>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bg2"/>
              </a:solidFill>
              <a:effectLst/>
              <a:latin typeface="Arial" charset="0"/>
            </a:endParaRPr>
          </a:p>
        </p:txBody>
      </p:sp>
      <p:pic>
        <p:nvPicPr>
          <p:cNvPr id="13" name="Picture 12"/>
          <p:cNvPicPr>
            <a:picLocks noChangeAspect="1"/>
          </p:cNvPicPr>
          <p:nvPr/>
        </p:nvPicPr>
        <p:blipFill>
          <a:blip r:embed="rId4"/>
          <a:stretch>
            <a:fillRect/>
          </a:stretch>
        </p:blipFill>
        <p:spPr>
          <a:xfrm>
            <a:off x="1259632" y="5577635"/>
            <a:ext cx="6132708" cy="790611"/>
          </a:xfrm>
          <a:prstGeom prst="rect">
            <a:avLst/>
          </a:prstGeom>
        </p:spPr>
      </p:pic>
    </p:spTree>
    <p:extLst>
      <p:ext uri="{BB962C8B-B14F-4D97-AF65-F5344CB8AC3E}">
        <p14:creationId xmlns:p14="http://schemas.microsoft.com/office/powerpoint/2010/main" val="12709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Different type of animals</a:t>
            </a:r>
          </a:p>
        </p:txBody>
      </p:sp>
      <p:sp>
        <p:nvSpPr>
          <p:cNvPr id="3" name="Content Placeholder 2"/>
          <p:cNvSpPr>
            <a:spLocks noGrp="1"/>
          </p:cNvSpPr>
          <p:nvPr>
            <p:ph idx="1"/>
          </p:nvPr>
        </p:nvSpPr>
        <p:spPr/>
        <p:txBody>
          <a:bodyPr/>
          <a:lstStyle/>
          <a:p>
            <a:r>
              <a:rPr lang="en-US" dirty="0"/>
              <a:t>We will talk about two bad solutions:</a:t>
            </a:r>
          </a:p>
          <a:p>
            <a:pPr lvl="1"/>
            <a:r>
              <a:rPr lang="en-US" dirty="0"/>
              <a:t>First way: </a:t>
            </a:r>
            <a:endParaRPr lang="tr-TR" dirty="0"/>
          </a:p>
          <a:p>
            <a:pPr lvl="2"/>
            <a:r>
              <a:rPr lang="en-US" dirty="0"/>
              <a:t>Inside the same class</a:t>
            </a:r>
          </a:p>
          <a:p>
            <a:pPr lvl="1"/>
            <a:endParaRPr lang="tr-TR" dirty="0"/>
          </a:p>
          <a:p>
            <a:pPr lvl="1"/>
            <a:r>
              <a:rPr lang="en-US" dirty="0"/>
              <a:t>Second way: </a:t>
            </a:r>
            <a:endParaRPr lang="tr-TR" dirty="0"/>
          </a:p>
          <a:p>
            <a:pPr lvl="2"/>
            <a:r>
              <a:rPr lang="en-US" dirty="0"/>
              <a:t>Writing a different class</a:t>
            </a:r>
            <a:endParaRPr lang="tr-TR" dirty="0"/>
          </a:p>
          <a:p>
            <a:endParaRPr lang="tr-TR" dirty="0"/>
          </a:p>
          <a:p>
            <a:endParaRPr lang="tr-TR" dirty="0"/>
          </a:p>
          <a:p>
            <a:r>
              <a:rPr lang="en-US" dirty="0"/>
              <a:t>A good solution is to use inheritance</a:t>
            </a:r>
          </a:p>
          <a:p>
            <a:pPr lvl="1"/>
            <a:r>
              <a:rPr lang="en-US" dirty="0"/>
              <a:t>Keep the common attributes and functionalities in one class</a:t>
            </a:r>
          </a:p>
          <a:p>
            <a:pPr lvl="1"/>
            <a:r>
              <a:rPr lang="en-US" dirty="0"/>
              <a:t>Split only the different attributes and functionalities in different classes.</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31</a:t>
            </a:fld>
            <a:endParaRPr lang="en-US" altLang="tr-TR"/>
          </a:p>
        </p:txBody>
      </p:sp>
      <p:pic>
        <p:nvPicPr>
          <p:cNvPr id="5" name="Picture 4"/>
          <p:cNvPicPr>
            <a:picLocks noChangeAspect="1"/>
          </p:cNvPicPr>
          <p:nvPr/>
        </p:nvPicPr>
        <p:blipFill>
          <a:blip r:embed="rId2"/>
          <a:stretch>
            <a:fillRect/>
          </a:stretch>
        </p:blipFill>
        <p:spPr>
          <a:xfrm>
            <a:off x="3608472" y="1596832"/>
            <a:ext cx="747715" cy="747715"/>
          </a:xfrm>
          <a:prstGeom prst="rect">
            <a:avLst/>
          </a:prstGeom>
        </p:spPr>
      </p:pic>
      <p:pic>
        <p:nvPicPr>
          <p:cNvPr id="6" name="Picture 5"/>
          <p:cNvPicPr>
            <a:picLocks noChangeAspect="1"/>
          </p:cNvPicPr>
          <p:nvPr/>
        </p:nvPicPr>
        <p:blipFill>
          <a:blip r:embed="rId2"/>
          <a:stretch>
            <a:fillRect/>
          </a:stretch>
        </p:blipFill>
        <p:spPr>
          <a:xfrm>
            <a:off x="3635896" y="2704762"/>
            <a:ext cx="747715" cy="747715"/>
          </a:xfrm>
          <a:prstGeom prst="rect">
            <a:avLst/>
          </a:prstGeom>
        </p:spPr>
      </p:pic>
      <p:pic>
        <p:nvPicPr>
          <p:cNvPr id="7" name="Picture 6"/>
          <p:cNvPicPr>
            <a:picLocks noChangeAspect="1"/>
          </p:cNvPicPr>
          <p:nvPr/>
        </p:nvPicPr>
        <p:blipFill>
          <a:blip r:embed="rId3"/>
          <a:stretch>
            <a:fillRect/>
          </a:stretch>
        </p:blipFill>
        <p:spPr>
          <a:xfrm>
            <a:off x="5724128" y="4221088"/>
            <a:ext cx="410041" cy="471590"/>
          </a:xfrm>
          <a:prstGeom prst="rect">
            <a:avLst/>
          </a:prstGeom>
        </p:spPr>
      </p:pic>
    </p:spTree>
    <p:extLst>
      <p:ext uri="{BB962C8B-B14F-4D97-AF65-F5344CB8AC3E}">
        <p14:creationId xmlns:p14="http://schemas.microsoft.com/office/powerpoint/2010/main" val="424663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en-US" dirty="0"/>
              <a:t>A class can inherit some of its </a:t>
            </a:r>
            <a:r>
              <a:rPr lang="en-US" dirty="0" err="1"/>
              <a:t>attibutes</a:t>
            </a:r>
            <a:r>
              <a:rPr lang="en-US" dirty="0"/>
              <a:t> and behaviors from another class.</a:t>
            </a:r>
          </a:p>
          <a:p>
            <a:r>
              <a:rPr lang="en-US" dirty="0"/>
              <a:t>A </a:t>
            </a:r>
            <a:r>
              <a:rPr lang="en-US" dirty="0">
                <a:solidFill>
                  <a:srgbClr val="C00000"/>
                </a:solidFill>
              </a:rPr>
              <a:t>derived</a:t>
            </a:r>
            <a:r>
              <a:rPr lang="en-US" dirty="0"/>
              <a:t> class </a:t>
            </a:r>
            <a:r>
              <a:rPr lang="en-US" dirty="0">
                <a:solidFill>
                  <a:srgbClr val="00B050"/>
                </a:solidFill>
              </a:rPr>
              <a:t>inherits from </a:t>
            </a:r>
            <a:r>
              <a:rPr lang="en-US" dirty="0"/>
              <a:t>the </a:t>
            </a:r>
            <a:r>
              <a:rPr lang="en-US" dirty="0">
                <a:solidFill>
                  <a:schemeClr val="accent1">
                    <a:lumMod val="75000"/>
                  </a:schemeClr>
                </a:solidFill>
              </a:rPr>
              <a:t>base</a:t>
            </a:r>
            <a:r>
              <a:rPr lang="en-US" dirty="0"/>
              <a:t> class.</a:t>
            </a:r>
          </a:p>
          <a:p>
            <a:r>
              <a:rPr lang="en-US" dirty="0"/>
              <a:t>A </a:t>
            </a:r>
            <a:r>
              <a:rPr lang="en-US" dirty="0">
                <a:solidFill>
                  <a:srgbClr val="C00000"/>
                </a:solidFill>
              </a:rPr>
              <a:t>sub</a:t>
            </a:r>
            <a:r>
              <a:rPr lang="en-US" dirty="0"/>
              <a:t> class </a:t>
            </a:r>
            <a:r>
              <a:rPr lang="en-US" dirty="0">
                <a:solidFill>
                  <a:srgbClr val="00B050"/>
                </a:solidFill>
              </a:rPr>
              <a:t>inherits</a:t>
            </a:r>
            <a:r>
              <a:rPr lang="tr-TR" dirty="0">
                <a:solidFill>
                  <a:srgbClr val="00B050"/>
                </a:solidFill>
              </a:rPr>
              <a:t> </a:t>
            </a:r>
            <a:r>
              <a:rPr lang="en-US" dirty="0">
                <a:solidFill>
                  <a:srgbClr val="00B050"/>
                </a:solidFill>
              </a:rPr>
              <a:t>from</a:t>
            </a:r>
            <a:r>
              <a:rPr lang="tr-TR" dirty="0">
                <a:solidFill>
                  <a:srgbClr val="00B050"/>
                </a:solidFill>
              </a:rPr>
              <a:t>/extends</a:t>
            </a:r>
            <a:r>
              <a:rPr lang="en-US" dirty="0">
                <a:solidFill>
                  <a:srgbClr val="00B050"/>
                </a:solidFill>
              </a:rPr>
              <a:t> </a:t>
            </a:r>
            <a:r>
              <a:rPr lang="en-US" dirty="0"/>
              <a:t>the </a:t>
            </a:r>
            <a:r>
              <a:rPr lang="en-US" dirty="0">
                <a:solidFill>
                  <a:schemeClr val="accent1">
                    <a:lumMod val="75000"/>
                  </a:schemeClr>
                </a:solidFill>
              </a:rPr>
              <a:t>super </a:t>
            </a:r>
            <a:r>
              <a:rPr lang="en-US" dirty="0"/>
              <a:t>class.</a:t>
            </a:r>
          </a:p>
          <a:p>
            <a:r>
              <a:rPr lang="en-US" dirty="0"/>
              <a:t>Keep the common attributes and functionalities in one class</a:t>
            </a:r>
          </a:p>
          <a:p>
            <a:pPr lvl="1"/>
            <a:r>
              <a:rPr lang="en-US" dirty="0"/>
              <a:t>Animal class</a:t>
            </a:r>
          </a:p>
          <a:p>
            <a:pPr lvl="2"/>
            <a:r>
              <a:rPr lang="en-US" dirty="0"/>
              <a:t>name and color</a:t>
            </a:r>
          </a:p>
          <a:p>
            <a:pPr lvl="2"/>
            <a:r>
              <a:rPr lang="en-US" dirty="0">
                <a:solidFill>
                  <a:srgbClr val="0070C0"/>
                </a:solidFill>
              </a:rPr>
              <a:t>setter</a:t>
            </a:r>
            <a:r>
              <a:rPr lang="en-US" dirty="0"/>
              <a:t> and </a:t>
            </a:r>
            <a:r>
              <a:rPr lang="en-US" dirty="0">
                <a:solidFill>
                  <a:srgbClr val="0070C0"/>
                </a:solidFill>
              </a:rPr>
              <a:t>getter</a:t>
            </a:r>
            <a:r>
              <a:rPr lang="en-US" dirty="0"/>
              <a:t> functions</a:t>
            </a:r>
          </a:p>
          <a:p>
            <a:r>
              <a:rPr lang="en-US" dirty="0"/>
              <a:t>Split only the different attributes and functionalities in different classes.</a:t>
            </a:r>
          </a:p>
          <a:p>
            <a:pPr lvl="1"/>
            <a:r>
              <a:rPr lang="en-US" dirty="0"/>
              <a:t>Cat, dog, cow ... classes</a:t>
            </a:r>
          </a:p>
          <a:p>
            <a:pPr lvl="2"/>
            <a:r>
              <a:rPr lang="en-US" dirty="0"/>
              <a:t>speak, jump function</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32</a:t>
            </a:fld>
            <a:endParaRPr lang="en-US" altLang="tr-TR"/>
          </a:p>
        </p:txBody>
      </p:sp>
    </p:spTree>
    <p:extLst>
      <p:ext uri="{BB962C8B-B14F-4D97-AF65-F5344CB8AC3E}">
        <p14:creationId xmlns:p14="http://schemas.microsoft.com/office/powerpoint/2010/main" val="367430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Animal Class</a:t>
            </a: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33</a:t>
            </a:fld>
            <a:endParaRPr lang="en-US" altLang="tr-TR"/>
          </a:p>
        </p:txBody>
      </p:sp>
      <p:pic>
        <p:nvPicPr>
          <p:cNvPr id="5" name="Picture 4"/>
          <p:cNvPicPr>
            <a:picLocks noChangeAspect="1"/>
          </p:cNvPicPr>
          <p:nvPr/>
        </p:nvPicPr>
        <p:blipFill>
          <a:blip r:embed="rId2"/>
          <a:stretch>
            <a:fillRect/>
          </a:stretch>
        </p:blipFill>
        <p:spPr>
          <a:xfrm>
            <a:off x="467544" y="1151786"/>
            <a:ext cx="8303482" cy="5372842"/>
          </a:xfrm>
          <a:prstGeom prst="rect">
            <a:avLst/>
          </a:prstGeom>
        </p:spPr>
      </p:pic>
    </p:spTree>
    <p:extLst>
      <p:ext uri="{BB962C8B-B14F-4D97-AF65-F5344CB8AC3E}">
        <p14:creationId xmlns:p14="http://schemas.microsoft.com/office/powerpoint/2010/main" val="3857534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Cat and Dog Classes</a:t>
            </a:r>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34</a:t>
            </a:fld>
            <a:endParaRPr lang="en-US" altLang="tr-TR"/>
          </a:p>
        </p:txBody>
      </p:sp>
      <p:pic>
        <p:nvPicPr>
          <p:cNvPr id="5" name="Picture 4"/>
          <p:cNvPicPr>
            <a:picLocks noChangeAspect="1"/>
          </p:cNvPicPr>
          <p:nvPr/>
        </p:nvPicPr>
        <p:blipFill>
          <a:blip r:embed="rId2"/>
          <a:stretch>
            <a:fillRect/>
          </a:stretch>
        </p:blipFill>
        <p:spPr>
          <a:xfrm>
            <a:off x="429418" y="1124744"/>
            <a:ext cx="5770921" cy="2056815"/>
          </a:xfrm>
          <a:prstGeom prst="rect">
            <a:avLst/>
          </a:prstGeom>
        </p:spPr>
      </p:pic>
      <p:pic>
        <p:nvPicPr>
          <p:cNvPr id="6" name="Picture 5"/>
          <p:cNvPicPr>
            <a:picLocks noChangeAspect="1"/>
          </p:cNvPicPr>
          <p:nvPr/>
        </p:nvPicPr>
        <p:blipFill>
          <a:blip r:embed="rId3"/>
          <a:stretch>
            <a:fillRect/>
          </a:stretch>
        </p:blipFill>
        <p:spPr>
          <a:xfrm>
            <a:off x="3271021" y="4580412"/>
            <a:ext cx="5513447" cy="1944216"/>
          </a:xfrm>
          <a:prstGeom prst="rect">
            <a:avLst/>
          </a:prstGeom>
        </p:spPr>
      </p:pic>
      <p:sp>
        <p:nvSpPr>
          <p:cNvPr id="7" name="Rectangle 6"/>
          <p:cNvSpPr/>
          <p:nvPr/>
        </p:nvSpPr>
        <p:spPr bwMode="auto">
          <a:xfrm>
            <a:off x="3203848" y="1160864"/>
            <a:ext cx="1224136" cy="395927"/>
          </a:xfrm>
          <a:prstGeom prst="rect">
            <a:avLst/>
          </a:prstGeom>
          <a:solidFill>
            <a:srgbClr val="FF9900">
              <a:alpha val="20000"/>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bg2"/>
              </a:solidFill>
              <a:effectLst/>
              <a:latin typeface="Arial" charset="0"/>
            </a:endParaRPr>
          </a:p>
        </p:txBody>
      </p:sp>
      <p:sp>
        <p:nvSpPr>
          <p:cNvPr id="8" name="Rectangle 7"/>
          <p:cNvSpPr/>
          <p:nvPr/>
        </p:nvSpPr>
        <p:spPr bwMode="auto">
          <a:xfrm>
            <a:off x="5940152" y="4580411"/>
            <a:ext cx="1224136" cy="395927"/>
          </a:xfrm>
          <a:prstGeom prst="rect">
            <a:avLst/>
          </a:prstGeom>
          <a:solidFill>
            <a:srgbClr val="FF9900">
              <a:alpha val="20000"/>
            </a:srgbClr>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bg2"/>
              </a:solidFill>
              <a:effectLst/>
              <a:latin typeface="Arial" charset="0"/>
            </a:endParaRPr>
          </a:p>
        </p:txBody>
      </p:sp>
      <p:sp>
        <p:nvSpPr>
          <p:cNvPr id="9" name="TextBox 8"/>
          <p:cNvSpPr txBox="1"/>
          <p:nvPr/>
        </p:nvSpPr>
        <p:spPr>
          <a:xfrm>
            <a:off x="5868144" y="2655012"/>
            <a:ext cx="1593706" cy="400110"/>
          </a:xfrm>
          <a:prstGeom prst="rect">
            <a:avLst/>
          </a:prstGeom>
          <a:solidFill>
            <a:srgbClr val="FF9900">
              <a:alpha val="20000"/>
            </a:srgbClr>
          </a:solidFill>
          <a:ln>
            <a:solidFill>
              <a:schemeClr val="tx1"/>
            </a:solidFill>
          </a:ln>
        </p:spPr>
        <p:txBody>
          <a:bodyPr wrap="none" rtlCol="0">
            <a:spAutoFit/>
          </a:bodyPr>
          <a:lstStyle/>
          <a:p>
            <a:r>
              <a:rPr lang="tr-TR" sz="2000" dirty="0">
                <a:solidFill>
                  <a:srgbClr val="C00000"/>
                </a:solidFill>
              </a:rPr>
              <a:t>inherits from</a:t>
            </a:r>
          </a:p>
        </p:txBody>
      </p:sp>
    </p:spTree>
    <p:extLst>
      <p:ext uri="{BB962C8B-B14F-4D97-AF65-F5344CB8AC3E}">
        <p14:creationId xmlns:p14="http://schemas.microsoft.com/office/powerpoint/2010/main" val="28460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 Hierarchy</a:t>
            </a:r>
          </a:p>
        </p:txBody>
      </p:sp>
      <p:sp>
        <p:nvSpPr>
          <p:cNvPr id="3" name="Content Placeholder 2"/>
          <p:cNvSpPr>
            <a:spLocks noGrp="1"/>
          </p:cNvSpPr>
          <p:nvPr>
            <p:ph idx="1"/>
          </p:nvPr>
        </p:nvSpPr>
        <p:spPr/>
        <p:txBody>
          <a:bodyPr/>
          <a:lstStyle/>
          <a:p>
            <a:r>
              <a:rPr lang="de-DE" dirty="0"/>
              <a:t>Classes in Java form </a:t>
            </a:r>
            <a:r>
              <a:rPr lang="de-DE" b="1" dirty="0"/>
              <a:t>hierarchies</a:t>
            </a:r>
            <a:r>
              <a:rPr lang="de-DE" dirty="0"/>
              <a:t>.</a:t>
            </a:r>
            <a:endParaRPr lang="tr-TR" dirty="0"/>
          </a:p>
          <a:p>
            <a:r>
              <a:rPr lang="en-US" dirty="0"/>
              <a:t>Animal class represent all animal objects.</a:t>
            </a: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en-US" dirty="0"/>
              <a:t>The four subclasses correspond to particular animal type object.</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35</a:t>
            </a:fld>
            <a:endParaRPr lang="en-US" altLang="tr-TR"/>
          </a:p>
        </p:txBody>
      </p:sp>
      <p:pic>
        <p:nvPicPr>
          <p:cNvPr id="7" name="Picture 6"/>
          <p:cNvPicPr>
            <a:picLocks noChangeAspect="1"/>
          </p:cNvPicPr>
          <p:nvPr/>
        </p:nvPicPr>
        <p:blipFill>
          <a:blip r:embed="rId2"/>
          <a:stretch>
            <a:fillRect/>
          </a:stretch>
        </p:blipFill>
        <p:spPr>
          <a:xfrm>
            <a:off x="523667" y="2132856"/>
            <a:ext cx="8096666" cy="2304256"/>
          </a:xfrm>
          <a:prstGeom prst="rect">
            <a:avLst/>
          </a:prstGeom>
        </p:spPr>
      </p:pic>
      <p:pic>
        <p:nvPicPr>
          <p:cNvPr id="8" name="Picture 7"/>
          <p:cNvPicPr>
            <a:picLocks noChangeAspect="1"/>
          </p:cNvPicPr>
          <p:nvPr/>
        </p:nvPicPr>
        <p:blipFill>
          <a:blip r:embed="rId3"/>
          <a:stretch>
            <a:fillRect/>
          </a:stretch>
        </p:blipFill>
        <p:spPr>
          <a:xfrm>
            <a:off x="5978904" y="2123549"/>
            <a:ext cx="2520191" cy="729387"/>
          </a:xfrm>
          <a:prstGeom prst="rect">
            <a:avLst/>
          </a:prstGeom>
        </p:spPr>
      </p:pic>
      <p:pic>
        <p:nvPicPr>
          <p:cNvPr id="9" name="Picture 8"/>
          <p:cNvPicPr>
            <a:picLocks noChangeAspect="1"/>
          </p:cNvPicPr>
          <p:nvPr/>
        </p:nvPicPr>
        <p:blipFill>
          <a:blip r:embed="rId4"/>
          <a:stretch>
            <a:fillRect/>
          </a:stretch>
        </p:blipFill>
        <p:spPr>
          <a:xfrm>
            <a:off x="2987824" y="4715837"/>
            <a:ext cx="3219615" cy="729387"/>
          </a:xfrm>
          <a:prstGeom prst="rect">
            <a:avLst/>
          </a:prstGeom>
        </p:spPr>
      </p:pic>
    </p:spTree>
    <p:extLst>
      <p:ext uri="{BB962C8B-B14F-4D97-AF65-F5344CB8AC3E}">
        <p14:creationId xmlns:p14="http://schemas.microsoft.com/office/powerpoint/2010/main" val="20852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 Hierarchy</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r>
              <a:rPr lang="en-US" dirty="0"/>
              <a:t>This class diagram shows that Cat, Dog, Cow and Fish is also an Animal but the inverse is </a:t>
            </a:r>
            <a:r>
              <a:rPr lang="en-US" b="1" dirty="0"/>
              <a:t>NOT TRUE</a:t>
            </a:r>
            <a:r>
              <a:rPr lang="en-US" dirty="0"/>
              <a:t>. </a:t>
            </a:r>
            <a:endParaRPr lang="tr-TR" dirty="0"/>
          </a:p>
          <a:p>
            <a:r>
              <a:rPr lang="en-US" dirty="0"/>
              <a:t>Any animal is not a Cat, any Animal is not a Dog, etc. </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36</a:t>
            </a:fld>
            <a:endParaRPr lang="en-US" altLang="tr-TR"/>
          </a:p>
        </p:txBody>
      </p:sp>
      <p:pic>
        <p:nvPicPr>
          <p:cNvPr id="7" name="Picture 6"/>
          <p:cNvPicPr>
            <a:picLocks noChangeAspect="1"/>
          </p:cNvPicPr>
          <p:nvPr/>
        </p:nvPicPr>
        <p:blipFill>
          <a:blip r:embed="rId2"/>
          <a:stretch>
            <a:fillRect/>
          </a:stretch>
        </p:blipFill>
        <p:spPr>
          <a:xfrm>
            <a:off x="523667" y="1412776"/>
            <a:ext cx="8096666" cy="2304256"/>
          </a:xfrm>
          <a:prstGeom prst="rect">
            <a:avLst/>
          </a:prstGeom>
        </p:spPr>
      </p:pic>
    </p:spTree>
    <p:extLst>
      <p:ext uri="{BB962C8B-B14F-4D97-AF65-F5344CB8AC3E}">
        <p14:creationId xmlns:p14="http://schemas.microsoft.com/office/powerpoint/2010/main" val="69735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 Hierarchy</a:t>
            </a:r>
          </a:p>
        </p:txBody>
      </p:sp>
      <p:sp>
        <p:nvSpPr>
          <p:cNvPr id="3" name="Content Placeholder 2"/>
          <p:cNvSpPr>
            <a:spLocks noGrp="1"/>
          </p:cNvSpPr>
          <p:nvPr>
            <p:ph idx="1"/>
          </p:nvPr>
        </p:nvSpPr>
        <p:spPr/>
        <p:txBody>
          <a:bodyPr/>
          <a:lstStyle/>
          <a:p>
            <a:r>
              <a:rPr lang="en-US" dirty="0"/>
              <a:t>Can the Animal class be also a derived class?</a:t>
            </a:r>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en-US" dirty="0"/>
              <a:t>When you define a new class in Java, that class automatically </a:t>
            </a:r>
            <a:r>
              <a:rPr lang="en-US" b="1" dirty="0">
                <a:solidFill>
                  <a:schemeClr val="accent1">
                    <a:lumMod val="75000"/>
                  </a:schemeClr>
                </a:solidFill>
              </a:rPr>
              <a:t>inherits</a:t>
            </a:r>
            <a:r>
              <a:rPr lang="en-US" dirty="0"/>
              <a:t> the behavior of its superclass.</a:t>
            </a:r>
            <a:endParaRPr lang="tr-TR" dirty="0"/>
          </a:p>
          <a:p>
            <a:r>
              <a:rPr lang="en-US" dirty="0"/>
              <a:t>If no superclass is defined, by default, the class will inherit from the </a:t>
            </a:r>
            <a:r>
              <a:rPr lang="en-US" b="1" dirty="0">
                <a:solidFill>
                  <a:schemeClr val="accent1">
                    <a:lumMod val="75000"/>
                  </a:schemeClr>
                </a:solidFill>
              </a:rPr>
              <a:t>Object</a:t>
            </a:r>
            <a:r>
              <a:rPr lang="en-US" dirty="0"/>
              <a:t> class.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37</a:t>
            </a:fld>
            <a:endParaRPr lang="en-US" altLang="tr-TR"/>
          </a:p>
        </p:txBody>
      </p:sp>
      <p:pic>
        <p:nvPicPr>
          <p:cNvPr id="7" name="Picture 6"/>
          <p:cNvPicPr>
            <a:picLocks noChangeAspect="1"/>
          </p:cNvPicPr>
          <p:nvPr/>
        </p:nvPicPr>
        <p:blipFill>
          <a:blip r:embed="rId2"/>
          <a:stretch>
            <a:fillRect/>
          </a:stretch>
        </p:blipFill>
        <p:spPr>
          <a:xfrm>
            <a:off x="523667" y="1772816"/>
            <a:ext cx="8096666" cy="2304256"/>
          </a:xfrm>
          <a:prstGeom prst="rect">
            <a:avLst/>
          </a:prstGeom>
        </p:spPr>
      </p:pic>
    </p:spTree>
    <p:extLst>
      <p:ext uri="{BB962C8B-B14F-4D97-AF65-F5344CB8AC3E}">
        <p14:creationId xmlns:p14="http://schemas.microsoft.com/office/powerpoint/2010/main" val="15826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 Hierarchy</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38</a:t>
            </a:fld>
            <a:endParaRPr lang="en-US" altLang="tr-TR"/>
          </a:p>
        </p:txBody>
      </p:sp>
      <p:grpSp>
        <p:nvGrpSpPr>
          <p:cNvPr id="9" name="Group 8"/>
          <p:cNvGrpSpPr/>
          <p:nvPr/>
        </p:nvGrpSpPr>
        <p:grpSpPr>
          <a:xfrm>
            <a:off x="523666" y="1945098"/>
            <a:ext cx="8096666" cy="3356110"/>
            <a:chOff x="523666" y="1844901"/>
            <a:chExt cx="8096666" cy="3356110"/>
          </a:xfrm>
        </p:grpSpPr>
        <p:pic>
          <p:nvPicPr>
            <p:cNvPr id="5" name="Picture 4"/>
            <p:cNvPicPr>
              <a:picLocks noChangeAspect="1"/>
            </p:cNvPicPr>
            <p:nvPr/>
          </p:nvPicPr>
          <p:blipFill>
            <a:blip r:embed="rId2"/>
            <a:stretch>
              <a:fillRect/>
            </a:stretch>
          </p:blipFill>
          <p:spPr>
            <a:xfrm>
              <a:off x="3894973" y="1844901"/>
              <a:ext cx="1354053" cy="1152051"/>
            </a:xfrm>
            <a:prstGeom prst="rect">
              <a:avLst/>
            </a:prstGeom>
          </p:spPr>
        </p:pic>
        <p:pic>
          <p:nvPicPr>
            <p:cNvPr id="8" name="Picture 7"/>
            <p:cNvPicPr>
              <a:picLocks noChangeAspect="1"/>
            </p:cNvPicPr>
            <p:nvPr/>
          </p:nvPicPr>
          <p:blipFill>
            <a:blip r:embed="rId3"/>
            <a:stretch>
              <a:fillRect/>
            </a:stretch>
          </p:blipFill>
          <p:spPr>
            <a:xfrm>
              <a:off x="523666" y="2972440"/>
              <a:ext cx="8096666" cy="2228571"/>
            </a:xfrm>
            <a:prstGeom prst="rect">
              <a:avLst/>
            </a:prstGeom>
          </p:spPr>
        </p:pic>
      </p:grpSp>
    </p:spTree>
    <p:extLst>
      <p:ext uri="{BB962C8B-B14F-4D97-AF65-F5344CB8AC3E}">
        <p14:creationId xmlns:p14="http://schemas.microsoft.com/office/powerpoint/2010/main" val="1733671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Extending from Object Class</a:t>
            </a:r>
          </a:p>
        </p:txBody>
      </p:sp>
      <p:sp>
        <p:nvSpPr>
          <p:cNvPr id="3" name="Content Placeholder 2"/>
          <p:cNvSpPr>
            <a:spLocks noGrp="1"/>
          </p:cNvSpPr>
          <p:nvPr>
            <p:ph idx="1"/>
          </p:nvPr>
        </p:nvSpPr>
        <p:spPr/>
        <p:txBody>
          <a:bodyPr/>
          <a:lstStyle/>
          <a:p>
            <a:endParaRPr lang="tr-TR" dirty="0"/>
          </a:p>
          <a:p>
            <a:endParaRPr lang="tr-TR" dirty="0"/>
          </a:p>
          <a:p>
            <a:endParaRPr lang="tr-TR" dirty="0"/>
          </a:p>
          <a:p>
            <a:r>
              <a:rPr lang="tr-TR" dirty="0"/>
              <a:t>is the same as</a:t>
            </a:r>
          </a:p>
          <a:p>
            <a:endParaRPr lang="tr-TR" dirty="0"/>
          </a:p>
          <a:p>
            <a:endParaRPr lang="tr-TR" dirty="0"/>
          </a:p>
          <a:p>
            <a:endParaRPr lang="tr-TR" dirty="0"/>
          </a:p>
          <a:p>
            <a:r>
              <a:rPr lang="en-US" dirty="0"/>
              <a:t>The </a:t>
            </a:r>
            <a:r>
              <a:rPr lang="en-US" b="1" dirty="0">
                <a:solidFill>
                  <a:schemeClr val="accent1">
                    <a:lumMod val="75000"/>
                  </a:schemeClr>
                </a:solidFill>
              </a:rPr>
              <a:t>extends</a:t>
            </a:r>
            <a:r>
              <a:rPr lang="en-US" dirty="0"/>
              <a:t> clause on the header line specifies the name of the superclass. </a:t>
            </a:r>
            <a:endParaRPr lang="tr-TR" dirty="0"/>
          </a:p>
          <a:p>
            <a:r>
              <a:rPr lang="en-US" dirty="0"/>
              <a:t>If the </a:t>
            </a:r>
            <a:r>
              <a:rPr lang="en-US" b="1" dirty="0">
                <a:solidFill>
                  <a:schemeClr val="accent1">
                    <a:lumMod val="75000"/>
                  </a:schemeClr>
                </a:solidFill>
              </a:rPr>
              <a:t>extends</a:t>
            </a:r>
            <a:r>
              <a:rPr lang="en-US" dirty="0"/>
              <a:t> clause is missing, the new class becomes a direct subclass of </a:t>
            </a:r>
            <a:r>
              <a:rPr lang="en-US" b="1" dirty="0">
                <a:solidFill>
                  <a:schemeClr val="accent1">
                    <a:lumMod val="75000"/>
                  </a:schemeClr>
                </a:solidFill>
              </a:rPr>
              <a:t>Object</a:t>
            </a:r>
            <a:r>
              <a:rPr lang="en-US" dirty="0"/>
              <a:t>, which is the root of Java’s class hierarchy.</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39</a:t>
            </a:fld>
            <a:endParaRPr lang="en-US" altLang="tr-TR"/>
          </a:p>
        </p:txBody>
      </p:sp>
      <p:pic>
        <p:nvPicPr>
          <p:cNvPr id="7" name="Picture 6"/>
          <p:cNvPicPr>
            <a:picLocks noChangeAspect="1"/>
          </p:cNvPicPr>
          <p:nvPr/>
        </p:nvPicPr>
        <p:blipFill>
          <a:blip r:embed="rId2"/>
          <a:stretch>
            <a:fillRect/>
          </a:stretch>
        </p:blipFill>
        <p:spPr>
          <a:xfrm>
            <a:off x="1187624" y="1516792"/>
            <a:ext cx="7033961" cy="760080"/>
          </a:xfrm>
          <a:prstGeom prst="rect">
            <a:avLst/>
          </a:prstGeom>
        </p:spPr>
      </p:pic>
      <p:pic>
        <p:nvPicPr>
          <p:cNvPr id="8" name="Picture 7"/>
          <p:cNvPicPr>
            <a:picLocks noChangeAspect="1"/>
          </p:cNvPicPr>
          <p:nvPr/>
        </p:nvPicPr>
        <p:blipFill>
          <a:blip r:embed="rId3"/>
          <a:stretch>
            <a:fillRect/>
          </a:stretch>
        </p:blipFill>
        <p:spPr>
          <a:xfrm>
            <a:off x="1187624" y="3068960"/>
            <a:ext cx="7033961" cy="760080"/>
          </a:xfrm>
          <a:prstGeom prst="rect">
            <a:avLst/>
          </a:prstGeom>
        </p:spPr>
      </p:pic>
    </p:spTree>
    <p:extLst>
      <p:ext uri="{BB962C8B-B14F-4D97-AF65-F5344CB8AC3E}">
        <p14:creationId xmlns:p14="http://schemas.microsoft.com/office/powerpoint/2010/main" val="232263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 Hierarchies</a:t>
            </a:r>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a:t>
            </a:fld>
            <a:endParaRPr lang="en-US" altLang="tr-TR"/>
          </a:p>
        </p:txBody>
      </p:sp>
      <p:pic>
        <p:nvPicPr>
          <p:cNvPr id="6" name="Picture 7" descr="Photos drawn on an &quot;organizational chart&quot;, Vehicle class at the top, with 3 derived classes beneath: Motorcycle, Car, Truck, and then Car has 2 derived classes, Sedan and S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125537"/>
            <a:ext cx="76422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220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Class Hierarchy</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en-US" dirty="0"/>
              <a:t>Except for the class named </a:t>
            </a:r>
            <a:r>
              <a:rPr lang="en-US" b="1" dirty="0">
                <a:solidFill>
                  <a:schemeClr val="accent1">
                    <a:lumMod val="75000"/>
                  </a:schemeClr>
                </a:solidFill>
              </a:rPr>
              <a:t>Object</a:t>
            </a:r>
            <a:r>
              <a:rPr lang="en-US" dirty="0"/>
              <a:t> that stands at the top of the hierarchy, every class in Java is a </a:t>
            </a:r>
            <a:r>
              <a:rPr lang="en-US" b="1" dirty="0">
                <a:solidFill>
                  <a:schemeClr val="accent1">
                    <a:lumMod val="75000"/>
                  </a:schemeClr>
                </a:solidFill>
              </a:rPr>
              <a:t>subclass</a:t>
            </a:r>
            <a:r>
              <a:rPr lang="en-US" dirty="0"/>
              <a:t> of some other class.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40</a:t>
            </a:fld>
            <a:endParaRPr lang="en-US" altLang="tr-TR"/>
          </a:p>
        </p:txBody>
      </p:sp>
      <p:grpSp>
        <p:nvGrpSpPr>
          <p:cNvPr id="10" name="Group 9"/>
          <p:cNvGrpSpPr/>
          <p:nvPr/>
        </p:nvGrpSpPr>
        <p:grpSpPr>
          <a:xfrm>
            <a:off x="523667" y="1412776"/>
            <a:ext cx="8096666" cy="3356110"/>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spTree>
    <p:extLst>
      <p:ext uri="{BB962C8B-B14F-4D97-AF65-F5344CB8AC3E}">
        <p14:creationId xmlns:p14="http://schemas.microsoft.com/office/powerpoint/2010/main" val="64288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back to our Animal class</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41</a:t>
            </a:fld>
            <a:endParaRPr lang="en-US" altLang="tr-TR"/>
          </a:p>
        </p:txBody>
      </p:sp>
      <p:pic>
        <p:nvPicPr>
          <p:cNvPr id="5" name="Picture 4"/>
          <p:cNvPicPr>
            <a:picLocks noChangeAspect="1"/>
          </p:cNvPicPr>
          <p:nvPr/>
        </p:nvPicPr>
        <p:blipFill>
          <a:blip r:embed="rId2"/>
          <a:stretch>
            <a:fillRect/>
          </a:stretch>
        </p:blipFill>
        <p:spPr>
          <a:xfrm>
            <a:off x="413538" y="1125537"/>
            <a:ext cx="6565820" cy="4248472"/>
          </a:xfrm>
          <a:prstGeom prst="rect">
            <a:avLst/>
          </a:prstGeom>
          <a:ln w="25400">
            <a:solidFill>
              <a:srgbClr val="FF9900"/>
            </a:solidFill>
          </a:ln>
        </p:spPr>
      </p:pic>
      <p:pic>
        <p:nvPicPr>
          <p:cNvPr id="8" name="Picture 7"/>
          <p:cNvPicPr>
            <a:picLocks noChangeAspect="1"/>
          </p:cNvPicPr>
          <p:nvPr/>
        </p:nvPicPr>
        <p:blipFill>
          <a:blip r:embed="rId3"/>
          <a:stretch>
            <a:fillRect/>
          </a:stretch>
        </p:blipFill>
        <p:spPr>
          <a:xfrm>
            <a:off x="4618789" y="1268760"/>
            <a:ext cx="4165679" cy="1512168"/>
          </a:xfrm>
          <a:prstGeom prst="rect">
            <a:avLst/>
          </a:prstGeom>
          <a:ln w="25400">
            <a:solidFill>
              <a:srgbClr val="00B0F0"/>
            </a:solidFill>
          </a:ln>
        </p:spPr>
      </p:pic>
      <p:pic>
        <p:nvPicPr>
          <p:cNvPr id="9" name="Picture 8"/>
          <p:cNvPicPr>
            <a:picLocks noChangeAspect="1"/>
          </p:cNvPicPr>
          <p:nvPr/>
        </p:nvPicPr>
        <p:blipFill>
          <a:blip r:embed="rId4"/>
          <a:stretch>
            <a:fillRect/>
          </a:stretch>
        </p:blipFill>
        <p:spPr>
          <a:xfrm>
            <a:off x="4618789" y="2919272"/>
            <a:ext cx="4179276" cy="1451263"/>
          </a:xfrm>
          <a:prstGeom prst="rect">
            <a:avLst/>
          </a:prstGeom>
          <a:ln w="25400">
            <a:solidFill>
              <a:srgbClr val="00B050"/>
            </a:solidFill>
          </a:ln>
        </p:spPr>
      </p:pic>
    </p:spTree>
    <p:extLst>
      <p:ext uri="{BB962C8B-B14F-4D97-AF65-F5344CB8AC3E}">
        <p14:creationId xmlns:p14="http://schemas.microsoft.com/office/powerpoint/2010/main" val="3704239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Derived Classes</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r>
              <a:rPr lang="en-US" dirty="0"/>
              <a:t>Instead of calling the set methods can we just modify the name and color directly? </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42</a:t>
            </a:fld>
            <a:endParaRPr lang="en-US" altLang="tr-TR"/>
          </a:p>
        </p:txBody>
      </p:sp>
      <p:pic>
        <p:nvPicPr>
          <p:cNvPr id="6" name="Picture 5"/>
          <p:cNvPicPr>
            <a:picLocks noChangeAspect="1"/>
          </p:cNvPicPr>
          <p:nvPr/>
        </p:nvPicPr>
        <p:blipFill>
          <a:blip r:embed="rId2"/>
          <a:stretch>
            <a:fillRect/>
          </a:stretch>
        </p:blipFill>
        <p:spPr>
          <a:xfrm>
            <a:off x="539551" y="1131710"/>
            <a:ext cx="6243595" cy="2225281"/>
          </a:xfrm>
          <a:prstGeom prst="rect">
            <a:avLst/>
          </a:prstGeom>
          <a:ln w="25400">
            <a:solidFill>
              <a:srgbClr val="00B0F0"/>
            </a:solidFill>
          </a:ln>
        </p:spPr>
      </p:pic>
    </p:spTree>
    <p:extLst>
      <p:ext uri="{BB962C8B-B14F-4D97-AF65-F5344CB8AC3E}">
        <p14:creationId xmlns:p14="http://schemas.microsoft.com/office/powerpoint/2010/main" val="1936711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Derived Classes</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r>
              <a:rPr lang="en-US" dirty="0"/>
              <a:t>What is the problem? </a:t>
            </a:r>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43</a:t>
            </a:fld>
            <a:endParaRPr lang="en-US" altLang="tr-TR"/>
          </a:p>
        </p:txBody>
      </p:sp>
      <p:pic>
        <p:nvPicPr>
          <p:cNvPr id="6" name="Picture 5"/>
          <p:cNvPicPr>
            <a:picLocks noChangeAspect="1"/>
          </p:cNvPicPr>
          <p:nvPr/>
        </p:nvPicPr>
        <p:blipFill>
          <a:blip r:embed="rId2"/>
          <a:stretch>
            <a:fillRect/>
          </a:stretch>
        </p:blipFill>
        <p:spPr>
          <a:xfrm>
            <a:off x="539551" y="1131710"/>
            <a:ext cx="6243595" cy="2225281"/>
          </a:xfrm>
          <a:prstGeom prst="rect">
            <a:avLst/>
          </a:prstGeom>
          <a:ln w="25400">
            <a:solidFill>
              <a:srgbClr val="00B0F0"/>
            </a:solidFill>
          </a:ln>
        </p:spPr>
      </p:pic>
      <p:pic>
        <p:nvPicPr>
          <p:cNvPr id="5" name="Picture 4"/>
          <p:cNvPicPr>
            <a:picLocks noChangeAspect="1"/>
          </p:cNvPicPr>
          <p:nvPr/>
        </p:nvPicPr>
        <p:blipFill>
          <a:blip r:embed="rId3"/>
          <a:stretch>
            <a:fillRect/>
          </a:stretch>
        </p:blipFill>
        <p:spPr>
          <a:xfrm>
            <a:off x="2983226" y="4437112"/>
            <a:ext cx="5998046" cy="2087517"/>
          </a:xfrm>
          <a:prstGeom prst="rect">
            <a:avLst/>
          </a:prstGeom>
          <a:ln w="25400">
            <a:solidFill>
              <a:srgbClr val="00B0F0"/>
            </a:solidFill>
          </a:ln>
        </p:spPr>
      </p:pic>
    </p:spTree>
    <p:extLst>
      <p:ext uri="{BB962C8B-B14F-4D97-AF65-F5344CB8AC3E}">
        <p14:creationId xmlns:p14="http://schemas.microsoft.com/office/powerpoint/2010/main" val="3057178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Derived Classes</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r>
              <a:rPr lang="tr-TR" dirty="0"/>
              <a:t>T</a:t>
            </a:r>
            <a:r>
              <a:rPr lang="en-US" dirty="0"/>
              <a:t>he name and color is private therefore cannot be accessed from the derived/sub class Cat.</a:t>
            </a:r>
          </a:p>
          <a:p>
            <a:endParaRPr lang="tr-TR" dirty="0"/>
          </a:p>
          <a:p>
            <a:r>
              <a:rPr lang="en-US" dirty="0"/>
              <a:t>Therefore we need to use the </a:t>
            </a:r>
            <a:r>
              <a:rPr lang="en-US" dirty="0">
                <a:solidFill>
                  <a:srgbClr val="0070C0"/>
                </a:solidFill>
              </a:rPr>
              <a:t>getters</a:t>
            </a:r>
            <a:r>
              <a:rPr lang="en-US" dirty="0"/>
              <a:t> and </a:t>
            </a:r>
            <a:r>
              <a:rPr lang="en-US" dirty="0">
                <a:solidFill>
                  <a:srgbClr val="0070C0"/>
                </a:solidFill>
              </a:rPr>
              <a:t>setters</a:t>
            </a:r>
            <a:r>
              <a:rPr lang="en-US" dirty="0"/>
              <a:t> method to reach these private class instances.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44</a:t>
            </a:fld>
            <a:endParaRPr lang="en-US" altLang="tr-TR"/>
          </a:p>
        </p:txBody>
      </p:sp>
      <p:pic>
        <p:nvPicPr>
          <p:cNvPr id="10" name="Picture 9"/>
          <p:cNvPicPr>
            <a:picLocks noChangeAspect="1"/>
          </p:cNvPicPr>
          <p:nvPr/>
        </p:nvPicPr>
        <p:blipFill>
          <a:blip r:embed="rId2"/>
          <a:stretch>
            <a:fillRect/>
          </a:stretch>
        </p:blipFill>
        <p:spPr>
          <a:xfrm>
            <a:off x="539551" y="1131710"/>
            <a:ext cx="6243595" cy="2225281"/>
          </a:xfrm>
          <a:prstGeom prst="rect">
            <a:avLst/>
          </a:prstGeom>
          <a:ln w="25400">
            <a:solidFill>
              <a:srgbClr val="00B0F0"/>
            </a:solidFill>
          </a:ln>
        </p:spPr>
      </p:pic>
      <p:pic>
        <p:nvPicPr>
          <p:cNvPr id="11" name="Picture 10"/>
          <p:cNvPicPr>
            <a:picLocks noChangeAspect="1"/>
          </p:cNvPicPr>
          <p:nvPr/>
        </p:nvPicPr>
        <p:blipFill>
          <a:blip r:embed="rId3"/>
          <a:stretch>
            <a:fillRect/>
          </a:stretch>
        </p:blipFill>
        <p:spPr>
          <a:xfrm>
            <a:off x="3793268" y="2564904"/>
            <a:ext cx="3673900" cy="1439569"/>
          </a:xfrm>
          <a:prstGeom prst="rect">
            <a:avLst/>
          </a:prstGeom>
        </p:spPr>
      </p:pic>
    </p:spTree>
    <p:extLst>
      <p:ext uri="{BB962C8B-B14F-4D97-AF65-F5344CB8AC3E}">
        <p14:creationId xmlns:p14="http://schemas.microsoft.com/office/powerpoint/2010/main" val="211135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What is inherited?</a:t>
            </a:r>
          </a:p>
        </p:txBody>
      </p:sp>
      <p:sp>
        <p:nvSpPr>
          <p:cNvPr id="3" name="Content Placeholder 2"/>
          <p:cNvSpPr>
            <a:spLocks noGrp="1"/>
          </p:cNvSpPr>
          <p:nvPr>
            <p:ph idx="1"/>
          </p:nvPr>
        </p:nvSpPr>
        <p:spPr/>
        <p:txBody>
          <a:bodyPr/>
          <a:lstStyle/>
          <a:p>
            <a:r>
              <a:rPr lang="en-US" dirty="0"/>
              <a:t>All class instances and functions of the base/super class are inherited.</a:t>
            </a:r>
          </a:p>
          <a:p>
            <a:endParaRPr lang="tr-TR" dirty="0"/>
          </a:p>
          <a:p>
            <a:r>
              <a:rPr lang="en-US" dirty="0"/>
              <a:t>But </a:t>
            </a:r>
            <a:r>
              <a:rPr lang="en-US" u="sng" dirty="0"/>
              <a:t>not all of them are visible</a:t>
            </a:r>
            <a:r>
              <a:rPr lang="en-US" dirty="0"/>
              <a:t> from the sub class</a:t>
            </a:r>
          </a:p>
          <a:p>
            <a:pPr lvl="1"/>
            <a:endParaRPr lang="tr-TR" dirty="0"/>
          </a:p>
          <a:p>
            <a:pPr lvl="1"/>
            <a:r>
              <a:rPr lang="tr-TR" dirty="0"/>
              <a:t> </a:t>
            </a:r>
            <a:r>
              <a:rPr lang="en-US" dirty="0">
                <a:solidFill>
                  <a:srgbClr val="00B050"/>
                </a:solidFill>
              </a:rPr>
              <a:t>Public</a:t>
            </a:r>
            <a:r>
              <a:rPr lang="en-US" dirty="0"/>
              <a:t> and </a:t>
            </a:r>
            <a:r>
              <a:rPr lang="en-US" dirty="0">
                <a:solidFill>
                  <a:srgbClr val="00B050"/>
                </a:solidFill>
              </a:rPr>
              <a:t>protected</a:t>
            </a:r>
            <a:r>
              <a:rPr lang="en-US" dirty="0"/>
              <a:t> ones are </a:t>
            </a:r>
            <a:r>
              <a:rPr lang="en-US" dirty="0">
                <a:solidFill>
                  <a:srgbClr val="00B050"/>
                </a:solidFill>
              </a:rPr>
              <a:t>visible</a:t>
            </a:r>
          </a:p>
          <a:p>
            <a:pPr lvl="1"/>
            <a:endParaRPr lang="tr-TR" dirty="0"/>
          </a:p>
          <a:p>
            <a:pPr lvl="1"/>
            <a:r>
              <a:rPr lang="tr-TR" dirty="0"/>
              <a:t> </a:t>
            </a:r>
            <a:r>
              <a:rPr lang="en-US" dirty="0">
                <a:solidFill>
                  <a:srgbClr val="FF9900"/>
                </a:solidFill>
              </a:rPr>
              <a:t>Default</a:t>
            </a:r>
            <a:r>
              <a:rPr lang="en-US" dirty="0"/>
              <a:t> and </a:t>
            </a:r>
            <a:r>
              <a:rPr lang="en-US" dirty="0">
                <a:solidFill>
                  <a:srgbClr val="FF9900"/>
                </a:solidFill>
              </a:rPr>
              <a:t>private</a:t>
            </a:r>
            <a:r>
              <a:rPr lang="en-US" dirty="0"/>
              <a:t> ones are </a:t>
            </a:r>
            <a:r>
              <a:rPr lang="en-US" dirty="0">
                <a:solidFill>
                  <a:srgbClr val="FF9900"/>
                </a:solidFill>
              </a:rPr>
              <a:t>NOT visible </a:t>
            </a:r>
          </a:p>
          <a:p>
            <a:pPr lvl="2"/>
            <a:r>
              <a:rPr lang="en-US" dirty="0"/>
              <a:t>Please note that </a:t>
            </a:r>
            <a:r>
              <a:rPr lang="en-US" dirty="0">
                <a:solidFill>
                  <a:srgbClr val="FF9900"/>
                </a:solidFill>
              </a:rPr>
              <a:t>default</a:t>
            </a:r>
            <a:r>
              <a:rPr lang="en-US" dirty="0"/>
              <a:t> ones are visible if they are in the same package.</a:t>
            </a:r>
          </a:p>
          <a:p>
            <a:pPr lvl="1"/>
            <a:r>
              <a:rPr lang="en-US" dirty="0"/>
              <a:t>These can  be accessed only through </a:t>
            </a:r>
            <a:r>
              <a:rPr lang="en-US" dirty="0">
                <a:solidFill>
                  <a:srgbClr val="0070C0"/>
                </a:solidFill>
              </a:rPr>
              <a:t>getter</a:t>
            </a:r>
            <a:r>
              <a:rPr lang="en-US" dirty="0"/>
              <a:t> and </a:t>
            </a:r>
            <a:r>
              <a:rPr lang="en-US" dirty="0">
                <a:solidFill>
                  <a:srgbClr val="0070C0"/>
                </a:solidFill>
              </a:rPr>
              <a:t>setter</a:t>
            </a:r>
            <a:r>
              <a:rPr lang="en-US" dirty="0"/>
              <a:t> functions.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45</a:t>
            </a:fld>
            <a:endParaRPr lang="en-US" altLang="tr-TR"/>
          </a:p>
        </p:txBody>
      </p:sp>
    </p:spTree>
    <p:extLst>
      <p:ext uri="{BB962C8B-B14F-4D97-AF65-F5344CB8AC3E}">
        <p14:creationId xmlns:p14="http://schemas.microsoft.com/office/powerpoint/2010/main" val="9600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Remember Visibility</a:t>
            </a: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46</a:t>
            </a:fld>
            <a:endParaRPr lang="en-US" altLang="tr-TR"/>
          </a:p>
        </p:txBody>
      </p:sp>
      <p:pic>
        <p:nvPicPr>
          <p:cNvPr id="5" name="Picture 4"/>
          <p:cNvPicPr>
            <a:picLocks noChangeAspect="1"/>
          </p:cNvPicPr>
          <p:nvPr/>
        </p:nvPicPr>
        <p:blipFill>
          <a:blip r:embed="rId2"/>
          <a:stretch>
            <a:fillRect/>
          </a:stretch>
        </p:blipFill>
        <p:spPr>
          <a:xfrm>
            <a:off x="2410337" y="1196752"/>
            <a:ext cx="4323326" cy="2028637"/>
          </a:xfrm>
          <a:prstGeom prst="rect">
            <a:avLst/>
          </a:prstGeom>
        </p:spPr>
      </p:pic>
      <p:pic>
        <p:nvPicPr>
          <p:cNvPr id="7" name="Picture 6"/>
          <p:cNvPicPr>
            <a:picLocks noChangeAspect="1"/>
          </p:cNvPicPr>
          <p:nvPr/>
        </p:nvPicPr>
        <p:blipFill>
          <a:blip r:embed="rId3"/>
          <a:stretch>
            <a:fillRect/>
          </a:stretch>
        </p:blipFill>
        <p:spPr>
          <a:xfrm>
            <a:off x="1907704" y="3516985"/>
            <a:ext cx="5641080" cy="2855129"/>
          </a:xfrm>
          <a:prstGeom prst="rect">
            <a:avLst/>
          </a:prstGeom>
        </p:spPr>
      </p:pic>
      <p:pic>
        <p:nvPicPr>
          <p:cNvPr id="8" name="Picture 7"/>
          <p:cNvPicPr>
            <a:picLocks noChangeAspect="1"/>
          </p:cNvPicPr>
          <p:nvPr/>
        </p:nvPicPr>
        <p:blipFill>
          <a:blip r:embed="rId4"/>
          <a:stretch>
            <a:fillRect/>
          </a:stretch>
        </p:blipFill>
        <p:spPr>
          <a:xfrm>
            <a:off x="1907704" y="3519350"/>
            <a:ext cx="5641080" cy="2861978"/>
          </a:xfrm>
          <a:prstGeom prst="rect">
            <a:avLst/>
          </a:prstGeom>
        </p:spPr>
      </p:pic>
    </p:spTree>
    <p:extLst>
      <p:ext uri="{BB962C8B-B14F-4D97-AF65-F5344CB8AC3E}">
        <p14:creationId xmlns:p14="http://schemas.microsoft.com/office/powerpoint/2010/main" val="2354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back to our Animal class</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47</a:t>
            </a:fld>
            <a:endParaRPr lang="en-US" altLang="tr-TR"/>
          </a:p>
        </p:txBody>
      </p:sp>
      <p:pic>
        <p:nvPicPr>
          <p:cNvPr id="5" name="Picture 4"/>
          <p:cNvPicPr>
            <a:picLocks noChangeAspect="1"/>
          </p:cNvPicPr>
          <p:nvPr/>
        </p:nvPicPr>
        <p:blipFill>
          <a:blip r:embed="rId2"/>
          <a:stretch>
            <a:fillRect/>
          </a:stretch>
        </p:blipFill>
        <p:spPr>
          <a:xfrm>
            <a:off x="413538" y="1125537"/>
            <a:ext cx="6565820" cy="4248472"/>
          </a:xfrm>
          <a:prstGeom prst="rect">
            <a:avLst/>
          </a:prstGeom>
          <a:ln w="25400">
            <a:solidFill>
              <a:srgbClr val="FF9900"/>
            </a:solidFill>
          </a:ln>
        </p:spPr>
      </p:pic>
      <p:pic>
        <p:nvPicPr>
          <p:cNvPr id="8" name="Picture 7"/>
          <p:cNvPicPr>
            <a:picLocks noChangeAspect="1"/>
          </p:cNvPicPr>
          <p:nvPr/>
        </p:nvPicPr>
        <p:blipFill>
          <a:blip r:embed="rId3"/>
          <a:stretch>
            <a:fillRect/>
          </a:stretch>
        </p:blipFill>
        <p:spPr>
          <a:xfrm>
            <a:off x="4618789" y="1268760"/>
            <a:ext cx="4165679" cy="1512168"/>
          </a:xfrm>
          <a:prstGeom prst="rect">
            <a:avLst/>
          </a:prstGeom>
          <a:ln w="25400">
            <a:solidFill>
              <a:srgbClr val="00B0F0"/>
            </a:solidFill>
          </a:ln>
        </p:spPr>
      </p:pic>
      <p:pic>
        <p:nvPicPr>
          <p:cNvPr id="9" name="Picture 8"/>
          <p:cNvPicPr>
            <a:picLocks noChangeAspect="1"/>
          </p:cNvPicPr>
          <p:nvPr/>
        </p:nvPicPr>
        <p:blipFill>
          <a:blip r:embed="rId4"/>
          <a:stretch>
            <a:fillRect/>
          </a:stretch>
        </p:blipFill>
        <p:spPr>
          <a:xfrm>
            <a:off x="4618789" y="2919272"/>
            <a:ext cx="4179276" cy="1451263"/>
          </a:xfrm>
          <a:prstGeom prst="rect">
            <a:avLst/>
          </a:prstGeom>
          <a:ln w="25400">
            <a:solidFill>
              <a:srgbClr val="00B050"/>
            </a:solidFill>
          </a:ln>
        </p:spPr>
      </p:pic>
    </p:spTree>
    <p:extLst>
      <p:ext uri="{BB962C8B-B14F-4D97-AF65-F5344CB8AC3E}">
        <p14:creationId xmlns:p14="http://schemas.microsoft.com/office/powerpoint/2010/main" val="2466357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Constructors</a:t>
            </a:r>
          </a:p>
        </p:txBody>
      </p:sp>
      <p:sp>
        <p:nvSpPr>
          <p:cNvPr id="3" name="Content Placeholder 2"/>
          <p:cNvSpPr>
            <a:spLocks noGrp="1"/>
          </p:cNvSpPr>
          <p:nvPr>
            <p:ph idx="1"/>
          </p:nvPr>
        </p:nvSpPr>
        <p:spPr/>
        <p:txBody>
          <a:bodyPr/>
          <a:lstStyle/>
          <a:p>
            <a:r>
              <a:rPr lang="en-US" dirty="0"/>
              <a:t>What happens inside this constructor?</a:t>
            </a:r>
            <a:endParaRPr lang="tr-TR" dirty="0"/>
          </a:p>
          <a:p>
            <a:endParaRPr lang="tr-TR" dirty="0"/>
          </a:p>
          <a:p>
            <a:endParaRPr lang="tr-TR" dirty="0"/>
          </a:p>
          <a:p>
            <a:endParaRPr lang="tr-TR" dirty="0"/>
          </a:p>
          <a:p>
            <a:endParaRPr lang="tr-TR" dirty="0"/>
          </a:p>
          <a:p>
            <a:endParaRPr lang="tr-TR" dirty="0"/>
          </a:p>
          <a:p>
            <a:r>
              <a:rPr lang="en-US" dirty="0"/>
              <a:t>Initially the </a:t>
            </a:r>
            <a:r>
              <a:rPr lang="en-US" u="sng" dirty="0"/>
              <a:t>default constructor of the super class</a:t>
            </a:r>
            <a:r>
              <a:rPr lang="en-US" dirty="0"/>
              <a:t> is called by compiler. </a:t>
            </a:r>
          </a:p>
          <a:p>
            <a:endParaRPr lang="tr-TR" dirty="0"/>
          </a:p>
          <a:p>
            <a:r>
              <a:rPr lang="en-US" dirty="0"/>
              <a:t>Whenever you create an object of an extended class, Java must call some constructor for the super class object to ensure that its structure is correctly initialized.</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48</a:t>
            </a:fld>
            <a:endParaRPr lang="en-US" altLang="tr-TR"/>
          </a:p>
        </p:txBody>
      </p:sp>
      <p:pic>
        <p:nvPicPr>
          <p:cNvPr id="5" name="Picture 4"/>
          <p:cNvPicPr>
            <a:picLocks noChangeAspect="1"/>
          </p:cNvPicPr>
          <p:nvPr/>
        </p:nvPicPr>
        <p:blipFill>
          <a:blip r:embed="rId2"/>
          <a:stretch>
            <a:fillRect/>
          </a:stretch>
        </p:blipFill>
        <p:spPr>
          <a:xfrm>
            <a:off x="1835696" y="1844824"/>
            <a:ext cx="4165679" cy="1512168"/>
          </a:xfrm>
          <a:prstGeom prst="rect">
            <a:avLst/>
          </a:prstGeom>
          <a:ln w="25400">
            <a:solidFill>
              <a:srgbClr val="00B0F0"/>
            </a:solidFill>
          </a:ln>
        </p:spPr>
      </p:pic>
    </p:spTree>
    <p:extLst>
      <p:ext uri="{BB962C8B-B14F-4D97-AF65-F5344CB8AC3E}">
        <p14:creationId xmlns:p14="http://schemas.microsoft.com/office/powerpoint/2010/main" val="701720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Constructors</a:t>
            </a:r>
          </a:p>
        </p:txBody>
      </p:sp>
      <p:sp>
        <p:nvSpPr>
          <p:cNvPr id="3" name="Content Placeholder 2"/>
          <p:cNvSpPr>
            <a:spLocks noGrp="1"/>
          </p:cNvSpPr>
          <p:nvPr>
            <p:ph idx="1"/>
          </p:nvPr>
        </p:nvSpPr>
        <p:spPr/>
        <p:txBody>
          <a:bodyPr/>
          <a:lstStyle/>
          <a:p>
            <a:r>
              <a:rPr lang="en-US" dirty="0"/>
              <a:t>Below two are the same!</a:t>
            </a:r>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49</a:t>
            </a:fld>
            <a:endParaRPr lang="en-US" altLang="tr-TR"/>
          </a:p>
        </p:txBody>
      </p:sp>
      <p:pic>
        <p:nvPicPr>
          <p:cNvPr id="5" name="Picture 4"/>
          <p:cNvPicPr>
            <a:picLocks noChangeAspect="1"/>
          </p:cNvPicPr>
          <p:nvPr/>
        </p:nvPicPr>
        <p:blipFill>
          <a:blip r:embed="rId2"/>
          <a:stretch>
            <a:fillRect/>
          </a:stretch>
        </p:blipFill>
        <p:spPr>
          <a:xfrm>
            <a:off x="1835696" y="1844823"/>
            <a:ext cx="4608512" cy="1672919"/>
          </a:xfrm>
          <a:prstGeom prst="rect">
            <a:avLst/>
          </a:prstGeom>
          <a:ln w="25400">
            <a:solidFill>
              <a:srgbClr val="00B0F0"/>
            </a:solidFill>
          </a:ln>
        </p:spPr>
      </p:pic>
      <p:pic>
        <p:nvPicPr>
          <p:cNvPr id="6" name="Picture 5"/>
          <p:cNvPicPr>
            <a:picLocks noChangeAspect="1"/>
          </p:cNvPicPr>
          <p:nvPr/>
        </p:nvPicPr>
        <p:blipFill>
          <a:blip r:embed="rId3"/>
          <a:stretch>
            <a:fillRect/>
          </a:stretch>
        </p:blipFill>
        <p:spPr>
          <a:xfrm>
            <a:off x="1835696" y="3789040"/>
            <a:ext cx="4622261" cy="1887625"/>
          </a:xfrm>
          <a:prstGeom prst="rect">
            <a:avLst/>
          </a:prstGeom>
          <a:ln w="25400">
            <a:solidFill>
              <a:srgbClr val="00B0F0"/>
            </a:solidFill>
          </a:ln>
        </p:spPr>
      </p:pic>
    </p:spTree>
    <p:extLst>
      <p:ext uri="{BB962C8B-B14F-4D97-AF65-F5344CB8AC3E}">
        <p14:creationId xmlns:p14="http://schemas.microsoft.com/office/powerpoint/2010/main" val="424204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en-US" dirty="0"/>
              <a:t>In object-oriented design,</a:t>
            </a:r>
            <a:r>
              <a:rPr lang="tr-TR" dirty="0"/>
              <a:t> </a:t>
            </a:r>
            <a:r>
              <a:rPr lang="en-US" dirty="0"/>
              <a:t>inheritance is a relationship between</a:t>
            </a:r>
            <a:r>
              <a:rPr lang="tr-TR" dirty="0"/>
              <a:t> </a:t>
            </a:r>
          </a:p>
          <a:p>
            <a:pPr lvl="1"/>
            <a:r>
              <a:rPr lang="en-US" dirty="0"/>
              <a:t>a more general class (called the base class)</a:t>
            </a:r>
            <a:r>
              <a:rPr lang="tr-TR" dirty="0"/>
              <a:t> </a:t>
            </a:r>
          </a:p>
          <a:p>
            <a:pPr marL="257175" lvl="1" indent="0">
              <a:buNone/>
            </a:pPr>
            <a:r>
              <a:rPr lang="en-US" sz="2400" dirty="0">
                <a:solidFill>
                  <a:schemeClr val="tx1"/>
                </a:solidFill>
                <a:ea typeface="+mn-ea"/>
              </a:rPr>
              <a:t>and </a:t>
            </a:r>
            <a:endParaRPr lang="tr-TR" sz="2400" dirty="0">
              <a:solidFill>
                <a:schemeClr val="tx1"/>
              </a:solidFill>
              <a:ea typeface="+mn-ea"/>
            </a:endParaRPr>
          </a:p>
          <a:p>
            <a:pPr lvl="1"/>
            <a:r>
              <a:rPr lang="en-US" dirty="0"/>
              <a:t>a more specialized class (called the derived class).</a:t>
            </a:r>
          </a:p>
          <a:p>
            <a:r>
              <a:rPr lang="en-US" dirty="0"/>
              <a:t>Classes are created from existing ones</a:t>
            </a:r>
          </a:p>
          <a:p>
            <a:pPr lvl="1"/>
            <a:r>
              <a:rPr lang="en-US" dirty="0"/>
              <a:t>Absorbing attributes and behaviors</a:t>
            </a:r>
          </a:p>
          <a:p>
            <a:pPr lvl="2"/>
            <a:r>
              <a:rPr lang="en-US" dirty="0"/>
              <a:t>The derived class inherits data and</a:t>
            </a:r>
            <a:r>
              <a:rPr lang="tr-TR" dirty="0"/>
              <a:t> </a:t>
            </a:r>
            <a:r>
              <a:rPr lang="en-US" dirty="0"/>
              <a:t>behavior from the base class.</a:t>
            </a:r>
          </a:p>
          <a:p>
            <a:pPr lvl="2"/>
            <a:r>
              <a:rPr lang="en-US" dirty="0"/>
              <a:t>Adding new capabilities</a:t>
            </a:r>
          </a:p>
          <a:p>
            <a:r>
              <a:rPr lang="en-US" dirty="0"/>
              <a:t>Software reusability</a:t>
            </a:r>
          </a:p>
          <a:p>
            <a:r>
              <a:rPr lang="en-US" dirty="0"/>
              <a:t>Every car </a:t>
            </a:r>
            <a:r>
              <a:rPr lang="tr-TR" dirty="0"/>
              <a:t>(in previous slide) </a:t>
            </a:r>
            <a:r>
              <a:rPr lang="en-US" dirty="0"/>
              <a:t>is a vehicle.</a:t>
            </a:r>
          </a:p>
          <a:p>
            <a:r>
              <a:rPr lang="tr-TR" dirty="0"/>
              <a:t> </a:t>
            </a:r>
            <a:r>
              <a:rPr lang="en-US" b="1" dirty="0">
                <a:solidFill>
                  <a:schemeClr val="accent1">
                    <a:lumMod val="75000"/>
                  </a:schemeClr>
                </a:solidFill>
              </a:rPr>
              <a:t>IS-A</a:t>
            </a:r>
          </a:p>
          <a:p>
            <a:pPr lvl="1"/>
            <a:r>
              <a:rPr lang="en-US" dirty="0"/>
              <a:t>denotes </a:t>
            </a:r>
            <a:r>
              <a:rPr lang="en-US" dirty="0">
                <a:solidFill>
                  <a:schemeClr val="accent1">
                    <a:lumMod val="75000"/>
                  </a:schemeClr>
                </a:solidFill>
              </a:rPr>
              <a:t>inheritance</a:t>
            </a:r>
            <a:r>
              <a:rPr lang="en-US" dirty="0"/>
              <a:t>.</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a:t>
            </a:fld>
            <a:endParaRPr lang="en-US" altLang="tr-TR"/>
          </a:p>
        </p:txBody>
      </p:sp>
    </p:spTree>
    <p:extLst>
      <p:ext uri="{BB962C8B-B14F-4D97-AF65-F5344CB8AC3E}">
        <p14:creationId xmlns:p14="http://schemas.microsoft.com/office/powerpoint/2010/main" val="3782619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dirty="0">
                <a:solidFill>
                  <a:srgbClr val="C00000"/>
                </a:solidFill>
                <a:latin typeface="Courier New" panose="02070309020205020404" pitchFamily="49" charset="0"/>
                <a:cs typeface="Courier New" panose="02070309020205020404" pitchFamily="49" charset="0"/>
              </a:rPr>
              <a:t>super</a:t>
            </a:r>
            <a:r>
              <a:rPr lang="tr-TR" sz="4000" dirty="0">
                <a:latin typeface="Courier New" panose="02070309020205020404" pitchFamily="49" charset="0"/>
                <a:cs typeface="Courier New" panose="02070309020205020404" pitchFamily="49" charset="0"/>
              </a:rPr>
              <a:t>();</a:t>
            </a:r>
          </a:p>
        </p:txBody>
      </p:sp>
      <p:sp>
        <p:nvSpPr>
          <p:cNvPr id="3" name="Content Placeholder 2"/>
          <p:cNvSpPr>
            <a:spLocks noGrp="1"/>
          </p:cNvSpPr>
          <p:nvPr>
            <p:ph idx="1"/>
          </p:nvPr>
        </p:nvSpPr>
        <p:spPr/>
        <p:txBody>
          <a:bodyPr/>
          <a:lstStyle/>
          <a:p>
            <a:r>
              <a:rPr lang="en-US" dirty="0"/>
              <a:t>Similar to </a:t>
            </a:r>
            <a:r>
              <a:rPr lang="en-US" b="1" dirty="0">
                <a:solidFill>
                  <a:srgbClr val="C00000"/>
                </a:solidFill>
                <a:latin typeface="Courier New" panose="02070309020205020404" pitchFamily="49" charset="0"/>
                <a:cs typeface="Courier New" panose="02070309020205020404" pitchFamily="49" charset="0"/>
              </a:rPr>
              <a:t>this</a:t>
            </a:r>
            <a:r>
              <a:rPr lang="en-US" b="1" dirty="0">
                <a:latin typeface="Courier New" panose="02070309020205020404" pitchFamily="49" charset="0"/>
                <a:cs typeface="Courier New" panose="02070309020205020404" pitchFamily="49" charset="0"/>
              </a:rPr>
              <a:t>();</a:t>
            </a:r>
          </a:p>
          <a:p>
            <a:endParaRPr lang="en-US" dirty="0"/>
          </a:p>
          <a:p>
            <a:r>
              <a:rPr lang="tr-TR" dirty="0"/>
              <a:t> </a:t>
            </a:r>
            <a:r>
              <a:rPr lang="en-US" b="1" dirty="0">
                <a:solidFill>
                  <a:srgbClr val="C00000"/>
                </a:solidFill>
                <a:latin typeface="Courier New" panose="02070309020205020404" pitchFamily="49" charset="0"/>
                <a:cs typeface="Courier New" panose="02070309020205020404" pitchFamily="49" charset="0"/>
              </a:rPr>
              <a:t>this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arg</a:t>
            </a:r>
            <a:r>
              <a:rPr lang="en-US" b="1" dirty="0">
                <a:latin typeface="Courier New" panose="02070309020205020404" pitchFamily="49" charset="0"/>
                <a:cs typeface="Courier New" panose="02070309020205020404" pitchFamily="49" charset="0"/>
              </a:rPr>
              <a:t>);   </a:t>
            </a:r>
            <a:r>
              <a:rPr lang="en-US" dirty="0"/>
              <a:t>	</a:t>
            </a:r>
            <a:r>
              <a:rPr lang="en-US" dirty="0">
                <a:solidFill>
                  <a:srgbClr val="00B050"/>
                </a:solidFill>
              </a:rPr>
              <a:t>// same class constructor call</a:t>
            </a:r>
          </a:p>
          <a:p>
            <a:endParaRPr lang="tr-TR" dirty="0"/>
          </a:p>
          <a:p>
            <a:r>
              <a:rPr lang="tr-TR" dirty="0"/>
              <a:t> </a:t>
            </a:r>
            <a:r>
              <a:rPr lang="en-US" b="1" dirty="0">
                <a:solidFill>
                  <a:srgbClr val="C00000"/>
                </a:solidFill>
                <a:latin typeface="Courier New" panose="02070309020205020404" pitchFamily="49" charset="0"/>
                <a:cs typeface="Courier New" panose="02070309020205020404" pitchFamily="49" charset="0"/>
              </a:rPr>
              <a:t>super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arg</a:t>
            </a:r>
            <a:r>
              <a:rPr lang="en-US" b="1" dirty="0">
                <a:latin typeface="Courier New" panose="02070309020205020404" pitchFamily="49" charset="0"/>
                <a:cs typeface="Courier New" panose="02070309020205020404" pitchFamily="49" charset="0"/>
              </a:rPr>
              <a:t>); </a:t>
            </a:r>
            <a:r>
              <a:rPr lang="en-US" dirty="0"/>
              <a:t>	</a:t>
            </a:r>
            <a:r>
              <a:rPr lang="en-US" dirty="0">
                <a:solidFill>
                  <a:srgbClr val="00B050"/>
                </a:solidFill>
              </a:rPr>
              <a:t>// super class constructor call</a:t>
            </a:r>
          </a:p>
          <a:p>
            <a:endParaRPr lang="en-US" dirty="0"/>
          </a:p>
          <a:p>
            <a:r>
              <a:rPr lang="en-US" dirty="0"/>
              <a:t>Both of these </a:t>
            </a:r>
            <a:r>
              <a:rPr lang="en-US" u="sng" dirty="0"/>
              <a:t>need to be used in the first line</a:t>
            </a:r>
            <a:r>
              <a:rPr lang="en-US" dirty="0"/>
              <a:t> of the constructor.</a:t>
            </a:r>
          </a:p>
          <a:p>
            <a:endParaRPr lang="tr-TR" dirty="0"/>
          </a:p>
          <a:p>
            <a:r>
              <a:rPr lang="en-US" dirty="0"/>
              <a:t>If not, then default </a:t>
            </a:r>
            <a:r>
              <a:rPr lang="en-US" b="1" dirty="0">
                <a:solidFill>
                  <a:srgbClr val="C00000"/>
                </a:solidFill>
                <a:latin typeface="Courier New" panose="02070309020205020404" pitchFamily="49" charset="0"/>
                <a:cs typeface="Courier New" panose="02070309020205020404" pitchFamily="49" charset="0"/>
              </a:rPr>
              <a:t>super</a:t>
            </a:r>
            <a:r>
              <a:rPr lang="en-US" b="1" dirty="0">
                <a:latin typeface="Courier New" panose="02070309020205020404" pitchFamily="49" charset="0"/>
                <a:cs typeface="Courier New" panose="02070309020205020404" pitchFamily="49" charset="0"/>
              </a:rPr>
              <a:t>() </a:t>
            </a:r>
            <a:r>
              <a:rPr lang="en-US" dirty="0"/>
              <a:t>will be included by compiler</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50</a:t>
            </a:fld>
            <a:endParaRPr lang="en-US" altLang="tr-TR"/>
          </a:p>
        </p:txBody>
      </p:sp>
    </p:spTree>
    <p:extLst>
      <p:ext uri="{BB962C8B-B14F-4D97-AF65-F5344CB8AC3E}">
        <p14:creationId xmlns:p14="http://schemas.microsoft.com/office/powerpoint/2010/main" val="752519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51</a:t>
            </a:fld>
            <a:endParaRPr lang="en-US" altLang="tr-TR"/>
          </a:p>
        </p:txBody>
      </p:sp>
      <p:grpSp>
        <p:nvGrpSpPr>
          <p:cNvPr id="10" name="Group 9"/>
          <p:cNvGrpSpPr/>
          <p:nvPr/>
        </p:nvGrpSpPr>
        <p:grpSpPr>
          <a:xfrm>
            <a:off x="1331639" y="1196752"/>
            <a:ext cx="7288693" cy="309634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pic>
        <p:nvPicPr>
          <p:cNvPr id="5" name="Picture 4"/>
          <p:cNvPicPr>
            <a:picLocks noChangeAspect="1"/>
          </p:cNvPicPr>
          <p:nvPr/>
        </p:nvPicPr>
        <p:blipFill>
          <a:blip r:embed="rId4"/>
          <a:stretch>
            <a:fillRect/>
          </a:stretch>
        </p:blipFill>
        <p:spPr>
          <a:xfrm>
            <a:off x="1669763" y="2259633"/>
            <a:ext cx="2358633" cy="1259110"/>
          </a:xfrm>
          <a:prstGeom prst="rect">
            <a:avLst/>
          </a:prstGeom>
        </p:spPr>
      </p:pic>
      <p:pic>
        <p:nvPicPr>
          <p:cNvPr id="6" name="Picture 5"/>
          <p:cNvPicPr>
            <a:picLocks noChangeAspect="1"/>
          </p:cNvPicPr>
          <p:nvPr/>
        </p:nvPicPr>
        <p:blipFill>
          <a:blip r:embed="rId5"/>
          <a:stretch>
            <a:fillRect/>
          </a:stretch>
        </p:blipFill>
        <p:spPr>
          <a:xfrm>
            <a:off x="523667" y="4653137"/>
            <a:ext cx="4582755" cy="1871492"/>
          </a:xfrm>
          <a:prstGeom prst="rect">
            <a:avLst/>
          </a:prstGeom>
          <a:ln w="25400">
            <a:solidFill>
              <a:srgbClr val="00B0F0"/>
            </a:solidFill>
          </a:ln>
        </p:spPr>
      </p:pic>
    </p:spTree>
    <p:extLst>
      <p:ext uri="{BB962C8B-B14F-4D97-AF65-F5344CB8AC3E}">
        <p14:creationId xmlns:p14="http://schemas.microsoft.com/office/powerpoint/2010/main" val="9792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52</a:t>
            </a:fld>
            <a:endParaRPr lang="en-US" altLang="tr-TR"/>
          </a:p>
        </p:txBody>
      </p:sp>
      <p:grpSp>
        <p:nvGrpSpPr>
          <p:cNvPr id="10" name="Group 9"/>
          <p:cNvGrpSpPr/>
          <p:nvPr/>
        </p:nvGrpSpPr>
        <p:grpSpPr>
          <a:xfrm>
            <a:off x="1331639" y="1196752"/>
            <a:ext cx="7288693" cy="309634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pic>
        <p:nvPicPr>
          <p:cNvPr id="5" name="Picture 4"/>
          <p:cNvPicPr>
            <a:picLocks noChangeAspect="1"/>
          </p:cNvPicPr>
          <p:nvPr/>
        </p:nvPicPr>
        <p:blipFill>
          <a:blip r:embed="rId4"/>
          <a:stretch>
            <a:fillRect/>
          </a:stretch>
        </p:blipFill>
        <p:spPr>
          <a:xfrm>
            <a:off x="1669763" y="2259633"/>
            <a:ext cx="2358633" cy="1259110"/>
          </a:xfrm>
          <a:prstGeom prst="rect">
            <a:avLst/>
          </a:prstGeom>
        </p:spPr>
      </p:pic>
      <p:pic>
        <p:nvPicPr>
          <p:cNvPr id="6" name="Picture 5"/>
          <p:cNvPicPr>
            <a:picLocks noChangeAspect="1"/>
          </p:cNvPicPr>
          <p:nvPr/>
        </p:nvPicPr>
        <p:blipFill>
          <a:blip r:embed="rId5"/>
          <a:stretch>
            <a:fillRect/>
          </a:stretch>
        </p:blipFill>
        <p:spPr>
          <a:xfrm>
            <a:off x="523667" y="4653137"/>
            <a:ext cx="4582755" cy="1871492"/>
          </a:xfrm>
          <a:prstGeom prst="rect">
            <a:avLst/>
          </a:prstGeom>
          <a:ln w="25400">
            <a:solidFill>
              <a:srgbClr val="00B0F0"/>
            </a:solidFill>
          </a:ln>
        </p:spPr>
      </p:pic>
      <p:pic>
        <p:nvPicPr>
          <p:cNvPr id="7" name="Picture 6"/>
          <p:cNvPicPr>
            <a:picLocks noChangeAspect="1"/>
          </p:cNvPicPr>
          <p:nvPr/>
        </p:nvPicPr>
        <p:blipFill>
          <a:blip r:embed="rId6"/>
          <a:stretch>
            <a:fillRect/>
          </a:stretch>
        </p:blipFill>
        <p:spPr>
          <a:xfrm>
            <a:off x="5923575" y="1196751"/>
            <a:ext cx="1009524" cy="1436931"/>
          </a:xfrm>
          <a:prstGeom prst="rect">
            <a:avLst/>
          </a:prstGeom>
        </p:spPr>
      </p:pic>
      <p:pic>
        <p:nvPicPr>
          <p:cNvPr id="8" name="Picture 7"/>
          <p:cNvPicPr>
            <a:picLocks noChangeAspect="1"/>
          </p:cNvPicPr>
          <p:nvPr/>
        </p:nvPicPr>
        <p:blipFill>
          <a:blip r:embed="rId7"/>
          <a:stretch>
            <a:fillRect/>
          </a:stretch>
        </p:blipFill>
        <p:spPr>
          <a:xfrm>
            <a:off x="3764627" y="3134545"/>
            <a:ext cx="5066818" cy="3252569"/>
          </a:xfrm>
          <a:prstGeom prst="rect">
            <a:avLst/>
          </a:prstGeom>
          <a:ln w="25400">
            <a:solidFill>
              <a:srgbClr val="FF9900"/>
            </a:solidFill>
          </a:ln>
        </p:spPr>
      </p:pic>
      <p:pic>
        <p:nvPicPr>
          <p:cNvPr id="13" name="Picture 12"/>
          <p:cNvPicPr>
            <a:picLocks noChangeAspect="1"/>
          </p:cNvPicPr>
          <p:nvPr/>
        </p:nvPicPr>
        <p:blipFill>
          <a:blip r:embed="rId8"/>
          <a:stretch>
            <a:fillRect/>
          </a:stretch>
        </p:blipFill>
        <p:spPr>
          <a:xfrm>
            <a:off x="7018238" y="3254258"/>
            <a:ext cx="1699789" cy="1141649"/>
          </a:xfrm>
          <a:prstGeom prst="rect">
            <a:avLst/>
          </a:prstGeom>
          <a:ln w="12700">
            <a:solidFill>
              <a:srgbClr val="FF9900"/>
            </a:solidFill>
          </a:ln>
        </p:spPr>
      </p:pic>
    </p:spTree>
    <p:extLst>
      <p:ext uri="{BB962C8B-B14F-4D97-AF65-F5344CB8AC3E}">
        <p14:creationId xmlns:p14="http://schemas.microsoft.com/office/powerpoint/2010/main" val="373823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53</a:t>
            </a:fld>
            <a:endParaRPr lang="en-US" altLang="tr-TR"/>
          </a:p>
        </p:txBody>
      </p:sp>
      <p:grpSp>
        <p:nvGrpSpPr>
          <p:cNvPr id="10" name="Group 9"/>
          <p:cNvGrpSpPr/>
          <p:nvPr/>
        </p:nvGrpSpPr>
        <p:grpSpPr>
          <a:xfrm>
            <a:off x="1331639" y="1196752"/>
            <a:ext cx="7288693" cy="309634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pic>
        <p:nvPicPr>
          <p:cNvPr id="5" name="Picture 4"/>
          <p:cNvPicPr>
            <a:picLocks noChangeAspect="1"/>
          </p:cNvPicPr>
          <p:nvPr/>
        </p:nvPicPr>
        <p:blipFill>
          <a:blip r:embed="rId4"/>
          <a:stretch>
            <a:fillRect/>
          </a:stretch>
        </p:blipFill>
        <p:spPr>
          <a:xfrm>
            <a:off x="1669763" y="2259633"/>
            <a:ext cx="2358633" cy="1259110"/>
          </a:xfrm>
          <a:prstGeom prst="rect">
            <a:avLst/>
          </a:prstGeom>
        </p:spPr>
      </p:pic>
      <p:pic>
        <p:nvPicPr>
          <p:cNvPr id="6" name="Picture 5"/>
          <p:cNvPicPr>
            <a:picLocks noChangeAspect="1"/>
          </p:cNvPicPr>
          <p:nvPr/>
        </p:nvPicPr>
        <p:blipFill>
          <a:blip r:embed="rId5"/>
          <a:stretch>
            <a:fillRect/>
          </a:stretch>
        </p:blipFill>
        <p:spPr>
          <a:xfrm>
            <a:off x="523667" y="4653137"/>
            <a:ext cx="4582755" cy="1871492"/>
          </a:xfrm>
          <a:prstGeom prst="rect">
            <a:avLst/>
          </a:prstGeom>
          <a:ln w="25400">
            <a:solidFill>
              <a:srgbClr val="00B0F0"/>
            </a:solidFill>
          </a:ln>
        </p:spPr>
      </p:pic>
      <p:pic>
        <p:nvPicPr>
          <p:cNvPr id="7" name="Picture 6"/>
          <p:cNvPicPr>
            <a:picLocks noChangeAspect="1"/>
          </p:cNvPicPr>
          <p:nvPr/>
        </p:nvPicPr>
        <p:blipFill>
          <a:blip r:embed="rId6"/>
          <a:stretch>
            <a:fillRect/>
          </a:stretch>
        </p:blipFill>
        <p:spPr>
          <a:xfrm>
            <a:off x="5923575" y="1196751"/>
            <a:ext cx="1009524" cy="1436931"/>
          </a:xfrm>
          <a:prstGeom prst="rect">
            <a:avLst/>
          </a:prstGeom>
        </p:spPr>
      </p:pic>
      <p:pic>
        <p:nvPicPr>
          <p:cNvPr id="8" name="Picture 7"/>
          <p:cNvPicPr>
            <a:picLocks noChangeAspect="1"/>
          </p:cNvPicPr>
          <p:nvPr/>
        </p:nvPicPr>
        <p:blipFill>
          <a:blip r:embed="rId7"/>
          <a:stretch>
            <a:fillRect/>
          </a:stretch>
        </p:blipFill>
        <p:spPr>
          <a:xfrm>
            <a:off x="3764627" y="3134545"/>
            <a:ext cx="5066818" cy="3252569"/>
          </a:xfrm>
          <a:prstGeom prst="rect">
            <a:avLst/>
          </a:prstGeom>
          <a:ln w="25400">
            <a:solidFill>
              <a:srgbClr val="FF9900"/>
            </a:solidFill>
          </a:ln>
        </p:spPr>
      </p:pic>
      <p:pic>
        <p:nvPicPr>
          <p:cNvPr id="13" name="Picture 12"/>
          <p:cNvPicPr>
            <a:picLocks noChangeAspect="1"/>
          </p:cNvPicPr>
          <p:nvPr/>
        </p:nvPicPr>
        <p:blipFill>
          <a:blip r:embed="rId8"/>
          <a:stretch>
            <a:fillRect/>
          </a:stretch>
        </p:blipFill>
        <p:spPr>
          <a:xfrm>
            <a:off x="7018238" y="3254258"/>
            <a:ext cx="1699789" cy="1141649"/>
          </a:xfrm>
          <a:prstGeom prst="rect">
            <a:avLst/>
          </a:prstGeom>
          <a:ln w="12700">
            <a:solidFill>
              <a:srgbClr val="FF9900"/>
            </a:solidFill>
          </a:ln>
        </p:spPr>
      </p:pic>
      <p:pic>
        <p:nvPicPr>
          <p:cNvPr id="9" name="Picture 8"/>
          <p:cNvPicPr>
            <a:picLocks noChangeAspect="1"/>
          </p:cNvPicPr>
          <p:nvPr/>
        </p:nvPicPr>
        <p:blipFill>
          <a:blip r:embed="rId9"/>
          <a:stretch>
            <a:fillRect/>
          </a:stretch>
        </p:blipFill>
        <p:spPr>
          <a:xfrm>
            <a:off x="3260678" y="1766791"/>
            <a:ext cx="5572637" cy="1181161"/>
          </a:xfrm>
          <a:prstGeom prst="rect">
            <a:avLst/>
          </a:prstGeom>
        </p:spPr>
      </p:pic>
    </p:spTree>
    <p:extLst>
      <p:ext uri="{BB962C8B-B14F-4D97-AF65-F5344CB8AC3E}">
        <p14:creationId xmlns:p14="http://schemas.microsoft.com/office/powerpoint/2010/main" val="680420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54</a:t>
            </a:fld>
            <a:endParaRPr lang="en-US" altLang="tr-TR"/>
          </a:p>
        </p:txBody>
      </p:sp>
      <p:grpSp>
        <p:nvGrpSpPr>
          <p:cNvPr id="10" name="Group 9"/>
          <p:cNvGrpSpPr/>
          <p:nvPr/>
        </p:nvGrpSpPr>
        <p:grpSpPr>
          <a:xfrm>
            <a:off x="971600" y="1340768"/>
            <a:ext cx="7288693" cy="345638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pic>
        <p:nvPicPr>
          <p:cNvPr id="7" name="Picture 6"/>
          <p:cNvPicPr>
            <a:picLocks noChangeAspect="1"/>
          </p:cNvPicPr>
          <p:nvPr/>
        </p:nvPicPr>
        <p:blipFill>
          <a:blip r:embed="rId4"/>
          <a:stretch>
            <a:fillRect/>
          </a:stretch>
        </p:blipFill>
        <p:spPr>
          <a:xfrm flipV="1">
            <a:off x="5538304" y="1366952"/>
            <a:ext cx="1009524" cy="1656184"/>
          </a:xfrm>
          <a:prstGeom prst="rect">
            <a:avLst/>
          </a:prstGeom>
        </p:spPr>
      </p:pic>
      <p:pic>
        <p:nvPicPr>
          <p:cNvPr id="14" name="Picture 13"/>
          <p:cNvPicPr>
            <a:picLocks noChangeAspect="1"/>
          </p:cNvPicPr>
          <p:nvPr/>
        </p:nvPicPr>
        <p:blipFill>
          <a:blip r:embed="rId5"/>
          <a:stretch>
            <a:fillRect/>
          </a:stretch>
        </p:blipFill>
        <p:spPr>
          <a:xfrm>
            <a:off x="6887824" y="2891125"/>
            <a:ext cx="1470164" cy="681891"/>
          </a:xfrm>
          <a:prstGeom prst="rect">
            <a:avLst/>
          </a:prstGeom>
        </p:spPr>
      </p:pic>
    </p:spTree>
    <p:extLst>
      <p:ext uri="{BB962C8B-B14F-4D97-AF65-F5344CB8AC3E}">
        <p14:creationId xmlns:p14="http://schemas.microsoft.com/office/powerpoint/2010/main" val="3963880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55</a:t>
            </a:fld>
            <a:endParaRPr lang="en-US" altLang="tr-TR"/>
          </a:p>
        </p:txBody>
      </p:sp>
      <p:grpSp>
        <p:nvGrpSpPr>
          <p:cNvPr id="10" name="Group 9"/>
          <p:cNvGrpSpPr/>
          <p:nvPr/>
        </p:nvGrpSpPr>
        <p:grpSpPr>
          <a:xfrm>
            <a:off x="971600" y="1340768"/>
            <a:ext cx="7288693" cy="345638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grpSp>
        <p:nvGrpSpPr>
          <p:cNvPr id="8" name="Group 7"/>
          <p:cNvGrpSpPr/>
          <p:nvPr/>
        </p:nvGrpSpPr>
        <p:grpSpPr>
          <a:xfrm>
            <a:off x="6732240" y="2245638"/>
            <a:ext cx="1731501" cy="1543402"/>
            <a:chOff x="6732240" y="1412776"/>
            <a:chExt cx="1731501" cy="1543402"/>
          </a:xfrm>
        </p:grpSpPr>
        <p:pic>
          <p:nvPicPr>
            <p:cNvPr id="6" name="Picture 5"/>
            <p:cNvPicPr>
              <a:picLocks noChangeAspect="1"/>
            </p:cNvPicPr>
            <p:nvPr/>
          </p:nvPicPr>
          <p:blipFill>
            <a:blip r:embed="rId4"/>
            <a:stretch>
              <a:fillRect/>
            </a:stretch>
          </p:blipFill>
          <p:spPr>
            <a:xfrm>
              <a:off x="6732240" y="1412776"/>
              <a:ext cx="1731501" cy="1543402"/>
            </a:xfrm>
            <a:prstGeom prst="rect">
              <a:avLst/>
            </a:prstGeom>
          </p:spPr>
        </p:pic>
        <p:pic>
          <p:nvPicPr>
            <p:cNvPr id="14" name="Picture 13"/>
            <p:cNvPicPr>
              <a:picLocks noChangeAspect="1"/>
            </p:cNvPicPr>
            <p:nvPr/>
          </p:nvPicPr>
          <p:blipFill>
            <a:blip r:embed="rId5"/>
            <a:stretch>
              <a:fillRect/>
            </a:stretch>
          </p:blipFill>
          <p:spPr>
            <a:xfrm>
              <a:off x="6887824" y="2081798"/>
              <a:ext cx="1470164" cy="681891"/>
            </a:xfrm>
            <a:prstGeom prst="rect">
              <a:avLst/>
            </a:prstGeom>
          </p:spPr>
        </p:pic>
      </p:grpSp>
      <p:pic>
        <p:nvPicPr>
          <p:cNvPr id="5" name="Picture 4"/>
          <p:cNvPicPr>
            <a:picLocks noChangeAspect="1"/>
          </p:cNvPicPr>
          <p:nvPr/>
        </p:nvPicPr>
        <p:blipFill>
          <a:blip r:embed="rId6"/>
          <a:stretch>
            <a:fillRect/>
          </a:stretch>
        </p:blipFill>
        <p:spPr>
          <a:xfrm>
            <a:off x="1259632" y="2636912"/>
            <a:ext cx="2092496" cy="1440160"/>
          </a:xfrm>
          <a:prstGeom prst="rect">
            <a:avLst/>
          </a:prstGeom>
        </p:spPr>
      </p:pic>
    </p:spTree>
    <p:extLst>
      <p:ext uri="{BB962C8B-B14F-4D97-AF65-F5344CB8AC3E}">
        <p14:creationId xmlns:p14="http://schemas.microsoft.com/office/powerpoint/2010/main" val="222980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a:t>
            </a:r>
          </a:p>
        </p:txBody>
      </p:sp>
      <p:sp>
        <p:nvSpPr>
          <p:cNvPr id="3" name="Content Placeholder 2"/>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56</a:t>
            </a:fld>
            <a:endParaRPr lang="en-US" altLang="tr-TR"/>
          </a:p>
        </p:txBody>
      </p:sp>
      <p:grpSp>
        <p:nvGrpSpPr>
          <p:cNvPr id="10" name="Group 9"/>
          <p:cNvGrpSpPr/>
          <p:nvPr/>
        </p:nvGrpSpPr>
        <p:grpSpPr>
          <a:xfrm>
            <a:off x="971600" y="1340768"/>
            <a:ext cx="7288693" cy="3456384"/>
            <a:chOff x="523666" y="1844901"/>
            <a:chExt cx="8096666" cy="3356110"/>
          </a:xfrm>
        </p:grpSpPr>
        <p:pic>
          <p:nvPicPr>
            <p:cNvPr id="11" name="Picture 10"/>
            <p:cNvPicPr>
              <a:picLocks noChangeAspect="1"/>
            </p:cNvPicPr>
            <p:nvPr/>
          </p:nvPicPr>
          <p:blipFill>
            <a:blip r:embed="rId2"/>
            <a:stretch>
              <a:fillRect/>
            </a:stretch>
          </p:blipFill>
          <p:spPr>
            <a:xfrm>
              <a:off x="3894973" y="1844901"/>
              <a:ext cx="1354053" cy="1152051"/>
            </a:xfrm>
            <a:prstGeom prst="rect">
              <a:avLst/>
            </a:prstGeom>
          </p:spPr>
        </p:pic>
        <p:pic>
          <p:nvPicPr>
            <p:cNvPr id="12" name="Picture 11"/>
            <p:cNvPicPr>
              <a:picLocks noChangeAspect="1"/>
            </p:cNvPicPr>
            <p:nvPr/>
          </p:nvPicPr>
          <p:blipFill>
            <a:blip r:embed="rId3"/>
            <a:stretch>
              <a:fillRect/>
            </a:stretch>
          </p:blipFill>
          <p:spPr>
            <a:xfrm>
              <a:off x="523666" y="2972440"/>
              <a:ext cx="8096666" cy="2228571"/>
            </a:xfrm>
            <a:prstGeom prst="rect">
              <a:avLst/>
            </a:prstGeom>
          </p:spPr>
        </p:pic>
      </p:grpSp>
      <p:pic>
        <p:nvPicPr>
          <p:cNvPr id="5" name="Picture 4"/>
          <p:cNvPicPr>
            <a:picLocks noChangeAspect="1"/>
          </p:cNvPicPr>
          <p:nvPr/>
        </p:nvPicPr>
        <p:blipFill>
          <a:blip r:embed="rId4"/>
          <a:stretch>
            <a:fillRect/>
          </a:stretch>
        </p:blipFill>
        <p:spPr>
          <a:xfrm>
            <a:off x="1259632" y="2636912"/>
            <a:ext cx="2092496" cy="1440160"/>
          </a:xfrm>
          <a:prstGeom prst="rect">
            <a:avLst/>
          </a:prstGeom>
        </p:spPr>
      </p:pic>
      <p:pic>
        <p:nvPicPr>
          <p:cNvPr id="7" name="Picture 6"/>
          <p:cNvPicPr>
            <a:picLocks noChangeAspect="1"/>
          </p:cNvPicPr>
          <p:nvPr/>
        </p:nvPicPr>
        <p:blipFill>
          <a:blip r:embed="rId5"/>
          <a:stretch>
            <a:fillRect/>
          </a:stretch>
        </p:blipFill>
        <p:spPr>
          <a:xfrm>
            <a:off x="6582070" y="1408528"/>
            <a:ext cx="2202398" cy="2363155"/>
          </a:xfrm>
          <a:prstGeom prst="rect">
            <a:avLst/>
          </a:prstGeom>
        </p:spPr>
      </p:pic>
    </p:spTree>
    <p:extLst>
      <p:ext uri="{BB962C8B-B14F-4D97-AF65-F5344CB8AC3E}">
        <p14:creationId xmlns:p14="http://schemas.microsoft.com/office/powerpoint/2010/main" val="47986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Explicit Animal Constructor</a:t>
            </a:r>
          </a:p>
        </p:txBody>
      </p:sp>
      <p:sp>
        <p:nvSpPr>
          <p:cNvPr id="3" name="Content Placeholder 2"/>
          <p:cNvSpPr>
            <a:spLocks noGrp="1"/>
          </p:cNvSpPr>
          <p:nvPr>
            <p:ph idx="1"/>
          </p:nvPr>
        </p:nvSpPr>
        <p:spPr/>
        <p:txBody>
          <a:bodyPr/>
          <a:lstStyle/>
          <a:p>
            <a:r>
              <a:rPr lang="en-US" dirty="0"/>
              <a:t>Lets have an explicit Animal constructor</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57</a:t>
            </a:fld>
            <a:endParaRPr lang="en-US" altLang="tr-TR"/>
          </a:p>
        </p:txBody>
      </p:sp>
      <p:pic>
        <p:nvPicPr>
          <p:cNvPr id="5" name="Picture 4"/>
          <p:cNvPicPr>
            <a:picLocks noChangeAspect="1"/>
          </p:cNvPicPr>
          <p:nvPr/>
        </p:nvPicPr>
        <p:blipFill>
          <a:blip r:embed="rId2"/>
          <a:stretch>
            <a:fillRect/>
          </a:stretch>
        </p:blipFill>
        <p:spPr>
          <a:xfrm>
            <a:off x="683567" y="1587436"/>
            <a:ext cx="4798451" cy="2273612"/>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683566" y="4005064"/>
            <a:ext cx="5970059" cy="2160240"/>
          </a:xfrm>
          <a:prstGeom prst="rect">
            <a:avLst/>
          </a:prstGeom>
          <a:ln w="25400">
            <a:solidFill>
              <a:srgbClr val="00B0F0"/>
            </a:solidFill>
          </a:ln>
        </p:spPr>
      </p:pic>
    </p:spTree>
    <p:extLst>
      <p:ext uri="{BB962C8B-B14F-4D97-AF65-F5344CB8AC3E}">
        <p14:creationId xmlns:p14="http://schemas.microsoft.com/office/powerpoint/2010/main" val="343460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Explicit Animal Constructor</a:t>
            </a:r>
          </a:p>
        </p:txBody>
      </p:sp>
      <p:sp>
        <p:nvSpPr>
          <p:cNvPr id="3" name="Content Placeholder 2"/>
          <p:cNvSpPr>
            <a:spLocks noGrp="1"/>
          </p:cNvSpPr>
          <p:nvPr>
            <p:ph idx="1"/>
          </p:nvPr>
        </p:nvSpPr>
        <p:spPr/>
        <p:txBody>
          <a:bodyPr/>
          <a:lstStyle/>
          <a:p>
            <a:r>
              <a:rPr lang="en-US" dirty="0"/>
              <a:t>Lets have an explicit Animal constructor</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58</a:t>
            </a:fld>
            <a:endParaRPr lang="en-US" altLang="tr-TR"/>
          </a:p>
        </p:txBody>
      </p:sp>
      <p:pic>
        <p:nvPicPr>
          <p:cNvPr id="5" name="Picture 4"/>
          <p:cNvPicPr>
            <a:picLocks noChangeAspect="1"/>
          </p:cNvPicPr>
          <p:nvPr/>
        </p:nvPicPr>
        <p:blipFill>
          <a:blip r:embed="rId2"/>
          <a:stretch>
            <a:fillRect/>
          </a:stretch>
        </p:blipFill>
        <p:spPr>
          <a:xfrm>
            <a:off x="683567" y="1587436"/>
            <a:ext cx="4798451" cy="2273612"/>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683566" y="4005064"/>
            <a:ext cx="5970059" cy="2160240"/>
          </a:xfrm>
          <a:prstGeom prst="rect">
            <a:avLst/>
          </a:prstGeom>
          <a:ln w="25400">
            <a:solidFill>
              <a:srgbClr val="00B0F0"/>
            </a:solidFill>
          </a:ln>
        </p:spPr>
      </p:pic>
      <p:pic>
        <p:nvPicPr>
          <p:cNvPr id="7" name="Picture 6"/>
          <p:cNvPicPr>
            <a:picLocks noChangeAspect="1"/>
          </p:cNvPicPr>
          <p:nvPr/>
        </p:nvPicPr>
        <p:blipFill>
          <a:blip r:embed="rId4"/>
          <a:stretch>
            <a:fillRect/>
          </a:stretch>
        </p:blipFill>
        <p:spPr>
          <a:xfrm>
            <a:off x="718815" y="4797152"/>
            <a:ext cx="6939768" cy="648072"/>
          </a:xfrm>
          <a:prstGeom prst="rect">
            <a:avLst/>
          </a:prstGeom>
        </p:spPr>
      </p:pic>
    </p:spTree>
    <p:extLst>
      <p:ext uri="{BB962C8B-B14F-4D97-AF65-F5344CB8AC3E}">
        <p14:creationId xmlns:p14="http://schemas.microsoft.com/office/powerpoint/2010/main" val="3792787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59</a:t>
            </a:fld>
            <a:endParaRPr lang="en-US" altLang="tr-TR"/>
          </a:p>
        </p:txBody>
      </p:sp>
      <p:pic>
        <p:nvPicPr>
          <p:cNvPr id="5" name="Picture 4"/>
          <p:cNvPicPr>
            <a:picLocks noChangeAspect="1"/>
          </p:cNvPicPr>
          <p:nvPr/>
        </p:nvPicPr>
        <p:blipFill>
          <a:blip r:embed="rId2"/>
          <a:stretch>
            <a:fillRect/>
          </a:stretch>
        </p:blipFill>
        <p:spPr>
          <a:xfrm>
            <a:off x="4498778" y="154970"/>
            <a:ext cx="4258391" cy="2017720"/>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683565" y="2296256"/>
            <a:ext cx="5348491" cy="1935328"/>
          </a:xfrm>
          <a:prstGeom prst="rect">
            <a:avLst/>
          </a:prstGeom>
          <a:ln w="25400">
            <a:solidFill>
              <a:srgbClr val="00B0F0"/>
            </a:solidFill>
          </a:ln>
        </p:spPr>
      </p:pic>
      <p:pic>
        <p:nvPicPr>
          <p:cNvPr id="8" name="Picture 7"/>
          <p:cNvPicPr>
            <a:picLocks noChangeAspect="1"/>
          </p:cNvPicPr>
          <p:nvPr/>
        </p:nvPicPr>
        <p:blipFill>
          <a:blip r:embed="rId4"/>
          <a:stretch>
            <a:fillRect/>
          </a:stretch>
        </p:blipFill>
        <p:spPr>
          <a:xfrm>
            <a:off x="683564" y="4442678"/>
            <a:ext cx="5348491" cy="1919247"/>
          </a:xfrm>
          <a:prstGeom prst="rect">
            <a:avLst/>
          </a:prstGeom>
          <a:ln w="25400">
            <a:solidFill>
              <a:srgbClr val="00B0F0"/>
            </a:solidFill>
          </a:ln>
        </p:spPr>
      </p:pic>
      <p:pic>
        <p:nvPicPr>
          <p:cNvPr id="9" name="Picture 8"/>
          <p:cNvPicPr>
            <a:picLocks noChangeAspect="1"/>
          </p:cNvPicPr>
          <p:nvPr/>
        </p:nvPicPr>
        <p:blipFill>
          <a:blip r:embed="rId5"/>
          <a:stretch>
            <a:fillRect/>
          </a:stretch>
        </p:blipFill>
        <p:spPr>
          <a:xfrm>
            <a:off x="6302083" y="3028508"/>
            <a:ext cx="558351" cy="558351"/>
          </a:xfrm>
          <a:prstGeom prst="rect">
            <a:avLst/>
          </a:prstGeom>
        </p:spPr>
      </p:pic>
      <p:pic>
        <p:nvPicPr>
          <p:cNvPr id="10" name="Picture 9"/>
          <p:cNvPicPr>
            <a:picLocks noChangeAspect="1"/>
          </p:cNvPicPr>
          <p:nvPr/>
        </p:nvPicPr>
        <p:blipFill>
          <a:blip r:embed="rId6"/>
          <a:stretch>
            <a:fillRect/>
          </a:stretch>
        </p:blipFill>
        <p:spPr>
          <a:xfrm>
            <a:off x="6235824" y="4941168"/>
            <a:ext cx="624610" cy="718545"/>
          </a:xfrm>
          <a:prstGeom prst="rect">
            <a:avLst/>
          </a:prstGeom>
        </p:spPr>
      </p:pic>
    </p:spTree>
    <p:extLst>
      <p:ext uri="{BB962C8B-B14F-4D97-AF65-F5344CB8AC3E}">
        <p14:creationId xmlns:p14="http://schemas.microsoft.com/office/powerpoint/2010/main" val="32653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Same Photos drawn on an &quot;organizational chart&quot;, Vehicle class at the top, with 3 derived classes beneath: Motorcycle, Car, Truck, and then Car has 2 derived classes, Sedan and SU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007" y="1717431"/>
            <a:ext cx="5356461" cy="365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3"/>
          <p:cNvSpPr>
            <a:spLocks noGrp="1" noChangeArrowheads="1"/>
          </p:cNvSpPr>
          <p:nvPr>
            <p:ph type="title"/>
          </p:nvPr>
        </p:nvSpPr>
        <p:spPr>
          <a:noFill/>
        </p:spPr>
        <p:txBody>
          <a:bodyPr/>
          <a:lstStyle/>
          <a:p>
            <a:pPr eaLnBrk="1" hangingPunct="1">
              <a:spcBef>
                <a:spcPct val="50000"/>
              </a:spcBef>
            </a:pPr>
            <a:r>
              <a:rPr lang="en-US" altLang="en-US" dirty="0"/>
              <a:t>Inheritance</a:t>
            </a:r>
          </a:p>
        </p:txBody>
      </p:sp>
      <p:sp>
        <p:nvSpPr>
          <p:cNvPr id="3" name="Content Placeholder 2"/>
          <p:cNvSpPr>
            <a:spLocks noGrp="1"/>
          </p:cNvSpPr>
          <p:nvPr>
            <p:ph idx="1"/>
          </p:nvPr>
        </p:nvSpPr>
        <p:spPr/>
        <p:txBody>
          <a:bodyPr/>
          <a:lstStyle/>
          <a:p>
            <a:pPr lvl="0" eaLnBrk="1" hangingPunct="1"/>
            <a:r>
              <a:rPr lang="tr-TR" altLang="en-US" b="1" dirty="0">
                <a:solidFill>
                  <a:srgbClr val="000000"/>
                </a:solidFill>
              </a:rPr>
              <a:t>The IS-A Relationship</a:t>
            </a:r>
          </a:p>
          <a:p>
            <a:pPr lvl="1" eaLnBrk="1" hangingPunct="1"/>
            <a:r>
              <a:rPr lang="en-US" altLang="en-US" dirty="0">
                <a:solidFill>
                  <a:srgbClr val="FF0000"/>
                </a:solidFill>
              </a:rPr>
              <a:t>All Cars are Vehicles.</a:t>
            </a:r>
          </a:p>
          <a:p>
            <a:pPr lvl="1" eaLnBrk="1" hangingPunct="1"/>
            <a:r>
              <a:rPr lang="en-US" altLang="en-US" dirty="0">
                <a:solidFill>
                  <a:srgbClr val="FF0000"/>
                </a:solidFill>
              </a:rPr>
              <a:t>All Motorcycles are Vehicles.</a:t>
            </a:r>
          </a:p>
          <a:p>
            <a:pPr lvl="1" eaLnBrk="1" hangingPunct="1"/>
            <a:r>
              <a:rPr lang="en-US" altLang="en-US" dirty="0">
                <a:solidFill>
                  <a:srgbClr val="FF0000"/>
                </a:solidFill>
              </a:rPr>
              <a:t>All Sedans are Vehicles.</a:t>
            </a:r>
          </a:p>
          <a:p>
            <a:pPr lvl="0" eaLnBrk="1" hangingPunct="1">
              <a:buNone/>
            </a:pPr>
            <a:endParaRPr lang="en-US" altLang="en-US" dirty="0">
              <a:solidFill>
                <a:srgbClr val="000000"/>
              </a:solidFill>
            </a:endParaRPr>
          </a:p>
          <a:p>
            <a:pPr lvl="0" eaLnBrk="1" hangingPunct="1">
              <a:buNone/>
            </a:pPr>
            <a:endParaRPr lang="en-US" altLang="en-US" dirty="0">
              <a:solidFill>
                <a:srgbClr val="000000"/>
              </a:solidFill>
            </a:endParaRPr>
          </a:p>
          <a:p>
            <a:pPr lvl="0" eaLnBrk="1" hangingPunct="1">
              <a:buNone/>
            </a:pPr>
            <a:endParaRPr lang="en-US" altLang="en-US" dirty="0">
              <a:solidFill>
                <a:srgbClr val="000000"/>
              </a:solidFill>
            </a:endParaRPr>
          </a:p>
          <a:p>
            <a:pPr lvl="0" eaLnBrk="1" hangingPunct="1">
              <a:buNone/>
            </a:pPr>
            <a:endParaRPr lang="en-US" altLang="en-US" dirty="0">
              <a:solidFill>
                <a:srgbClr val="000000"/>
              </a:solidFill>
            </a:endParaRPr>
          </a:p>
          <a:p>
            <a:pPr lvl="0" eaLnBrk="1" hangingPunct="1">
              <a:buNone/>
            </a:pPr>
            <a:endParaRPr lang="tr-TR" altLang="en-US" dirty="0">
              <a:solidFill>
                <a:srgbClr val="000000"/>
              </a:solidFill>
            </a:endParaRPr>
          </a:p>
          <a:p>
            <a:pPr lvl="0" eaLnBrk="1" hangingPunct="1">
              <a:buNone/>
            </a:pPr>
            <a:endParaRPr lang="en-US" altLang="en-US" dirty="0">
              <a:solidFill>
                <a:srgbClr val="000000"/>
              </a:solidFill>
            </a:endParaRPr>
          </a:p>
          <a:p>
            <a:pPr eaLnBrk="1" hangingPunct="1"/>
            <a:r>
              <a:rPr lang="tr-TR" altLang="en-US" b="1" dirty="0">
                <a:solidFill>
                  <a:srgbClr val="3366FF">
                    <a:lumMod val="75000"/>
                  </a:srgbClr>
                </a:solidFill>
                <a:latin typeface="Courier New" panose="02070309020205020404" pitchFamily="49" charset="0"/>
              </a:rPr>
              <a:t> </a:t>
            </a:r>
            <a:r>
              <a:rPr lang="en-US" altLang="en-US" b="1" dirty="0">
                <a:solidFill>
                  <a:srgbClr val="3366FF">
                    <a:lumMod val="75000"/>
                  </a:srgbClr>
                </a:solidFill>
                <a:latin typeface="Courier New" panose="02070309020205020404" pitchFamily="49" charset="0"/>
              </a:rPr>
              <a:t>Vehicles</a:t>
            </a:r>
            <a:r>
              <a:rPr lang="en-US" altLang="en-US" dirty="0">
                <a:solidFill>
                  <a:srgbClr val="000000"/>
                </a:solidFill>
              </a:rPr>
              <a:t> is the </a:t>
            </a:r>
            <a:r>
              <a:rPr lang="en-US" altLang="en-US" i="1" dirty="0">
                <a:solidFill>
                  <a:srgbClr val="3366FF">
                    <a:lumMod val="75000"/>
                  </a:srgbClr>
                </a:solidFill>
              </a:rPr>
              <a:t>base</a:t>
            </a:r>
            <a:r>
              <a:rPr lang="en-US" altLang="en-US" dirty="0">
                <a:solidFill>
                  <a:srgbClr val="000000"/>
                </a:solidFill>
              </a:rPr>
              <a:t> class.</a:t>
            </a:r>
          </a:p>
          <a:p>
            <a:pPr eaLnBrk="1" hangingPunct="1"/>
            <a:r>
              <a:rPr lang="tr-TR" altLang="en-US" b="1" dirty="0">
                <a:solidFill>
                  <a:srgbClr val="3366FF">
                    <a:lumMod val="75000"/>
                  </a:srgbClr>
                </a:solidFill>
                <a:latin typeface="Courier New" panose="02070309020205020404" pitchFamily="49" charset="0"/>
              </a:rPr>
              <a:t> </a:t>
            </a:r>
            <a:r>
              <a:rPr lang="en-US" altLang="en-US" b="1" dirty="0">
                <a:solidFill>
                  <a:srgbClr val="3366FF">
                    <a:lumMod val="75000"/>
                  </a:srgbClr>
                </a:solidFill>
                <a:latin typeface="Courier New" panose="02070309020205020404" pitchFamily="49" charset="0"/>
              </a:rPr>
              <a:t>Car</a:t>
            </a:r>
            <a:r>
              <a:rPr lang="en-US" altLang="en-US" dirty="0">
                <a:solidFill>
                  <a:srgbClr val="000000"/>
                </a:solidFill>
              </a:rPr>
              <a:t> is a </a:t>
            </a:r>
            <a:r>
              <a:rPr lang="en-US" altLang="en-US" i="1" dirty="0">
                <a:solidFill>
                  <a:srgbClr val="3366FF">
                    <a:lumMod val="75000"/>
                  </a:srgbClr>
                </a:solidFill>
              </a:rPr>
              <a:t>derived</a:t>
            </a:r>
            <a:r>
              <a:rPr lang="en-US" altLang="en-US" dirty="0">
                <a:solidFill>
                  <a:srgbClr val="000000"/>
                </a:solidFill>
              </a:rPr>
              <a:t> class.</a:t>
            </a:r>
          </a:p>
          <a:p>
            <a:pPr eaLnBrk="1" hangingPunct="1"/>
            <a:r>
              <a:rPr lang="tr-TR" altLang="en-US" b="1" dirty="0">
                <a:solidFill>
                  <a:srgbClr val="3366FF">
                    <a:lumMod val="75000"/>
                  </a:srgbClr>
                </a:solidFill>
                <a:latin typeface="Courier New" panose="02070309020205020404" pitchFamily="49" charset="0"/>
              </a:rPr>
              <a:t> </a:t>
            </a:r>
            <a:r>
              <a:rPr lang="en-US" altLang="en-US" b="1" dirty="0">
                <a:solidFill>
                  <a:srgbClr val="3366FF">
                    <a:lumMod val="75000"/>
                  </a:srgbClr>
                </a:solidFill>
                <a:latin typeface="Courier New" panose="02070309020205020404" pitchFamily="49" charset="0"/>
              </a:rPr>
              <a:t>Truck</a:t>
            </a:r>
            <a:r>
              <a:rPr lang="en-US" altLang="en-US" dirty="0">
                <a:solidFill>
                  <a:srgbClr val="000000"/>
                </a:solidFill>
              </a:rPr>
              <a:t> </a:t>
            </a:r>
            <a:r>
              <a:rPr lang="en-US" altLang="en-US" i="1" dirty="0">
                <a:solidFill>
                  <a:srgbClr val="3366FF">
                    <a:lumMod val="75000"/>
                  </a:srgbClr>
                </a:solidFill>
              </a:rPr>
              <a:t>derives</a:t>
            </a:r>
            <a:r>
              <a:rPr lang="en-US" altLang="en-US" dirty="0">
                <a:solidFill>
                  <a:srgbClr val="000000"/>
                </a:solidFill>
              </a:rPr>
              <a:t> from </a:t>
            </a:r>
            <a:r>
              <a:rPr lang="en-US" altLang="en-US" b="1" dirty="0">
                <a:solidFill>
                  <a:srgbClr val="3366FF">
                    <a:lumMod val="75000"/>
                  </a:srgbClr>
                </a:solidFill>
                <a:latin typeface="Courier New" panose="02070309020205020404" pitchFamily="49" charset="0"/>
              </a:rPr>
              <a:t>Vehicle</a:t>
            </a:r>
            <a:endParaRPr lang="en-US" altLang="en-US" dirty="0">
              <a:solidFill>
                <a:srgbClr val="3366FF">
                  <a:lumMod val="75000"/>
                </a:srgbClr>
              </a:solidFill>
            </a:endParaRP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a:t>
            </a:fld>
            <a:endParaRPr lang="en-US" altLang="tr-TR"/>
          </a:p>
        </p:txBody>
      </p:sp>
    </p:spTree>
    <p:extLst>
      <p:ext uri="{BB962C8B-B14F-4D97-AF65-F5344CB8AC3E}">
        <p14:creationId xmlns:p14="http://schemas.microsoft.com/office/powerpoint/2010/main" val="221401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Constructor Calls</a:t>
            </a:r>
          </a:p>
        </p:txBody>
      </p:sp>
      <p:sp>
        <p:nvSpPr>
          <p:cNvPr id="3" name="Content Placeholder 2"/>
          <p:cNvSpPr>
            <a:spLocks noGrp="1"/>
          </p:cNvSpPr>
          <p:nvPr>
            <p:ph idx="1"/>
          </p:nvPr>
        </p:nvSpPr>
        <p:spPr/>
        <p:txBody>
          <a:bodyPr/>
          <a:lstStyle/>
          <a:p>
            <a:r>
              <a:rPr lang="en-US" dirty="0"/>
              <a:t>Java therefore invokes the superclass constructor in one of the following ways:</a:t>
            </a:r>
          </a:p>
          <a:p>
            <a:endParaRPr lang="tr-TR" dirty="0"/>
          </a:p>
          <a:p>
            <a:pPr lvl="1"/>
            <a:r>
              <a:rPr lang="en-US" dirty="0"/>
              <a:t>Classes that begin with an explicit call to </a:t>
            </a:r>
            <a:r>
              <a:rPr lang="en-US" b="1" dirty="0">
                <a:solidFill>
                  <a:srgbClr val="C00000"/>
                </a:solidFill>
                <a:latin typeface="Courier New" panose="02070309020205020404" pitchFamily="49" charset="0"/>
                <a:cs typeface="Courier New" panose="02070309020205020404" pitchFamily="49" charset="0"/>
              </a:rPr>
              <a:t>this</a:t>
            </a:r>
            <a:r>
              <a:rPr lang="en-US" dirty="0"/>
              <a:t> invoke one of the other constructors for this class, delegating responsibility to that constructor for making sure that the superclass constructor gets called.</a:t>
            </a:r>
          </a:p>
          <a:p>
            <a:pPr lvl="1"/>
            <a:endParaRPr lang="tr-TR" dirty="0"/>
          </a:p>
          <a:p>
            <a:pPr lvl="1"/>
            <a:r>
              <a:rPr lang="en-US" dirty="0"/>
              <a:t>Classes that begin with a call to </a:t>
            </a:r>
            <a:r>
              <a:rPr lang="en-US" b="1" dirty="0">
                <a:solidFill>
                  <a:srgbClr val="C00000"/>
                </a:solidFill>
                <a:latin typeface="Courier New" panose="02070309020205020404" pitchFamily="49" charset="0"/>
                <a:cs typeface="Courier New" panose="02070309020205020404" pitchFamily="49" charset="0"/>
              </a:rPr>
              <a:t>super</a:t>
            </a:r>
            <a:r>
              <a:rPr lang="en-US" dirty="0"/>
              <a:t> invoke the constructor in the super class that matches the argument list provided.</a:t>
            </a:r>
          </a:p>
          <a:p>
            <a:pPr lvl="1"/>
            <a:endParaRPr lang="tr-TR" dirty="0"/>
          </a:p>
          <a:p>
            <a:pPr lvl="1"/>
            <a:r>
              <a:rPr lang="en-US" dirty="0"/>
              <a:t>Classes that begin with no call to either </a:t>
            </a:r>
            <a:r>
              <a:rPr lang="en-US" b="1" dirty="0">
                <a:solidFill>
                  <a:srgbClr val="C00000"/>
                </a:solidFill>
                <a:latin typeface="Courier New" panose="02070309020205020404" pitchFamily="49" charset="0"/>
                <a:cs typeface="Courier New" panose="02070309020205020404" pitchFamily="49" charset="0"/>
              </a:rPr>
              <a:t>super</a:t>
            </a:r>
            <a:r>
              <a:rPr lang="en-US" dirty="0"/>
              <a:t> or </a:t>
            </a:r>
            <a:r>
              <a:rPr lang="en-US" b="1" dirty="0">
                <a:solidFill>
                  <a:srgbClr val="C00000"/>
                </a:solidFill>
                <a:latin typeface="Courier New" panose="02070309020205020404" pitchFamily="49" charset="0"/>
                <a:cs typeface="Courier New" panose="02070309020205020404" pitchFamily="49" charset="0"/>
              </a:rPr>
              <a:t>this</a:t>
            </a:r>
            <a:r>
              <a:rPr lang="en-US" dirty="0"/>
              <a:t> invoke the default super class constructor with no arguments.</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60</a:t>
            </a:fld>
            <a:endParaRPr lang="en-US" altLang="tr-TR"/>
          </a:p>
        </p:txBody>
      </p:sp>
    </p:spTree>
    <p:extLst>
      <p:ext uri="{BB962C8B-B14F-4D97-AF65-F5344CB8AC3E}">
        <p14:creationId xmlns:p14="http://schemas.microsoft.com/office/powerpoint/2010/main" val="1613995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Example</a:t>
            </a:r>
          </a:p>
        </p:txBody>
      </p:sp>
      <p:sp>
        <p:nvSpPr>
          <p:cNvPr id="3" name="Content Placeholder 2"/>
          <p:cNvSpPr>
            <a:spLocks noGrp="1"/>
          </p:cNvSpPr>
          <p:nvPr>
            <p:ph idx="1"/>
          </p:nvPr>
        </p:nvSpPr>
        <p:spPr/>
        <p:txBody>
          <a:bodyPr/>
          <a:lstStyle/>
          <a:p>
            <a:endParaRPr lang="tr-TR" dirty="0"/>
          </a:p>
          <a:p>
            <a:endParaRPr lang="tr-TR" dirty="0"/>
          </a:p>
          <a:p>
            <a:pPr marL="6010275" indent="-192088"/>
            <a:endParaRPr lang="tr-TR" dirty="0"/>
          </a:p>
          <a:p>
            <a:pPr marL="6010275" indent="-192088"/>
            <a:r>
              <a:rPr lang="tr-TR" dirty="0"/>
              <a:t>What is the output?</a:t>
            </a: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61</a:t>
            </a:fld>
            <a:endParaRPr lang="en-US" altLang="tr-TR"/>
          </a:p>
        </p:txBody>
      </p:sp>
      <p:pic>
        <p:nvPicPr>
          <p:cNvPr id="5" name="Picture 4"/>
          <p:cNvPicPr>
            <a:picLocks noChangeAspect="1"/>
          </p:cNvPicPr>
          <p:nvPr/>
        </p:nvPicPr>
        <p:blipFill>
          <a:blip r:embed="rId2"/>
          <a:stretch>
            <a:fillRect/>
          </a:stretch>
        </p:blipFill>
        <p:spPr>
          <a:xfrm>
            <a:off x="3678355" y="181101"/>
            <a:ext cx="5106113" cy="1343212"/>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709071" y="1705410"/>
            <a:ext cx="5258427" cy="2180323"/>
          </a:xfrm>
          <a:prstGeom prst="rect">
            <a:avLst/>
          </a:prstGeom>
          <a:ln w="25400">
            <a:solidFill>
              <a:srgbClr val="FF9900"/>
            </a:solidFill>
          </a:ln>
        </p:spPr>
      </p:pic>
      <p:pic>
        <p:nvPicPr>
          <p:cNvPr id="7" name="Picture 6"/>
          <p:cNvPicPr>
            <a:picLocks noChangeAspect="1"/>
          </p:cNvPicPr>
          <p:nvPr/>
        </p:nvPicPr>
        <p:blipFill>
          <a:blip r:embed="rId4"/>
          <a:stretch>
            <a:fillRect/>
          </a:stretch>
        </p:blipFill>
        <p:spPr>
          <a:xfrm>
            <a:off x="683568" y="4112675"/>
            <a:ext cx="4676190" cy="2324424"/>
          </a:xfrm>
          <a:prstGeom prst="rect">
            <a:avLst/>
          </a:prstGeom>
          <a:ln w="25400">
            <a:solidFill>
              <a:srgbClr val="00B0F0"/>
            </a:solidFill>
          </a:ln>
        </p:spPr>
      </p:pic>
      <p:pic>
        <p:nvPicPr>
          <p:cNvPr id="8" name="Picture 7"/>
          <p:cNvPicPr>
            <a:picLocks noChangeAspect="1"/>
          </p:cNvPicPr>
          <p:nvPr/>
        </p:nvPicPr>
        <p:blipFill>
          <a:blip r:embed="rId5"/>
          <a:stretch>
            <a:fillRect/>
          </a:stretch>
        </p:blipFill>
        <p:spPr>
          <a:xfrm>
            <a:off x="6516216" y="4422590"/>
            <a:ext cx="2137102" cy="1704594"/>
          </a:xfrm>
          <a:prstGeom prst="rect">
            <a:avLst/>
          </a:prstGeom>
        </p:spPr>
      </p:pic>
    </p:spTree>
    <p:extLst>
      <p:ext uri="{BB962C8B-B14F-4D97-AF65-F5344CB8AC3E}">
        <p14:creationId xmlns:p14="http://schemas.microsoft.com/office/powerpoint/2010/main" val="3804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Lets implement some functions</a:t>
            </a:r>
          </a:p>
        </p:txBody>
      </p:sp>
      <p:sp>
        <p:nvSpPr>
          <p:cNvPr id="3" name="Content Placeholder 2"/>
          <p:cNvSpPr>
            <a:spLocks noGrp="1"/>
          </p:cNvSpPr>
          <p:nvPr>
            <p:ph idx="1"/>
          </p:nvPr>
        </p:nvSpPr>
        <p:spPr/>
        <p:txBody>
          <a:bodyPr/>
          <a:lstStyle/>
          <a:p>
            <a:r>
              <a:rPr lang="en-US" dirty="0"/>
              <a:t>Animals speak differently, so </a:t>
            </a:r>
            <a:r>
              <a:rPr lang="en-US" b="1" dirty="0"/>
              <a:t>speak</a:t>
            </a:r>
            <a:r>
              <a:rPr lang="en-US" dirty="0"/>
              <a:t> function needs to be implemented differently.</a:t>
            </a:r>
            <a:endParaRPr lang="tr-TR" dirty="0"/>
          </a:p>
          <a:p>
            <a:r>
              <a:rPr lang="en-US" dirty="0"/>
              <a:t>In animal class we don’t have a </a:t>
            </a:r>
            <a:r>
              <a:rPr lang="en-US" b="1" dirty="0">
                <a:solidFill>
                  <a:schemeClr val="accent1">
                    <a:lumMod val="75000"/>
                  </a:schemeClr>
                </a:solidFill>
                <a:latin typeface="Courier New" panose="02070309020205020404" pitchFamily="49" charset="0"/>
                <a:cs typeface="Courier New" panose="02070309020205020404" pitchFamily="49" charset="0"/>
              </a:rPr>
              <a:t>speak</a:t>
            </a:r>
            <a:r>
              <a:rPr lang="tr-TR" b="1" dirty="0">
                <a:solidFill>
                  <a:schemeClr val="accent1">
                    <a:lumMod val="75000"/>
                  </a:schemeClr>
                </a:solidFill>
                <a:latin typeface="Courier New" panose="02070309020205020404" pitchFamily="49" charset="0"/>
                <a:cs typeface="Courier New" panose="02070309020205020404" pitchFamily="49" charset="0"/>
              </a:rPr>
              <a:t>()</a:t>
            </a:r>
            <a:r>
              <a:rPr lang="en-US" dirty="0"/>
              <a:t> function</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62</a:t>
            </a:fld>
            <a:endParaRPr lang="en-US" altLang="tr-TR"/>
          </a:p>
        </p:txBody>
      </p:sp>
      <p:pic>
        <p:nvPicPr>
          <p:cNvPr id="5" name="Picture 4"/>
          <p:cNvPicPr>
            <a:picLocks noChangeAspect="1"/>
          </p:cNvPicPr>
          <p:nvPr/>
        </p:nvPicPr>
        <p:blipFill>
          <a:blip r:embed="rId2"/>
          <a:stretch>
            <a:fillRect/>
          </a:stretch>
        </p:blipFill>
        <p:spPr>
          <a:xfrm>
            <a:off x="827584" y="2492896"/>
            <a:ext cx="6230858" cy="4031732"/>
          </a:xfrm>
          <a:prstGeom prst="rect">
            <a:avLst/>
          </a:prstGeom>
        </p:spPr>
      </p:pic>
    </p:spTree>
    <p:extLst>
      <p:ext uri="{BB962C8B-B14F-4D97-AF65-F5344CB8AC3E}">
        <p14:creationId xmlns:p14="http://schemas.microsoft.com/office/powerpoint/2010/main" val="20662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Cat Class</a:t>
            </a:r>
          </a:p>
        </p:txBody>
      </p:sp>
      <p:sp>
        <p:nvSpPr>
          <p:cNvPr id="3" name="Content Placeholder 2"/>
          <p:cNvSpPr>
            <a:spLocks noGrp="1"/>
          </p:cNvSpPr>
          <p:nvPr>
            <p:ph idx="1"/>
          </p:nvPr>
        </p:nvSpPr>
        <p:spPr/>
        <p:txBody>
          <a:bodyPr/>
          <a:lstStyle/>
          <a:p>
            <a:r>
              <a:rPr lang="en-US" dirty="0"/>
              <a:t>Speak function implemented within the Cat class.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63</a:t>
            </a:fld>
            <a:endParaRPr lang="en-US" altLang="tr-TR"/>
          </a:p>
        </p:txBody>
      </p:sp>
      <p:pic>
        <p:nvPicPr>
          <p:cNvPr id="5" name="Picture 4"/>
          <p:cNvPicPr>
            <a:picLocks noChangeAspect="1"/>
          </p:cNvPicPr>
          <p:nvPr/>
        </p:nvPicPr>
        <p:blipFill>
          <a:blip r:embed="rId2"/>
          <a:stretch>
            <a:fillRect/>
          </a:stretch>
        </p:blipFill>
        <p:spPr>
          <a:xfrm>
            <a:off x="851249" y="1804244"/>
            <a:ext cx="4691620" cy="2488851"/>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2600405" y="4971801"/>
            <a:ext cx="6184063" cy="1552827"/>
          </a:xfrm>
          <a:prstGeom prst="rect">
            <a:avLst/>
          </a:prstGeom>
          <a:ln w="25400">
            <a:solidFill>
              <a:srgbClr val="00B0F0"/>
            </a:solidFill>
          </a:ln>
        </p:spPr>
      </p:pic>
    </p:spTree>
    <p:extLst>
      <p:ext uri="{BB962C8B-B14F-4D97-AF65-F5344CB8AC3E}">
        <p14:creationId xmlns:p14="http://schemas.microsoft.com/office/powerpoint/2010/main" val="2269703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toString method</a:t>
            </a:r>
          </a:p>
        </p:txBody>
      </p:sp>
      <p:sp>
        <p:nvSpPr>
          <p:cNvPr id="3" name="Content Placeholder 2"/>
          <p:cNvSpPr>
            <a:spLocks noGrp="1"/>
          </p:cNvSpPr>
          <p:nvPr>
            <p:ph idx="1"/>
          </p:nvPr>
        </p:nvSpPr>
        <p:spPr/>
        <p:txBody>
          <a:bodyPr/>
          <a:lstStyle/>
          <a:p>
            <a:r>
              <a:rPr lang="en-US" dirty="0"/>
              <a:t>Can we call the </a:t>
            </a:r>
            <a:r>
              <a:rPr lang="en-US" dirty="0" err="1"/>
              <a:t>toString</a:t>
            </a:r>
            <a:r>
              <a:rPr lang="en-US" dirty="0"/>
              <a:t> method from a cat object?</a:t>
            </a:r>
            <a:endParaRPr lang="tr-TR" dirty="0"/>
          </a:p>
          <a:p>
            <a:endParaRPr lang="tr-TR" dirty="0"/>
          </a:p>
          <a:p>
            <a:endParaRPr lang="tr-TR" dirty="0"/>
          </a:p>
          <a:p>
            <a:endParaRPr lang="tr-TR" dirty="0"/>
          </a:p>
          <a:p>
            <a:endParaRPr lang="tr-TR" dirty="0"/>
          </a:p>
          <a:p>
            <a:endParaRPr lang="tr-TR" dirty="0"/>
          </a:p>
          <a:p>
            <a:endParaRPr lang="tr-TR" dirty="0"/>
          </a:p>
          <a:p>
            <a:r>
              <a:rPr lang="en-US" dirty="0"/>
              <a:t>Yes, </a:t>
            </a:r>
            <a:r>
              <a:rPr lang="tr-TR" dirty="0"/>
              <a:t>we can</a:t>
            </a:r>
            <a:r>
              <a:rPr lang="en-US" dirty="0"/>
              <a:t>. </a:t>
            </a:r>
            <a:endParaRPr lang="tr-TR" dirty="0"/>
          </a:p>
          <a:p>
            <a:r>
              <a:rPr lang="en-US" dirty="0"/>
              <a:t>What will be the output?</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64</a:t>
            </a:fld>
            <a:endParaRPr lang="en-US" altLang="tr-TR"/>
          </a:p>
        </p:txBody>
      </p:sp>
      <p:pic>
        <p:nvPicPr>
          <p:cNvPr id="5" name="Picture 4"/>
          <p:cNvPicPr>
            <a:picLocks noChangeAspect="1"/>
          </p:cNvPicPr>
          <p:nvPr/>
        </p:nvPicPr>
        <p:blipFill>
          <a:blip r:embed="rId2"/>
          <a:stretch>
            <a:fillRect/>
          </a:stretch>
        </p:blipFill>
        <p:spPr>
          <a:xfrm>
            <a:off x="1763688" y="1968288"/>
            <a:ext cx="5313217" cy="1676615"/>
          </a:xfrm>
          <a:prstGeom prst="rect">
            <a:avLst/>
          </a:prstGeom>
          <a:ln w="25400">
            <a:solidFill>
              <a:srgbClr val="00B0F0"/>
            </a:solidFill>
          </a:ln>
        </p:spPr>
      </p:pic>
      <p:pic>
        <p:nvPicPr>
          <p:cNvPr id="6" name="Picture 5"/>
          <p:cNvPicPr>
            <a:picLocks noChangeAspect="1"/>
          </p:cNvPicPr>
          <p:nvPr/>
        </p:nvPicPr>
        <p:blipFill>
          <a:blip r:embed="rId3"/>
          <a:stretch>
            <a:fillRect/>
          </a:stretch>
        </p:blipFill>
        <p:spPr>
          <a:xfrm>
            <a:off x="1768437" y="5445224"/>
            <a:ext cx="6180691" cy="720080"/>
          </a:xfrm>
          <a:prstGeom prst="rect">
            <a:avLst/>
          </a:prstGeom>
        </p:spPr>
      </p:pic>
    </p:spTree>
    <p:extLst>
      <p:ext uri="{BB962C8B-B14F-4D97-AF65-F5344CB8AC3E}">
        <p14:creationId xmlns:p14="http://schemas.microsoft.com/office/powerpoint/2010/main" val="4707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toString method</a:t>
            </a:r>
          </a:p>
        </p:txBody>
      </p:sp>
      <p:sp>
        <p:nvSpPr>
          <p:cNvPr id="3" name="Content Placeholder 2"/>
          <p:cNvSpPr>
            <a:spLocks noGrp="1"/>
          </p:cNvSpPr>
          <p:nvPr>
            <p:ph idx="1"/>
          </p:nvPr>
        </p:nvSpPr>
        <p:spPr/>
        <p:txBody>
          <a:bodyPr/>
          <a:lstStyle/>
          <a:p>
            <a:r>
              <a:rPr lang="en-US" dirty="0"/>
              <a:t>Can the Cat class has its own </a:t>
            </a:r>
            <a:r>
              <a:rPr lang="en-US" b="1" dirty="0" err="1"/>
              <a:t>toString</a:t>
            </a:r>
            <a:r>
              <a:rPr lang="en-US" dirty="0"/>
              <a:t> function?</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65</a:t>
            </a:fld>
            <a:endParaRPr lang="en-US" altLang="tr-TR"/>
          </a:p>
        </p:txBody>
      </p:sp>
      <p:pic>
        <p:nvPicPr>
          <p:cNvPr id="5" name="Picture 4"/>
          <p:cNvPicPr>
            <a:picLocks noChangeAspect="1"/>
          </p:cNvPicPr>
          <p:nvPr/>
        </p:nvPicPr>
        <p:blipFill>
          <a:blip r:embed="rId2"/>
          <a:stretch>
            <a:fillRect/>
          </a:stretch>
        </p:blipFill>
        <p:spPr>
          <a:xfrm>
            <a:off x="1043608" y="1988840"/>
            <a:ext cx="6937127" cy="3936893"/>
          </a:xfrm>
          <a:prstGeom prst="rect">
            <a:avLst/>
          </a:prstGeom>
          <a:ln w="25400">
            <a:solidFill>
              <a:srgbClr val="FF9900"/>
            </a:solidFill>
          </a:ln>
        </p:spPr>
      </p:pic>
    </p:spTree>
    <p:extLst>
      <p:ext uri="{BB962C8B-B14F-4D97-AF65-F5344CB8AC3E}">
        <p14:creationId xmlns:p14="http://schemas.microsoft.com/office/powerpoint/2010/main" val="11235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Overriding (Overwriting)</a:t>
            </a:r>
          </a:p>
        </p:txBody>
      </p:sp>
      <p:sp>
        <p:nvSpPr>
          <p:cNvPr id="3" name="Content Placeholder 2"/>
          <p:cNvSpPr>
            <a:spLocks noGrp="1"/>
          </p:cNvSpPr>
          <p:nvPr>
            <p:ph idx="1"/>
          </p:nvPr>
        </p:nvSpPr>
        <p:spPr/>
        <p:txBody>
          <a:bodyPr>
            <a:normAutofit fontScale="92500" lnSpcReduction="10000"/>
          </a:bodyPr>
          <a:lstStyle/>
          <a:p>
            <a:r>
              <a:rPr lang="en-US" dirty="0"/>
              <a:t>Yes, it can. </a:t>
            </a:r>
            <a:endParaRPr lang="tr-TR" dirty="0"/>
          </a:p>
          <a:p>
            <a:pPr lvl="1"/>
            <a:r>
              <a:rPr lang="en-US" dirty="0"/>
              <a:t>It is called function </a:t>
            </a:r>
            <a:r>
              <a:rPr lang="en-US" b="1" dirty="0">
                <a:solidFill>
                  <a:schemeClr val="accent1">
                    <a:lumMod val="75000"/>
                  </a:schemeClr>
                </a:solidFill>
              </a:rPr>
              <a:t>overriding</a:t>
            </a:r>
            <a:r>
              <a:rPr lang="en-US" dirty="0"/>
              <a:t>.</a:t>
            </a:r>
          </a:p>
          <a:p>
            <a:r>
              <a:rPr lang="en-US" dirty="0"/>
              <a:t>A </a:t>
            </a:r>
            <a:r>
              <a:rPr lang="en-US" b="1" dirty="0"/>
              <a:t>subclass</a:t>
            </a:r>
            <a:r>
              <a:rPr lang="en-US" dirty="0"/>
              <a:t> may redefine a method that is defined by a </a:t>
            </a:r>
            <a:r>
              <a:rPr lang="en-US" b="1" dirty="0"/>
              <a:t>superclass</a:t>
            </a:r>
            <a:r>
              <a:rPr lang="en-US" dirty="0"/>
              <a:t>. </a:t>
            </a:r>
            <a:endParaRPr lang="tr-TR" dirty="0"/>
          </a:p>
          <a:p>
            <a:pPr lvl="1"/>
            <a:r>
              <a:rPr lang="en-US" dirty="0"/>
              <a:t>In this case, it is said that the subclass </a:t>
            </a:r>
            <a:r>
              <a:rPr lang="en-US" b="1" dirty="0">
                <a:solidFill>
                  <a:schemeClr val="accent1">
                    <a:lumMod val="75000"/>
                  </a:schemeClr>
                </a:solidFill>
              </a:rPr>
              <a:t>overrides</a:t>
            </a:r>
            <a:r>
              <a:rPr lang="en-US" dirty="0"/>
              <a:t> the method.</a:t>
            </a:r>
            <a:endParaRPr lang="tr-TR" dirty="0"/>
          </a:p>
          <a:p>
            <a:r>
              <a:rPr lang="en-US" dirty="0"/>
              <a:t>When one class extends another, the subclass is allowed to </a:t>
            </a:r>
            <a:r>
              <a:rPr lang="en-US" b="1" dirty="0">
                <a:solidFill>
                  <a:schemeClr val="accent1">
                    <a:lumMod val="75000"/>
                  </a:schemeClr>
                </a:solidFill>
              </a:rPr>
              <a:t>override</a:t>
            </a:r>
            <a:r>
              <a:rPr lang="en-US" dirty="0"/>
              <a:t> method definitions in its superclass.  </a:t>
            </a:r>
            <a:endParaRPr lang="tr-TR" dirty="0"/>
          </a:p>
          <a:p>
            <a:r>
              <a:rPr lang="en-US" dirty="0"/>
              <a:t>Whenever you invoke that method on an instance of the extended class, Java chooses the new version of the method provided by that class and not the original version provided by the superclass.</a:t>
            </a:r>
          </a:p>
          <a:p>
            <a:r>
              <a:rPr lang="en-US" dirty="0"/>
              <a:t>The decision about which version of a method to use is always made on the basis of what the type of object in fact is (</a:t>
            </a:r>
            <a:r>
              <a:rPr lang="en-US" b="1" dirty="0"/>
              <a:t>run-time</a:t>
            </a:r>
            <a:r>
              <a:rPr lang="en-US" dirty="0"/>
              <a:t>) and not on what it happens to be declared as at that point in the code (</a:t>
            </a:r>
            <a:r>
              <a:rPr lang="en-US" b="1" dirty="0"/>
              <a:t>compile-time</a:t>
            </a:r>
            <a:r>
              <a:rPr lang="en-US" dirty="0"/>
              <a:t>).</a:t>
            </a:r>
          </a:p>
          <a:p>
            <a:endParaRPr lang="en-US" dirty="0"/>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66</a:t>
            </a:fld>
            <a:endParaRPr lang="en-US" altLang="tr-TR"/>
          </a:p>
        </p:txBody>
      </p:sp>
    </p:spTree>
    <p:extLst>
      <p:ext uri="{BB962C8B-B14F-4D97-AF65-F5344CB8AC3E}">
        <p14:creationId xmlns:p14="http://schemas.microsoft.com/office/powerpoint/2010/main" val="35818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be the output?</a:t>
            </a:r>
            <a:endParaRPr lang="tr-TR" dirty="0"/>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67</a:t>
            </a:fld>
            <a:endParaRPr lang="en-US" altLang="tr-TR"/>
          </a:p>
        </p:txBody>
      </p:sp>
      <p:pic>
        <p:nvPicPr>
          <p:cNvPr id="5" name="Picture 4"/>
          <p:cNvPicPr>
            <a:picLocks noChangeAspect="1"/>
          </p:cNvPicPr>
          <p:nvPr/>
        </p:nvPicPr>
        <p:blipFill>
          <a:blip r:embed="rId2"/>
          <a:stretch>
            <a:fillRect/>
          </a:stretch>
        </p:blipFill>
        <p:spPr>
          <a:xfrm>
            <a:off x="303022" y="1215400"/>
            <a:ext cx="4733538" cy="2686333"/>
          </a:xfrm>
          <a:prstGeom prst="rect">
            <a:avLst/>
          </a:prstGeom>
          <a:ln w="25400">
            <a:solidFill>
              <a:srgbClr val="FF9900"/>
            </a:solidFill>
          </a:ln>
        </p:spPr>
      </p:pic>
      <p:pic>
        <p:nvPicPr>
          <p:cNvPr id="6" name="Picture 5"/>
          <p:cNvPicPr>
            <a:picLocks noChangeAspect="1"/>
          </p:cNvPicPr>
          <p:nvPr/>
        </p:nvPicPr>
        <p:blipFill>
          <a:blip r:embed="rId3"/>
          <a:stretch>
            <a:fillRect/>
          </a:stretch>
        </p:blipFill>
        <p:spPr>
          <a:xfrm>
            <a:off x="1200939" y="4262092"/>
            <a:ext cx="7569880" cy="2214515"/>
          </a:xfrm>
          <a:prstGeom prst="rect">
            <a:avLst/>
          </a:prstGeom>
          <a:ln w="25400">
            <a:solidFill>
              <a:srgbClr val="00B0F0"/>
            </a:solidFill>
          </a:ln>
        </p:spPr>
      </p:pic>
      <p:pic>
        <p:nvPicPr>
          <p:cNvPr id="7" name="Picture 6"/>
          <p:cNvPicPr>
            <a:picLocks noChangeAspect="1"/>
          </p:cNvPicPr>
          <p:nvPr/>
        </p:nvPicPr>
        <p:blipFill rotWithShape="1">
          <a:blip r:embed="rId4"/>
          <a:srcRect r="7670"/>
          <a:stretch/>
        </p:blipFill>
        <p:spPr>
          <a:xfrm>
            <a:off x="5345629" y="3063936"/>
            <a:ext cx="3464095" cy="837797"/>
          </a:xfrm>
          <a:prstGeom prst="rect">
            <a:avLst/>
          </a:prstGeom>
        </p:spPr>
      </p:pic>
    </p:spTree>
    <p:extLst>
      <p:ext uri="{BB962C8B-B14F-4D97-AF65-F5344CB8AC3E}">
        <p14:creationId xmlns:p14="http://schemas.microsoft.com/office/powerpoint/2010/main" val="410471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toString method</a:t>
            </a:r>
          </a:p>
        </p:txBody>
      </p:sp>
      <p:sp>
        <p:nvSpPr>
          <p:cNvPr id="3" name="Content Placeholder 2"/>
          <p:cNvSpPr>
            <a:spLocks noGrp="1"/>
          </p:cNvSpPr>
          <p:nvPr>
            <p:ph idx="1"/>
          </p:nvPr>
        </p:nvSpPr>
        <p:spPr/>
        <p:txBody>
          <a:bodyPr/>
          <a:lstStyle/>
          <a:p>
            <a:r>
              <a:rPr lang="en-US" dirty="0"/>
              <a:t>Cat is still an animal. </a:t>
            </a:r>
            <a:endParaRPr lang="tr-TR" dirty="0"/>
          </a:p>
          <a:p>
            <a:endParaRPr lang="tr-TR" dirty="0"/>
          </a:p>
          <a:p>
            <a:r>
              <a:rPr lang="en-US" dirty="0"/>
              <a:t>How can I print animal representation as well as the cat representation</a:t>
            </a:r>
            <a:r>
              <a:rPr lang="tr-TR" dirty="0"/>
              <a:t>?</a:t>
            </a:r>
            <a:endParaRPr lang="en-US" dirty="0"/>
          </a:p>
          <a:p>
            <a:endParaRPr lang="en-US" dirty="0"/>
          </a:p>
          <a:p>
            <a:endParaRPr lang="en-US" dirty="0"/>
          </a:p>
          <a:p>
            <a:endParaRPr lang="tr-TR" dirty="0"/>
          </a:p>
          <a:p>
            <a:endParaRPr lang="tr-TR" dirty="0"/>
          </a:p>
          <a:p>
            <a:endParaRPr lang="en-US" dirty="0"/>
          </a:p>
          <a:p>
            <a:r>
              <a:rPr lang="en-US" dirty="0"/>
              <a:t>How can I print out the following from the above main?</a:t>
            </a:r>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68</a:t>
            </a:fld>
            <a:endParaRPr lang="en-US" altLang="tr-TR"/>
          </a:p>
        </p:txBody>
      </p:sp>
      <p:pic>
        <p:nvPicPr>
          <p:cNvPr id="5" name="Picture 4"/>
          <p:cNvPicPr>
            <a:picLocks noChangeAspect="1"/>
          </p:cNvPicPr>
          <p:nvPr/>
        </p:nvPicPr>
        <p:blipFill>
          <a:blip r:embed="rId2"/>
          <a:stretch>
            <a:fillRect/>
          </a:stretch>
        </p:blipFill>
        <p:spPr>
          <a:xfrm>
            <a:off x="1691680" y="3013651"/>
            <a:ext cx="6343971" cy="1855190"/>
          </a:xfrm>
          <a:prstGeom prst="rect">
            <a:avLst/>
          </a:prstGeom>
        </p:spPr>
      </p:pic>
      <p:pic>
        <p:nvPicPr>
          <p:cNvPr id="6" name="Picture 5"/>
          <p:cNvPicPr>
            <a:picLocks noChangeAspect="1"/>
          </p:cNvPicPr>
          <p:nvPr/>
        </p:nvPicPr>
        <p:blipFill>
          <a:blip r:embed="rId3"/>
          <a:stretch>
            <a:fillRect/>
          </a:stretch>
        </p:blipFill>
        <p:spPr>
          <a:xfrm>
            <a:off x="1691680" y="5588524"/>
            <a:ext cx="5884081" cy="936104"/>
          </a:xfrm>
          <a:prstGeom prst="rect">
            <a:avLst/>
          </a:prstGeom>
        </p:spPr>
      </p:pic>
    </p:spTree>
    <p:extLst>
      <p:ext uri="{BB962C8B-B14F-4D97-AF65-F5344CB8AC3E}">
        <p14:creationId xmlns:p14="http://schemas.microsoft.com/office/powerpoint/2010/main" val="11290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If you need to invoke the original version of a method, you can do so by using the keyword </a:t>
            </a:r>
            <a:r>
              <a:rPr lang="en-US" b="1" dirty="0">
                <a:solidFill>
                  <a:schemeClr val="accent1">
                    <a:lumMod val="75000"/>
                  </a:schemeClr>
                </a:solidFill>
              </a:rPr>
              <a:t>super</a:t>
            </a:r>
            <a:r>
              <a:rPr lang="en-US" dirty="0"/>
              <a:t> as a receiver.  </a:t>
            </a:r>
            <a:endParaRPr lang="tr-TR" dirty="0"/>
          </a:p>
          <a:p>
            <a:endParaRPr lang="tr-TR" dirty="0"/>
          </a:p>
          <a:p>
            <a:r>
              <a:rPr lang="en-US" dirty="0"/>
              <a:t>For example, if you needed to call the original version of an </a:t>
            </a:r>
            <a:r>
              <a:rPr lang="en-US" b="1" dirty="0" err="1">
                <a:solidFill>
                  <a:schemeClr val="accent1">
                    <a:lumMod val="75000"/>
                  </a:schemeClr>
                </a:solidFill>
              </a:rPr>
              <a:t>init</a:t>
            </a:r>
            <a:r>
              <a:rPr lang="en-US" dirty="0"/>
              <a:t> method as specified by the superclass, you could call</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69</a:t>
            </a:fld>
            <a:endParaRPr lang="en-US" altLang="tr-TR"/>
          </a:p>
        </p:txBody>
      </p:sp>
      <p:pic>
        <p:nvPicPr>
          <p:cNvPr id="5" name="Picture 4"/>
          <p:cNvPicPr>
            <a:picLocks noChangeAspect="1"/>
          </p:cNvPicPr>
          <p:nvPr/>
        </p:nvPicPr>
        <p:blipFill>
          <a:blip r:embed="rId2"/>
          <a:stretch>
            <a:fillRect/>
          </a:stretch>
        </p:blipFill>
        <p:spPr>
          <a:xfrm>
            <a:off x="817757" y="3825082"/>
            <a:ext cx="7966712" cy="468013"/>
          </a:xfrm>
          <a:prstGeom prst="rect">
            <a:avLst/>
          </a:prstGeom>
        </p:spPr>
      </p:pic>
    </p:spTree>
    <p:extLst>
      <p:ext uri="{BB962C8B-B14F-4D97-AF65-F5344CB8AC3E}">
        <p14:creationId xmlns:p14="http://schemas.microsoft.com/office/powerpoint/2010/main" val="38456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a:t>Inheritance</a:t>
            </a:r>
          </a:p>
        </p:txBody>
      </p:sp>
      <p:sp>
        <p:nvSpPr>
          <p:cNvPr id="3" name="Content Placeholder 2"/>
          <p:cNvSpPr>
            <a:spLocks noGrp="1"/>
          </p:cNvSpPr>
          <p:nvPr>
            <p:ph idx="1"/>
          </p:nvPr>
        </p:nvSpPr>
        <p:spPr/>
        <p:txBody>
          <a:bodyPr/>
          <a:lstStyle/>
          <a:p>
            <a:r>
              <a:rPr lang="en-US" dirty="0"/>
              <a:t>Everything about being</a:t>
            </a:r>
            <a:r>
              <a:rPr lang="tr-TR" dirty="0"/>
              <a:t> </a:t>
            </a:r>
            <a:r>
              <a:rPr lang="en-US" dirty="0"/>
              <a:t>a Vehicle is inherited by</a:t>
            </a:r>
            <a:r>
              <a:rPr lang="tr-TR" dirty="0"/>
              <a:t> </a:t>
            </a:r>
            <a:r>
              <a:rPr lang="en-US" dirty="0"/>
              <a:t>Cars and Trucks and</a:t>
            </a:r>
            <a:r>
              <a:rPr lang="tr-TR" dirty="0"/>
              <a:t> </a:t>
            </a:r>
            <a:r>
              <a:rPr lang="en-US" dirty="0"/>
              <a:t>SUVs.</a:t>
            </a:r>
          </a:p>
          <a:p>
            <a:endParaRPr lang="en-US" dirty="0"/>
          </a:p>
          <a:p>
            <a:endParaRPr lang="en-US" dirty="0"/>
          </a:p>
          <a:p>
            <a:endParaRPr lang="en-US" dirty="0"/>
          </a:p>
          <a:p>
            <a:endParaRPr lang="en-US" dirty="0"/>
          </a:p>
          <a:p>
            <a:endParaRPr lang="tr-TR" dirty="0"/>
          </a:p>
          <a:p>
            <a:endParaRPr lang="tr-TR" dirty="0"/>
          </a:p>
          <a:p>
            <a:pPr marL="0" indent="0">
              <a:buNone/>
            </a:pPr>
            <a:endParaRPr lang="tr-TR" dirty="0"/>
          </a:p>
          <a:p>
            <a:endParaRPr lang="tr-TR" dirty="0"/>
          </a:p>
          <a:p>
            <a:r>
              <a:rPr lang="en-US" dirty="0"/>
              <a:t>Those things specific</a:t>
            </a:r>
            <a:r>
              <a:rPr lang="tr-TR" dirty="0"/>
              <a:t> </a:t>
            </a:r>
            <a:r>
              <a:rPr lang="en-US" dirty="0"/>
              <a:t>to Cars are only</a:t>
            </a:r>
            <a:r>
              <a:rPr lang="tr-TR" dirty="0"/>
              <a:t> </a:t>
            </a:r>
            <a:r>
              <a:rPr lang="en-US" dirty="0"/>
              <a:t>inherited by Sedans</a:t>
            </a:r>
            <a:r>
              <a:rPr lang="tr-TR" dirty="0"/>
              <a:t> </a:t>
            </a:r>
            <a:r>
              <a:rPr lang="en-US" dirty="0"/>
              <a:t>and SUVs.</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7</a:t>
            </a:fld>
            <a:endParaRPr lang="en-US" altLang="tr-TR"/>
          </a:p>
        </p:txBody>
      </p:sp>
      <p:pic>
        <p:nvPicPr>
          <p:cNvPr id="5" name="Picture 5" descr="Same Photos drawn on an &quot;organizational chart&quot;, Vehicle class at the top, with 3 derived classes beneath: Motorcycle, Car, Truck, and then Car has 2 derived classes, Sedan and S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628800"/>
            <a:ext cx="5356461" cy="365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314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Overloading vs. Overriding</a:t>
            </a:r>
          </a:p>
        </p:txBody>
      </p:sp>
      <p:sp>
        <p:nvSpPr>
          <p:cNvPr id="3" name="Content Placeholder 2"/>
          <p:cNvSpPr>
            <a:spLocks noGrp="1"/>
          </p:cNvSpPr>
          <p:nvPr>
            <p:ph idx="1"/>
          </p:nvPr>
        </p:nvSpPr>
        <p:spPr/>
        <p:txBody>
          <a:bodyPr/>
          <a:lstStyle/>
          <a:p>
            <a:r>
              <a:rPr lang="en-US" dirty="0"/>
              <a:t>What is the difference between these two?</a:t>
            </a:r>
            <a:endParaRPr lang="tr-TR" dirty="0"/>
          </a:p>
          <a:p>
            <a:endParaRPr lang="tr-TR" dirty="0"/>
          </a:p>
          <a:p>
            <a:r>
              <a:rPr lang="en-US" dirty="0"/>
              <a:t>Overloading</a:t>
            </a:r>
          </a:p>
          <a:p>
            <a:pPr lvl="1"/>
            <a:r>
              <a:rPr lang="en-US" dirty="0"/>
              <a:t>Same class has the same function name but with different parameters.</a:t>
            </a:r>
          </a:p>
          <a:p>
            <a:endParaRPr lang="tr-TR" dirty="0"/>
          </a:p>
          <a:p>
            <a:r>
              <a:rPr lang="en-US" dirty="0"/>
              <a:t>Overriding</a:t>
            </a:r>
          </a:p>
          <a:p>
            <a:pPr lvl="1"/>
            <a:r>
              <a:rPr lang="en-US" dirty="0"/>
              <a:t>Subclass has the same function signature (name and parameters) with the superclass</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70</a:t>
            </a:fld>
            <a:endParaRPr lang="en-US" altLang="tr-TR"/>
          </a:p>
        </p:txBody>
      </p:sp>
    </p:spTree>
    <p:extLst>
      <p:ext uri="{BB962C8B-B14F-4D97-AF65-F5344CB8AC3E}">
        <p14:creationId xmlns:p14="http://schemas.microsoft.com/office/powerpoint/2010/main" val="932935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toString</a:t>
            </a:r>
            <a:r>
              <a:rPr lang="en-US" dirty="0"/>
              <a:t> method in Animal Class</a:t>
            </a:r>
            <a:endParaRPr lang="tr-TR" dirty="0"/>
          </a:p>
        </p:txBody>
      </p:sp>
      <p:sp>
        <p:nvSpPr>
          <p:cNvPr id="3" name="Content Placeholder 2"/>
          <p:cNvSpPr>
            <a:spLocks noGrp="1"/>
          </p:cNvSpPr>
          <p:nvPr>
            <p:ph idx="1"/>
          </p:nvPr>
        </p:nvSpPr>
        <p:spPr/>
        <p:txBody>
          <a:bodyPr/>
          <a:lstStyle/>
          <a:p>
            <a:r>
              <a:rPr lang="en-US" dirty="0"/>
              <a:t>Is </a:t>
            </a:r>
            <a:r>
              <a:rPr lang="en-US" b="1" dirty="0" err="1">
                <a:solidFill>
                  <a:schemeClr val="accent1">
                    <a:lumMod val="75000"/>
                  </a:schemeClr>
                </a:solidFill>
              </a:rPr>
              <a:t>toString</a:t>
            </a:r>
            <a:r>
              <a:rPr lang="en-US" dirty="0"/>
              <a:t> an overriding function or not?</a:t>
            </a:r>
            <a:endParaRPr lang="tr-TR" dirty="0"/>
          </a:p>
          <a:p>
            <a:pPr lvl="1"/>
            <a:r>
              <a:rPr lang="en-US" dirty="0"/>
              <a:t>Yes, it overrides the </a:t>
            </a:r>
            <a:r>
              <a:rPr lang="en-US" b="1" dirty="0" err="1">
                <a:solidFill>
                  <a:schemeClr val="accent1">
                    <a:lumMod val="75000"/>
                  </a:schemeClr>
                </a:solidFill>
              </a:rPr>
              <a:t>toString</a:t>
            </a:r>
            <a:r>
              <a:rPr lang="en-US" dirty="0"/>
              <a:t> method of the Object class</a:t>
            </a:r>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71</a:t>
            </a:fld>
            <a:endParaRPr lang="en-US" altLang="tr-TR"/>
          </a:p>
        </p:txBody>
      </p:sp>
      <p:pic>
        <p:nvPicPr>
          <p:cNvPr id="5" name="Picture 4"/>
          <p:cNvPicPr>
            <a:picLocks noChangeAspect="1"/>
          </p:cNvPicPr>
          <p:nvPr/>
        </p:nvPicPr>
        <p:blipFill>
          <a:blip r:embed="rId2"/>
          <a:stretch>
            <a:fillRect/>
          </a:stretch>
        </p:blipFill>
        <p:spPr>
          <a:xfrm>
            <a:off x="971600" y="2235763"/>
            <a:ext cx="6624737" cy="4286595"/>
          </a:xfrm>
          <a:prstGeom prst="rect">
            <a:avLst/>
          </a:prstGeom>
          <a:ln w="25400">
            <a:solidFill>
              <a:srgbClr val="FF9900"/>
            </a:solidFill>
          </a:ln>
        </p:spPr>
      </p:pic>
    </p:spTree>
    <p:extLst>
      <p:ext uri="{BB962C8B-B14F-4D97-AF65-F5344CB8AC3E}">
        <p14:creationId xmlns:p14="http://schemas.microsoft.com/office/powerpoint/2010/main" val="31563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C22A-508A-3C3D-BBDB-67DB55DF3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281D85-9E8D-EB51-448A-C75253812C81}"/>
              </a:ext>
            </a:extLst>
          </p:cNvPr>
          <p:cNvSpPr>
            <a:spLocks noGrp="1"/>
          </p:cNvSpPr>
          <p:nvPr>
            <p:ph idx="1"/>
          </p:nvPr>
        </p:nvSpPr>
        <p:spPr/>
        <p:txBody>
          <a:bodyPr/>
          <a:lstStyle/>
          <a:p>
            <a:pPr marL="0" indent="0" algn="ctr">
              <a:buNone/>
            </a:pPr>
            <a:endParaRPr lang="en-GB" sz="3600" dirty="0">
              <a:solidFill>
                <a:srgbClr val="00B0F0"/>
              </a:solidFill>
            </a:endParaRPr>
          </a:p>
          <a:p>
            <a:pPr marL="0" indent="0" algn="ctr">
              <a:buNone/>
            </a:pPr>
            <a:endParaRPr lang="en-GB" sz="3600" dirty="0">
              <a:solidFill>
                <a:srgbClr val="00B0F0"/>
              </a:solidFill>
            </a:endParaRPr>
          </a:p>
          <a:p>
            <a:pPr marL="0" indent="0" algn="ctr">
              <a:buNone/>
            </a:pPr>
            <a:endParaRPr lang="en-GB" sz="4800" b="1" dirty="0">
              <a:solidFill>
                <a:srgbClr val="00B0F0"/>
              </a:solidFill>
            </a:endParaRPr>
          </a:p>
          <a:p>
            <a:pPr marL="0" indent="0" algn="ctr">
              <a:buNone/>
            </a:pPr>
            <a:r>
              <a:rPr lang="en-GB" sz="4800" b="1" dirty="0">
                <a:solidFill>
                  <a:srgbClr val="00B0F0"/>
                </a:solidFill>
              </a:rPr>
              <a:t>Any Questions?</a:t>
            </a:r>
          </a:p>
        </p:txBody>
      </p:sp>
      <p:sp>
        <p:nvSpPr>
          <p:cNvPr id="4" name="Slide Number Placeholder 3">
            <a:extLst>
              <a:ext uri="{FF2B5EF4-FFF2-40B4-BE49-F238E27FC236}">
                <a16:creationId xmlns:a16="http://schemas.microsoft.com/office/drawing/2014/main" id="{B68DE224-DC17-8872-681C-6B455173D254}"/>
              </a:ext>
            </a:extLst>
          </p:cNvPr>
          <p:cNvSpPr>
            <a:spLocks noGrp="1"/>
          </p:cNvSpPr>
          <p:nvPr>
            <p:ph type="sldNum" sz="quarter" idx="10"/>
          </p:nvPr>
        </p:nvSpPr>
        <p:spPr/>
        <p:txBody>
          <a:bodyPr/>
          <a:lstStyle/>
          <a:p>
            <a:pPr>
              <a:defRPr/>
            </a:pPr>
            <a:fld id="{784B80BB-128E-4902-B3C3-D56A4AC28474}" type="slidenum">
              <a:rPr lang="en-US" altLang="tr-TR" smtClean="0"/>
              <a:pPr>
                <a:defRPr/>
              </a:pPr>
              <a:t>72</a:t>
            </a:fld>
            <a:endParaRPr lang="en-US" altLang="tr-TR"/>
          </a:p>
        </p:txBody>
      </p:sp>
    </p:spTree>
    <p:extLst>
      <p:ext uri="{BB962C8B-B14F-4D97-AF65-F5344CB8AC3E}">
        <p14:creationId xmlns:p14="http://schemas.microsoft.com/office/powerpoint/2010/main" val="156212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tr-TR" b="1" dirty="0"/>
              <a:t>The Substitution Principle:</a:t>
            </a:r>
          </a:p>
          <a:p>
            <a:endParaRPr lang="tr-TR" dirty="0"/>
          </a:p>
          <a:p>
            <a:r>
              <a:rPr lang="en-US" dirty="0"/>
              <a:t>The </a:t>
            </a:r>
            <a:r>
              <a:rPr lang="en-US" dirty="0">
                <a:solidFill>
                  <a:schemeClr val="accent1">
                    <a:lumMod val="75000"/>
                  </a:schemeClr>
                </a:solidFill>
              </a:rPr>
              <a:t>substitution principle </a:t>
            </a:r>
            <a:r>
              <a:rPr lang="en-US" dirty="0"/>
              <a:t>states</a:t>
            </a:r>
            <a:r>
              <a:rPr lang="tr-TR" dirty="0"/>
              <a:t> </a:t>
            </a:r>
            <a:r>
              <a:rPr lang="en-US" dirty="0"/>
              <a:t>that you can always use a derived-class object</a:t>
            </a:r>
            <a:r>
              <a:rPr lang="tr-TR" dirty="0"/>
              <a:t> </a:t>
            </a:r>
            <a:r>
              <a:rPr lang="en-US" dirty="0"/>
              <a:t>when a base-class object is expected.</a:t>
            </a:r>
          </a:p>
          <a:p>
            <a:endParaRPr lang="tr-TR" dirty="0"/>
          </a:p>
          <a:p>
            <a:r>
              <a:rPr lang="en-US" dirty="0"/>
              <a:t>Suppose we have an algorithm or function that</a:t>
            </a:r>
            <a:r>
              <a:rPr lang="tr-TR" dirty="0"/>
              <a:t> </a:t>
            </a:r>
            <a:r>
              <a:rPr lang="en-US" dirty="0"/>
              <a:t>manipulates a </a:t>
            </a:r>
            <a:r>
              <a:rPr lang="en-US" dirty="0">
                <a:solidFill>
                  <a:schemeClr val="accent1">
                    <a:lumMod val="75000"/>
                  </a:schemeClr>
                </a:solidFill>
              </a:rPr>
              <a:t>Vehicle</a:t>
            </a:r>
            <a:r>
              <a:rPr lang="en-US" dirty="0"/>
              <a:t> object.</a:t>
            </a:r>
          </a:p>
          <a:p>
            <a:endParaRPr lang="tr-TR" dirty="0"/>
          </a:p>
          <a:p>
            <a:r>
              <a:rPr lang="en-US" dirty="0"/>
              <a:t>Since a car </a:t>
            </a:r>
            <a:r>
              <a:rPr lang="en-US" dirty="0">
                <a:solidFill>
                  <a:schemeClr val="accent1">
                    <a:lumMod val="75000"/>
                  </a:schemeClr>
                </a:solidFill>
              </a:rPr>
              <a:t>IS-A</a:t>
            </a:r>
            <a:r>
              <a:rPr lang="en-US" dirty="0"/>
              <a:t> vehicle, we can supply</a:t>
            </a:r>
            <a:r>
              <a:rPr lang="tr-TR" dirty="0"/>
              <a:t> </a:t>
            </a:r>
            <a:r>
              <a:rPr lang="en-US" dirty="0"/>
              <a:t>a Car object to such an algorithm or function,</a:t>
            </a:r>
            <a:r>
              <a:rPr lang="tr-TR" dirty="0"/>
              <a:t> </a:t>
            </a:r>
            <a:r>
              <a:rPr lang="en-US" dirty="0"/>
              <a:t>and it will work correctly.</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8</a:t>
            </a:fld>
            <a:endParaRPr lang="en-US" altLang="tr-TR"/>
          </a:p>
        </p:txBody>
      </p:sp>
    </p:spTree>
    <p:extLst>
      <p:ext uri="{BB962C8B-B14F-4D97-AF65-F5344CB8AC3E}">
        <p14:creationId xmlns:p14="http://schemas.microsoft.com/office/powerpoint/2010/main" val="174868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Inheritance</a:t>
            </a:r>
          </a:p>
        </p:txBody>
      </p:sp>
      <p:sp>
        <p:nvSpPr>
          <p:cNvPr id="3" name="Content Placeholder 2"/>
          <p:cNvSpPr>
            <a:spLocks noGrp="1"/>
          </p:cNvSpPr>
          <p:nvPr>
            <p:ph idx="1"/>
          </p:nvPr>
        </p:nvSpPr>
        <p:spPr/>
        <p:txBody>
          <a:bodyPr/>
          <a:lstStyle/>
          <a:p>
            <a:r>
              <a:rPr lang="tr-TR" b="1" dirty="0"/>
              <a:t>Superclasses and Subclasses</a:t>
            </a:r>
          </a:p>
          <a:p>
            <a:r>
              <a:rPr lang="en-US" dirty="0"/>
              <a:t>“Is a” Relationship</a:t>
            </a:r>
          </a:p>
          <a:p>
            <a:pPr lvl="1"/>
            <a:r>
              <a:rPr lang="en-US" dirty="0"/>
              <a:t>Object “is an” object of another class</a:t>
            </a:r>
          </a:p>
          <a:p>
            <a:pPr lvl="2"/>
            <a:r>
              <a:rPr lang="en-US" dirty="0"/>
              <a:t>Rectangle “is a” quadrilateral</a:t>
            </a:r>
          </a:p>
          <a:p>
            <a:pPr lvl="3"/>
            <a:r>
              <a:rPr lang="en-US" dirty="0"/>
              <a:t>Class </a:t>
            </a:r>
            <a:r>
              <a:rPr lang="en-US" dirty="0">
                <a:solidFill>
                  <a:schemeClr val="accent1">
                    <a:lumMod val="75000"/>
                  </a:schemeClr>
                </a:solidFill>
              </a:rPr>
              <a:t>Rectangle</a:t>
            </a:r>
            <a:r>
              <a:rPr lang="en-US" dirty="0"/>
              <a:t> inherits from class </a:t>
            </a:r>
            <a:r>
              <a:rPr lang="en-US" dirty="0">
                <a:solidFill>
                  <a:schemeClr val="accent1">
                    <a:lumMod val="75000"/>
                  </a:schemeClr>
                </a:solidFill>
              </a:rPr>
              <a:t>Quadrilateral</a:t>
            </a:r>
          </a:p>
          <a:p>
            <a:pPr lvl="1"/>
            <a:r>
              <a:rPr lang="en-US" dirty="0"/>
              <a:t>Form tree-like hierarchical structures</a:t>
            </a:r>
          </a:p>
          <a:p>
            <a:endParaRPr lang="tr-TR" dirty="0"/>
          </a:p>
        </p:txBody>
      </p:sp>
      <p:sp>
        <p:nvSpPr>
          <p:cNvPr id="4" name="Slide Number Placeholder 3"/>
          <p:cNvSpPr>
            <a:spLocks noGrp="1"/>
          </p:cNvSpPr>
          <p:nvPr>
            <p:ph type="sldNum" sz="quarter" idx="10"/>
          </p:nvPr>
        </p:nvSpPr>
        <p:spPr/>
        <p:txBody>
          <a:bodyPr/>
          <a:lstStyle/>
          <a:p>
            <a:pPr>
              <a:defRPr/>
            </a:pPr>
            <a:fld id="{784B80BB-128E-4902-B3C3-D56A4AC28474}" type="slidenum">
              <a:rPr lang="en-US" altLang="tr-TR" smtClean="0"/>
              <a:pPr>
                <a:defRPr/>
              </a:pPr>
              <a:t>9</a:t>
            </a:fld>
            <a:endParaRPr lang="en-US" altLang="tr-TR"/>
          </a:p>
        </p:txBody>
      </p:sp>
      <p:graphicFrame>
        <p:nvGraphicFramePr>
          <p:cNvPr id="7" name="Table 6"/>
          <p:cNvGraphicFramePr>
            <a:graphicFrameLocks noGrp="1"/>
          </p:cNvGraphicFramePr>
          <p:nvPr>
            <p:extLst>
              <p:ext uri="{D42A27DB-BD31-4B8C-83A1-F6EECF244321}">
                <p14:modId xmlns:p14="http://schemas.microsoft.com/office/powerpoint/2010/main" val="4094008232"/>
              </p:ext>
            </p:extLst>
          </p:nvPr>
        </p:nvGraphicFramePr>
        <p:xfrm>
          <a:off x="467544" y="3538304"/>
          <a:ext cx="8280400" cy="2987040"/>
        </p:xfrm>
        <a:graphic>
          <a:graphicData uri="http://schemas.openxmlformats.org/drawingml/2006/table">
            <a:tbl>
              <a:tblPr/>
              <a:tblGrid>
                <a:gridCol w="2300295">
                  <a:extLst>
                    <a:ext uri="{9D8B030D-6E8A-4147-A177-3AD203B41FA5}">
                      <a16:colId xmlns:a16="http://schemas.microsoft.com/office/drawing/2014/main" val="20000"/>
                    </a:ext>
                  </a:extLst>
                </a:gridCol>
                <a:gridCol w="5980105">
                  <a:extLst>
                    <a:ext uri="{9D8B030D-6E8A-4147-A177-3AD203B41FA5}">
                      <a16:colId xmlns:a16="http://schemas.microsoft.com/office/drawing/2014/main" val="20001"/>
                    </a:ext>
                  </a:extLst>
                </a:gridCol>
              </a:tblGrid>
              <a:tr h="0">
                <a:tc>
                  <a:txBody>
                    <a:bodyPr/>
                    <a:lstStyle/>
                    <a:p>
                      <a:pPr marL="25400" marR="25400">
                        <a:spcAft>
                          <a:spcPts val="0"/>
                        </a:spcAft>
                        <a:tabLst>
                          <a:tab pos="228600" algn="l"/>
                          <a:tab pos="1219200" algn="l"/>
                          <a:tab pos="1943100" algn="l"/>
                          <a:tab pos="2286000" algn="l"/>
                          <a:tab pos="2743200" algn="l"/>
                          <a:tab pos="3200400" algn="l"/>
                          <a:tab pos="3657600" algn="l"/>
                          <a:tab pos="41148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Superclass</a:t>
                      </a:r>
                      <a:endParaRPr lang="tr-T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25400" marR="25400">
                        <a:spcAft>
                          <a:spcPts val="0"/>
                        </a:spcAft>
                        <a:tabLst>
                          <a:tab pos="228600" algn="l"/>
                          <a:tab pos="1219200" algn="l"/>
                          <a:tab pos="1943100" algn="l"/>
                          <a:tab pos="2286000" algn="l"/>
                          <a:tab pos="2743200" algn="l"/>
                          <a:tab pos="3200400" algn="l"/>
                          <a:tab pos="3657600" algn="l"/>
                          <a:tab pos="411480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Subclasses</a:t>
                      </a:r>
                      <a:endParaRPr lang="tr-T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400050">
                <a:tc>
                  <a:txBody>
                    <a:bodyPr/>
                    <a:lstStyle/>
                    <a:p>
                      <a:pPr marL="25400" marR="25400">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a:t>
                      </a:r>
                      <a:endParaRPr lang="tr-T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GraduateStudent</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UndergraduateStudent</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Shape</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Circle</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Triangle</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Rectangle</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Loan</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CarLoan</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HomeImprovementLoan </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MortgageLoan</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7500">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Employee</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FacultyMember </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StaffMember</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7500">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Account</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CheckingAccount</a:t>
                      </a:r>
                      <a:b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SavingsAccount</a:t>
                      </a:r>
                      <a:endParaRPr lang="tr-TR"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gridSpan="2">
                  <a:txBody>
                    <a:bodyPr/>
                    <a:lstStyle/>
                    <a:p>
                      <a:pPr marL="609600" indent="-609600" algn="ctr">
                        <a:spcAft>
                          <a:spcPts val="0"/>
                        </a:spcAft>
                        <a:tabLst>
                          <a:tab pos="609600" algn="l"/>
                        </a:tabLst>
                      </a:pPr>
                      <a:r>
                        <a:rPr lang="en-US" sz="1400" dirty="0">
                          <a:solidFill>
                            <a:srgbClr val="275AFF"/>
                          </a:solidFill>
                          <a:effectLst/>
                          <a:latin typeface="Arial" panose="020B0604020202020204" pitchFamily="34" charset="0"/>
                          <a:ea typeface="Times New Roman" panose="02020603050405020304" pitchFamily="18" charset="0"/>
                          <a:cs typeface="Arial" panose="020B0604020202020204" pitchFamily="34" charset="0"/>
                        </a:rPr>
                        <a:t>Some simple inheritance examples in which the subclass “is a” superclass.</a:t>
                      </a:r>
                      <a:endParaRPr lang="tr-T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80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14864</TotalTime>
  <Words>2975</Words>
  <Application>Microsoft Office PowerPoint</Application>
  <PresentationFormat>On-screen Show (4:3)</PresentationFormat>
  <Paragraphs>697</Paragraphs>
  <Slides>72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AvantGarde</vt:lpstr>
      <vt:lpstr>Courier New</vt:lpstr>
      <vt:lpstr>Times New Roman</vt:lpstr>
      <vt:lpstr>Bahcesehir master slide</vt:lpstr>
      <vt:lpstr>PowerPoint Presentation</vt:lpstr>
      <vt:lpstr>PowerPoint Presentation</vt:lpstr>
      <vt:lpstr>Outline</vt:lpstr>
      <vt:lpstr>Inheritance Hierarchies</vt:lpstr>
      <vt:lpstr>Inheritance</vt:lpstr>
      <vt:lpstr>Inheritance</vt:lpstr>
      <vt:lpstr>Inheritance</vt:lpstr>
      <vt:lpstr>Inheritance</vt:lpstr>
      <vt:lpstr>Inheritance</vt:lpstr>
      <vt:lpstr>Inheritance</vt:lpstr>
      <vt:lpstr>Inheritance</vt:lpstr>
      <vt:lpstr>protected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Animal Class</vt:lpstr>
      <vt:lpstr>Different type of animals</vt:lpstr>
      <vt:lpstr>First Way – Inside the same class </vt:lpstr>
      <vt:lpstr>First Way – Inside the same class </vt:lpstr>
      <vt:lpstr>First Way – Inside the same class </vt:lpstr>
      <vt:lpstr>First Way – Problem 1 </vt:lpstr>
      <vt:lpstr>First Way – Problem 1 </vt:lpstr>
      <vt:lpstr>First Way – Problem 2</vt:lpstr>
      <vt:lpstr>Different type of animals</vt:lpstr>
      <vt:lpstr>Second way: Class for each type</vt:lpstr>
      <vt:lpstr>Different type of animals</vt:lpstr>
      <vt:lpstr>Inheritance</vt:lpstr>
      <vt:lpstr>Animal Class</vt:lpstr>
      <vt:lpstr>Cat and Dog Classes</vt:lpstr>
      <vt:lpstr>Class Hierarchy</vt:lpstr>
      <vt:lpstr>Class Hierarchy</vt:lpstr>
      <vt:lpstr>Class Hierarchy</vt:lpstr>
      <vt:lpstr>Class Hierarchy</vt:lpstr>
      <vt:lpstr>Extending from Object Class</vt:lpstr>
      <vt:lpstr>Class Hierarchy</vt:lpstr>
      <vt:lpstr>Lets get back to our Animal class</vt:lpstr>
      <vt:lpstr>Derived Classes</vt:lpstr>
      <vt:lpstr>Derived Classes</vt:lpstr>
      <vt:lpstr>Derived Classes</vt:lpstr>
      <vt:lpstr>What is inherited?</vt:lpstr>
      <vt:lpstr>Remember Visibility</vt:lpstr>
      <vt:lpstr>Lets get back to our Animal class</vt:lpstr>
      <vt:lpstr>Constructors</vt:lpstr>
      <vt:lpstr>Constructors</vt:lpstr>
      <vt:lpstr>super();</vt:lpstr>
      <vt:lpstr>Constructor Call</vt:lpstr>
      <vt:lpstr>Constructor Call</vt:lpstr>
      <vt:lpstr>Constructor Call</vt:lpstr>
      <vt:lpstr>Constructor Call</vt:lpstr>
      <vt:lpstr>Constructor Call</vt:lpstr>
      <vt:lpstr>Constructor Call</vt:lpstr>
      <vt:lpstr>Explicit Animal Constructor</vt:lpstr>
      <vt:lpstr>Explicit Animal Constructor</vt:lpstr>
      <vt:lpstr>PowerPoint Presentation</vt:lpstr>
      <vt:lpstr>Constructor Calls</vt:lpstr>
      <vt:lpstr>Example</vt:lpstr>
      <vt:lpstr>Lets implement some functions</vt:lpstr>
      <vt:lpstr>Cat Class</vt:lpstr>
      <vt:lpstr>toString method</vt:lpstr>
      <vt:lpstr>toString method</vt:lpstr>
      <vt:lpstr>Overriding (Overwriting)</vt:lpstr>
      <vt:lpstr>What will be the output?</vt:lpstr>
      <vt:lpstr>toString method</vt:lpstr>
      <vt:lpstr>PowerPoint Presentation</vt:lpstr>
      <vt:lpstr>Overloading vs. Overriding</vt:lpstr>
      <vt:lpstr>toString method in Animal Class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UTP Cable Connectors</dc:title>
  <dc:creator>N AYDIN</dc:creator>
  <cp:lastModifiedBy>Nizamettin AYDIN</cp:lastModifiedBy>
  <cp:revision>572</cp:revision>
  <dcterms:created xsi:type="dcterms:W3CDTF">2004-11-05T11:30:37Z</dcterms:created>
  <dcterms:modified xsi:type="dcterms:W3CDTF">2024-07-19T11:52:40Z</dcterms:modified>
</cp:coreProperties>
</file>