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07" r:id="rId2"/>
    <p:sldId id="355" r:id="rId3"/>
    <p:sldId id="404" r:id="rId4"/>
    <p:sldId id="724" r:id="rId5"/>
    <p:sldId id="725" r:id="rId6"/>
    <p:sldId id="727" r:id="rId7"/>
    <p:sldId id="726" r:id="rId8"/>
    <p:sldId id="728" r:id="rId9"/>
    <p:sldId id="729" r:id="rId10"/>
    <p:sldId id="730" r:id="rId11"/>
    <p:sldId id="731" r:id="rId12"/>
    <p:sldId id="732" r:id="rId13"/>
    <p:sldId id="733" r:id="rId14"/>
    <p:sldId id="734" r:id="rId15"/>
    <p:sldId id="735" r:id="rId16"/>
    <p:sldId id="736" r:id="rId17"/>
    <p:sldId id="737" r:id="rId18"/>
    <p:sldId id="738" r:id="rId19"/>
    <p:sldId id="739" r:id="rId20"/>
    <p:sldId id="740" r:id="rId21"/>
    <p:sldId id="741" r:id="rId22"/>
    <p:sldId id="742" r:id="rId23"/>
    <p:sldId id="743" r:id="rId24"/>
    <p:sldId id="744" r:id="rId25"/>
    <p:sldId id="745" r:id="rId26"/>
    <p:sldId id="746" r:id="rId27"/>
    <p:sldId id="747" r:id="rId28"/>
    <p:sldId id="748" r:id="rId29"/>
    <p:sldId id="749" r:id="rId30"/>
    <p:sldId id="750" r:id="rId31"/>
    <p:sldId id="751" r:id="rId32"/>
    <p:sldId id="707" r:id="rId33"/>
    <p:sldId id="710" r:id="rId34"/>
    <p:sldId id="709" r:id="rId35"/>
    <p:sldId id="712" r:id="rId36"/>
    <p:sldId id="711" r:id="rId37"/>
    <p:sldId id="713" r:id="rId38"/>
    <p:sldId id="714" r:id="rId39"/>
    <p:sldId id="717" r:id="rId40"/>
    <p:sldId id="718" r:id="rId41"/>
    <p:sldId id="719" r:id="rId42"/>
    <p:sldId id="715" r:id="rId43"/>
    <p:sldId id="716" r:id="rId44"/>
    <p:sldId id="721" r:id="rId45"/>
    <p:sldId id="720" r:id="rId46"/>
    <p:sldId id="723" r:id="rId47"/>
    <p:sldId id="706" r:id="rId48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0698"/>
    <a:srgbClr val="FF9900"/>
    <a:srgbClr val="996633"/>
    <a:srgbClr val="CCFFF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068" autoAdjust="0"/>
  </p:normalViewPr>
  <p:slideViewPr>
    <p:cSldViewPr>
      <p:cViewPr varScale="1">
        <p:scale>
          <a:sx n="68" d="100"/>
          <a:sy n="68" d="100"/>
        </p:scale>
        <p:origin x="12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Using an Initializer List to Initialize Elements of an Array</a:t>
            </a: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800" kern="1200" dirty="0">
                <a:solidFill>
                  <a:srgbClr val="000000"/>
                </a:solidFill>
              </a:rPr>
              <a:t>Initialize array elements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200" kern="1200" dirty="0">
                <a:solidFill>
                  <a:srgbClr val="FF0000"/>
                </a:solidFill>
                <a:ea typeface="+mn-ea"/>
              </a:rPr>
              <a:t>Use </a:t>
            </a:r>
            <a:r>
              <a:rPr kumimoji="0" lang="en-US" altLang="tr-TR" sz="2200" i="1" kern="1200" dirty="0">
                <a:solidFill>
                  <a:schemeClr val="accent1">
                    <a:lumMod val="75000"/>
                  </a:schemeClr>
                </a:solidFill>
                <a:ea typeface="+mn-ea"/>
              </a:rPr>
              <a:t>initializer list</a:t>
            </a:r>
          </a:p>
          <a:p>
            <a:pPr marL="1143000" lvl="2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kern="1200" dirty="0">
                <a:solidFill>
                  <a:srgbClr val="00B050"/>
                </a:solidFill>
                <a:ea typeface="+mn-ea"/>
              </a:rPr>
              <a:t>Items enclosed in braces (</a:t>
            </a:r>
            <a:r>
              <a:rPr kumimoji="0" lang="en-US" altLang="tr-TR" sz="2000" b="1" kern="1200" dirty="0">
                <a:solidFill>
                  <a:srgbClr val="00B050"/>
                </a:solidFill>
                <a:ea typeface="+mn-ea"/>
              </a:rPr>
              <a:t>{}</a:t>
            </a:r>
            <a:r>
              <a:rPr kumimoji="0" lang="en-US" altLang="tr-TR" sz="2000" kern="1200" dirty="0">
                <a:solidFill>
                  <a:srgbClr val="00B050"/>
                </a:solidFill>
                <a:ea typeface="+mn-ea"/>
              </a:rPr>
              <a:t>)</a:t>
            </a:r>
          </a:p>
          <a:p>
            <a:pPr marL="1143000" lvl="2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kern="1200" dirty="0">
                <a:solidFill>
                  <a:srgbClr val="00B050"/>
                </a:solidFill>
                <a:ea typeface="+mn-ea"/>
              </a:rPr>
              <a:t>Items in list separated by commas</a:t>
            </a:r>
          </a:p>
          <a:p>
            <a:pPr marL="1143000" lvl="2" indent="-228600" eaLnBrk="1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	</a:t>
            </a:r>
            <a:r>
              <a:rPr kumimoji="0" lang="en-US" altLang="tr-TR" sz="2000" b="1" kern="1200" dirty="0">
                <a:solidFill>
                  <a:srgbClr val="0000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2000" b="1" kern="1200" dirty="0">
                <a:solidFill>
                  <a:srgbClr val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n[] = { </a:t>
            </a:r>
            <a:r>
              <a:rPr kumimoji="0" lang="en-US" altLang="tr-TR" sz="2000" b="1" kern="1200" dirty="0">
                <a:solidFill>
                  <a:srgbClr val="0099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tr-TR" sz="2000" b="1" kern="1200" dirty="0">
                <a:solidFill>
                  <a:srgbClr val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2000" b="1" kern="1200" dirty="0">
                <a:solidFill>
                  <a:srgbClr val="0099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20</a:t>
            </a:r>
            <a:r>
              <a:rPr kumimoji="0" lang="en-US" altLang="tr-TR" sz="2000" b="1" kern="1200" dirty="0">
                <a:solidFill>
                  <a:srgbClr val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2000" b="1" kern="1200" dirty="0">
                <a:solidFill>
                  <a:srgbClr val="0099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30</a:t>
            </a:r>
            <a:r>
              <a:rPr kumimoji="0" lang="en-US" altLang="tr-TR" sz="2000" b="1" kern="1200" dirty="0">
                <a:solidFill>
                  <a:srgbClr val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2000" b="1" kern="1200" dirty="0">
                <a:solidFill>
                  <a:srgbClr val="0099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40</a:t>
            </a:r>
            <a:r>
              <a:rPr kumimoji="0" lang="en-US" altLang="tr-TR" sz="2000" b="1" kern="1200" dirty="0">
                <a:solidFill>
                  <a:srgbClr val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2000" b="1" kern="1200" dirty="0">
                <a:solidFill>
                  <a:srgbClr val="0099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50 </a:t>
            </a:r>
            <a:r>
              <a:rPr kumimoji="0" lang="en-US" altLang="tr-TR" sz="2000" b="1" kern="1200" dirty="0">
                <a:solidFill>
                  <a:srgbClr val="00000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};</a:t>
            </a:r>
          </a:p>
          <a:p>
            <a:pPr marL="1600200" lvl="3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kern="1200" dirty="0">
                <a:ea typeface="+mn-ea"/>
              </a:rPr>
              <a:t>Creates a five-element array</a:t>
            </a:r>
          </a:p>
          <a:p>
            <a:pPr marL="1600200" lvl="3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kern="1200" dirty="0">
                <a:ea typeface="+mn-ea"/>
              </a:rPr>
              <a:t>Subscripts of </a:t>
            </a:r>
            <a:r>
              <a:rPr kumimoji="0" lang="en-US" altLang="tr-TR" sz="2000" b="1" kern="1200" dirty="0">
                <a:ea typeface="+mn-ea"/>
              </a:rPr>
              <a:t>0</a:t>
            </a:r>
            <a:r>
              <a:rPr kumimoji="0" lang="en-US" altLang="tr-TR" sz="2000" kern="1200" dirty="0">
                <a:ea typeface="+mn-ea"/>
              </a:rPr>
              <a:t>, </a:t>
            </a:r>
            <a:r>
              <a:rPr kumimoji="0" lang="en-US" altLang="tr-TR" sz="2000" b="1" kern="1200" dirty="0">
                <a:ea typeface="+mn-ea"/>
              </a:rPr>
              <a:t>1</a:t>
            </a:r>
            <a:r>
              <a:rPr kumimoji="0" lang="en-US" altLang="tr-TR" sz="2000" kern="1200" dirty="0">
                <a:ea typeface="+mn-ea"/>
              </a:rPr>
              <a:t>, </a:t>
            </a:r>
            <a:r>
              <a:rPr kumimoji="0" lang="en-US" altLang="tr-TR" sz="2000" b="1" kern="1200" dirty="0">
                <a:ea typeface="+mn-ea"/>
              </a:rPr>
              <a:t>2</a:t>
            </a:r>
            <a:r>
              <a:rPr kumimoji="0" lang="en-US" altLang="tr-TR" sz="2000" kern="1200" dirty="0">
                <a:ea typeface="+mn-ea"/>
              </a:rPr>
              <a:t>, </a:t>
            </a:r>
            <a:r>
              <a:rPr kumimoji="0" lang="en-US" altLang="tr-TR" sz="2000" b="1" kern="1200" dirty="0">
                <a:ea typeface="+mn-ea"/>
              </a:rPr>
              <a:t>3</a:t>
            </a:r>
            <a:r>
              <a:rPr kumimoji="0" lang="en-US" altLang="tr-TR" sz="2000" kern="1200" dirty="0">
                <a:ea typeface="+mn-ea"/>
              </a:rPr>
              <a:t>, </a:t>
            </a:r>
            <a:r>
              <a:rPr kumimoji="0" lang="en-US" altLang="tr-TR" sz="2000" b="1" kern="1200" dirty="0">
                <a:ea typeface="+mn-ea"/>
              </a:rPr>
              <a:t>4</a:t>
            </a:r>
            <a:endParaRPr kumimoji="0" lang="en-US" altLang="tr-TR" sz="2000" kern="1200" dirty="0">
              <a:ea typeface="+mn-ea"/>
            </a:endParaRPr>
          </a:p>
          <a:p>
            <a:pPr marL="742950" lvl="1" indent="-28575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200" kern="1200" dirty="0">
                <a:solidFill>
                  <a:srgbClr val="FF0000"/>
                </a:solidFill>
                <a:ea typeface="+mn-ea"/>
              </a:rPr>
              <a:t>Do not need operator </a:t>
            </a:r>
            <a:r>
              <a:rPr kumimoji="0" lang="en-US" altLang="tr-TR" sz="2200" b="1" kern="1200" dirty="0">
                <a:solidFill>
                  <a:srgbClr val="FF0000"/>
                </a:solidFill>
                <a:ea typeface="+mn-ea"/>
              </a:rPr>
              <a:t>new</a:t>
            </a:r>
            <a:endParaRPr kumimoji="0" lang="en-US" altLang="tr-TR" sz="2200" kern="1200" dirty="0">
              <a:solidFill>
                <a:srgbClr val="FF0000"/>
              </a:solidFill>
              <a:ea typeface="+mn-ea"/>
            </a:endParaRP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63970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Using an Initializer List to Initialize Elements of an Array</a:t>
            </a: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396002" y="1388063"/>
            <a:ext cx="1388466" cy="5136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InitArray.java</a:t>
            </a: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14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as an array of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14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Compiler uses initializer list to allocate array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tr-TR" sz="1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5602" y="778463"/>
            <a:ext cx="6934200" cy="57912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7.4: InitArray.java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Initializing an array with a declaration</a:t>
            </a:r>
            <a:r>
              <a:rPr kumimoji="0" lang="en-US" altLang="tr-TR" sz="1200" b="1" i="1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InitArray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main method begins execution of Java application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static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main( String args[]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initializer list specifies number of elements and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value for each element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array[] = {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64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95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14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90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String output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"Subscript\tValue\n"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append each array element's value to String output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 counter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"\t"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counter ]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JTextArea outputArea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JTextArea();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outputArea.setText( output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JOptionPane.showMessageDialog(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outputArea,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"Initializing an Array with a Declaration"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JOptionPane.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INFORMATION_MESSAGE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System.exit(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366802" y="1388063"/>
            <a:ext cx="4495800" cy="1828800"/>
            <a:chOff x="1392" y="336"/>
            <a:chExt cx="2832" cy="1152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736" y="336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as an array of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1392" y="480"/>
              <a:ext cx="1344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95602" y="2454863"/>
            <a:ext cx="3048000" cy="762000"/>
            <a:chOff x="2448" y="1200"/>
            <a:chExt cx="1920" cy="480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784" y="1200"/>
              <a:ext cx="1584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Compiler uses initializer list to allocate array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2448" y="1392"/>
              <a:ext cx="33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279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Using an Initializer List to Initialize Elements of an Array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  <p:pic>
        <p:nvPicPr>
          <p:cNvPr id="5" name="Picture 4" descr="C:\Documents and Settings\warren\Desktop\JHTP4PowerpointSlides\images\ch07images\07_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98" y="1447800"/>
            <a:ext cx="4542178" cy="486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707904" y="1905000"/>
            <a:ext cx="4752528" cy="1668016"/>
            <a:chOff x="2448" y="1152"/>
            <a:chExt cx="2208" cy="816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264" y="1152"/>
              <a:ext cx="1392" cy="45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tr-TR" dirty="0">
                  <a:solidFill>
                    <a:schemeClr val="tx1"/>
                  </a:solidFill>
                  <a:cs typeface="Arial" panose="020B0604020202020204" pitchFamily="34" charset="0"/>
                </a:rPr>
                <a:t>Each </a:t>
              </a:r>
              <a:r>
                <a:rPr lang="en-US" altLang="tr-TR" b="1" dirty="0">
                  <a:solidFill>
                    <a:schemeClr val="tx1"/>
                  </a:solidFill>
                  <a:cs typeface="Arial" panose="020B0604020202020204" pitchFamily="34" charset="0"/>
                </a:rPr>
                <a:t>array</a:t>
              </a:r>
              <a:r>
                <a:rPr lang="en-US" altLang="tr-TR" dirty="0">
                  <a:solidFill>
                    <a:schemeClr val="tx1"/>
                  </a:solidFill>
                  <a:cs typeface="Arial" panose="020B0604020202020204" pitchFamily="34" charset="0"/>
                </a:rPr>
                <a:t> element corresponds to element in initializer list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2448" y="1344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467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Calculating the Value to Store in Each Array Element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Calculate value stored in each array element</a:t>
            </a:r>
          </a:p>
          <a:p>
            <a:pPr lvl="1"/>
            <a:r>
              <a:rPr lang="en-US" dirty="0"/>
              <a:t>Initialize elements of 10-element array to even integers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9213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357374" y="1002494"/>
            <a:ext cx="1470012" cy="5225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InitArray.java</a:t>
            </a: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13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as an array of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15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Allocate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19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subscript to assign array value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056" y="109860"/>
            <a:ext cx="6934200" cy="64008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7.5: InitArray.java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Initialize array with the even integers from 2 to 20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InitArray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main method begins execution of Java application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public static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main( String args[]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final 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ARRAY_SIZE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array[];       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reference to int array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array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 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ARRAY_SIZE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];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allocate array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calculate value for each array element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array[ counter ]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counter;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String output =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"Subscript\tValue\n"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 counter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"\t"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counter ]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JTextArea outputArea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JTextArea();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outputArea.setText( output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JOptionPane.showMessageDialog(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outputArea,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"Initializing to Even Numbers from 2 to 20"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JOptionPane.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INFORMATION_MESSAGE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32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System.exit(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7" name="Group 113"/>
          <p:cNvGrpSpPr>
            <a:grpSpLocks/>
          </p:cNvGrpSpPr>
          <p:nvPr/>
        </p:nvGrpSpPr>
        <p:grpSpPr bwMode="auto">
          <a:xfrm>
            <a:off x="2361456" y="567060"/>
            <a:ext cx="4495800" cy="1828800"/>
            <a:chOff x="1392" y="336"/>
            <a:chExt cx="2832" cy="1152"/>
          </a:xfrm>
        </p:grpSpPr>
        <p:sp>
          <p:nvSpPr>
            <p:cNvPr id="8" name="Text Box 114"/>
            <p:cNvSpPr txBox="1">
              <a:spLocks noChangeArrowheads="1"/>
            </p:cNvSpPr>
            <p:nvPr/>
          </p:nvSpPr>
          <p:spPr bwMode="auto">
            <a:xfrm>
              <a:off x="2736" y="336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as an array of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9" name="Line 115"/>
            <p:cNvSpPr>
              <a:spLocks noChangeShapeType="1"/>
            </p:cNvSpPr>
            <p:nvPr/>
          </p:nvSpPr>
          <p:spPr bwMode="auto">
            <a:xfrm flipH="1">
              <a:off x="1392" y="480"/>
              <a:ext cx="1344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116"/>
          <p:cNvGrpSpPr>
            <a:grpSpLocks/>
          </p:cNvGrpSpPr>
          <p:nvPr/>
        </p:nvGrpSpPr>
        <p:grpSpPr bwMode="auto">
          <a:xfrm>
            <a:off x="3275856" y="1405260"/>
            <a:ext cx="4114800" cy="1295400"/>
            <a:chOff x="1920" y="912"/>
            <a:chExt cx="2784" cy="816"/>
          </a:xfrm>
        </p:grpSpPr>
        <p:sp>
          <p:nvSpPr>
            <p:cNvPr id="11" name="Text Box 117"/>
            <p:cNvSpPr txBox="1">
              <a:spLocks noChangeArrowheads="1"/>
            </p:cNvSpPr>
            <p:nvPr/>
          </p:nvSpPr>
          <p:spPr bwMode="auto">
            <a:xfrm>
              <a:off x="2736" y="912"/>
              <a:ext cx="1968" cy="21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Allocate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10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 for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endParaRPr kumimoji="0" lang="en-US" alt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118"/>
            <p:cNvSpPr>
              <a:spLocks noChangeShapeType="1"/>
            </p:cNvSpPr>
            <p:nvPr/>
          </p:nvSpPr>
          <p:spPr bwMode="auto">
            <a:xfrm flipH="1">
              <a:off x="1920" y="1104"/>
              <a:ext cx="816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3"/>
          <p:cNvGrpSpPr>
            <a:grpSpLocks/>
          </p:cNvGrpSpPr>
          <p:nvPr/>
        </p:nvGrpSpPr>
        <p:grpSpPr bwMode="auto">
          <a:xfrm>
            <a:off x="2590056" y="3615060"/>
            <a:ext cx="4508500" cy="1581150"/>
            <a:chOff x="1488" y="2352"/>
            <a:chExt cx="2840" cy="996"/>
          </a:xfrm>
        </p:grpSpPr>
        <p:sp>
          <p:nvSpPr>
            <p:cNvPr id="14" name="Text Box 120"/>
            <p:cNvSpPr txBox="1">
              <a:spLocks noChangeArrowheads="1"/>
            </p:cNvSpPr>
            <p:nvPr/>
          </p:nvSpPr>
          <p:spPr bwMode="auto">
            <a:xfrm>
              <a:off x="3024" y="2976"/>
              <a:ext cx="1304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Use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subscript to assign array value</a:t>
              </a:r>
            </a:p>
          </p:txBody>
        </p:sp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1488" y="2352"/>
              <a:ext cx="1536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Line 122"/>
            <p:cNvSpPr>
              <a:spLocks noChangeShapeType="1"/>
            </p:cNvSpPr>
            <p:nvPr/>
          </p:nvSpPr>
          <p:spPr bwMode="auto">
            <a:xfrm flipH="1" flipV="1">
              <a:off x="2544" y="2352"/>
              <a:ext cx="480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031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>
                <a:solidFill>
                  <a:srgbClr val="000000"/>
                </a:solidFill>
              </a:rPr>
              <a:t>Calculating the Value to Store in Each Array Element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  <p:pic>
        <p:nvPicPr>
          <p:cNvPr id="5" name="Picture 4" descr="C:\Documents and Settings\warren\Desktop\JHTP4PowerpointSlides\images\ch07images\07_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25537"/>
            <a:ext cx="4827240" cy="516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921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Summing the Elements of an Array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elements</a:t>
            </a:r>
          </a:p>
          <a:p>
            <a:pPr lvl="1"/>
            <a:r>
              <a:rPr lang="en-US" dirty="0"/>
              <a:t>Can represent a series of values</a:t>
            </a:r>
          </a:p>
          <a:p>
            <a:pPr lvl="2"/>
            <a:r>
              <a:rPr lang="en-US" dirty="0"/>
              <a:t>We can sum these values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17956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423938" y="1240219"/>
            <a:ext cx="1360530" cy="3267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SumArray.java</a:t>
            </a:r>
            <a:b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Line 12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with initializer list 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Line 17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Sum all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values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34364" y="1135693"/>
            <a:ext cx="6934200" cy="48768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7.6: SumArray.java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Total the values of the elements of an array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SumArray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main method begins execution of Java application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public static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main( String args[]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array[] = {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4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9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total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add each element's value to total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total += array[ counter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JOptionPane.showMessageDialog(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"Total of array elements: "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 total,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"Sum the Elements of an Array"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JOptionPane.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INFORMATION_MESSAGE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System.exit(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pic>
        <p:nvPicPr>
          <p:cNvPr id="16" name="Picture 4" descr="C:\Documents and Settings\warren\Desktop\JHTP4PowerpointSlides\images\ch07images\07_0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610" y="5072065"/>
            <a:ext cx="3352800" cy="14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2415564" y="1897693"/>
            <a:ext cx="4267200" cy="1371600"/>
            <a:chOff x="1296" y="624"/>
            <a:chExt cx="2688" cy="864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2496" y="624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with initializer list </a:t>
              </a: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 flipH="1">
              <a:off x="2016" y="816"/>
              <a:ext cx="480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 flipH="1">
              <a:off x="1296" y="816"/>
              <a:ext cx="1200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/>
        </p:nvGrpSpPr>
        <p:grpSpPr bwMode="auto">
          <a:xfrm>
            <a:off x="4091964" y="4183693"/>
            <a:ext cx="3124200" cy="346075"/>
            <a:chOff x="2352" y="2064"/>
            <a:chExt cx="1968" cy="218"/>
          </a:xfrm>
        </p:grpSpPr>
        <p:sp>
          <p:nvSpPr>
            <p:cNvPr id="22" name="Text Box 12"/>
            <p:cNvSpPr txBox="1">
              <a:spLocks noChangeArrowheads="1"/>
            </p:cNvSpPr>
            <p:nvPr/>
          </p:nvSpPr>
          <p:spPr bwMode="auto">
            <a:xfrm>
              <a:off x="2976" y="2064"/>
              <a:ext cx="1344" cy="21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Sum all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values</a:t>
              </a:r>
            </a:p>
          </p:txBody>
        </p:sp>
        <p:sp>
          <p:nvSpPr>
            <p:cNvPr id="23" name="Line 13"/>
            <p:cNvSpPr>
              <a:spLocks noChangeShapeType="1"/>
            </p:cNvSpPr>
            <p:nvPr/>
          </p:nvSpPr>
          <p:spPr bwMode="auto">
            <a:xfrm flipH="1" flipV="1">
              <a:off x="2352" y="2064"/>
              <a:ext cx="624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357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	Using Histograms to Display Array Data Graphically</a:t>
            </a:r>
            <a:endParaRPr lang="tr-T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 array values graphically</a:t>
            </a:r>
          </a:p>
          <a:p>
            <a:pPr lvl="1"/>
            <a:r>
              <a:rPr lang="en-US" dirty="0"/>
              <a:t>Histogram</a:t>
            </a:r>
          </a:p>
          <a:p>
            <a:pPr lvl="2"/>
            <a:r>
              <a:rPr lang="en-US" dirty="0"/>
              <a:t>Plot each numeric value as bar of asterisks (*)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11572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423938" y="1046403"/>
            <a:ext cx="1439148" cy="454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Histogram.java</a:t>
            </a: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12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with initializer list 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23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For each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element, print associated number of asterisks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04886" y="132003"/>
            <a:ext cx="6934200" cy="64008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7.7: Histogram.java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Histogram printing program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Histogram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main method begins execution of Java application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static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main( String args[]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array[] = {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19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9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13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String output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"Element\tValue\tHistogram"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for each array element, output a bar in histogram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counter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"\t"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counter ]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"\t"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print bar of asterisks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stars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stars &lt; array[ counter ]; stars++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output +=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"*"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JTextArea outputArea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JTextArea();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outputArea.setText( output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JOptionPane.showMessageDialog(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outputArea,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"Histogram Printing Program"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JOptionPane.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INFORMATION_MESSAGE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32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System.exit(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157486" y="894003"/>
            <a:ext cx="4267200" cy="1371600"/>
            <a:chOff x="1296" y="624"/>
            <a:chExt cx="2688" cy="86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496" y="624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with initializer list 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2016" y="816"/>
              <a:ext cx="480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1296" y="816"/>
              <a:ext cx="1200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3300486" y="4246803"/>
            <a:ext cx="4800600" cy="742950"/>
            <a:chOff x="1872" y="2736"/>
            <a:chExt cx="3024" cy="468"/>
          </a:xfrm>
        </p:grpSpPr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072" y="2832"/>
              <a:ext cx="1824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For each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element, print associated number of asterisks 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 flipV="1">
              <a:off x="1872" y="2736"/>
              <a:ext cx="120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37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ArrayList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Using Histograms to Display Array Data Graphically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pic>
        <p:nvPicPr>
          <p:cNvPr id="5" name="Picture 4" descr="C:\Documents and Settings\warren\Desktop\JHTP4PowerpointSlides\images\ch07images\07_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5909777" cy="464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200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Elements of an Array as Counters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series of counters to summarize data</a:t>
            </a:r>
          </a:p>
          <a:p>
            <a:pPr lvl="1"/>
            <a:r>
              <a:rPr lang="en-US" dirty="0"/>
              <a:t>Array can store these counters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629349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357706" y="1102917"/>
            <a:ext cx="1524000" cy="477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RollDie.java</a:t>
            </a: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12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as array of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Lines 15-16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Generate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6000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random integers in range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1-6</a:t>
            </a: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19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Increment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values at index associated with random number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135451"/>
            <a:ext cx="6934200" cy="64008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7.8: RollDie.java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Roll a six-sided die 6000 times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RollDie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main method begins execution of Java application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static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main( String args[]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face, frequency[] =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new 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roll die 6000 times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roll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roll &lt;=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6000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roll++ )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face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 ( Math.random() *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use face value as subscript for frequency array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++frequency[ face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String output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"Face\tFrequency"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append frequencies to String output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face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face &lt; frequency.length; face++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face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"\t"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frequency[ face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JTextArea outputArea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JTextArea();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outputArea.setText( output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JOptionPane.showMessageDialog(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outputArea,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"Rolling a Die 6000 Times"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JOptionPane.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INFORMATION_MESSAGE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34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3429000" y="287851"/>
            <a:ext cx="3657600" cy="1905000"/>
            <a:chOff x="2016" y="240"/>
            <a:chExt cx="2304" cy="1200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240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frequency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as array of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7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2016" y="624"/>
              <a:ext cx="1440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4800600" y="1888051"/>
            <a:ext cx="2438400" cy="1066800"/>
            <a:chOff x="2880" y="1248"/>
            <a:chExt cx="1536" cy="672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880" y="1248"/>
              <a:ext cx="1536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Generate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6000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random integers in range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1-6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3216" y="1632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7"/>
          <p:cNvGrpSpPr>
            <a:grpSpLocks/>
          </p:cNvGrpSpPr>
          <p:nvPr/>
        </p:nvGrpSpPr>
        <p:grpSpPr bwMode="auto">
          <a:xfrm>
            <a:off x="3352800" y="3564451"/>
            <a:ext cx="4572000" cy="742950"/>
            <a:chOff x="1968" y="2304"/>
            <a:chExt cx="2832" cy="468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736" y="2400"/>
              <a:ext cx="2064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Increment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frequency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values at index associated with random number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 flipV="1">
              <a:off x="1968" y="2304"/>
              <a:ext cx="76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106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Using the Elements of an Array as Counters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22779" y="1125537"/>
            <a:ext cx="6934200" cy="6858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System.exit(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366220" y="1125536"/>
            <a:ext cx="1418248" cy="519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RollDie.java</a:t>
            </a:r>
            <a:endParaRPr lang="en-US" alt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Documents and Settings\warren\Desktop\JHTP4PowerpointSlides\images\ch07images\07_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71696"/>
            <a:ext cx="5095390" cy="384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687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Arrays to Analyze Survey Results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  <a:p>
            <a:pPr lvl="1"/>
            <a:r>
              <a:rPr lang="en-US" dirty="0"/>
              <a:t>40 students rate the quality of food</a:t>
            </a:r>
          </a:p>
          <a:p>
            <a:pPr lvl="2"/>
            <a:r>
              <a:rPr lang="en-US" dirty="0"/>
              <a:t>1-10 Rating scale: 1 mean awful, 10 means excellent</a:t>
            </a:r>
          </a:p>
          <a:p>
            <a:pPr lvl="1"/>
            <a:r>
              <a:rPr lang="en-US" dirty="0"/>
              <a:t>Place 40 responses in array of integers</a:t>
            </a:r>
          </a:p>
          <a:p>
            <a:pPr lvl="1"/>
            <a:r>
              <a:rPr lang="en-US" dirty="0"/>
              <a:t>Summarize results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9611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391400" y="1053224"/>
            <a:ext cx="1545468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StudentPoll.java</a:t>
            </a:r>
            <a:b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Lines 12-15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as array to store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responses 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Line 16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as array of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and ignore the first element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Lines 21-22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For each response, increment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values at index associated with that response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138824"/>
            <a:ext cx="6934200" cy="64008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7.9: StudentPoll.java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Student poll program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StudentPoll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main method begins execution of Java application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static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main( String args[]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responses[] = {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4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9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7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4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6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8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frequency[]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 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for each answer, select value of an element of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responses array and use that value as subscript in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frequency array to determine element to increment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answer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answer &lt; responses.length; answer++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++frequency[ responses[ answer ]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String output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"Rating\tFrequency\n"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append frequencies to String output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rating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rating &lt; frequency.length; rating++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 rating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"\t"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frequency[ rating ]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JTextArea outputArea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JTextArea();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outputArea.setText( output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32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JOptionPane.showMessageDialog(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outputArea,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"Student Poll Program"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JOptionPane.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INFORMATION_MESSAGE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895600" y="367424"/>
            <a:ext cx="3733800" cy="1905000"/>
            <a:chOff x="2016" y="240"/>
            <a:chExt cx="2304" cy="1200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240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responses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as array to store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40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responses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2016" y="624"/>
              <a:ext cx="1440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2743200" y="1053224"/>
            <a:ext cx="4495800" cy="1905000"/>
            <a:chOff x="1536" y="720"/>
            <a:chExt cx="2832" cy="1200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2" y="720"/>
              <a:ext cx="2016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frequency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as array of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11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and ignore the first element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H="1">
              <a:off x="1536" y="1104"/>
              <a:ext cx="1440" cy="8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4876800" y="4025024"/>
            <a:ext cx="3124200" cy="835025"/>
            <a:chOff x="2880" y="2592"/>
            <a:chExt cx="1968" cy="526"/>
          </a:xfrm>
        </p:grpSpPr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108" y="2592"/>
              <a:ext cx="1740" cy="52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For each response, increment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frequency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values at index associated with that response</a:t>
              </a: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 flipV="1">
              <a:off x="2880" y="2640"/>
              <a:ext cx="228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251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Arrays to Analyze Survey Results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13099" y="1146915"/>
            <a:ext cx="6934200" cy="8382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36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System.exit(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347299" y="1146914"/>
            <a:ext cx="1545182" cy="5177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StudentPoll.java</a:t>
            </a:r>
          </a:p>
        </p:txBody>
      </p:sp>
      <p:pic>
        <p:nvPicPr>
          <p:cNvPr id="7" name="Picture 17" descr="C:\Documents and Settings\warren\Desktop\JHTP4PowerpointSlides\images\ch07images\07_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048" y="2171276"/>
            <a:ext cx="3706813" cy="396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7488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Arrays to Analyze Survey Results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additional points</a:t>
            </a:r>
          </a:p>
          <a:p>
            <a:pPr lvl="1"/>
            <a:r>
              <a:rPr lang="en-US" dirty="0"/>
              <a:t>When looping through an array</a:t>
            </a:r>
          </a:p>
          <a:p>
            <a:pPr lvl="2"/>
            <a:r>
              <a:rPr lang="en-US" dirty="0"/>
              <a:t>Subscript should never go below 0</a:t>
            </a:r>
          </a:p>
          <a:p>
            <a:pPr lvl="2"/>
            <a:r>
              <a:rPr lang="en-US" dirty="0"/>
              <a:t>Subscript should be less than total number of array elements</a:t>
            </a:r>
          </a:p>
          <a:p>
            <a:pPr lvl="1"/>
            <a:r>
              <a:rPr lang="en-US" dirty="0"/>
              <a:t>When invalid array reference occurs</a:t>
            </a:r>
          </a:p>
          <a:p>
            <a:pPr lvl="2"/>
            <a:r>
              <a:rPr lang="en-US" dirty="0"/>
              <a:t>Java generates </a:t>
            </a:r>
            <a:r>
              <a:rPr lang="en-US" dirty="0" err="1"/>
              <a:t>ArrayIndexOutOfBoundsException</a:t>
            </a:r>
            <a:endParaRPr lang="en-US" dirty="0"/>
          </a:p>
          <a:p>
            <a:pPr lvl="3"/>
            <a:r>
              <a:rPr lang="tr-TR" dirty="0"/>
              <a:t>This is relevant to </a:t>
            </a:r>
            <a:r>
              <a:rPr lang="en-US" dirty="0"/>
              <a:t>exception handling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17238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Passing Arrays to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pass array argument to a method</a:t>
            </a:r>
          </a:p>
          <a:p>
            <a:pPr lvl="1"/>
            <a:r>
              <a:rPr lang="en-US" dirty="0"/>
              <a:t>Specify array name without brackets</a:t>
            </a:r>
          </a:p>
          <a:p>
            <a:pPr lvl="2"/>
            <a:r>
              <a:rPr lang="en-US" dirty="0"/>
              <a:t>Array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hourlyTemperatures</a:t>
            </a:r>
            <a:r>
              <a:rPr lang="en-US" dirty="0"/>
              <a:t> is declared as</a:t>
            </a:r>
          </a:p>
          <a:p>
            <a:pPr marL="257175" lvl="1" indent="0">
              <a:buNone/>
            </a:pP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int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hourlyTemperatures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new 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24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];</a:t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The method call</a:t>
            </a:r>
          </a:p>
          <a:p>
            <a:pPr marL="257175" lvl="1" indent="0">
              <a:buNone/>
            </a:pPr>
            <a:r>
              <a:rPr lang="en-US" dirty="0"/>
              <a:t>	  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modifyArray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hourlyTemperatures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  <a:b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Passes array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hourlyTemperatures</a:t>
            </a:r>
            <a:r>
              <a:rPr lang="en-US" dirty="0"/>
              <a:t> to method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modifyArray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414589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Passing Arrays to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385720" y="1108636"/>
            <a:ext cx="1561982" cy="512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PassArray.java</a:t>
            </a:r>
            <a:b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Line 19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with initializer list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Line 29</a:t>
            </a:r>
            <a:b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Pass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by reference to method </a:t>
            </a:r>
            <a:r>
              <a:rPr lang="en-US" altLang="tr-TR" sz="1400">
                <a:latin typeface="Arial" panose="020B0604020202020204" pitchFamily="34" charset="0"/>
                <a:cs typeface="Arial" panose="020B0604020202020204" pitchFamily="34" charset="0"/>
              </a:rPr>
              <a:t>modifyArray</a:t>
            </a:r>
            <a:r>
              <a:rPr lang="en-US" altLang="tr-TR" sz="1400" b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75320" y="140730"/>
            <a:ext cx="6934200" cy="64008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7.10: PassArray.java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Passing arrays and individual array elements to methods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core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java.awt.Container;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PassArray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extends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JApplet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initialize applet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public void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init()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JTextArea outputArea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JTextArea();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Container container = getContentPane();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container.add( outputArea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array[] = {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4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5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String output =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"Effects of passing entire array by reference:\n"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"The values of the original array are:\n"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append original array elements to String output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"   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counter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modifyArray( array );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array passed by reference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 +=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"\n\nThe values of the modified array are:\n"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32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append modified array elements to String output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"   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counter 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16" name="Group 110"/>
          <p:cNvGrpSpPr>
            <a:grpSpLocks/>
          </p:cNvGrpSpPr>
          <p:nvPr/>
        </p:nvGrpSpPr>
        <p:grpSpPr bwMode="auto">
          <a:xfrm>
            <a:off x="2051720" y="2121930"/>
            <a:ext cx="4267200" cy="1371600"/>
            <a:chOff x="1296" y="624"/>
            <a:chExt cx="2688" cy="864"/>
          </a:xfrm>
        </p:grpSpPr>
        <p:sp>
          <p:nvSpPr>
            <p:cNvPr id="17" name="Text Box 111"/>
            <p:cNvSpPr txBox="1">
              <a:spLocks noChangeArrowheads="1"/>
            </p:cNvSpPr>
            <p:nvPr/>
          </p:nvSpPr>
          <p:spPr bwMode="auto">
            <a:xfrm>
              <a:off x="2496" y="624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5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with initializer list </a:t>
              </a:r>
            </a:p>
          </p:txBody>
        </p:sp>
        <p:sp>
          <p:nvSpPr>
            <p:cNvPr id="18" name="Line 112"/>
            <p:cNvSpPr>
              <a:spLocks noChangeShapeType="1"/>
            </p:cNvSpPr>
            <p:nvPr/>
          </p:nvSpPr>
          <p:spPr bwMode="auto">
            <a:xfrm flipH="1">
              <a:off x="2016" y="816"/>
              <a:ext cx="480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113"/>
            <p:cNvSpPr>
              <a:spLocks noChangeShapeType="1"/>
            </p:cNvSpPr>
            <p:nvPr/>
          </p:nvSpPr>
          <p:spPr bwMode="auto">
            <a:xfrm flipH="1">
              <a:off x="1296" y="816"/>
              <a:ext cx="1200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Group 118"/>
          <p:cNvGrpSpPr>
            <a:grpSpLocks/>
          </p:cNvGrpSpPr>
          <p:nvPr/>
        </p:nvGrpSpPr>
        <p:grpSpPr bwMode="auto">
          <a:xfrm>
            <a:off x="2432720" y="3341130"/>
            <a:ext cx="4800600" cy="1981200"/>
            <a:chOff x="1344" y="2160"/>
            <a:chExt cx="3024" cy="1248"/>
          </a:xfrm>
        </p:grpSpPr>
        <p:sp>
          <p:nvSpPr>
            <p:cNvPr id="21" name="Text Box 115"/>
            <p:cNvSpPr txBox="1">
              <a:spLocks noChangeArrowheads="1"/>
            </p:cNvSpPr>
            <p:nvPr/>
          </p:nvSpPr>
          <p:spPr bwMode="auto">
            <a:xfrm>
              <a:off x="2784" y="2160"/>
              <a:ext cx="1584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Pass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by reference to method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modifyArray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Line 116"/>
            <p:cNvSpPr>
              <a:spLocks noChangeShapeType="1"/>
            </p:cNvSpPr>
            <p:nvPr/>
          </p:nvSpPr>
          <p:spPr bwMode="auto">
            <a:xfrm flipH="1">
              <a:off x="1344" y="2304"/>
              <a:ext cx="1440" cy="11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528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Arrays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Declaring and Allocating Arrays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Allocating an Array and Initializing Its Elements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Using an Initializer List to Initialize Elements of an Array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Calculating the Value to Store in Each Array Element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Summing the Elements of an Array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Using Histograms to Display Array Data Graphically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Using the Elements of an Array as Counters</a:t>
            </a:r>
          </a:p>
          <a:p>
            <a:r>
              <a:rPr lang="en-US" altLang="tr-TR" dirty="0">
                <a:solidFill>
                  <a:srgbClr val="00B0F0"/>
                </a:solidFill>
              </a:rPr>
              <a:t>Using Arrays to Analyze Survey Results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Passing Arrays to Methods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The </a:t>
            </a:r>
            <a:r>
              <a:rPr lang="en-GB" altLang="tr-TR" dirty="0" err="1">
                <a:solidFill>
                  <a:srgbClr val="00B0F0"/>
                </a:solidFill>
              </a:rPr>
              <a:t>ArrayList</a:t>
            </a:r>
            <a:r>
              <a:rPr lang="en-GB" altLang="tr-TR" dirty="0">
                <a:solidFill>
                  <a:srgbClr val="00B0F0"/>
                </a:solidFill>
              </a:rPr>
              <a:t> Class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The </a:t>
            </a:r>
            <a:r>
              <a:rPr lang="en-GB" altLang="tr-TR" dirty="0" err="1">
                <a:solidFill>
                  <a:srgbClr val="00B0F0"/>
                </a:solidFill>
              </a:rPr>
              <a:t>ArrayList</a:t>
            </a:r>
            <a:r>
              <a:rPr lang="en-GB" altLang="tr-TR">
                <a:solidFill>
                  <a:srgbClr val="00B0F0"/>
                </a:solidFill>
              </a:rPr>
              <a:t> Class</a:t>
            </a:r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Passing Arrays to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426903" y="1125537"/>
            <a:ext cx="1436183" cy="539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PassArray.java</a:t>
            </a: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42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Pass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array[3]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by value to method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modifyElement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Lines 50-54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modifyArray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manipulates the array directly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Lines 57-60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modifyElement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manipulates a primitive’s copy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Lines 59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The original primitive is left unmodified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09212" y="809629"/>
            <a:ext cx="6934200" cy="51054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 +=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"\n\nEffects of passing array "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"element by value:\n"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"a[3] before modifyElement: 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attempt to modify array[ 3 ]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modifyElement( array[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]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 +=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"\na[3] after modifyElement: 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3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];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outputArea.setText( output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end method init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multiply each element of an array by 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void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modifyArray(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array2[]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array2.length;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array2[ counter ] *=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multiply argument by 2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modifyElement(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element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element *=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2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end class PassArray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3990612" y="1647829"/>
            <a:ext cx="3276600" cy="590550"/>
            <a:chOff x="2304" y="672"/>
            <a:chExt cx="2064" cy="372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688" y="672"/>
              <a:ext cx="1680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Pass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array[3]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by value to method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modifyElement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2304" y="864"/>
              <a:ext cx="384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4524012" y="2638429"/>
            <a:ext cx="2667000" cy="838200"/>
            <a:chOff x="2640" y="1296"/>
            <a:chExt cx="1680" cy="528"/>
          </a:xfrm>
        </p:grpSpPr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640" y="1296"/>
              <a:ext cx="1680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modifyArray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manipulates the array directly</a:t>
              </a:r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H="1">
              <a:off x="2736" y="1680"/>
              <a:ext cx="76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4295412" y="4010029"/>
            <a:ext cx="2971800" cy="762000"/>
            <a:chOff x="2496" y="2160"/>
            <a:chExt cx="1872" cy="480"/>
          </a:xfrm>
        </p:grpSpPr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2496" y="2160"/>
              <a:ext cx="1872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Method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modifyElement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manipulates a primitive’s copy</a:t>
              </a: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2784" y="2544"/>
              <a:ext cx="768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2619012" y="5153029"/>
            <a:ext cx="4572000" cy="498475"/>
            <a:chOff x="1440" y="2880"/>
            <a:chExt cx="2880" cy="314"/>
          </a:xfrm>
        </p:grpSpPr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2112" y="2976"/>
              <a:ext cx="2208" cy="21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The original primitive is left unmodified</a:t>
              </a: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 flipH="1" flipV="1">
              <a:off x="1440" y="2880"/>
              <a:ext cx="67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244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Passing Arrays to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31</a:t>
            </a:fld>
            <a:endParaRPr lang="en-US" altLang="tr-TR"/>
          </a:p>
        </p:txBody>
      </p:sp>
      <p:pic>
        <p:nvPicPr>
          <p:cNvPr id="6" name="Picture 4" descr="C:\Documents and Settings\warren\Desktop\JHTP4PowerpointSlides\images\ch07images\07_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54993"/>
            <a:ext cx="4953000" cy="387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2347392" y="2769393"/>
            <a:ext cx="4648200" cy="1143000"/>
            <a:chOff x="1632" y="1392"/>
            <a:chExt cx="2928" cy="720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736" y="1392"/>
              <a:ext cx="1824" cy="40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tr-TR" dirty="0">
                  <a:solidFill>
                    <a:schemeClr val="tx1"/>
                  </a:solidFill>
                </a:rPr>
                <a:t>The object passed-by-reference is modified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 flipH="1">
              <a:off x="1632" y="1584"/>
              <a:ext cx="110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1680" y="1584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</p:grp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261792" y="4750596"/>
            <a:ext cx="3657600" cy="722313"/>
            <a:chOff x="2208" y="2640"/>
            <a:chExt cx="2304" cy="455"/>
          </a:xfrm>
        </p:grpSpPr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736" y="2688"/>
              <a:ext cx="1776" cy="40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tr-TR" dirty="0">
                  <a:solidFill>
                    <a:schemeClr val="tx1"/>
                  </a:solidFill>
                </a:rPr>
                <a:t>The primitive passed-by-value is unmodified</a:t>
              </a: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2304" y="2640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 flipV="1">
              <a:off x="2208" y="2832"/>
              <a:ext cx="52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</p:grp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7239000" y="1125537"/>
            <a:ext cx="1676400" cy="539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  <a:t>PassArray.java</a:t>
            </a:r>
            <a:b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b="0" dirty="0">
                <a:latin typeface="Arial" panose="020B0604020202020204" pitchFamily="34" charset="0"/>
                <a:cs typeface="Arial" panose="020B0604020202020204" pitchFamily="34" charset="0"/>
              </a:rPr>
              <a:t>The object passed-by-reference is modified </a:t>
            </a:r>
            <a:br>
              <a:rPr lang="en-US" altLang="tr-TR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b="0" dirty="0">
                <a:latin typeface="Arial" panose="020B0604020202020204" pitchFamily="34" charset="0"/>
                <a:cs typeface="Arial" panose="020B0604020202020204" pitchFamily="34" charset="0"/>
              </a:rPr>
              <a:t>The primitive passed-by-value is unmodified</a:t>
            </a:r>
          </a:p>
        </p:txBody>
      </p:sp>
    </p:spTree>
    <p:extLst>
      <p:ext uri="{BB962C8B-B14F-4D97-AF65-F5344CB8AC3E}">
        <p14:creationId xmlns:p14="http://schemas.microsoft.com/office/powerpoint/2010/main" val="224303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tr-TR" dirty="0"/>
              <a:t>A</a:t>
            </a:r>
            <a:r>
              <a:rPr lang="en-US" dirty="0" err="1"/>
              <a:t>rrays</a:t>
            </a:r>
            <a:r>
              <a:rPr lang="en-US" dirty="0"/>
              <a:t> are conceptually important as a data structure, 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en-US" dirty="0"/>
              <a:t>they are not used as much in Java as they are in most other languages. 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en-US" dirty="0"/>
              <a:t>The reason is that the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java.util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package includes a class called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that provides the standard array behavior along with other useful operations.</a:t>
            </a:r>
            <a:endParaRPr lang="tr-TR" dirty="0"/>
          </a:p>
          <a:p>
            <a:pPr>
              <a:lnSpc>
                <a:spcPct val="110000"/>
              </a:lnSpc>
            </a:pPr>
            <a:r>
              <a:rPr lang="tr-TR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is a Java class rather than a special form in the language. 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tr-TR" dirty="0"/>
              <a:t>So</a:t>
            </a:r>
            <a:r>
              <a:rPr lang="en-US" dirty="0"/>
              <a:t>, all operations on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ArrayLists</a:t>
            </a:r>
            <a:r>
              <a:rPr lang="en-US" dirty="0"/>
              <a:t> are indicated using method calls. </a:t>
            </a:r>
            <a:endParaRPr lang="tr-TR" dirty="0"/>
          </a:p>
          <a:p>
            <a:pPr lvl="1">
              <a:lnSpc>
                <a:spcPct val="110000"/>
              </a:lnSpc>
            </a:pPr>
            <a:r>
              <a:rPr lang="en-US" dirty="0"/>
              <a:t>For example, 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the most obvious differences include:</a:t>
            </a:r>
            <a:r>
              <a:rPr lang="tr-TR" dirty="0"/>
              <a:t> </a:t>
            </a:r>
            <a:endParaRPr lang="en-US" dirty="0"/>
          </a:p>
          <a:p>
            <a:pPr lvl="3">
              <a:lnSpc>
                <a:spcPct val="110000"/>
              </a:lnSpc>
            </a:pPr>
            <a:r>
              <a:rPr lang="en-US" dirty="0"/>
              <a:t>You create a new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 </a:t>
            </a:r>
            <a:r>
              <a:rPr lang="en-US" dirty="0"/>
              <a:t>by calling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constructor.</a:t>
            </a:r>
          </a:p>
          <a:p>
            <a:pPr lvl="3">
              <a:lnSpc>
                <a:spcPct val="110000"/>
              </a:lnSpc>
            </a:pPr>
            <a:r>
              <a:rPr lang="en-US" dirty="0"/>
              <a:t>You get the number of elements by calling the size method rather than by selecting a length field.</a:t>
            </a:r>
          </a:p>
          <a:p>
            <a:pPr lvl="3">
              <a:lnSpc>
                <a:spcPct val="110000"/>
              </a:lnSpc>
            </a:pPr>
            <a:r>
              <a:rPr lang="en-US" dirty="0"/>
              <a:t>You use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get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set </a:t>
            </a:r>
            <a:r>
              <a:rPr lang="en-US" dirty="0"/>
              <a:t>methods to select individual elements.</a:t>
            </a:r>
            <a:endParaRPr lang="tr-TR" dirty="0"/>
          </a:p>
          <a:p>
            <a:pPr lvl="3">
              <a:lnSpc>
                <a:spcPct val="110000"/>
              </a:lnSpc>
            </a:pPr>
            <a:r>
              <a:rPr lang="en-US" dirty="0"/>
              <a:t>the most important methods in the </a:t>
            </a:r>
          </a:p>
          <a:p>
            <a:pPr marL="192881" lvl="3" indent="-192881">
              <a:lnSpc>
                <a:spcPct val="110000"/>
              </a:lnSpc>
              <a:buChar char="•"/>
            </a:pPr>
            <a:r>
              <a:rPr lang="en-US" sz="2400" dirty="0">
                <a:solidFill>
                  <a:schemeClr val="tx1"/>
                </a:solidFill>
                <a:ea typeface="+mn-ea"/>
              </a:rPr>
              <a:t>The next slides summarize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+mn-ea"/>
              </a:rPr>
              <a:t>ArrayList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 class. </a:t>
            </a:r>
            <a:endParaRPr lang="tr-TR" sz="2400" dirty="0">
              <a:solidFill>
                <a:schemeClr val="tx1"/>
              </a:solidFill>
              <a:ea typeface="+mn-ea"/>
            </a:endParaRPr>
          </a:p>
          <a:p>
            <a:pPr lvl="1">
              <a:lnSpc>
                <a:spcPct val="110000"/>
              </a:lnSpc>
            </a:pPr>
            <a:r>
              <a:rPr lang="en-US" dirty="0"/>
              <a:t>The notation &lt;T&gt; indicates the base type.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6155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in the </a:t>
            </a:r>
            <a:r>
              <a:rPr lang="en-US" dirty="0">
                <a:solidFill>
                  <a:srgbClr val="002060"/>
                </a:solidFill>
              </a:rPr>
              <a:t>ArrayList</a:t>
            </a:r>
            <a:r>
              <a:rPr lang="en-US" dirty="0"/>
              <a:t> Class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boolean</a:t>
            </a:r>
            <a:r>
              <a:rPr lang="en-US" dirty="0"/>
              <a:t> add(&lt;T&gt; element)</a:t>
            </a:r>
          </a:p>
          <a:p>
            <a:pPr lvl="1"/>
            <a:r>
              <a:rPr lang="en-US" dirty="0"/>
              <a:t>Adds a new element to the end of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; the return value is always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true</a:t>
            </a:r>
            <a:r>
              <a:rPr lang="en-US" dirty="0"/>
              <a:t>. </a:t>
            </a:r>
          </a:p>
          <a:p>
            <a:r>
              <a:rPr lang="en-US" dirty="0"/>
              <a:t>void add(</a:t>
            </a:r>
            <a:r>
              <a:rPr lang="en-US" dirty="0" err="1"/>
              <a:t>int</a:t>
            </a:r>
            <a:r>
              <a:rPr lang="en-US" dirty="0"/>
              <a:t> index, &lt;T&gt; element)</a:t>
            </a:r>
          </a:p>
          <a:p>
            <a:pPr lvl="1"/>
            <a:r>
              <a:rPr lang="en-US" dirty="0"/>
              <a:t>Inserts a new element into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before the position specified by index.</a:t>
            </a:r>
          </a:p>
          <a:p>
            <a:r>
              <a:rPr lang="en-US" dirty="0"/>
              <a:t>&lt;T&gt; remove(</a:t>
            </a:r>
            <a:r>
              <a:rPr lang="en-US" dirty="0" err="1"/>
              <a:t>int</a:t>
            </a:r>
            <a:r>
              <a:rPr lang="en-US" dirty="0"/>
              <a:t> index)</a:t>
            </a:r>
          </a:p>
          <a:p>
            <a:pPr lvl="1"/>
            <a:r>
              <a:rPr lang="en-US" dirty="0"/>
              <a:t>Removes the element at the specified position and returns that value. </a:t>
            </a:r>
          </a:p>
          <a:p>
            <a:r>
              <a:rPr lang="en-US" dirty="0" err="1"/>
              <a:t>boolean</a:t>
            </a:r>
            <a:r>
              <a:rPr lang="en-US" dirty="0"/>
              <a:t> remove(&lt;T&gt; element)</a:t>
            </a:r>
          </a:p>
          <a:p>
            <a:pPr lvl="1"/>
            <a:r>
              <a:rPr lang="en-US" dirty="0"/>
              <a:t>Removes the first instance of element, if it appears; returns true if a match is found. </a:t>
            </a:r>
          </a:p>
          <a:p>
            <a:r>
              <a:rPr lang="en-US" dirty="0"/>
              <a:t>void clear()</a:t>
            </a:r>
          </a:p>
          <a:p>
            <a:pPr lvl="1"/>
            <a:r>
              <a:rPr lang="en-US" dirty="0"/>
              <a:t>Removes all elements from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. </a:t>
            </a:r>
          </a:p>
          <a:p>
            <a:r>
              <a:rPr lang="en-US" dirty="0"/>
              <a:t>int size()</a:t>
            </a:r>
          </a:p>
          <a:p>
            <a:pPr lvl="1"/>
            <a:r>
              <a:rPr lang="en-US" dirty="0"/>
              <a:t>Returns the number of elements in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. </a:t>
            </a:r>
          </a:p>
          <a:p>
            <a:r>
              <a:rPr lang="en-US" dirty="0"/>
              <a:t>&lt;T&gt; get(</a:t>
            </a:r>
            <a:r>
              <a:rPr lang="en-US" dirty="0" err="1"/>
              <a:t>int</a:t>
            </a:r>
            <a:r>
              <a:rPr lang="en-US" dirty="0"/>
              <a:t> index)</a:t>
            </a:r>
          </a:p>
          <a:p>
            <a:pPr lvl="1"/>
            <a:r>
              <a:rPr lang="en-US" dirty="0"/>
              <a:t>Returns the object at the specified index. </a:t>
            </a:r>
          </a:p>
          <a:p>
            <a:r>
              <a:rPr lang="en-US" dirty="0"/>
              <a:t>&lt;T&gt; set(</a:t>
            </a:r>
            <a:r>
              <a:rPr lang="en-US" dirty="0" err="1"/>
              <a:t>int</a:t>
            </a:r>
            <a:r>
              <a:rPr lang="en-US" dirty="0"/>
              <a:t> index, &lt;T&gt; value)</a:t>
            </a:r>
          </a:p>
          <a:p>
            <a:pPr lvl="1"/>
            <a:r>
              <a:rPr lang="en-US" dirty="0"/>
              <a:t>Sets the element at the specified index to the new value and returns the old value.</a:t>
            </a:r>
          </a:p>
          <a:p>
            <a:pPr marL="192881" lvl="1" indent="-192881">
              <a:buChar char="•"/>
            </a:pPr>
            <a:r>
              <a:rPr lang="en-US" sz="2400" dirty="0">
                <a:solidFill>
                  <a:schemeClr val="tx1"/>
                </a:solidFill>
                <a:ea typeface="+mn-ea"/>
              </a:rPr>
              <a:t>int </a:t>
            </a:r>
            <a:r>
              <a:rPr lang="en-US" sz="2400" dirty="0" err="1">
                <a:solidFill>
                  <a:schemeClr val="tx1"/>
                </a:solidFill>
                <a:ea typeface="+mn-ea"/>
              </a:rPr>
              <a:t>indexOf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(&lt;T&gt; value)</a:t>
            </a:r>
          </a:p>
          <a:p>
            <a:pPr lvl="1"/>
            <a:r>
              <a:rPr lang="en-US" dirty="0"/>
              <a:t>Returns the index of the first occurrence of the specified value, or -1 if it does not appear. </a:t>
            </a:r>
          </a:p>
          <a:p>
            <a:r>
              <a:rPr lang="en-US" dirty="0" err="1"/>
              <a:t>boolean</a:t>
            </a:r>
            <a:r>
              <a:rPr lang="en-US" dirty="0"/>
              <a:t> contains(&lt;T&gt; value)</a:t>
            </a:r>
          </a:p>
          <a:p>
            <a:pPr lvl="1"/>
            <a:r>
              <a:rPr lang="en-US" dirty="0"/>
              <a:t>Returns true if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contains the specified value. </a:t>
            </a:r>
          </a:p>
          <a:p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Returns true if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contains no elements.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915170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array1 =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[5];</a:t>
            </a:r>
          </a:p>
          <a:p>
            <a:pPr marL="0" indent="0">
              <a:buNone/>
            </a:pP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 arrayList1 = new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&lt;Integer&gt;();</a:t>
            </a:r>
            <a:endParaRPr lang="tr-TR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tr-TR" sz="22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538163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array1[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tr-TR" sz="22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538163" indent="0">
              <a:buNone/>
            </a:pPr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 new element to the end of the list</a:t>
            </a:r>
          </a:p>
          <a:p>
            <a:pPr marL="538163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arrayList1.add(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tr-TR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565422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i = 0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0    0    0    0    0</a:t>
            </a:r>
          </a:p>
          <a:p>
            <a:endParaRPr lang="tr-TR" dirty="0"/>
          </a:p>
          <a:p>
            <a:r>
              <a:rPr lang="tr-TR" dirty="0"/>
              <a:t>i = 1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0    1    0    0    0</a:t>
            </a:r>
          </a:p>
          <a:p>
            <a:endParaRPr lang="tr-TR" dirty="0"/>
          </a:p>
          <a:p>
            <a:r>
              <a:rPr lang="tr-TR" dirty="0"/>
              <a:t>i = 2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0    1    2    0    0</a:t>
            </a:r>
            <a:endParaRPr lang="tr-TR" sz="2600" b="1" dirty="0"/>
          </a:p>
          <a:p>
            <a:endParaRPr lang="tr-TR" dirty="0"/>
          </a:p>
          <a:p>
            <a:r>
              <a:rPr lang="tr-TR" dirty="0"/>
              <a:t>i = 3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0    1    2    3    0</a:t>
            </a:r>
            <a:endParaRPr lang="tr-TR" sz="2600" b="1" dirty="0"/>
          </a:p>
          <a:p>
            <a:endParaRPr lang="tr-TR" dirty="0"/>
          </a:p>
          <a:p>
            <a:r>
              <a:rPr lang="tr-TR" dirty="0"/>
              <a:t>i = 4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0    1    2    3    4</a:t>
            </a:r>
            <a:endParaRPr lang="tr-TR" sz="2600" b="1" dirty="0"/>
          </a:p>
          <a:p>
            <a:endParaRPr lang="tr-TR" dirty="0"/>
          </a:p>
          <a:p>
            <a:endParaRPr lang="tr-TR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35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1777435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[] array1 = 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[5];</a:t>
            </a:r>
          </a:p>
          <a:p>
            <a:pPr marL="0" indent="0">
              <a:buFontTx/>
              <a:buNone/>
            </a:pPr>
            <a:endParaRPr lang="tr-TR" sz="1800" b="1" kern="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538163" indent="0">
              <a:buFontTx/>
              <a:buNone/>
            </a:pP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array1[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Tx/>
              <a:buNone/>
            </a:pP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9" y="3101334"/>
            <a:ext cx="2664296" cy="5014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9" y="3801159"/>
            <a:ext cx="2664296" cy="4919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3929" y="4522291"/>
            <a:ext cx="2673570" cy="4908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3929" y="5240514"/>
            <a:ext cx="2664296" cy="4927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3928" y="5956130"/>
            <a:ext cx="2673571" cy="4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7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en-US" dirty="0"/>
              <a:t>Java Collection classes do not accept primitive types. </a:t>
            </a:r>
            <a:endParaRPr lang="tr-TR" dirty="0"/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FF3300"/>
                </a:solidFill>
              </a:rPr>
              <a:t>Instead they use </a:t>
            </a:r>
            <a:br>
              <a:rPr lang="tr-TR" sz="2000" dirty="0">
                <a:solidFill>
                  <a:srgbClr val="FF3300"/>
                </a:solidFill>
              </a:rPr>
            </a:br>
            <a:r>
              <a:rPr lang="en-US" sz="2000" dirty="0">
                <a:solidFill>
                  <a:srgbClr val="FF3300"/>
                </a:solidFill>
              </a:rPr>
              <a:t>wrapper classes.</a:t>
            </a:r>
          </a:p>
          <a:p>
            <a:endParaRPr lang="tr-TR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36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2087438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ArrayList&lt;Integer&gt; arrayList1 = 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ArrayList&lt;Integer&gt;();</a:t>
            </a:r>
          </a:p>
          <a:p>
            <a:pPr marL="0" indent="0">
              <a:buFontTx/>
              <a:buNone/>
            </a:pPr>
            <a:endParaRPr lang="tr-TR" sz="1800" b="1" kern="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627063" indent="0">
              <a:buFontTx/>
              <a:buNone/>
            </a:pPr>
            <a:r>
              <a:rPr lang="en-US" sz="18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 new element to the end of the list</a:t>
            </a:r>
          </a:p>
          <a:p>
            <a:pPr marL="627063" indent="0">
              <a:buFontTx/>
              <a:buNone/>
            </a:pP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arrayList1.add(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FontTx/>
              <a:buNone/>
            </a:pP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3800798"/>
            <a:ext cx="5322510" cy="272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483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37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1777435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ArrayList&lt;Integer&gt; arrayList1 = </a:t>
            </a: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ArrayList&lt;Integer&gt;();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tr-TR" sz="1800" b="1" kern="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627063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 new element to the end of the list</a:t>
            </a:r>
          </a:p>
          <a:p>
            <a:pPr marL="627063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arrayList1.add(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169854"/>
            <a:ext cx="144016" cy="97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952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i = 0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</a:t>
            </a:r>
          </a:p>
          <a:p>
            <a:endParaRPr lang="tr-TR" dirty="0"/>
          </a:p>
          <a:p>
            <a:r>
              <a:rPr lang="tr-TR" dirty="0"/>
              <a:t>i = 1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</a:t>
            </a:r>
          </a:p>
          <a:p>
            <a:endParaRPr lang="tr-TR" dirty="0"/>
          </a:p>
          <a:p>
            <a:r>
              <a:rPr lang="tr-TR" dirty="0"/>
              <a:t>i = 2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0    1    2   </a:t>
            </a:r>
            <a:endParaRPr lang="tr-TR" sz="2600" b="1" dirty="0"/>
          </a:p>
          <a:p>
            <a:endParaRPr lang="tr-TR" dirty="0"/>
          </a:p>
          <a:p>
            <a:r>
              <a:rPr lang="tr-TR" dirty="0"/>
              <a:t>i = 3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0    1    2    3  </a:t>
            </a:r>
            <a:endParaRPr lang="tr-TR" sz="2600" b="1" dirty="0"/>
          </a:p>
          <a:p>
            <a:endParaRPr lang="tr-TR" dirty="0"/>
          </a:p>
          <a:p>
            <a:r>
              <a:rPr lang="tr-TR" dirty="0"/>
              <a:t>i = 4		</a:t>
            </a:r>
            <a:r>
              <a:rPr lang="tr-TR" dirty="0">
                <a:sym typeface="Wingdings" panose="05000000000000000000" pitchFamily="2" charset="2"/>
              </a:rPr>
              <a:t>		</a:t>
            </a:r>
            <a:r>
              <a:rPr lang="tr-TR" sz="2600" b="1" dirty="0">
                <a:sym typeface="Wingdings" panose="05000000000000000000" pitchFamily="2" charset="2"/>
              </a:rPr>
              <a:t>0    1    2    3    4</a:t>
            </a:r>
            <a:endParaRPr lang="tr-TR" sz="2600" b="1" dirty="0"/>
          </a:p>
          <a:p>
            <a:endParaRPr lang="tr-TR" dirty="0"/>
          </a:p>
          <a:p>
            <a:endParaRPr lang="tr-TR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38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1777435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ArrayList&lt;Integer&gt; arrayList1 = </a:t>
            </a: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ArrayList&lt;Integer&gt;();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tr-TR" sz="1800" b="1" kern="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627063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 new element to the end of the list</a:t>
            </a:r>
          </a:p>
          <a:p>
            <a:pPr marL="627063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arrayList1.add(</a:t>
            </a:r>
            <a:r>
              <a:rPr kumimoji="0" lang="en-US" sz="1800" b="1" kern="0" dirty="0" err="1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86868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8822" y="3029894"/>
            <a:ext cx="685141" cy="6150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5030" y="3698647"/>
            <a:ext cx="1357865" cy="6132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8822" y="4404154"/>
            <a:ext cx="2011330" cy="6192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8822" y="5102234"/>
            <a:ext cx="2731410" cy="6255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8822" y="5844164"/>
            <a:ext cx="3379482" cy="62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61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537" y="1152998"/>
            <a:ext cx="8370930" cy="539909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39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3167558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[] array1 = 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[5];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ArrayList&lt;Integer&gt; arrayList1 = </a:t>
            </a: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ArrayList&lt;Integer&gt;();</a:t>
            </a:r>
          </a:p>
          <a:p>
            <a:pPr marL="0" indent="0">
              <a:buFontTx/>
              <a:buNone/>
            </a:pP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538163" indent="0">
              <a:buFontTx/>
              <a:buNone/>
            </a:pP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array1[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tr-TR" sz="18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38163" indent="0">
              <a:buFontTx/>
              <a:buNone/>
            </a:pPr>
            <a:r>
              <a:rPr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(array1.length);</a:t>
            </a:r>
          </a:p>
          <a:p>
            <a:pPr marL="0" indent="0">
              <a:buFontTx/>
              <a:buNone/>
            </a:pPr>
            <a:r>
              <a:rPr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kumimoji="0"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&lt; 5; </a:t>
            </a:r>
            <a:r>
              <a:rPr kumimoji="0"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627063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 new element to the end of the list</a:t>
            </a:r>
          </a:p>
          <a:p>
            <a:pPr marL="627063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arrayList1.add(</a:t>
            </a:r>
            <a:r>
              <a:rPr kumimoji="0"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tr-TR" sz="18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27063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(arrayList1.size());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tr-TR" sz="18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sz="1800" b="1" kern="0" dirty="0">
              <a:solidFill>
                <a:srgbClr val="86868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36" y="4905480"/>
            <a:ext cx="4738250" cy="133183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1115616" y="3429000"/>
            <a:ext cx="2520280" cy="288032"/>
          </a:xfrm>
          <a:prstGeom prst="rect">
            <a:avLst/>
          </a:prstGeom>
          <a:solidFill>
            <a:srgbClr val="00B0F0">
              <a:alpha val="2000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8047" y="3446940"/>
            <a:ext cx="3326343" cy="309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5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</a:t>
            </a:r>
          </a:p>
          <a:p>
            <a:pPr lvl="1"/>
            <a:r>
              <a:rPr lang="en-US" dirty="0"/>
              <a:t>Group of contiguous memory locations</a:t>
            </a:r>
          </a:p>
          <a:p>
            <a:pPr lvl="1"/>
            <a:r>
              <a:rPr lang="en-US" dirty="0"/>
              <a:t>Each memory location has same name</a:t>
            </a:r>
          </a:p>
          <a:p>
            <a:pPr lvl="1"/>
            <a:r>
              <a:rPr lang="en-US" dirty="0"/>
              <a:t>Each memory location has same type</a:t>
            </a: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2"/>
            <a:r>
              <a:rPr lang="en-US" altLang="tr-TR" b="1" dirty="0">
                <a:latin typeface="AvantGarde" pitchFamily="34" charset="0"/>
              </a:rPr>
              <a:t>A 12-element array. </a:t>
            </a:r>
          </a:p>
          <a:p>
            <a:pPr lvl="1"/>
            <a:endParaRPr lang="en-US" dirty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grpSp>
        <p:nvGrpSpPr>
          <p:cNvPr id="5" name="Group 4"/>
          <p:cNvGrpSpPr/>
          <p:nvPr/>
        </p:nvGrpSpPr>
        <p:grpSpPr>
          <a:xfrm>
            <a:off x="2456495" y="1647828"/>
            <a:ext cx="6324600" cy="4876800"/>
            <a:chOff x="1981200" y="685800"/>
            <a:chExt cx="6324600" cy="4876800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6629400" y="762000"/>
              <a:ext cx="1676400" cy="452431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tr-TR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-45</a:t>
              </a:r>
              <a:endParaRPr lang="en-US" altLang="tr-TR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</a:endParaRP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6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0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72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1543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-89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0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62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-3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1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6453</a:t>
              </a:r>
            </a:p>
            <a:p>
              <a:pPr algn="ctr"/>
              <a:r>
                <a:rPr lang="en-US" altLang="tr-TR" sz="2400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</a:rPr>
                <a:t>78</a:t>
              </a:r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6629400" y="1066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6629400" y="1447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6629400" y="1828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6629400" y="2209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6629400" y="2590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6629400" y="2971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6629400" y="3352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6629400" y="37338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6629400" y="40386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6629400" y="44196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6629400" y="4800600"/>
              <a:ext cx="167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5638800" y="1066800"/>
              <a:ext cx="10668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c[ 1 ]</a:t>
              </a: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638800" y="1447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c[ 2 ]</a:t>
              </a: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5638800" y="2209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c[ 4 ]</a:t>
              </a: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638800" y="1828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 dirty="0">
                  <a:latin typeface="Courier New" panose="02070309020205020404" pitchFamily="49" charset="0"/>
                </a:rPr>
                <a:t>c[ 3 ]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5638800" y="2590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 dirty="0">
                  <a:latin typeface="Courier New" panose="02070309020205020404" pitchFamily="49" charset="0"/>
                </a:rPr>
                <a:t>c[ 5 ]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638800" y="2971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c[ 6 ]</a:t>
              </a: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5638800" y="3352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c[ 7 ]</a:t>
              </a: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638800" y="3733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c[ 8 ]</a:t>
              </a: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5638800" y="4114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c[ 9 ]</a:t>
              </a: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638800" y="4495800"/>
              <a:ext cx="103981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c[ 10 ]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5638800" y="4876800"/>
              <a:ext cx="1039813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>
                  <a:latin typeface="Courier New" panose="02070309020205020404" pitchFamily="49" charset="0"/>
                </a:rPr>
                <a:t>c[ 11 ]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638800" y="685800"/>
              <a:ext cx="9175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 b="1" dirty="0">
                  <a:latin typeface="Courier New" panose="02070309020205020404" pitchFamily="49" charset="0"/>
                </a:rPr>
                <a:t>c[ 0 ]</a:t>
              </a:r>
            </a:p>
          </p:txBody>
        </p: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2997994" y="2057401"/>
              <a:ext cx="2514600" cy="1069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tr-TR" dirty="0">
                  <a:latin typeface="AvantGarde" pitchFamily="34" charset="0"/>
                </a:rPr>
                <a:t>Name of array (Note</a:t>
              </a:r>
              <a:br>
                <a:rPr lang="en-US" altLang="tr-TR" dirty="0">
                  <a:latin typeface="AvantGarde" pitchFamily="34" charset="0"/>
                </a:rPr>
              </a:br>
              <a:r>
                <a:rPr lang="en-US" altLang="tr-TR" dirty="0">
                  <a:latin typeface="AvantGarde" pitchFamily="34" charset="0"/>
                </a:rPr>
                <a:t>that all elements of</a:t>
              </a:r>
              <a:br>
                <a:rPr lang="en-US" altLang="tr-TR" dirty="0">
                  <a:latin typeface="AvantGarde" pitchFamily="34" charset="0"/>
                </a:rPr>
              </a:br>
              <a:r>
                <a:rPr lang="en-US" altLang="tr-TR" dirty="0">
                  <a:latin typeface="AvantGarde" pitchFamily="34" charset="0"/>
                </a:rPr>
                <a:t>this array have the</a:t>
              </a:r>
              <a:br>
                <a:rPr lang="en-US" altLang="tr-TR" dirty="0">
                  <a:latin typeface="AvantGarde" pitchFamily="34" charset="0"/>
                </a:rPr>
              </a:br>
              <a:r>
                <a:rPr lang="en-US" altLang="tr-TR" dirty="0">
                  <a:latin typeface="AvantGarde" pitchFamily="34" charset="0"/>
                </a:rPr>
                <a:t>same name, </a:t>
              </a:r>
              <a:r>
                <a:rPr lang="en-US" altLang="tr-TR" b="1" dirty="0">
                  <a:latin typeface="Courier New" panose="02070309020205020404" pitchFamily="49" charset="0"/>
                </a:rPr>
                <a:t>c</a:t>
              </a:r>
              <a:r>
                <a:rPr lang="en-US" altLang="tr-TR" dirty="0">
                  <a:latin typeface="AvantGarde" pitchFamily="34" charset="0"/>
                </a:rPr>
                <a:t>)</a:t>
              </a: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1981200" y="4114800"/>
              <a:ext cx="2414588" cy="82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tr-TR">
                  <a:latin typeface="AvantGarde" pitchFamily="34" charset="0"/>
                </a:rPr>
                <a:t>Position number (index</a:t>
              </a:r>
              <a:br>
                <a:rPr lang="en-US" altLang="tr-TR">
                  <a:latin typeface="AvantGarde" pitchFamily="34" charset="0"/>
                </a:rPr>
              </a:br>
              <a:r>
                <a:rPr lang="en-US" altLang="tr-TR">
                  <a:latin typeface="AvantGarde" pitchFamily="34" charset="0"/>
                </a:rPr>
                <a:t>of subscript) of the </a:t>
              </a:r>
              <a:br>
                <a:rPr lang="en-US" altLang="tr-TR">
                  <a:latin typeface="AvantGarde" pitchFamily="34" charset="0"/>
                </a:rPr>
              </a:br>
              <a:r>
                <a:rPr lang="en-US" altLang="tr-TR">
                  <a:latin typeface="AvantGarde" pitchFamily="34" charset="0"/>
                </a:rPr>
                <a:t>element within array </a:t>
              </a:r>
              <a:r>
                <a:rPr lang="en-US" altLang="tr-TR" b="1"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 flipV="1">
              <a:off x="4816784" y="914400"/>
              <a:ext cx="822015" cy="11747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tr-TR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3048000" y="4953000"/>
              <a:ext cx="0" cy="609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>
              <a:off x="3048000" y="5562600"/>
              <a:ext cx="3200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  <p:sp>
          <p:nvSpPr>
            <p:cNvPr id="35" name="Line 32"/>
            <p:cNvSpPr>
              <a:spLocks noChangeShapeType="1"/>
            </p:cNvSpPr>
            <p:nvPr/>
          </p:nvSpPr>
          <p:spPr bwMode="auto">
            <a:xfrm flipV="1">
              <a:off x="6248400" y="5181600"/>
              <a:ext cx="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204913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40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1943422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array[] = 42;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println(array[2]);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tr-TR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arrayList(2, 42);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println(arrayList.get(2));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934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41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1943422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array[] = 42;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println(array[2]);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tr-TR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arrayList(2, 42);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println(arrayList.get(2));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278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ArrayList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42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573" y="1157472"/>
            <a:ext cx="7686854" cy="537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324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ArrayList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43</a:t>
            </a:fld>
            <a:endParaRPr lang="en-US" alt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570" y="1125537"/>
            <a:ext cx="7740860" cy="540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823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>
                <a:solidFill>
                  <a:srgbClr val="002060"/>
                </a:solidFill>
              </a:rPr>
              <a:t>ArrayList</a:t>
            </a:r>
            <a:r>
              <a:rPr lang="tr-TR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b="1" dirty="0">
              <a:sym typeface="Wingdings" panose="05000000000000000000" pitchFamily="2" charset="2"/>
            </a:endParaRPr>
          </a:p>
          <a:p>
            <a:r>
              <a:rPr lang="tr-TR" b="1" dirty="0">
                <a:sym typeface="Wingdings" panose="05000000000000000000" pitchFamily="2" charset="2"/>
              </a:rPr>
              <a:t>Generic Types in Java 5.0:</a:t>
            </a:r>
          </a:p>
          <a:p>
            <a:pPr lvl="1"/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&lt;T&gt;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notation used on the preceding slide is a new feature of Java that was introduced with version 5.0 of the language. </a:t>
            </a:r>
          </a:p>
          <a:p>
            <a:pPr lvl="1"/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In the method descriptions,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&lt;T&gt;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notation is a placeholder for the element type used in the array. </a:t>
            </a:r>
          </a:p>
          <a:p>
            <a:pPr lvl="1"/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Class definitions that include a type parameter are called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generic types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44</a:t>
            </a:fld>
            <a:endParaRPr lang="en-US" altLang="tr-T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3537" y="1125538"/>
            <a:ext cx="8400853" cy="2087438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ArrayList&lt;Integer&gt; intList = </a:t>
            </a:r>
            <a:r>
              <a:rPr kumimoji="0" lang="tr-TR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ArrayList&lt;Integer&gt;();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ArrayList&lt;Double&gt; doubleList = </a:t>
            </a:r>
            <a:r>
              <a:rPr kumimoji="0" lang="tr-TR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ArrayList&lt;Double&gt;();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ArrayList&lt;String&gt; stringList = </a:t>
            </a:r>
            <a:r>
              <a:rPr kumimoji="0" lang="tr-TR" sz="1800" b="1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ArrayList&lt;String&gt;();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 kumimoji="0" lang="tr-TR" sz="18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intList.add(42);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doubleList.add(42.0);</a:t>
            </a:r>
          </a:p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sz="18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stringList.add("42");</a:t>
            </a:r>
            <a:endParaRPr kumimoji="0" lang="en-US" sz="18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7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Generic Types in Java 5.0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&lt;T&gt;</a:t>
            </a:r>
            <a:r>
              <a:rPr lang="en-US" dirty="0"/>
              <a:t> notation used on the preceding slide is a new feature of Java that was introduced with version 5.0 of the language. </a:t>
            </a:r>
            <a:endParaRPr lang="tr-TR" dirty="0"/>
          </a:p>
          <a:p>
            <a:r>
              <a:rPr lang="en-US" dirty="0"/>
              <a:t>In the method descriptions,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&lt;T&gt;</a:t>
            </a:r>
            <a:r>
              <a:rPr lang="en-US" dirty="0"/>
              <a:t> notation is a placeholder for the element type used in the array. </a:t>
            </a:r>
            <a:endParaRPr lang="tr-TR" dirty="0"/>
          </a:p>
          <a:p>
            <a:r>
              <a:rPr lang="en-US" dirty="0"/>
              <a:t>Class definitions that include a type parameter are called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generic types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When you declare or create an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, it is a good idea to specify the element type in angle brackets. </a:t>
            </a:r>
            <a:endParaRPr lang="tr-TR" dirty="0"/>
          </a:p>
          <a:p>
            <a:pPr lvl="1"/>
            <a:r>
              <a:rPr lang="en-US" dirty="0"/>
              <a:t>For example, to declare and initialize an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called </a:t>
            </a:r>
            <a:r>
              <a:rPr lang="en-US" b="1" dirty="0">
                <a:solidFill>
                  <a:srgbClr val="BA0698"/>
                </a:solidFill>
              </a:rPr>
              <a:t>names</a:t>
            </a:r>
            <a:r>
              <a:rPr lang="en-US" dirty="0"/>
              <a:t> that contains elements of type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String</a:t>
            </a:r>
            <a:r>
              <a:rPr lang="en-US" dirty="0"/>
              <a:t>, you would write</a:t>
            </a:r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45</a:t>
            </a:fld>
            <a:endParaRPr lang="en-US" altLang="tr-TR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13537" y="5805264"/>
            <a:ext cx="8400853" cy="432048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solidFill>
              <a:srgbClr val="FF9900"/>
            </a:solidFill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446088" lvl="0" inden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tr-TR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ArrayList&lt;String&gt; names = </a:t>
            </a:r>
            <a:r>
              <a:rPr kumimoji="0" lang="tr-TR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tr-TR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ArrayList&lt;String&gt;();</a:t>
            </a:r>
          </a:p>
        </p:txBody>
      </p:sp>
    </p:spTree>
    <p:extLst>
      <p:ext uri="{BB962C8B-B14F-4D97-AF65-F5344CB8AC3E}">
        <p14:creationId xmlns:p14="http://schemas.microsoft.com/office/powerpoint/2010/main" val="408936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Generic Types in Java 5.0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advantage of specifying the element type is that Java now knows what type of value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ArrayList</a:t>
            </a:r>
            <a:r>
              <a:rPr lang="en-US" dirty="0"/>
              <a:t> contains. </a:t>
            </a:r>
            <a:endParaRPr lang="tr-TR" dirty="0"/>
          </a:p>
          <a:p>
            <a:endParaRPr lang="tr-TR" dirty="0"/>
          </a:p>
          <a:p>
            <a:r>
              <a:rPr lang="en-US" dirty="0"/>
              <a:t>When you call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set</a:t>
            </a:r>
            <a:r>
              <a:rPr lang="en-US" dirty="0"/>
              <a:t>, Java can ensure that the value matches the element type. </a:t>
            </a:r>
            <a:endParaRPr lang="tr-TR" dirty="0"/>
          </a:p>
          <a:p>
            <a:endParaRPr lang="tr-TR" dirty="0"/>
          </a:p>
          <a:p>
            <a:r>
              <a:rPr lang="en-US" dirty="0"/>
              <a:t>When you call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get</a:t>
            </a:r>
            <a:r>
              <a:rPr lang="en-US" dirty="0"/>
              <a:t>, Java knows what type of value to expect, eliminating the need for a type cast.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972209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Subscript</a:t>
            </a:r>
          </a:p>
          <a:p>
            <a:pPr lvl="1"/>
            <a:r>
              <a:rPr lang="en-US" sz="2000" dirty="0"/>
              <a:t>Also called an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index</a:t>
            </a:r>
          </a:p>
          <a:p>
            <a:pPr lvl="1"/>
            <a:r>
              <a:rPr lang="en-US" sz="2000" dirty="0"/>
              <a:t>Position number in square brackets</a:t>
            </a:r>
          </a:p>
          <a:p>
            <a:pPr lvl="1"/>
            <a:r>
              <a:rPr lang="en-US" sz="2000" dirty="0"/>
              <a:t>Must be integer or integer expression</a:t>
            </a:r>
            <a:br>
              <a:rPr lang="en-US" sz="2000" dirty="0"/>
            </a:br>
            <a:r>
              <a:rPr kumimoji="0" lang="en-US" altLang="tr-TR" sz="2000" kern="1200" dirty="0">
                <a:solidFill>
                  <a:srgbClr val="000000"/>
                </a:solidFill>
                <a:ea typeface="+mn-ea"/>
              </a:rPr>
              <a:t>	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a = 5;</a:t>
            </a:r>
            <a:b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</a:b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	b = 6;</a:t>
            </a:r>
            <a:b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</a:b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	c[ a + b ] += </a:t>
            </a:r>
            <a:r>
              <a:rPr kumimoji="0" lang="en-US" altLang="tr-TR" sz="2000" b="1" kern="1200" dirty="0">
                <a:solidFill>
                  <a:srgbClr val="0099FF"/>
                </a:solidFill>
                <a:ea typeface="+mn-ea"/>
              </a:rPr>
              <a:t>2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;</a:t>
            </a:r>
            <a:endParaRPr lang="en-US" sz="2000" dirty="0"/>
          </a:p>
          <a:p>
            <a:pPr lvl="2"/>
            <a:r>
              <a:rPr lang="en-US" dirty="0"/>
              <a:t>Adds </a:t>
            </a:r>
            <a:r>
              <a:rPr lang="en-US" b="1" dirty="0"/>
              <a:t>2</a:t>
            </a:r>
            <a:r>
              <a:rPr lang="en-US" dirty="0"/>
              <a:t> to </a:t>
            </a:r>
            <a:r>
              <a:rPr lang="en-US" b="1" dirty="0"/>
              <a:t>c[ 11 ]</a:t>
            </a:r>
          </a:p>
          <a:p>
            <a:pPr lvl="2"/>
            <a:r>
              <a:rPr lang="en-US" dirty="0"/>
              <a:t>Subscripted array name is 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lvalue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kern="1200" dirty="0">
                <a:solidFill>
                  <a:srgbClr val="000000"/>
                </a:solidFill>
              </a:rPr>
              <a:t>Examine array </a:t>
            </a:r>
            <a:r>
              <a:rPr kumimoji="0" lang="en-US" altLang="tr-TR" b="1" kern="1200" dirty="0">
                <a:solidFill>
                  <a:srgbClr val="000000"/>
                </a:solidFill>
              </a:rPr>
              <a:t>c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b="1" kern="1200" dirty="0">
                <a:solidFill>
                  <a:srgbClr val="FF0000"/>
                </a:solidFill>
                <a:ea typeface="+mn-ea"/>
              </a:rPr>
              <a:t>c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 is the array </a:t>
            </a:r>
            <a:r>
              <a:rPr kumimoji="0" lang="en-US" altLang="tr-TR" sz="2000" i="1" kern="1200" dirty="0">
                <a:solidFill>
                  <a:srgbClr val="FF0000"/>
                </a:solidFill>
                <a:ea typeface="+mn-ea"/>
              </a:rPr>
              <a:t>name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b="1" kern="1200" dirty="0" err="1">
                <a:solidFill>
                  <a:srgbClr val="FF0000"/>
                </a:solidFill>
                <a:ea typeface="+mn-ea"/>
              </a:rPr>
              <a:t>c.length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 accesses array </a:t>
            </a:r>
            <a:r>
              <a:rPr kumimoji="0" lang="en-US" altLang="tr-TR" sz="2000" b="1" kern="1200" dirty="0">
                <a:solidFill>
                  <a:srgbClr val="FF0000"/>
                </a:solidFill>
                <a:ea typeface="+mn-ea"/>
              </a:rPr>
              <a:t>c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’s </a:t>
            </a:r>
            <a:r>
              <a:rPr kumimoji="0" lang="en-US" altLang="tr-TR" sz="2000" i="1" kern="1200" dirty="0">
                <a:solidFill>
                  <a:srgbClr val="FF0000"/>
                </a:solidFill>
                <a:ea typeface="+mn-ea"/>
              </a:rPr>
              <a:t>length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b="1" kern="1200" dirty="0">
                <a:solidFill>
                  <a:srgbClr val="FF0000"/>
                </a:solidFill>
                <a:ea typeface="+mn-ea"/>
              </a:rPr>
              <a:t>c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 has 12 </a:t>
            </a:r>
            <a:r>
              <a:rPr kumimoji="0" lang="en-US" altLang="tr-TR" sz="2000" i="1" kern="1200" dirty="0">
                <a:solidFill>
                  <a:srgbClr val="FF0000"/>
                </a:solidFill>
                <a:ea typeface="+mn-ea"/>
              </a:rPr>
              <a:t>elements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 ( </a:t>
            </a:r>
            <a:r>
              <a:rPr kumimoji="0" lang="en-US" altLang="tr-TR" sz="2000" b="1" kern="1200" dirty="0">
                <a:solidFill>
                  <a:srgbClr val="FF0000"/>
                </a:solidFill>
                <a:ea typeface="+mn-ea"/>
              </a:rPr>
              <a:t>c[0]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, </a:t>
            </a:r>
            <a:r>
              <a:rPr kumimoji="0" lang="en-US" altLang="tr-TR" sz="2000" b="1" kern="1200" dirty="0">
                <a:solidFill>
                  <a:srgbClr val="FF0000"/>
                </a:solidFill>
                <a:ea typeface="+mn-ea"/>
              </a:rPr>
              <a:t>c[1]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, … </a:t>
            </a:r>
            <a:r>
              <a:rPr kumimoji="0" lang="en-US" altLang="tr-TR" sz="2000" b="1" kern="1200" dirty="0">
                <a:solidFill>
                  <a:srgbClr val="FF0000"/>
                </a:solidFill>
                <a:ea typeface="+mn-ea"/>
              </a:rPr>
              <a:t>c[11]</a:t>
            </a:r>
            <a:r>
              <a:rPr kumimoji="0" lang="en-US" altLang="tr-TR" sz="2000" kern="1200" dirty="0">
                <a:solidFill>
                  <a:srgbClr val="FF0000"/>
                </a:solidFill>
                <a:ea typeface="+mn-ea"/>
              </a:rPr>
              <a:t> )</a:t>
            </a:r>
          </a:p>
          <a:p>
            <a:pPr marL="1143000" lvl="2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kern="1200" dirty="0">
                <a:solidFill>
                  <a:srgbClr val="00B050"/>
                </a:solidFill>
                <a:ea typeface="+mn-ea"/>
              </a:rPr>
              <a:t>The </a:t>
            </a:r>
            <a:r>
              <a:rPr kumimoji="0" lang="en-US" altLang="tr-TR" i="1" kern="1200" dirty="0">
                <a:solidFill>
                  <a:srgbClr val="00B050"/>
                </a:solidFill>
                <a:ea typeface="+mn-ea"/>
              </a:rPr>
              <a:t>value</a:t>
            </a:r>
            <a:r>
              <a:rPr kumimoji="0" lang="en-US" altLang="tr-TR" kern="1200" dirty="0">
                <a:solidFill>
                  <a:srgbClr val="00B050"/>
                </a:solidFill>
                <a:ea typeface="+mn-ea"/>
              </a:rPr>
              <a:t> of </a:t>
            </a:r>
            <a:r>
              <a:rPr kumimoji="0" lang="en-US" altLang="tr-TR" b="1" kern="1200" dirty="0">
                <a:solidFill>
                  <a:srgbClr val="00B050"/>
                </a:solidFill>
                <a:ea typeface="+mn-ea"/>
              </a:rPr>
              <a:t>c[0]</a:t>
            </a:r>
            <a:r>
              <a:rPr kumimoji="0" lang="en-US" altLang="tr-TR" kern="1200" dirty="0">
                <a:solidFill>
                  <a:srgbClr val="00B050"/>
                </a:solidFill>
                <a:ea typeface="+mn-ea"/>
              </a:rPr>
              <a:t> is </a:t>
            </a:r>
            <a:r>
              <a:rPr kumimoji="0" lang="en-US" altLang="tr-TR" b="1" kern="1200" dirty="0">
                <a:solidFill>
                  <a:srgbClr val="00B050"/>
                </a:solidFill>
                <a:ea typeface="+mn-ea"/>
              </a:rPr>
              <a:t>–45</a:t>
            </a:r>
          </a:p>
          <a:p>
            <a:pPr marL="1143000" lvl="2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kern="1200" dirty="0">
                <a:solidFill>
                  <a:srgbClr val="00B050"/>
                </a:solidFill>
                <a:ea typeface="+mn-ea"/>
              </a:rPr>
              <a:t>The brackets (</a:t>
            </a:r>
            <a:r>
              <a:rPr kumimoji="0" lang="en-US" altLang="tr-TR" b="1" kern="1200" dirty="0">
                <a:solidFill>
                  <a:srgbClr val="00B050"/>
                </a:solidFill>
                <a:ea typeface="+mn-ea"/>
              </a:rPr>
              <a:t>[]</a:t>
            </a:r>
            <a:r>
              <a:rPr kumimoji="0" lang="en-US" altLang="tr-TR" kern="1200" dirty="0">
                <a:solidFill>
                  <a:srgbClr val="00B050"/>
                </a:solidFill>
                <a:ea typeface="+mn-ea"/>
              </a:rPr>
              <a:t>) are in highest level of precedence in Java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0784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Precedence and </a:t>
            </a:r>
            <a:r>
              <a:rPr lang="en-US" dirty="0" err="1"/>
              <a:t>associavity</a:t>
            </a:r>
            <a:r>
              <a:rPr lang="en-US" dirty="0"/>
              <a:t> of the operators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38" y="1772816"/>
            <a:ext cx="8370930" cy="466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25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Declaring and Allocating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800" kern="1200" dirty="0">
                <a:solidFill>
                  <a:srgbClr val="000000"/>
                </a:solidFill>
              </a:rPr>
              <a:t>Declaring and Allocating arrays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200" kern="1200" dirty="0">
                <a:solidFill>
                  <a:srgbClr val="FF0000"/>
                </a:solidFill>
                <a:ea typeface="+mn-ea"/>
              </a:rPr>
              <a:t>Arrays are objects that occupy memory</a:t>
            </a:r>
          </a:p>
          <a:p>
            <a:pPr marL="742950" lvl="1" indent="-28575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200" kern="1200" dirty="0">
                <a:solidFill>
                  <a:srgbClr val="FF0000"/>
                </a:solidFill>
                <a:ea typeface="+mn-ea"/>
              </a:rPr>
              <a:t>Allocated dynamically with operator </a:t>
            </a:r>
            <a:r>
              <a:rPr kumimoji="0" lang="en-US" altLang="tr-TR" sz="2200" b="1" kern="1200" dirty="0">
                <a:solidFill>
                  <a:srgbClr val="FF0000"/>
                </a:solidFill>
                <a:ea typeface="+mn-ea"/>
              </a:rPr>
              <a:t>new</a:t>
            </a:r>
          </a:p>
          <a:p>
            <a:pPr marL="1143000" lvl="2" indent="-228600" eaLnBrk="1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en-US" altLang="tr-TR" sz="2000" b="1" kern="1200" dirty="0">
                <a:solidFill>
                  <a:srgbClr val="0000FF"/>
                </a:solidFill>
                <a:ea typeface="+mn-ea"/>
              </a:rPr>
              <a:t>	 int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c[] = </a:t>
            </a:r>
            <a:r>
              <a:rPr kumimoji="0" lang="en-US" altLang="tr-TR" sz="2000" b="1" kern="1200" dirty="0">
                <a:solidFill>
                  <a:srgbClr val="0000FF"/>
                </a:solidFill>
                <a:ea typeface="+mn-ea"/>
              </a:rPr>
              <a:t>new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</a:t>
            </a:r>
            <a:r>
              <a:rPr kumimoji="0" lang="en-US" altLang="tr-TR" sz="2000" b="1" kern="1200" dirty="0">
                <a:solidFill>
                  <a:srgbClr val="0000FF"/>
                </a:solidFill>
                <a:ea typeface="+mn-ea"/>
              </a:rPr>
              <a:t>int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[ </a:t>
            </a:r>
            <a:r>
              <a:rPr kumimoji="0" lang="en-US" altLang="tr-TR" sz="2000" b="1" kern="1200" dirty="0">
                <a:solidFill>
                  <a:srgbClr val="0099FF"/>
                </a:solidFill>
                <a:ea typeface="+mn-ea"/>
              </a:rPr>
              <a:t>12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];</a:t>
            </a:r>
          </a:p>
          <a:p>
            <a:pPr marL="1600200" lvl="3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kern="1200" dirty="0">
                <a:solidFill>
                  <a:srgbClr val="000000"/>
                </a:solidFill>
                <a:ea typeface="+mn-ea"/>
              </a:rPr>
              <a:t>Equivalent to</a:t>
            </a:r>
            <a:br>
              <a:rPr kumimoji="0" lang="en-US" altLang="tr-TR" sz="2000" kern="1200" dirty="0">
                <a:solidFill>
                  <a:srgbClr val="000000"/>
                </a:solidFill>
                <a:ea typeface="+mn-ea"/>
              </a:rPr>
            </a:br>
            <a:r>
              <a:rPr kumimoji="0" lang="en-US" altLang="tr-TR" sz="2000" kern="1200" dirty="0">
                <a:solidFill>
                  <a:srgbClr val="000000"/>
                </a:solidFill>
                <a:ea typeface="+mn-ea"/>
              </a:rPr>
              <a:t>     </a:t>
            </a:r>
            <a:r>
              <a:rPr kumimoji="0" lang="en-US" altLang="tr-TR" sz="2000" b="1" kern="1200" dirty="0">
                <a:solidFill>
                  <a:srgbClr val="0000FF"/>
                </a:solidFill>
                <a:ea typeface="+mn-ea"/>
              </a:rPr>
              <a:t>int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c[];           </a:t>
            </a:r>
            <a:r>
              <a:rPr kumimoji="0" lang="en-US" altLang="tr-TR" sz="2000" b="1" kern="1200" dirty="0">
                <a:solidFill>
                  <a:srgbClr val="33CC33"/>
                </a:solidFill>
                <a:ea typeface="+mn-ea"/>
              </a:rPr>
              <a:t>// declare array</a:t>
            </a:r>
            <a:b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</a:b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 c = </a:t>
            </a:r>
            <a:r>
              <a:rPr kumimoji="0" lang="en-US" altLang="tr-TR" sz="2000" b="1" kern="1200" dirty="0">
                <a:solidFill>
                  <a:srgbClr val="0000FF"/>
                </a:solidFill>
                <a:ea typeface="+mn-ea"/>
              </a:rPr>
              <a:t>new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</a:t>
            </a:r>
            <a:r>
              <a:rPr kumimoji="0" lang="en-US" altLang="tr-TR" sz="2000" b="1" kern="1200" dirty="0">
                <a:solidFill>
                  <a:srgbClr val="0000FF"/>
                </a:solidFill>
                <a:ea typeface="+mn-ea"/>
              </a:rPr>
              <a:t>int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[ </a:t>
            </a:r>
            <a:r>
              <a:rPr kumimoji="0" lang="en-US" altLang="tr-TR" sz="2000" b="1" kern="1200" dirty="0">
                <a:solidFill>
                  <a:srgbClr val="0099FF"/>
                </a:solidFill>
                <a:ea typeface="+mn-ea"/>
              </a:rPr>
              <a:t>12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]; </a:t>
            </a:r>
            <a:r>
              <a:rPr kumimoji="0" lang="en-US" altLang="tr-TR" sz="2000" b="1" kern="1200" dirty="0">
                <a:solidFill>
                  <a:srgbClr val="33CC33"/>
                </a:solidFill>
                <a:ea typeface="+mn-ea"/>
              </a:rPr>
              <a:t>// allocate array</a:t>
            </a:r>
          </a:p>
          <a:p>
            <a:pPr marL="1143000" lvl="2" indent="-228600" eaLnBrk="1" hangingPunct="1">
              <a:spcBef>
                <a:spcPct val="20000"/>
              </a:spcBef>
              <a:spcAft>
                <a:spcPct val="0"/>
              </a:spcAft>
            </a:pPr>
            <a:r>
              <a:rPr kumimoji="0" lang="en-US" altLang="tr-TR" sz="2000" kern="1200" dirty="0">
                <a:solidFill>
                  <a:srgbClr val="00B050"/>
                </a:solidFill>
                <a:ea typeface="+mn-ea"/>
              </a:rPr>
              <a:t>We can allocate arrays of objects too</a:t>
            </a:r>
          </a:p>
          <a:p>
            <a:pPr marL="1600200" lvl="3" indent="-228600" eaLnBrk="1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String b[] = </a:t>
            </a:r>
            <a:r>
              <a:rPr kumimoji="0" lang="en-US" altLang="tr-TR" sz="2000" b="1" kern="1200" dirty="0">
                <a:solidFill>
                  <a:srgbClr val="0000FF"/>
                </a:solidFill>
                <a:ea typeface="+mn-ea"/>
              </a:rPr>
              <a:t>new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String[ </a:t>
            </a:r>
            <a:r>
              <a:rPr kumimoji="0" lang="en-US" altLang="tr-TR" sz="2000" b="1" kern="1200" dirty="0">
                <a:solidFill>
                  <a:srgbClr val="0099FF"/>
                </a:solidFill>
                <a:ea typeface="+mn-ea"/>
              </a:rPr>
              <a:t>100</a:t>
            </a:r>
            <a:r>
              <a:rPr kumimoji="0" lang="en-US" altLang="tr-TR" sz="2000" b="1" kern="1200" dirty="0">
                <a:solidFill>
                  <a:srgbClr val="000000"/>
                </a:solidFill>
                <a:ea typeface="+mn-ea"/>
              </a:rPr>
              <a:t> ];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27827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an Array and Initializing Its Elements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7639744" y="1101333"/>
            <a:ext cx="1282606" cy="520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3300"/>
                </a:solidFill>
                <a:latin typeface="AvantGarde" pitchFamily="34" charset="0"/>
              </a:defRPr>
            </a:lvl9pPr>
          </a:lstStyle>
          <a:p>
            <a:pPr eaLnBrk="1" hangingPunct="1"/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InitArray.java</a:t>
            </a: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12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Declare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as an array of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14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Allocate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; each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is initialized to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by default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19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array.length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returns length of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Line 20</a:t>
            </a:r>
            <a:b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array[counter]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returns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altLang="tr-TR" sz="1400" b="0" dirty="0">
                <a:latin typeface="Arial" panose="020B0604020202020204" pitchFamily="34" charset="0"/>
                <a:cs typeface="Arial" panose="020B0604020202020204" pitchFamily="34" charset="0"/>
              </a:rPr>
              <a:t> associated with index in </a:t>
            </a:r>
            <a:r>
              <a:rPr lang="en-US" alt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array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00744" y="789384"/>
            <a:ext cx="6934200" cy="5791200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sz="1200" b="1" kern="1200">
                <a:solidFill>
                  <a:schemeClr val="tx1"/>
                </a:solidFill>
                <a:latin typeface="Courier New" panose="02070309020205020404" pitchFamily="49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Fig. 7.3: InitArray.java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Creating an array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4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Java extension packages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5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javax.swing.*;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6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7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class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InitArray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8 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9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main method begins execution of Java application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static void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main( String args[]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{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array[];   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declare reference to an array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13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14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array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 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];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dynamically allocate array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15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String output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"Subscript\tValue\n"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18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append each array element's value to String output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19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counter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counter &lt; array.length; counter++ )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output += counter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"\t"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array[ counter ] +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"\n"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21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22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JTextArea outputArea =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JTextArea();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23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outputArea.setText( output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24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25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JOptionPane.showMessageDialog(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null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outputArea,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26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"Initializing an Array of int Values"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27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JOptionPane.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INFORMATION_MESSAGE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28   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29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System.exit(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40D9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0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);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30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tr-TR" sz="1200" b="0" i="0" u="none" strike="noStrike" kern="1200" cap="none" spc="0" normalizeH="0" baseline="0" noProof="0">
                <a:ln>
                  <a:noFill/>
                </a:ln>
                <a:solidFill>
                  <a:srgbClr val="275AFF"/>
                </a:solidFill>
                <a:effectLst/>
                <a:uLnTx/>
                <a:uFillTx/>
                <a:latin typeface="AvantGarde" pitchFamily="34" charset="0"/>
                <a:ea typeface="+mn-ea"/>
                <a:cs typeface="Times New Roman" panose="02020603050405020304" pitchFamily="18" charset="0"/>
              </a:rPr>
              <a:t>31   </a:t>
            </a:r>
            <a:r>
              <a: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  <a:endParaRPr kumimoji="0" lang="en-US" altLang="tr-TR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" pitchFamily="49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tr-TR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+mn-cs"/>
            </a:endParaRPr>
          </a:p>
        </p:txBody>
      </p:sp>
      <p:grpSp>
        <p:nvGrpSpPr>
          <p:cNvPr id="21" name="Group 13"/>
          <p:cNvGrpSpPr>
            <a:grpSpLocks/>
          </p:cNvGrpSpPr>
          <p:nvPr/>
        </p:nvGrpSpPr>
        <p:grpSpPr bwMode="auto">
          <a:xfrm>
            <a:off x="2534344" y="1094184"/>
            <a:ext cx="4495800" cy="1828800"/>
            <a:chOff x="1392" y="336"/>
            <a:chExt cx="2832" cy="1152"/>
          </a:xfrm>
        </p:grpSpPr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2736" y="336"/>
              <a:ext cx="148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Declare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as an array of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 flipH="1">
              <a:off x="1392" y="480"/>
              <a:ext cx="1344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Group 14"/>
          <p:cNvGrpSpPr>
            <a:grpSpLocks/>
          </p:cNvGrpSpPr>
          <p:nvPr/>
        </p:nvGrpSpPr>
        <p:grpSpPr bwMode="auto">
          <a:xfrm>
            <a:off x="3372544" y="2008584"/>
            <a:ext cx="4419600" cy="1295400"/>
            <a:chOff x="1920" y="912"/>
            <a:chExt cx="2784" cy="816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2736" y="912"/>
              <a:ext cx="1968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Allocate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10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s for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; each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is initialized to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0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by default</a:t>
              </a:r>
            </a:p>
          </p:txBody>
        </p:sp>
        <p:sp>
          <p:nvSpPr>
            <p:cNvPr id="26" name="Line 8"/>
            <p:cNvSpPr>
              <a:spLocks noChangeShapeType="1"/>
            </p:cNvSpPr>
            <p:nvPr/>
          </p:nvSpPr>
          <p:spPr bwMode="auto">
            <a:xfrm flipH="1">
              <a:off x="1920" y="1104"/>
              <a:ext cx="816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" name="Group 15"/>
          <p:cNvGrpSpPr>
            <a:grpSpLocks/>
          </p:cNvGrpSpPr>
          <p:nvPr/>
        </p:nvGrpSpPr>
        <p:grpSpPr bwMode="auto">
          <a:xfrm>
            <a:off x="4591744" y="2846784"/>
            <a:ext cx="2667000" cy="1295400"/>
            <a:chOff x="2688" y="1440"/>
            <a:chExt cx="1680" cy="816"/>
          </a:xfrm>
        </p:grpSpPr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2688" y="1440"/>
              <a:ext cx="1680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array.length</a:t>
              </a:r>
              <a:r>
                <a:rPr kumimoji="0" lang="en-US" altLang="tr-T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returns length of </a:t>
              </a:r>
              <a:r>
                <a:rPr kumimoji="0" lang="en-US" altLang="tr-TR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 flipH="1">
              <a:off x="2880" y="1824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" name="Group 16"/>
          <p:cNvGrpSpPr>
            <a:grpSpLocks/>
          </p:cNvGrpSpPr>
          <p:nvPr/>
        </p:nvGrpSpPr>
        <p:grpSpPr bwMode="auto">
          <a:xfrm>
            <a:off x="4667944" y="4446984"/>
            <a:ext cx="3276600" cy="1809750"/>
            <a:chOff x="2736" y="2448"/>
            <a:chExt cx="2064" cy="1140"/>
          </a:xfrm>
        </p:grpSpPr>
        <p:sp>
          <p:nvSpPr>
            <p:cNvPr id="31" name="Text Box 11"/>
            <p:cNvSpPr txBox="1">
              <a:spLocks noChangeArrowheads="1"/>
            </p:cNvSpPr>
            <p:nvPr/>
          </p:nvSpPr>
          <p:spPr bwMode="auto">
            <a:xfrm>
              <a:off x="2928" y="3216"/>
              <a:ext cx="1872" cy="37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array[counter]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returns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int</a:t>
              </a:r>
              <a:r>
                <a:rPr kumimoji="0" lang="en-US" altLang="tr-TR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associated with index in </a:t>
              </a:r>
              <a:r>
                <a:rPr kumimoji="0" lang="en-US" altLang="tr-TR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anose="02070309020205020404" pitchFamily="49" charset="0"/>
                  <a:cs typeface="Times New Roman" panose="02020603050405020304" pitchFamily="18" charset="0"/>
                </a:rPr>
                <a:t>array</a:t>
              </a:r>
            </a:p>
          </p:txBody>
        </p:sp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H="1" flipV="1">
              <a:off x="2736" y="2448"/>
              <a:ext cx="1152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258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an Array and Initializing Its Elements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pic>
        <p:nvPicPr>
          <p:cNvPr id="5" name="Picture 4" descr="C:\Documents and Settings\warren\Desktop\JHTP4PowerpointSlides\images\ch07images\07_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22" y="1396260"/>
            <a:ext cx="4200978" cy="449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3563888" y="1828800"/>
            <a:ext cx="4392488" cy="1456184"/>
            <a:chOff x="2448" y="1152"/>
            <a:chExt cx="2208" cy="816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264" y="1152"/>
              <a:ext cx="1392" cy="36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tr-TR" dirty="0">
                  <a:solidFill>
                    <a:schemeClr val="tx1"/>
                  </a:solidFill>
                  <a:cs typeface="Arial" panose="020B0604020202020204" pitchFamily="34" charset="0"/>
                </a:rPr>
                <a:t>Each </a:t>
              </a:r>
              <a:r>
                <a:rPr lang="en-US" altLang="tr-TR" b="1" dirty="0">
                  <a:solidFill>
                    <a:schemeClr val="tx1"/>
                  </a:solidFill>
                  <a:cs typeface="Arial" panose="020B0604020202020204" pitchFamily="34" charset="0"/>
                </a:rPr>
                <a:t>int</a:t>
              </a:r>
              <a:r>
                <a:rPr lang="en-US" altLang="tr-TR" dirty="0">
                  <a:solidFill>
                    <a:schemeClr val="tx1"/>
                  </a:solidFill>
                  <a:cs typeface="Arial" panose="020B0604020202020204" pitchFamily="34" charset="0"/>
                </a:rPr>
                <a:t> is initialized to </a:t>
              </a:r>
              <a:r>
                <a:rPr lang="en-US" altLang="tr-TR" b="1" dirty="0">
                  <a:solidFill>
                    <a:schemeClr val="tx1"/>
                  </a:solidFill>
                  <a:cs typeface="Arial" panose="020B0604020202020204" pitchFamily="34" charset="0"/>
                </a:rPr>
                <a:t>0</a:t>
              </a:r>
              <a:r>
                <a:rPr lang="en-US" altLang="tr-TR" dirty="0">
                  <a:solidFill>
                    <a:schemeClr val="tx1"/>
                  </a:solidFill>
                  <a:cs typeface="Arial" panose="020B0604020202020204" pitchFamily="34" charset="0"/>
                </a:rPr>
                <a:t> by default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2448" y="1344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46682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14323</TotalTime>
  <Words>4604</Words>
  <Application>Microsoft Office PowerPoint</Application>
  <PresentationFormat>On-screen Show (4:3)</PresentationFormat>
  <Paragraphs>719</Paragraphs>
  <Slides>47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AvantGarde</vt:lpstr>
      <vt:lpstr>Courier</vt:lpstr>
      <vt:lpstr>Courier New</vt:lpstr>
      <vt:lpstr>Times New Roman</vt:lpstr>
      <vt:lpstr>Bahcesehir master slide</vt:lpstr>
      <vt:lpstr>PowerPoint Presentation</vt:lpstr>
      <vt:lpstr>PowerPoint Presentation</vt:lpstr>
      <vt:lpstr>Outline</vt:lpstr>
      <vt:lpstr>Arrays</vt:lpstr>
      <vt:lpstr>Arrays</vt:lpstr>
      <vt:lpstr>Arrays</vt:lpstr>
      <vt:lpstr>Declaring and Allocating Arrays</vt:lpstr>
      <vt:lpstr>Allocating an Array and Initializing Its Elements</vt:lpstr>
      <vt:lpstr>Allocating an Array and Initializing Its Elements</vt:lpstr>
      <vt:lpstr>Using an Initializer List to Initialize Elements of an Array</vt:lpstr>
      <vt:lpstr>Using an Initializer List to Initialize Elements of an Array</vt:lpstr>
      <vt:lpstr>Using an Initializer List to Initialize Elements of an Array</vt:lpstr>
      <vt:lpstr>Calculating the Value to Store in Each Array Element</vt:lpstr>
      <vt:lpstr>PowerPoint Presentation</vt:lpstr>
      <vt:lpstr>Calculating the Value to Store in Each Array Element</vt:lpstr>
      <vt:lpstr> Summing the Elements of an Array</vt:lpstr>
      <vt:lpstr>PowerPoint Presentation</vt:lpstr>
      <vt:lpstr> Using Histograms to Display Array Data Graphically</vt:lpstr>
      <vt:lpstr>PowerPoint Presentation</vt:lpstr>
      <vt:lpstr>Using Histograms to Display Array Data Graphically</vt:lpstr>
      <vt:lpstr>Using the Elements of an Array as Counters</vt:lpstr>
      <vt:lpstr>PowerPoint Presentation</vt:lpstr>
      <vt:lpstr>Using the Elements of an Array as Counters</vt:lpstr>
      <vt:lpstr>Using Arrays to Analyze Survey Results</vt:lpstr>
      <vt:lpstr>PowerPoint Presentation</vt:lpstr>
      <vt:lpstr>Using Arrays to Analyze Survey Results</vt:lpstr>
      <vt:lpstr>Using Arrays to Analyze Survey Results</vt:lpstr>
      <vt:lpstr>Passing Arrays to Methods</vt:lpstr>
      <vt:lpstr>Passing Arrays to Methods</vt:lpstr>
      <vt:lpstr>Passing Arrays to Methods</vt:lpstr>
      <vt:lpstr>Passing Arrays to Methods</vt:lpstr>
      <vt:lpstr>The ArrayList Class</vt:lpstr>
      <vt:lpstr>Methods in the ArrayList Class</vt:lpstr>
      <vt:lpstr>The ArrayList Class</vt:lpstr>
      <vt:lpstr>The ArrayList Class</vt:lpstr>
      <vt:lpstr>The ArrayList Class</vt:lpstr>
      <vt:lpstr>The ArrayList Class</vt:lpstr>
      <vt:lpstr>The ArrayList Class</vt:lpstr>
      <vt:lpstr>The ArrayList Class</vt:lpstr>
      <vt:lpstr>The ArrayList Class</vt:lpstr>
      <vt:lpstr>The ArrayList Class</vt:lpstr>
      <vt:lpstr>The ArrayList Class</vt:lpstr>
      <vt:lpstr>The ArrayList Class</vt:lpstr>
      <vt:lpstr>The ArrayList Class</vt:lpstr>
      <vt:lpstr>Generic Types in Java 5.0</vt:lpstr>
      <vt:lpstr>Generic Types in Java 5.0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534</cp:revision>
  <dcterms:created xsi:type="dcterms:W3CDTF">2004-11-05T11:30:37Z</dcterms:created>
  <dcterms:modified xsi:type="dcterms:W3CDTF">2024-07-19T11:40:00Z</dcterms:modified>
</cp:coreProperties>
</file>