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522" r:id="rId2"/>
    <p:sldId id="355" r:id="rId3"/>
    <p:sldId id="404" r:id="rId4"/>
    <p:sldId id="373" r:id="rId5"/>
    <p:sldId id="375" r:id="rId6"/>
    <p:sldId id="363" r:id="rId7"/>
    <p:sldId id="366" r:id="rId8"/>
    <p:sldId id="367" r:id="rId9"/>
    <p:sldId id="508" r:id="rId10"/>
    <p:sldId id="509" r:id="rId11"/>
    <p:sldId id="510" r:id="rId12"/>
    <p:sldId id="511" r:id="rId13"/>
    <p:sldId id="411" r:id="rId14"/>
    <p:sldId id="512" r:id="rId15"/>
    <p:sldId id="413" r:id="rId16"/>
    <p:sldId id="415" r:id="rId17"/>
    <p:sldId id="513" r:id="rId18"/>
    <p:sldId id="419" r:id="rId19"/>
    <p:sldId id="420" r:id="rId20"/>
    <p:sldId id="421" r:id="rId21"/>
    <p:sldId id="422" r:id="rId22"/>
    <p:sldId id="423" r:id="rId23"/>
    <p:sldId id="515" r:id="rId24"/>
    <p:sldId id="516" r:id="rId25"/>
    <p:sldId id="517" r:id="rId26"/>
    <p:sldId id="428" r:id="rId27"/>
    <p:sldId id="503" r:id="rId28"/>
    <p:sldId id="518" r:id="rId29"/>
    <p:sldId id="432" r:id="rId30"/>
    <p:sldId id="433" r:id="rId31"/>
    <p:sldId id="434" r:id="rId32"/>
    <p:sldId id="435" r:id="rId33"/>
    <p:sldId id="519" r:id="rId34"/>
    <p:sldId id="520" r:id="rId35"/>
    <p:sldId id="438" r:id="rId36"/>
    <p:sldId id="439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  <p:sldId id="483" r:id="rId76"/>
    <p:sldId id="484" r:id="rId77"/>
    <p:sldId id="486" r:id="rId78"/>
    <p:sldId id="487" r:id="rId79"/>
    <p:sldId id="488" r:id="rId80"/>
    <p:sldId id="489" r:id="rId81"/>
    <p:sldId id="490" r:id="rId82"/>
    <p:sldId id="491" r:id="rId83"/>
    <p:sldId id="492" r:id="rId84"/>
    <p:sldId id="493" r:id="rId85"/>
    <p:sldId id="494" r:id="rId86"/>
    <p:sldId id="496" r:id="rId87"/>
    <p:sldId id="497" r:id="rId88"/>
    <p:sldId id="498" r:id="rId89"/>
    <p:sldId id="499" r:id="rId90"/>
    <p:sldId id="500" r:id="rId91"/>
    <p:sldId id="501" r:id="rId92"/>
    <p:sldId id="521" r:id="rId93"/>
  </p:sldIdLst>
  <p:sldSz cx="9144000" cy="6858000" type="screen4x3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431" autoAdjust="0"/>
  </p:normalViewPr>
  <p:slideViewPr>
    <p:cSldViewPr>
      <p:cViewPr varScale="1">
        <p:scale>
          <a:sx n="101" d="100"/>
          <a:sy n="101" d="100"/>
        </p:scale>
        <p:origin x="14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97D7DB-1292-4C2B-9BEE-3D1F88C6E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820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1B35F-4AE8-4F50-9FF3-FA55D3B14EA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4420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E98D93B3-19CB-F5B1-06E5-E5E8D6A45C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B7484560-CBC1-7A3C-ECBA-E20AB58D8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95FBE65-257E-4DEB-8382-5B929EEF0D04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DAD8AE5-E23C-C2A0-7C7E-325D6E070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76ADE2A-602E-9C2D-FFAB-2D8837BB9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936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CA3D449-E2A6-0AC6-55F3-FD422B912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FE7326-72BE-499F-AB67-73D43FE572E8}" type="slidenum">
              <a:rPr kumimoji="0" lang="en-US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95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53194A9-DFA8-F281-EA22-2388F0798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23900"/>
            <a:ext cx="4826000" cy="36195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3596A2A-E361-D8D9-C3AA-1C374DF6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6834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>
            <a:extLst>
              <a:ext uri="{FF2B5EF4-FFF2-40B4-BE49-F238E27FC236}">
                <a16:creationId xmlns:a16="http://schemas.microsoft.com/office/drawing/2014/main" id="{A5CA4992-640B-3ED7-D500-7477DAA030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6019" name="Rectangle 7">
            <a:extLst>
              <a:ext uri="{FF2B5EF4-FFF2-40B4-BE49-F238E27FC236}">
                <a16:creationId xmlns:a16="http://schemas.microsoft.com/office/drawing/2014/main" id="{D9CDEACB-E20C-D211-C8B2-CEFE25418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7546F0D-B60E-4643-B6F0-124769F4F655}" type="slidenum">
              <a:rPr lang="tr-TR" altLang="tr-TR">
                <a:solidFill>
                  <a:schemeClr val="tx1"/>
                </a:solidFill>
              </a:rPr>
              <a:pPr/>
              <a:t>51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DE979F51-263E-D449-1A35-CB39FFCC4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23900"/>
            <a:ext cx="4826000" cy="3619500"/>
          </a:xfrm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8E6BB1AD-600B-D7DB-9599-244112DA8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4583113"/>
            <a:ext cx="4873625" cy="434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M = 10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Therefore n = 4 since: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tr-TR" sz="2400" baseline="30000"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 =16 is </a:t>
            </a:r>
            <a:r>
              <a:rPr lang="en-US" altLang="tr-TR" sz="2400">
                <a:cs typeface="Times New Roman" panose="02020603050405020304" pitchFamily="18" charset="0"/>
              </a:rPr>
              <a:t> 10 </a:t>
            </a: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&gt; 2</a:t>
            </a:r>
            <a:r>
              <a:rPr lang="en-US" altLang="tr-TR" sz="2400" baseline="30000"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 = 8</a:t>
            </a:r>
            <a:endParaRPr lang="en-US" altLang="tr-TR" sz="100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and the ceiling function for log</a:t>
            </a:r>
            <a:r>
              <a:rPr lang="en-US" altLang="tr-TR" sz="2400" baseline="-2500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tr-TR" sz="2400">
                <a:cs typeface="Times New Roman" panose="02020603050405020304" pitchFamily="18" charset="0"/>
                <a:sym typeface="Symbol" panose="05050102010706020507" pitchFamily="18" charset="2"/>
              </a:rPr>
              <a:t> 10 is 4.</a:t>
            </a:r>
            <a:endParaRPr lang="en-US" altLang="tr-TR" sz="100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tr-TR"/>
          </a:p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8660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>
            <a:extLst>
              <a:ext uri="{FF2B5EF4-FFF2-40B4-BE49-F238E27FC236}">
                <a16:creationId xmlns:a16="http://schemas.microsoft.com/office/drawing/2014/main" id="{5E2F30CA-B7B9-2031-EB14-6E94689CFC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B0EDB9D0-CA0B-8820-36B1-74FE22D7D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DA4C9EE-9442-458F-8361-C19A367276B5}" type="slidenum">
              <a:rPr lang="tr-TR" altLang="tr-TR">
                <a:solidFill>
                  <a:schemeClr val="tx1"/>
                </a:solidFill>
              </a:rPr>
              <a:pPr/>
              <a:t>52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94B7A993-88C9-65B6-9C0B-3F79B2B40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23900"/>
            <a:ext cx="4826000" cy="3619500"/>
          </a:xfrm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BFD72477-553B-5B18-8645-F4AC3F475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4583113"/>
            <a:ext cx="4873625" cy="434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3375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>
            <a:extLst>
              <a:ext uri="{FF2B5EF4-FFF2-40B4-BE49-F238E27FC236}">
                <a16:creationId xmlns:a16="http://schemas.microsoft.com/office/drawing/2014/main" id="{AB6948A6-2D88-B017-43A5-6902A8F70D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90115" name="Rectangle 7">
            <a:extLst>
              <a:ext uri="{FF2B5EF4-FFF2-40B4-BE49-F238E27FC236}">
                <a16:creationId xmlns:a16="http://schemas.microsoft.com/office/drawing/2014/main" id="{C2F35A82-1AC8-0877-3E42-C2229BEAF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034F4BF-845E-49AD-8C6A-10E6FAE510F7}" type="slidenum">
              <a:rPr kumimoji="0" lang="tr-TR" altLang="tr-T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53</a:t>
            </a:fld>
            <a:endParaRPr kumimoji="0" lang="tr-TR" altLang="tr-TR">
              <a:latin typeface="Arial" panose="020B0604020202020204" pitchFamily="34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920B3077-1D88-FB91-478B-756D8CA3D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23900"/>
            <a:ext cx="4826000" cy="3619500"/>
          </a:xfrm>
          <a:ln/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1792DB29-0C6C-5248-CB61-552365F95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4583113"/>
            <a:ext cx="4873625" cy="434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tr-TR"/>
              <a:t>Answer 1: 6</a:t>
            </a:r>
          </a:p>
          <a:p>
            <a:pPr eaLnBrk="1" hangingPunct="1"/>
            <a:r>
              <a:rPr lang="en-US" altLang="tr-TR"/>
              <a:t>Answer 2: 1010, 1011, 1100, 1101, 1110, 1111</a:t>
            </a:r>
          </a:p>
        </p:txBody>
      </p:sp>
    </p:spTree>
    <p:extLst>
      <p:ext uri="{BB962C8B-B14F-4D97-AF65-F5344CB8AC3E}">
        <p14:creationId xmlns:p14="http://schemas.microsoft.com/office/powerpoint/2010/main" val="89781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>
            <a:extLst>
              <a:ext uri="{FF2B5EF4-FFF2-40B4-BE49-F238E27FC236}">
                <a16:creationId xmlns:a16="http://schemas.microsoft.com/office/drawing/2014/main" id="{F1560CF6-FEF7-FC55-174F-2B5B0194DB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93187" name="Rectangle 7">
            <a:extLst>
              <a:ext uri="{FF2B5EF4-FFF2-40B4-BE49-F238E27FC236}">
                <a16:creationId xmlns:a16="http://schemas.microsoft.com/office/drawing/2014/main" id="{B34A2274-9C14-D21B-F168-68555F4C0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6FB3509-FF33-48B1-A453-5182AC8A88DC}" type="slidenum">
              <a:rPr kumimoji="0" lang="tr-TR" altLang="tr-T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55</a:t>
            </a:fld>
            <a:endParaRPr kumimoji="0" lang="tr-TR" altLang="tr-TR">
              <a:latin typeface="Arial" panose="020B0604020202020204" pitchFamily="34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8C034C4D-57CA-4D3C-910A-4FA68F4E7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23900"/>
            <a:ext cx="4826000" cy="3619500"/>
          </a:xfrm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E5CE4D69-C062-2F68-866D-9FA47EB30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4583113"/>
            <a:ext cx="4873625" cy="434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tr-TR"/>
              <a:t>Even Parity Bits: 0, 1, 1, 0, 1, 0, 0, 1</a:t>
            </a:r>
          </a:p>
          <a:p>
            <a:pPr eaLnBrk="1" hangingPunct="1"/>
            <a:r>
              <a:rPr lang="en-US" altLang="tr-TR"/>
              <a:t>Odd Parity Bits:  1, 0, 0, 1, 0, 1, 1, 0</a:t>
            </a:r>
          </a:p>
        </p:txBody>
      </p:sp>
    </p:spTree>
    <p:extLst>
      <p:ext uri="{BB962C8B-B14F-4D97-AF65-F5344CB8AC3E}">
        <p14:creationId xmlns:p14="http://schemas.microsoft.com/office/powerpoint/2010/main" val="247987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006FA-D0EA-4E89-8971-6241876F26B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167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4A56-DE4D-4ABE-A358-2049E49192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38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41F-692B-4323-AD00-311EB5C4E9F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27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2DBC-736C-4DEC-AEAE-72DF32F5E5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081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441B-D185-4DAB-A789-31BCDEB6376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078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38" y="1125538"/>
            <a:ext cx="8370930" cy="539909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80BB-128E-4902-B3C3-D56A4AC2847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084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5E1-54BF-4A4A-AE42-66A6189F67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86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90" y="1125538"/>
            <a:ext cx="4064000" cy="4978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ABE-9823-4A2D-85FA-9E38D57ED2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9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AA99-5845-4832-9CA7-64C548B3A4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428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CA22-3DF8-4E6A-B3CE-ABF16B37C35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46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6466-14BB-4F17-B43D-F368CAF0225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90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10A5-DDD2-430D-ABDC-C4A8E43C1C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961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3AEA0-EE63-4438-A6E8-1D10FD30B4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81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dirty="0"/>
              <a:t>Click to edit Master text styles</a:t>
            </a:r>
          </a:p>
          <a:p>
            <a:pPr lvl="1"/>
            <a:r>
              <a:rPr lang="en-US" altLang="tr-TR" dirty="0"/>
              <a:t>Second level</a:t>
            </a:r>
          </a:p>
          <a:p>
            <a:pPr lvl="2"/>
            <a:r>
              <a:rPr lang="en-US" altLang="tr-TR" dirty="0"/>
              <a:t>Third level</a:t>
            </a:r>
          </a:p>
          <a:p>
            <a:pPr lvl="3"/>
            <a:r>
              <a:rPr lang="en-US" altLang="tr-TR" dirty="0"/>
              <a:t>Fourth level</a:t>
            </a:r>
          </a:p>
          <a:p>
            <a:pPr lvl="4"/>
            <a:r>
              <a:rPr lang="en-US" altLang="tr-TR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9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675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8C8213-E9CE-4B62-9324-B8540159252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4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6pPr>
      <a:lvl7pPr marL="514350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7pPr>
      <a:lvl8pPr marL="771525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8pPr>
      <a:lvl9pPr marL="1028700" algn="ctr" rtl="0" fontAlgn="base">
        <a:spcBef>
          <a:spcPct val="0"/>
        </a:spcBef>
        <a:spcAft>
          <a:spcPct val="0"/>
        </a:spcAft>
        <a:defRPr kumimoji="1" sz="2250" b="1">
          <a:solidFill>
            <a:schemeClr val="tx2"/>
          </a:solidFill>
          <a:latin typeface="Times New Roman" pitchFamily="18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kumimoji="1" sz="1575">
          <a:solidFill>
            <a:srgbClr val="FF3300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accent2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•"/>
        <a:defRPr kumimoji="1"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>
            <a:extLst>
              <a:ext uri="{FF2B5EF4-FFF2-40B4-BE49-F238E27FC236}">
                <a16:creationId xmlns:a16="http://schemas.microsoft.com/office/drawing/2014/main" id="{A4F0290F-906C-FE9D-0AE3-62EFD59D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640" y="1862826"/>
            <a:ext cx="6534726" cy="45185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tr-TR" sz="3300" b="1" dirty="0">
                <a:solidFill>
                  <a:srgbClr val="0070C0"/>
                </a:solidFill>
              </a:rPr>
              <a:t>CS105 </a:t>
            </a:r>
          </a:p>
          <a:p>
            <a:pPr algn="ctr" eaLnBrk="1" hangingPunct="1">
              <a:buFontTx/>
              <a:buNone/>
            </a:pPr>
            <a:r>
              <a:rPr lang="en-US" altLang="tr-TR" sz="3300" b="1" dirty="0">
                <a:solidFill>
                  <a:srgbClr val="0070C0"/>
                </a:solidFill>
              </a:rPr>
              <a:t>Introduction to Object-Oriented Programming</a:t>
            </a: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tr-TR" sz="27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Prof. Dr. Nizamettin AYDIN</a:t>
            </a:r>
          </a:p>
          <a:p>
            <a:pPr algn="ctr" eaLnBrk="1" hangingPunct="1">
              <a:buFontTx/>
              <a:buNone/>
            </a:pPr>
            <a:r>
              <a:rPr lang="en-US" altLang="tr-TR" sz="2700" b="1" dirty="0">
                <a:solidFill>
                  <a:srgbClr val="BA0698"/>
                </a:solidFill>
                <a:cs typeface="Times New Roman" panose="02020603050405020304" pitchFamily="18" charset="0"/>
              </a:rPr>
              <a:t>naydin@itu.edu.tr</a:t>
            </a:r>
          </a:p>
          <a:p>
            <a:pPr algn="ctr" eaLnBrk="1" hangingPunct="1">
              <a:buNone/>
            </a:pPr>
            <a:r>
              <a:rPr lang="en-US" altLang="tr-TR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nizamettin.aydin@ozyegin.edu.tr</a:t>
            </a:r>
          </a:p>
          <a:p>
            <a:pPr algn="ctr" eaLnBrk="1" hangingPunct="1">
              <a:buFontTx/>
              <a:buNone/>
            </a:pPr>
            <a:endParaRPr lang="en-US" altLang="tr-TR" sz="27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EA151DCE-3727-280C-DAB8-D56F2FEDD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tr-TR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2E90F-C089-97B1-7C91-D4F902315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B122F-3563-9F7F-13AE-13F03B10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59" y="-4911"/>
            <a:ext cx="2535881" cy="765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A28D-F4A7-6917-EFFB-B8C5E4EF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Input, Processing, Output,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C260-2DAA-36B6-C6B3-A65C7ADE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Systems are usually explained using a model.  </a:t>
            </a:r>
          </a:p>
          <a:p>
            <a:pPr lvl="1"/>
            <a:r>
              <a:rPr lang="en-US" dirty="0"/>
              <a:t>A model helps to illustrate the major elements and their relationship</a:t>
            </a:r>
          </a:p>
          <a:p>
            <a:r>
              <a:rPr lang="en-US" dirty="0"/>
              <a:t>Major elements of a model:</a:t>
            </a:r>
          </a:p>
          <a:p>
            <a:pPr lvl="1"/>
            <a:r>
              <a:rPr lang="en-US" dirty="0"/>
              <a:t>Input: </a:t>
            </a:r>
          </a:p>
          <a:p>
            <a:pPr lvl="2"/>
            <a:r>
              <a:rPr lang="en-US" dirty="0"/>
              <a:t>Activity of gathering and </a:t>
            </a:r>
            <a:br>
              <a:rPr lang="en-US" dirty="0"/>
            </a:br>
            <a:r>
              <a:rPr lang="en-US" dirty="0"/>
              <a:t>capturing raw data</a:t>
            </a:r>
          </a:p>
          <a:p>
            <a:pPr lvl="1"/>
            <a:r>
              <a:rPr lang="en-US" dirty="0"/>
              <a:t>Processing:</a:t>
            </a:r>
          </a:p>
          <a:p>
            <a:pPr lvl="2"/>
            <a:r>
              <a:rPr lang="en-US" dirty="0"/>
              <a:t>Converting data into useful outputs</a:t>
            </a:r>
          </a:p>
          <a:p>
            <a:pPr lvl="1"/>
            <a:r>
              <a:rPr lang="en-US" dirty="0"/>
              <a:t>Output:</a:t>
            </a:r>
          </a:p>
          <a:p>
            <a:pPr lvl="2"/>
            <a:r>
              <a:rPr lang="en-US" dirty="0"/>
              <a:t>Production of useful information, usually in the form of documents and reports</a:t>
            </a:r>
          </a:p>
          <a:p>
            <a:pPr lvl="1"/>
            <a:r>
              <a:rPr lang="en-US" dirty="0"/>
              <a:t>Feedback:</a:t>
            </a:r>
          </a:p>
          <a:p>
            <a:pPr lvl="2"/>
            <a:r>
              <a:rPr lang="en-US" dirty="0"/>
              <a:t>Information from the system that is used to make changes to input or processing activities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A02B5-CD8B-E89A-D219-198990567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1F41CF8-CF6B-B1A0-3179-172EA9D5C0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10629"/>
              </p:ext>
            </p:extLst>
          </p:nvPr>
        </p:nvGraphicFramePr>
        <p:xfrm>
          <a:off x="4572000" y="1893634"/>
          <a:ext cx="4257614" cy="193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2095238" imgH="5485714" progId="MSPhotoEd.3">
                  <p:embed/>
                </p:oleObj>
              </mc:Choice>
              <mc:Fallback>
                <p:oleObj name="Photo Editor Photo" r:id="rId2" imgW="12095238" imgH="5485714" progId="MSPhotoEd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943360D-1A05-5507-CE28-950860861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93634"/>
                        <a:ext cx="4257614" cy="1931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6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64C9-548B-CC56-F02C-EBB9481A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System Performance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B888-E816-EF76-8151-0DDD3F0C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A measure of what is </a:t>
            </a:r>
            <a:br>
              <a:rPr lang="tr-TR" dirty="0"/>
            </a:br>
            <a:r>
              <a:rPr lang="en-US" dirty="0"/>
              <a:t>produced divided by </a:t>
            </a:r>
            <a:br>
              <a:rPr lang="tr-TR" dirty="0"/>
            </a:br>
            <a:r>
              <a:rPr lang="en-US" dirty="0"/>
              <a:t>what is consumed.</a:t>
            </a:r>
            <a:endParaRPr lang="tr-TR" dirty="0"/>
          </a:p>
          <a:p>
            <a:pPr lvl="2"/>
            <a:r>
              <a:rPr lang="en-US" dirty="0"/>
              <a:t>occurs when you reduce waste </a:t>
            </a:r>
            <a:br>
              <a:rPr lang="en-US" dirty="0"/>
            </a:br>
            <a:r>
              <a:rPr lang="en-US" dirty="0"/>
              <a:t>to produce a given number of goods </a:t>
            </a:r>
            <a:br>
              <a:rPr lang="en-US" dirty="0"/>
            </a:br>
            <a:r>
              <a:rPr lang="en-US" dirty="0"/>
              <a:t>or services</a:t>
            </a:r>
          </a:p>
          <a:p>
            <a:endParaRPr lang="en-US" dirty="0"/>
          </a:p>
          <a:p>
            <a:r>
              <a:rPr lang="en-US" dirty="0"/>
              <a:t>Effectiveness</a:t>
            </a:r>
          </a:p>
          <a:p>
            <a:pPr lvl="1"/>
            <a:r>
              <a:rPr lang="en-US" dirty="0"/>
              <a:t>A measure of what is achieved divided by the stated goal.</a:t>
            </a:r>
            <a:endParaRPr lang="tr-TR" dirty="0"/>
          </a:p>
          <a:p>
            <a:pPr lvl="1"/>
            <a:r>
              <a:rPr lang="en-US" dirty="0"/>
              <a:t>An organization’s ability to achieve its stated goals and objectives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81081-BF3F-60D5-9535-29D1C1A20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90536-5158-9BDF-6BB1-CD35FECFB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12032" r="4323" b="15685"/>
          <a:stretch/>
        </p:blipFill>
        <p:spPr>
          <a:xfrm>
            <a:off x="4881292" y="1412776"/>
            <a:ext cx="39031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EF53-CA77-31DD-74D8-B51BBFEA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Information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8A9F-2B24-A7D4-2C17-5640D381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ways that organizations </a:t>
            </a:r>
          </a:p>
          <a:p>
            <a:pPr lvl="1"/>
            <a:r>
              <a:rPr lang="en-US" dirty="0"/>
              <a:t>Store </a:t>
            </a:r>
          </a:p>
          <a:p>
            <a:pPr lvl="1"/>
            <a:r>
              <a:rPr lang="en-US" dirty="0"/>
              <a:t>Move </a:t>
            </a:r>
          </a:p>
          <a:p>
            <a:pPr lvl="1"/>
            <a:r>
              <a:rPr lang="en-US" dirty="0"/>
              <a:t>Organize </a:t>
            </a:r>
          </a:p>
          <a:p>
            <a:pPr lvl="1"/>
            <a:r>
              <a:rPr lang="en-US" dirty="0"/>
              <a:t>Process </a:t>
            </a:r>
          </a:p>
          <a:p>
            <a:pPr marL="0" indent="0">
              <a:buNone/>
            </a:pPr>
            <a:r>
              <a:rPr lang="en-US" dirty="0"/>
              <a:t>   their information </a:t>
            </a:r>
          </a:p>
          <a:p>
            <a:r>
              <a:rPr lang="en-US" dirty="0"/>
              <a:t>Components that implement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 system</a:t>
            </a:r>
            <a:r>
              <a:rPr lang="en-US" dirty="0"/>
              <a:t>s, </a:t>
            </a:r>
          </a:p>
          <a:p>
            <a:pPr lvl="1"/>
            <a:r>
              <a:rPr lang="en-US" dirty="0"/>
              <a:t>Hardware </a:t>
            </a:r>
          </a:p>
          <a:p>
            <a:pPr lvl="2"/>
            <a:r>
              <a:rPr lang="en-US" dirty="0"/>
              <a:t>physical tools: </a:t>
            </a:r>
          </a:p>
          <a:p>
            <a:pPr lvl="3"/>
            <a:r>
              <a:rPr lang="en-US" dirty="0"/>
              <a:t>computer and network hardware, but also low-tech things like pens and paper </a:t>
            </a:r>
          </a:p>
          <a:p>
            <a:pPr lvl="1"/>
            <a:r>
              <a:rPr lang="en-US" dirty="0"/>
              <a:t>Software </a:t>
            </a:r>
          </a:p>
          <a:p>
            <a:pPr lvl="2"/>
            <a:r>
              <a:rPr lang="en-US" dirty="0"/>
              <a:t>(changeable) instructions for the hardware </a:t>
            </a:r>
          </a:p>
          <a:p>
            <a:pPr lvl="1"/>
            <a:r>
              <a:rPr lang="en-US" dirty="0"/>
              <a:t>People </a:t>
            </a:r>
          </a:p>
          <a:p>
            <a:pPr lvl="1"/>
            <a:r>
              <a:rPr lang="en-US" dirty="0"/>
              <a:t>Procedures </a:t>
            </a:r>
          </a:p>
          <a:p>
            <a:pPr lvl="2"/>
            <a:r>
              <a:rPr lang="en-US" dirty="0"/>
              <a:t>instructions for the people </a:t>
            </a:r>
          </a:p>
          <a:p>
            <a:pPr lvl="1"/>
            <a:r>
              <a:rPr lang="en-US" dirty="0"/>
              <a:t>Data/databases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3A89C-82A0-2EAF-0443-0DBEA2A71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96663-45B9-9E97-9022-6D086A5E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125537"/>
            <a:ext cx="3366374" cy="2092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02987E-703B-60B0-4E55-304CD6727324}"/>
              </a:ext>
            </a:extLst>
          </p:cNvPr>
          <p:cNvSpPr txBox="1"/>
          <p:nvPr/>
        </p:nvSpPr>
        <p:spPr>
          <a:xfrm>
            <a:off x="2987824" y="1628800"/>
            <a:ext cx="2198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dirty="0">
                <a:solidFill>
                  <a:srgbClr val="00B0F0"/>
                </a:solidFill>
                <a:cs typeface="Arial" panose="020B0604020202020204" pitchFamily="34" charset="0"/>
              </a:rPr>
              <a:t>General Information </a:t>
            </a:r>
            <a:r>
              <a:rPr lang="tr-TR" sz="1600" dirty="0" err="1">
                <a:solidFill>
                  <a:srgbClr val="00B0F0"/>
                </a:solidFill>
                <a:cs typeface="Arial" panose="020B0604020202020204" pitchFamily="34" charset="0"/>
              </a:rPr>
              <a:t>Systems</a:t>
            </a:r>
            <a:r>
              <a:rPr lang="tr-TR" sz="16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rgbClr val="00B0F0"/>
                </a:solidFill>
                <a:cs typeface="Arial" panose="020B0604020202020204" pitchFamily="34" charset="0"/>
              </a:rPr>
              <a:t>Diagram</a:t>
            </a:r>
            <a:endParaRPr lang="tr-TR" sz="16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7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9FB749E-2D80-24BF-C5FA-2D25EEAFD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Digital System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A9E78CDE-1C94-B629-96FF-812A38F0F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tr-TR" dirty="0">
                <a:cs typeface="Times New Roman" panose="02020603050405020304" pitchFamily="18" charset="0"/>
              </a:rPr>
              <a:t>Takes a set of discrete information</a:t>
            </a:r>
            <a:r>
              <a:rPr lang="tr-TR" altLang="tr-TR" dirty="0">
                <a:cs typeface="Times New Roman" panose="02020603050405020304" pitchFamily="18" charset="0"/>
              </a:rPr>
              <a:t> (</a:t>
            </a:r>
            <a:r>
              <a:rPr lang="en-US" altLang="tr-TR" u="sng" dirty="0">
                <a:solidFill>
                  <a:srgbClr val="FF0000"/>
                </a:solidFill>
                <a:cs typeface="Times New Roman" panose="02020603050405020304" pitchFamily="18" charset="0"/>
              </a:rPr>
              <a:t>inputs</a:t>
            </a:r>
            <a:r>
              <a:rPr lang="tr-TR" altLang="tr-TR" dirty="0">
                <a:cs typeface="Times New Roman" panose="02020603050405020304" pitchFamily="18" charset="0"/>
              </a:rPr>
              <a:t>) </a:t>
            </a:r>
            <a:r>
              <a:rPr lang="en-US" altLang="tr-TR" dirty="0">
                <a:cs typeface="Times New Roman" panose="02020603050405020304" pitchFamily="18" charset="0"/>
              </a:rPr>
              <a:t>and discrete internal information </a:t>
            </a:r>
            <a:r>
              <a:rPr lang="en-US" altLang="tr-TR" u="sng" dirty="0">
                <a:cs typeface="Times New Roman" panose="02020603050405020304" pitchFamily="18" charset="0"/>
              </a:rPr>
              <a:t>(</a:t>
            </a:r>
            <a:r>
              <a:rPr lang="en-US" altLang="tr-TR" u="sng" dirty="0">
                <a:solidFill>
                  <a:srgbClr val="00B050"/>
                </a:solidFill>
                <a:cs typeface="Times New Roman" panose="02020603050405020304" pitchFamily="18" charset="0"/>
              </a:rPr>
              <a:t>system state</a:t>
            </a:r>
            <a:r>
              <a:rPr lang="en-US" altLang="tr-TR" u="sng" dirty="0">
                <a:cs typeface="Times New Roman" panose="02020603050405020304" pitchFamily="18" charset="0"/>
              </a:rPr>
              <a:t>)</a:t>
            </a:r>
            <a:r>
              <a:rPr lang="en-US" altLang="tr-TR" dirty="0">
                <a:cs typeface="Times New Roman" panose="02020603050405020304" pitchFamily="18" charset="0"/>
              </a:rPr>
              <a:t> and generates a set of discrete information </a:t>
            </a:r>
            <a:r>
              <a:rPr lang="tr-TR" altLang="tr-TR" dirty="0">
                <a:cs typeface="Times New Roman" panose="02020603050405020304" pitchFamily="18" charset="0"/>
              </a:rPr>
              <a:t>(</a:t>
            </a:r>
            <a:r>
              <a:rPr lang="en-US" altLang="tr-TR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outputs</a:t>
            </a:r>
            <a:r>
              <a:rPr lang="tr-TR" altLang="tr-TR" u="sng" dirty="0">
                <a:cs typeface="Times New Roman" panose="02020603050405020304" pitchFamily="18" charset="0"/>
              </a:rPr>
              <a:t>)</a:t>
            </a:r>
            <a:r>
              <a:rPr lang="en-US" altLang="tr-TR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686" name="Group 6">
            <a:extLst>
              <a:ext uri="{FF2B5EF4-FFF2-40B4-BE49-F238E27FC236}">
                <a16:creationId xmlns:a16="http://schemas.microsoft.com/office/drawing/2014/main" id="{1D2ACBD4-0625-5EF1-EDE8-96F8C34C8320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2780928"/>
            <a:ext cx="4615966" cy="2826368"/>
            <a:chOff x="1419" y="1840"/>
            <a:chExt cx="3138" cy="2202"/>
          </a:xfrm>
        </p:grpSpPr>
        <p:sp>
          <p:nvSpPr>
            <p:cNvPr id="71687" name="Rectangle 7">
              <a:extLst>
                <a:ext uri="{FF2B5EF4-FFF2-40B4-BE49-F238E27FC236}">
                  <a16:creationId xmlns:a16="http://schemas.microsoft.com/office/drawing/2014/main" id="{C430FD55-244C-A6F0-1B9E-B74FD3012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3688"/>
              <a:ext cx="93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rgbClr val="00B050"/>
                  </a:solidFill>
                  <a:cs typeface="Arial" panose="020B0604020202020204" pitchFamily="34" charset="0"/>
                </a:rPr>
                <a:t>System State</a:t>
              </a:r>
              <a:endParaRPr lang="en-US" altLang="tr-TR" b="1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88" name="Rectangle 8">
              <a:extLst>
                <a:ext uri="{FF2B5EF4-FFF2-40B4-BE49-F238E27FC236}">
                  <a16:creationId xmlns:a16="http://schemas.microsoft.com/office/drawing/2014/main" id="{93A1CB81-151A-A231-79B8-C943CB4CF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1840"/>
              <a:ext cx="1168" cy="137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>
                <a:cs typeface="Arial" panose="020B0604020202020204" pitchFamily="34" charset="0"/>
              </a:endParaRPr>
            </a:p>
          </p:txBody>
        </p:sp>
        <p:sp>
          <p:nvSpPr>
            <p:cNvPr id="71689" name="Line 9">
              <a:extLst>
                <a:ext uri="{FF2B5EF4-FFF2-40B4-BE49-F238E27FC236}">
                  <a16:creationId xmlns:a16="http://schemas.microsoft.com/office/drawing/2014/main" id="{BE7DABD9-8318-E98B-F0B5-CCD39EA5D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" y="3217"/>
              <a:ext cx="1" cy="35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cs typeface="Arial" panose="020B0604020202020204" pitchFamily="34" charset="0"/>
              </a:endParaRPr>
            </a:p>
          </p:txBody>
        </p:sp>
        <p:sp>
          <p:nvSpPr>
            <p:cNvPr id="71690" name="Line 10">
              <a:extLst>
                <a:ext uri="{FF2B5EF4-FFF2-40B4-BE49-F238E27FC236}">
                  <a16:creationId xmlns:a16="http://schemas.microsoft.com/office/drawing/2014/main" id="{D88A3287-7289-9E38-2017-52B664E0D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01" y="3207"/>
              <a:ext cx="6" cy="35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cs typeface="Arial" panose="020B0604020202020204" pitchFamily="34" charset="0"/>
              </a:endParaRPr>
            </a:p>
          </p:txBody>
        </p:sp>
        <p:sp>
          <p:nvSpPr>
            <p:cNvPr id="71691" name="Line 11">
              <a:extLst>
                <a:ext uri="{FF2B5EF4-FFF2-40B4-BE49-F238E27FC236}">
                  <a16:creationId xmlns:a16="http://schemas.microsoft.com/office/drawing/2014/main" id="{2C0DF04E-CF7C-8884-233F-28EBC1C5A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544"/>
              <a:ext cx="377" cy="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cs typeface="Arial" panose="020B0604020202020204" pitchFamily="34" charset="0"/>
              </a:endParaRPr>
            </a:p>
          </p:txBody>
        </p:sp>
        <p:sp>
          <p:nvSpPr>
            <p:cNvPr id="71692" name="Rectangle 12">
              <a:extLst>
                <a:ext uri="{FF2B5EF4-FFF2-40B4-BE49-F238E27FC236}">
                  <a16:creationId xmlns:a16="http://schemas.microsoft.com/office/drawing/2014/main" id="{02A2E8A0-75F0-DE35-AB5C-7A537455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084"/>
              <a:ext cx="57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rgbClr val="000000"/>
                  </a:solidFill>
                  <a:cs typeface="Arial" panose="020B0604020202020204" pitchFamily="34" charset="0"/>
                </a:rPr>
                <a:t>Discrete</a:t>
              </a:r>
              <a:endParaRPr lang="en-US" altLang="tr-TR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3" name="Rectangle 13">
              <a:extLst>
                <a:ext uri="{FF2B5EF4-FFF2-40B4-BE49-F238E27FC236}">
                  <a16:creationId xmlns:a16="http://schemas.microsoft.com/office/drawing/2014/main" id="{6D228117-9846-87CF-A145-65C33A688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319"/>
              <a:ext cx="78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rgbClr val="000000"/>
                  </a:solidFill>
                  <a:cs typeface="Arial" panose="020B0604020202020204" pitchFamily="34" charset="0"/>
                </a:rPr>
                <a:t>Information</a:t>
              </a:r>
              <a:endParaRPr lang="en-US" altLang="tr-TR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4" name="Rectangle 14">
              <a:extLst>
                <a:ext uri="{FF2B5EF4-FFF2-40B4-BE49-F238E27FC236}">
                  <a16:creationId xmlns:a16="http://schemas.microsoft.com/office/drawing/2014/main" id="{ACC07DF4-3277-9848-C58D-B9F2FA68E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552"/>
              <a:ext cx="77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>
                  <a:solidFill>
                    <a:srgbClr val="000000"/>
                  </a:solidFill>
                  <a:cs typeface="Arial" panose="020B0604020202020204" pitchFamily="34" charset="0"/>
                </a:rPr>
                <a:t>Processing</a:t>
              </a:r>
              <a:endParaRPr lang="en-US" altLang="tr-TR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5" name="Rectangle 15">
              <a:extLst>
                <a:ext uri="{FF2B5EF4-FFF2-40B4-BE49-F238E27FC236}">
                  <a16:creationId xmlns:a16="http://schemas.microsoft.com/office/drawing/2014/main" id="{1AB52D7A-405A-12F7-F75F-0E991F73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787"/>
              <a:ext cx="52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>
                  <a:solidFill>
                    <a:srgbClr val="000000"/>
                  </a:solidFill>
                  <a:cs typeface="Arial" panose="020B0604020202020204" pitchFamily="34" charset="0"/>
                </a:rPr>
                <a:t>System</a:t>
              </a:r>
              <a:endParaRPr lang="en-US" altLang="tr-TR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6" name="Rectangle 16">
              <a:extLst>
                <a:ext uri="{FF2B5EF4-FFF2-40B4-BE49-F238E27FC236}">
                  <a16:creationId xmlns:a16="http://schemas.microsoft.com/office/drawing/2014/main" id="{525A02C2-1487-4C27-47F5-340CF343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164"/>
              <a:ext cx="57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rgbClr val="FF0000"/>
                  </a:solidFill>
                  <a:cs typeface="Arial" panose="020B0604020202020204" pitchFamily="34" charset="0"/>
                </a:rPr>
                <a:t>Discrete</a:t>
              </a:r>
              <a:endParaRPr lang="en-US" altLang="tr-TR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7" name="Rectangle 17">
              <a:extLst>
                <a:ext uri="{FF2B5EF4-FFF2-40B4-BE49-F238E27FC236}">
                  <a16:creationId xmlns:a16="http://schemas.microsoft.com/office/drawing/2014/main" id="{12CA5B53-C8DC-3A89-48D1-012A8943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399"/>
              <a:ext cx="42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rgbClr val="FF0000"/>
                  </a:solidFill>
                  <a:cs typeface="Arial" panose="020B0604020202020204" pitchFamily="34" charset="0"/>
                </a:rPr>
                <a:t>Inputs</a:t>
              </a:r>
              <a:endParaRPr lang="en-US" altLang="tr-TR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8" name="Rectangle 18">
              <a:extLst>
                <a:ext uri="{FF2B5EF4-FFF2-40B4-BE49-F238E27FC236}">
                  <a16:creationId xmlns:a16="http://schemas.microsoft.com/office/drawing/2014/main" id="{31EE0BA2-88B5-0819-879B-34CBE2B6D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461"/>
              <a:ext cx="57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Discrete</a:t>
              </a:r>
              <a:endParaRPr lang="en-US" altLang="tr-T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699" name="Rectangle 19">
              <a:extLst>
                <a:ext uri="{FF2B5EF4-FFF2-40B4-BE49-F238E27FC236}">
                  <a16:creationId xmlns:a16="http://schemas.microsoft.com/office/drawing/2014/main" id="{7BCEA16B-38FB-6453-560A-D99F9796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688"/>
              <a:ext cx="54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tr-TR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Outputs</a:t>
              </a:r>
              <a:endParaRPr lang="en-US" altLang="tr-T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700" name="Rectangle 20">
              <a:extLst>
                <a:ext uri="{FF2B5EF4-FFF2-40B4-BE49-F238E27FC236}">
                  <a16:creationId xmlns:a16="http://schemas.microsoft.com/office/drawing/2014/main" id="{B01376E3-D7D9-0776-F139-C36D2FF1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3573"/>
              <a:ext cx="1115" cy="46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>
                <a:cs typeface="Arial" panose="020B0604020202020204" pitchFamily="34" charset="0"/>
              </a:endParaRPr>
            </a:p>
          </p:txBody>
        </p:sp>
        <p:sp>
          <p:nvSpPr>
            <p:cNvPr id="71701" name="Line 21">
              <a:extLst>
                <a:ext uri="{FF2B5EF4-FFF2-40B4-BE49-F238E27FC236}">
                  <a16:creationId xmlns:a16="http://schemas.microsoft.com/office/drawing/2014/main" id="{EE99DF23-95EC-D375-3EC1-35A564EEC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9" y="2551"/>
              <a:ext cx="385" cy="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9FD12-BD39-FC7E-0B15-162D55AE8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752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0B2C-A56D-CF9D-958B-5481866F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000" dirty="0"/>
              <a:t>A Digital Computer 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01ED-6303-171D-7CA4-C7DFEC21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DD515-7A09-E024-59C1-96F85BC15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3CC141-E05E-30DD-D6A8-E7492DA7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4" y="4842272"/>
            <a:ext cx="23707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tr-TR" sz="2100" b="1" dirty="0">
                <a:solidFill>
                  <a:schemeClr val="tx1"/>
                </a:solidFill>
                <a:cs typeface="Arial" panose="020B0604020202020204" pitchFamily="34" charset="0"/>
              </a:rPr>
              <a:t>Synchronous or Asynchronous?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DA9892F-42DD-0583-0E7A-A821523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471" y="4036169"/>
            <a:ext cx="150067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rgbClr val="CC3300"/>
                </a:solidFill>
                <a:cs typeface="Arial" panose="020B0604020202020204" pitchFamily="34" charset="0"/>
              </a:rPr>
              <a:t>Inputs</a:t>
            </a: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Keyboard,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mouse,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modem,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microphone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91A72B7-BBD5-F32E-C69F-106820AFD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710" y="4042147"/>
            <a:ext cx="18155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rgbClr val="FF3300"/>
                </a:solidFill>
                <a:cs typeface="Arial" panose="020B0604020202020204" pitchFamily="34" charset="0"/>
              </a:rPr>
              <a:t>Outputs</a:t>
            </a: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CRT,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LCD,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modem,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tr-TR" b="1" dirty="0">
                <a:solidFill>
                  <a:schemeClr val="tx1"/>
                </a:solidFill>
                <a:cs typeface="Arial" panose="020B0604020202020204" pitchFamily="34" charset="0"/>
              </a:rPr>
              <a:t>speakers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7268EAC-3376-528D-3CAA-F83EAE0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822848"/>
            <a:ext cx="4310685" cy="30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5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761C032-6A24-EC4C-1D89-A9FFA9D5D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700" dirty="0"/>
              <a:t>A </a:t>
            </a:r>
            <a:r>
              <a:rPr lang="tr-TR" altLang="tr-TR" sz="2700" dirty="0" err="1"/>
              <a:t>generic</a:t>
            </a:r>
            <a:r>
              <a:rPr lang="tr-TR" altLang="tr-TR" sz="2700" dirty="0"/>
              <a:t> </a:t>
            </a:r>
            <a:r>
              <a:rPr lang="tr-TR" altLang="tr-TR" sz="2700" dirty="0" err="1"/>
              <a:t>complete</a:t>
            </a:r>
            <a:r>
              <a:rPr lang="tr-TR" altLang="tr-TR" sz="2700" dirty="0"/>
              <a:t> </a:t>
            </a:r>
            <a:r>
              <a:rPr lang="tr-TR" altLang="tr-TR" sz="2700" dirty="0" err="1"/>
              <a:t>digital</a:t>
            </a:r>
            <a:r>
              <a:rPr lang="tr-TR" altLang="tr-TR" sz="2700" dirty="0"/>
              <a:t> </a:t>
            </a:r>
            <a:r>
              <a:rPr lang="tr-TR" altLang="tr-TR" sz="2700" dirty="0" err="1"/>
              <a:t>processing</a:t>
            </a:r>
            <a:r>
              <a:rPr lang="tr-TR" altLang="tr-TR" sz="2700" dirty="0"/>
              <a:t> </a:t>
            </a:r>
            <a:r>
              <a:rPr lang="en-US" altLang="tr-TR" sz="2700" dirty="0"/>
              <a:t>system</a:t>
            </a:r>
          </a:p>
        </p:txBody>
      </p:sp>
      <p:sp>
        <p:nvSpPr>
          <p:cNvPr id="31748" name="Content Placeholder 7">
            <a:extLst>
              <a:ext uri="{FF2B5EF4-FFF2-40B4-BE49-F238E27FC236}">
                <a16:creationId xmlns:a16="http://schemas.microsoft.com/office/drawing/2014/main" id="{7E4E8799-ED31-C21D-C804-A4BDA52865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tr-TR" dirty="0"/>
              <a:t>Interfacing digital processing system with the analog world using n-bit ADC and DAC</a:t>
            </a:r>
          </a:p>
          <a:p>
            <a:endParaRPr lang="en-US" altLang="tr-TR" dirty="0"/>
          </a:p>
          <a:p>
            <a:endParaRPr lang="en-US" altLang="tr-TR" dirty="0"/>
          </a:p>
          <a:p>
            <a:endParaRPr lang="en-US" altLang="tr-TR" dirty="0"/>
          </a:p>
          <a:p>
            <a:endParaRPr lang="en-US" altLang="tr-TR" dirty="0"/>
          </a:p>
          <a:p>
            <a:r>
              <a:rPr lang="en-US" altLang="tr-TR" dirty="0"/>
              <a:t>A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transducer</a:t>
            </a:r>
            <a:r>
              <a:rPr lang="en-US" altLang="tr-TR" dirty="0"/>
              <a:t> is a device that converts energy from one form to another.  </a:t>
            </a:r>
          </a:p>
          <a:p>
            <a:pPr lvl="1"/>
            <a:r>
              <a:rPr lang="en-US" altLang="tr-TR" dirty="0"/>
              <a:t>In signal processing applications, the purpose of energy conversion is to transfer information, not to transform energy.  </a:t>
            </a:r>
          </a:p>
          <a:p>
            <a:r>
              <a:rPr lang="en-US" altLang="tr-TR" dirty="0"/>
              <a:t>In measurement systems, transducers may be </a:t>
            </a:r>
          </a:p>
          <a:p>
            <a:pPr lvl="1"/>
            <a:r>
              <a:rPr lang="en-US" altLang="tr-TR" dirty="0"/>
              <a:t>input transducers (or sensors) </a:t>
            </a:r>
          </a:p>
          <a:p>
            <a:pPr lvl="2"/>
            <a:r>
              <a:rPr lang="en-US" altLang="tr-TR" dirty="0"/>
              <a:t>to convert a non-electrical energy into an electrical signal.</a:t>
            </a:r>
          </a:p>
          <a:p>
            <a:pPr lvl="3"/>
            <a:r>
              <a:rPr lang="en-US" altLang="tr-TR" dirty="0"/>
              <a:t>for example, a microphone.</a:t>
            </a:r>
          </a:p>
          <a:p>
            <a:pPr lvl="1"/>
            <a:r>
              <a:rPr lang="en-US" altLang="tr-TR" dirty="0"/>
              <a:t>output transducers (or actuators) </a:t>
            </a:r>
          </a:p>
          <a:p>
            <a:pPr lvl="2"/>
            <a:r>
              <a:rPr lang="en-US" altLang="tr-TR" dirty="0"/>
              <a:t>to convert an electrical signal into a non-electrical energy.</a:t>
            </a:r>
          </a:p>
          <a:p>
            <a:pPr lvl="3"/>
            <a:r>
              <a:rPr lang="en-US" altLang="tr-TR" dirty="0"/>
              <a:t>for example, a speaker.</a:t>
            </a:r>
          </a:p>
          <a:p>
            <a:endParaRPr lang="tr-TR" altLang="tr-TR" dirty="0"/>
          </a:p>
          <a:p>
            <a:endParaRPr lang="tr-TR" altLang="tr-TR" dirty="0"/>
          </a:p>
          <a:p>
            <a:endParaRPr lang="tr-TR" altLang="tr-TR" dirty="0"/>
          </a:p>
          <a:p>
            <a:endParaRPr lang="tr-TR" altLang="tr-TR" dirty="0"/>
          </a:p>
        </p:txBody>
      </p:sp>
      <p:pic>
        <p:nvPicPr>
          <p:cNvPr id="2" name="Picture 4" descr="Analog To Digital Conversion – Performance Criteria - Electronics-Lab.com">
            <a:extLst>
              <a:ext uri="{FF2B5EF4-FFF2-40B4-BE49-F238E27FC236}">
                <a16:creationId xmlns:a16="http://schemas.microsoft.com/office/drawing/2014/main" id="{B3F2F597-CC4C-4978-F38A-B64148615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0954" r="4323" b="17227"/>
          <a:stretch/>
        </p:blipFill>
        <p:spPr bwMode="auto">
          <a:xfrm>
            <a:off x="1259632" y="1725351"/>
            <a:ext cx="6408712" cy="12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EBF24-148E-B700-F90B-A9F77B5DBC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546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761C032-6A24-EC4C-1D89-A9FFA9D5D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Block diagram of sound card modules</a:t>
            </a:r>
          </a:p>
        </p:txBody>
      </p:sp>
      <p:pic>
        <p:nvPicPr>
          <p:cNvPr id="250882" name="Picture 2" descr="Block diagram of sound card modules. | Download Scientific Diagram">
            <a:extLst>
              <a:ext uri="{FF2B5EF4-FFF2-40B4-BE49-F238E27FC236}">
                <a16:creationId xmlns:a16="http://schemas.microsoft.com/office/drawing/2014/main" id="{2EB26706-BE20-0AD7-C3E1-D36EC513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70" y="1327463"/>
            <a:ext cx="6189774" cy="41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AD4AD-BC7E-6C84-E132-2AAAEA625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5145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35FB-CE85-DF2B-32CB-F493050B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Analogue/Digital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BC39-935A-0D70-73CB-4A9EBE09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analogue</a:t>
            </a:r>
            <a:r>
              <a:rPr lang="en-US" dirty="0"/>
              <a:t> signal </a:t>
            </a:r>
          </a:p>
          <a:p>
            <a:pPr lvl="1"/>
            <a:r>
              <a:rPr lang="en-US" dirty="0"/>
              <a:t>a continuous variable defined with infinite precision </a:t>
            </a:r>
          </a:p>
          <a:p>
            <a:pPr marL="180975" indent="0">
              <a:buNone/>
            </a:pPr>
            <a:r>
              <a:rPr lang="en-US" dirty="0"/>
              <a:t>is converted to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discrete sequence of measured values </a:t>
            </a:r>
            <a:r>
              <a:rPr lang="en-US" dirty="0"/>
              <a:t>using sampling and quantization and represented digitally</a:t>
            </a:r>
          </a:p>
          <a:p>
            <a:r>
              <a:rPr lang="en-US" dirty="0"/>
              <a:t>Information is lost in converting from analogue to digital, due to:</a:t>
            </a:r>
          </a:p>
          <a:p>
            <a:pPr lvl="1"/>
            <a:r>
              <a:rPr lang="en-US" dirty="0"/>
              <a:t>inaccuracies in the measurement </a:t>
            </a:r>
          </a:p>
          <a:p>
            <a:pPr lvl="1"/>
            <a:r>
              <a:rPr lang="en-US" dirty="0"/>
              <a:t>uncertainty in timing </a:t>
            </a:r>
          </a:p>
          <a:p>
            <a:pPr lvl="1"/>
            <a:r>
              <a:rPr lang="en-US" dirty="0"/>
              <a:t>limits on the duration of the measurement </a:t>
            </a:r>
          </a:p>
          <a:p>
            <a:r>
              <a:rPr lang="en-US" dirty="0"/>
              <a:t>These effects are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quantization errors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1D8D6-7E46-3BFF-242A-1932B184A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4985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5641BCEE-AA0F-6DEB-D862-288AABB4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98" y="2153841"/>
            <a:ext cx="6616303" cy="298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5B48312E-B694-235B-2BCB-CB83454FA9AB}"/>
              </a:ext>
            </a:extLst>
          </p:cNvPr>
          <p:cNvSpPr txBox="1">
            <a:spLocks/>
          </p:cNvSpPr>
          <p:nvPr/>
        </p:nvSpPr>
        <p:spPr>
          <a:xfrm>
            <a:off x="1143000" y="857251"/>
            <a:ext cx="6858000" cy="5738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r-TR" sz="3000" kern="0" dirty="0">
                <a:solidFill>
                  <a:srgbClr val="000000"/>
                </a:solidFill>
                <a:latin typeface="Times New Roman"/>
              </a:rPr>
              <a:t>Analog-to Digital Conversion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84907-226B-FC0A-561B-6FCD8A110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C6466-14BB-4F17-B43D-F368CAF02250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5584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5D3398BF-8C5A-55CB-79B6-91D604E0E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Sampling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2D422408-AC14-6836-BE04-79CE8175C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sampling</a:t>
            </a:r>
            <a:r>
              <a:rPr lang="tr-TR" altLang="tr-TR" dirty="0"/>
              <a:t> </a:t>
            </a:r>
            <a:r>
              <a:rPr lang="tr-TR" altLang="tr-TR" dirty="0" err="1"/>
              <a:t>results</a:t>
            </a:r>
            <a:r>
              <a:rPr lang="tr-TR" altLang="tr-TR" dirty="0"/>
              <a:t> in a </a:t>
            </a:r>
            <a:r>
              <a:rPr lang="tr-TR" altLang="tr-TR" dirty="0" err="1"/>
              <a:t>discrete</a:t>
            </a:r>
            <a:r>
              <a:rPr lang="tr-TR" altLang="tr-TR" dirty="0"/>
              <a:t> set of </a:t>
            </a:r>
            <a:r>
              <a:rPr lang="tr-TR" altLang="tr-TR" dirty="0" err="1"/>
              <a:t>digital</a:t>
            </a:r>
            <a:r>
              <a:rPr lang="tr-TR" altLang="tr-TR" dirty="0"/>
              <a:t> </a:t>
            </a:r>
            <a:r>
              <a:rPr lang="tr-TR" altLang="tr-TR" dirty="0" err="1"/>
              <a:t>numbers</a:t>
            </a:r>
            <a:r>
              <a:rPr lang="tr-TR" altLang="tr-TR" dirty="0"/>
              <a:t> </a:t>
            </a:r>
            <a:r>
              <a:rPr lang="tr-TR" altLang="tr-TR" dirty="0" err="1"/>
              <a:t>that</a:t>
            </a:r>
            <a:r>
              <a:rPr lang="tr-TR" altLang="tr-TR" dirty="0"/>
              <a:t> </a:t>
            </a:r>
            <a:r>
              <a:rPr lang="tr-TR" altLang="tr-TR" dirty="0" err="1"/>
              <a:t>represent</a:t>
            </a:r>
            <a:r>
              <a:rPr lang="tr-TR" altLang="tr-TR" dirty="0"/>
              <a:t> </a:t>
            </a:r>
            <a:r>
              <a:rPr lang="tr-TR" altLang="tr-TR" dirty="0" err="1"/>
              <a:t>measurements</a:t>
            </a:r>
            <a:r>
              <a:rPr lang="tr-TR" altLang="tr-TR" dirty="0"/>
              <a:t> of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signal</a:t>
            </a:r>
            <a:r>
              <a:rPr lang="tr-TR" altLang="tr-TR" dirty="0"/>
              <a:t> </a:t>
            </a:r>
          </a:p>
          <a:p>
            <a:pPr lvl="1" eaLnBrk="1" hangingPunct="1"/>
            <a:r>
              <a:rPr lang="tr-TR" altLang="tr-TR" dirty="0" err="1"/>
              <a:t>usually</a:t>
            </a:r>
            <a:r>
              <a:rPr lang="tr-TR" altLang="tr-TR" dirty="0"/>
              <a:t> </a:t>
            </a:r>
            <a:r>
              <a:rPr lang="tr-TR" altLang="tr-TR" dirty="0" err="1"/>
              <a:t>taken</a:t>
            </a:r>
            <a:r>
              <a:rPr lang="tr-TR" altLang="tr-TR" dirty="0"/>
              <a:t> at </a:t>
            </a:r>
            <a:r>
              <a:rPr lang="tr-TR" altLang="tr-TR" dirty="0" err="1"/>
              <a:t>equal</a:t>
            </a:r>
            <a:r>
              <a:rPr lang="tr-TR" altLang="tr-TR" dirty="0"/>
              <a:t> </a:t>
            </a:r>
            <a:r>
              <a:rPr lang="tr-TR" altLang="tr-TR" dirty="0" err="1"/>
              <a:t>intervals</a:t>
            </a:r>
            <a:r>
              <a:rPr lang="tr-TR" altLang="tr-TR" dirty="0"/>
              <a:t> of time</a:t>
            </a:r>
          </a:p>
          <a:p>
            <a:pPr eaLnBrk="1" hangingPunct="1"/>
            <a:r>
              <a:rPr lang="tr-TR" altLang="tr-TR" dirty="0" err="1"/>
              <a:t>Sampling</a:t>
            </a:r>
            <a:r>
              <a:rPr lang="tr-TR" altLang="tr-TR" dirty="0"/>
              <a:t> </a:t>
            </a:r>
            <a:r>
              <a:rPr lang="tr-TR" altLang="tr-TR" dirty="0" err="1"/>
              <a:t>takes</a:t>
            </a:r>
            <a:r>
              <a:rPr lang="tr-TR" altLang="tr-TR" dirty="0"/>
              <a:t> </a:t>
            </a:r>
            <a:r>
              <a:rPr lang="tr-TR" altLang="tr-TR" dirty="0" err="1"/>
              <a:t>place</a:t>
            </a:r>
            <a:r>
              <a:rPr lang="tr-TR" altLang="tr-TR" dirty="0"/>
              <a:t> </a:t>
            </a:r>
            <a:r>
              <a:rPr lang="tr-TR" altLang="tr-TR" dirty="0" err="1"/>
              <a:t>after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hold</a:t>
            </a:r>
            <a:endParaRPr lang="tr-TR" altLang="tr-TR" dirty="0"/>
          </a:p>
          <a:p>
            <a:pPr lvl="1" eaLnBrk="1" hangingPunct="1"/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hold</a:t>
            </a:r>
            <a:r>
              <a:rPr lang="tr-TR" altLang="tr-TR" dirty="0"/>
              <a:t> </a:t>
            </a:r>
            <a:r>
              <a:rPr lang="tr-TR" altLang="tr-TR" dirty="0" err="1"/>
              <a:t>circuit</a:t>
            </a:r>
            <a:r>
              <a:rPr lang="tr-TR" altLang="tr-TR" dirty="0"/>
              <a:t> </a:t>
            </a:r>
            <a:r>
              <a:rPr lang="tr-TR" altLang="tr-TR" dirty="0" err="1"/>
              <a:t>must</a:t>
            </a:r>
            <a:r>
              <a:rPr lang="tr-TR" altLang="tr-TR" dirty="0"/>
              <a:t> be </a:t>
            </a:r>
            <a:r>
              <a:rPr lang="tr-TR" altLang="tr-TR" dirty="0" err="1"/>
              <a:t>fast</a:t>
            </a:r>
            <a:r>
              <a:rPr lang="tr-TR" altLang="tr-TR" dirty="0"/>
              <a:t> </a:t>
            </a:r>
            <a:r>
              <a:rPr lang="tr-TR" altLang="tr-TR" dirty="0" err="1"/>
              <a:t>enough</a:t>
            </a:r>
            <a:r>
              <a:rPr lang="tr-TR" altLang="tr-TR" dirty="0"/>
              <a:t> </a:t>
            </a:r>
            <a:r>
              <a:rPr lang="tr-TR" altLang="tr-TR" dirty="0" err="1"/>
              <a:t>that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signal</a:t>
            </a:r>
            <a:r>
              <a:rPr lang="tr-TR" altLang="tr-TR" dirty="0"/>
              <a:t> is not </a:t>
            </a:r>
            <a:r>
              <a:rPr lang="tr-TR" altLang="tr-TR" dirty="0" err="1"/>
              <a:t>changing</a:t>
            </a:r>
            <a:r>
              <a:rPr lang="tr-TR" altLang="tr-TR" dirty="0"/>
              <a:t> </a:t>
            </a:r>
            <a:r>
              <a:rPr lang="tr-TR" altLang="tr-TR" dirty="0" err="1"/>
              <a:t>during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time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circuit</a:t>
            </a:r>
            <a:r>
              <a:rPr lang="tr-TR" altLang="tr-TR" dirty="0"/>
              <a:t> is </a:t>
            </a:r>
            <a:r>
              <a:rPr lang="tr-TR" altLang="tr-TR" dirty="0" err="1"/>
              <a:t>acquiring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signal</a:t>
            </a:r>
            <a:r>
              <a:rPr lang="tr-TR" altLang="tr-TR" dirty="0"/>
              <a:t> </a:t>
            </a:r>
            <a:r>
              <a:rPr lang="tr-TR" altLang="tr-TR" dirty="0" err="1"/>
              <a:t>value</a:t>
            </a:r>
            <a:endParaRPr lang="tr-TR" altLang="tr-TR" dirty="0"/>
          </a:p>
          <a:p>
            <a:pPr eaLnBrk="1" hangingPunct="1"/>
            <a:r>
              <a:rPr lang="tr-TR" altLang="tr-TR" dirty="0" err="1"/>
              <a:t>We</a:t>
            </a:r>
            <a:r>
              <a:rPr lang="tr-TR" altLang="tr-TR" dirty="0"/>
              <a:t> </a:t>
            </a:r>
            <a:r>
              <a:rPr lang="tr-TR" altLang="tr-TR" dirty="0" err="1"/>
              <a:t>don't</a:t>
            </a:r>
            <a:r>
              <a:rPr lang="tr-TR" altLang="tr-TR" dirty="0"/>
              <a:t> </a:t>
            </a:r>
            <a:r>
              <a:rPr lang="tr-TR" altLang="tr-TR" dirty="0" err="1"/>
              <a:t>know</a:t>
            </a:r>
            <a:r>
              <a:rPr lang="tr-TR" altLang="tr-TR" dirty="0"/>
              <a:t> </a:t>
            </a:r>
            <a:r>
              <a:rPr lang="tr-TR" altLang="tr-TR" dirty="0" err="1"/>
              <a:t>what</a:t>
            </a:r>
            <a:r>
              <a:rPr lang="tr-TR" altLang="tr-TR" dirty="0"/>
              <a:t> </a:t>
            </a:r>
            <a:r>
              <a:rPr lang="tr-TR" altLang="tr-TR" dirty="0" err="1"/>
              <a:t>we</a:t>
            </a:r>
            <a:r>
              <a:rPr lang="tr-TR" altLang="tr-TR" dirty="0"/>
              <a:t> </a:t>
            </a:r>
            <a:r>
              <a:rPr lang="tr-TR" altLang="tr-TR" dirty="0" err="1"/>
              <a:t>don't</a:t>
            </a:r>
            <a:r>
              <a:rPr lang="tr-TR" altLang="tr-TR" dirty="0"/>
              <a:t> </a:t>
            </a:r>
            <a:r>
              <a:rPr lang="tr-TR" altLang="tr-TR" dirty="0" err="1"/>
              <a:t>measure</a:t>
            </a:r>
            <a:endParaRPr lang="tr-TR" altLang="tr-TR" dirty="0"/>
          </a:p>
          <a:p>
            <a:pPr eaLnBrk="1" hangingPunct="1"/>
            <a:r>
              <a:rPr lang="tr-TR" altLang="tr-TR" dirty="0" err="1"/>
              <a:t>In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process</a:t>
            </a:r>
            <a:r>
              <a:rPr lang="tr-TR" altLang="tr-TR" dirty="0"/>
              <a:t> of </a:t>
            </a:r>
            <a:r>
              <a:rPr lang="tr-TR" altLang="tr-TR" dirty="0" err="1"/>
              <a:t>measuring</a:t>
            </a:r>
            <a:r>
              <a:rPr lang="tr-TR" altLang="tr-TR" dirty="0"/>
              <a:t>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signal</a:t>
            </a:r>
            <a:r>
              <a:rPr lang="tr-TR" altLang="tr-TR" dirty="0"/>
              <a:t>, </a:t>
            </a:r>
            <a:r>
              <a:rPr lang="tr-TR" altLang="tr-TR" dirty="0" err="1"/>
              <a:t>some</a:t>
            </a:r>
            <a:r>
              <a:rPr lang="tr-TR" altLang="tr-TR" dirty="0"/>
              <a:t> </a:t>
            </a:r>
            <a:r>
              <a:rPr lang="tr-TR" altLang="tr-TR" dirty="0" err="1"/>
              <a:t>information</a:t>
            </a:r>
            <a:r>
              <a:rPr lang="tr-TR" altLang="tr-TR" dirty="0"/>
              <a:t> is </a:t>
            </a:r>
            <a:r>
              <a:rPr lang="tr-TR" altLang="tr-TR" dirty="0" err="1"/>
              <a:t>lost</a:t>
            </a:r>
            <a:endParaRPr lang="tr-TR" alt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93694-860E-9C00-A0C8-B34C18693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401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5D50030-49A4-D6D8-9FD6-891AB82A5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tr-TR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8AA87BB-7DBE-1A47-AE09-0526B11C1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tr-TR" sz="4950" dirty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endParaRPr lang="en-US" altLang="tr-TR" sz="4950" dirty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en-US" altLang="tr-TR" sz="4950" b="1" dirty="0">
                <a:solidFill>
                  <a:srgbClr val="00B0F0"/>
                </a:solidFill>
              </a:rPr>
              <a:t>Information Systems</a:t>
            </a:r>
            <a:endParaRPr lang="tr-TR" altLang="tr-TR" sz="4950" b="1" dirty="0">
              <a:solidFill>
                <a:srgbClr val="00B0F0"/>
              </a:solidFill>
            </a:endParaRPr>
          </a:p>
          <a:p>
            <a:pPr algn="ctr">
              <a:buFontTx/>
              <a:buNone/>
            </a:pPr>
            <a:r>
              <a:rPr lang="en-US" altLang="tr-TR" sz="4950" b="1" dirty="0">
                <a:solidFill>
                  <a:srgbClr val="00B0F0"/>
                </a:solidFill>
              </a:rPr>
              <a:t>	Fundamentals</a:t>
            </a:r>
            <a:endParaRPr lang="en-US" altLang="tr-TR" b="1" dirty="0">
              <a:solidFill>
                <a:srgbClr val="00B0F0"/>
              </a:solidFill>
            </a:endParaRPr>
          </a:p>
          <a:p>
            <a:endParaRPr lang="en-US" altLang="tr-T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7D6015C-5A90-5754-EA10-E5F4313E5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95B791-DB99-4356-A537-772A09065FE2}" type="slidenum">
              <a:rPr kumimoji="0" lang="en-US" altLang="tr-TR" sz="90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HSWORK01">
            <a:extLst>
              <a:ext uri="{FF2B5EF4-FFF2-40B4-BE49-F238E27FC236}">
                <a16:creationId xmlns:a16="http://schemas.microsoft.com/office/drawing/2014/main" id="{F7206A0F-12C5-C683-8C60-503B4C1C3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>
            <a:fillRect/>
          </a:stretch>
        </p:blipFill>
        <p:spPr>
          <a:xfrm>
            <a:off x="914857" y="1139633"/>
            <a:ext cx="7314286" cy="5010542"/>
          </a:xfrm>
          <a:noFill/>
        </p:spPr>
      </p:pic>
      <p:sp>
        <p:nvSpPr>
          <p:cNvPr id="46084" name="Title 4">
            <a:extLst>
              <a:ext uri="{FF2B5EF4-FFF2-40B4-BE49-F238E27FC236}">
                <a16:creationId xmlns:a16="http://schemas.microsoft.com/office/drawing/2014/main" id="{EF8DCF52-0805-55AA-1554-30522EA68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Sampling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0729B-9EA8-5378-91F2-9E38D3DC5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4196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HSWORK02">
            <a:extLst>
              <a:ext uri="{FF2B5EF4-FFF2-40B4-BE49-F238E27FC236}">
                <a16:creationId xmlns:a16="http://schemas.microsoft.com/office/drawing/2014/main" id="{1BF19F3D-4BB8-E74D-35CD-4197E2FB5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>
            <a:fillRect/>
          </a:stretch>
        </p:blipFill>
        <p:spPr>
          <a:xfrm>
            <a:off x="914857" y="1139633"/>
            <a:ext cx="7314286" cy="5010542"/>
          </a:xfrm>
          <a:noFill/>
        </p:spPr>
      </p:pic>
      <p:sp>
        <p:nvSpPr>
          <p:cNvPr id="47108" name="Title 4">
            <a:extLst>
              <a:ext uri="{FF2B5EF4-FFF2-40B4-BE49-F238E27FC236}">
                <a16:creationId xmlns:a16="http://schemas.microsoft.com/office/drawing/2014/main" id="{0B40B351-6A3B-9E87-0798-71B7876B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Sampling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4E7B4-ACEF-34F4-6D47-11F8B9C3C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2001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SWORK03">
            <a:extLst>
              <a:ext uri="{FF2B5EF4-FFF2-40B4-BE49-F238E27FC236}">
                <a16:creationId xmlns:a16="http://schemas.microsoft.com/office/drawing/2014/main" id="{4F312B4C-D425-8878-C2E3-A42B77222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>
            <a:fillRect/>
          </a:stretch>
        </p:blipFill>
        <p:spPr>
          <a:xfrm>
            <a:off x="914857" y="1139633"/>
            <a:ext cx="7314286" cy="5010542"/>
          </a:xfrm>
          <a:noFill/>
        </p:spPr>
      </p:pic>
      <p:sp>
        <p:nvSpPr>
          <p:cNvPr id="48132" name="Title 4">
            <a:extLst>
              <a:ext uri="{FF2B5EF4-FFF2-40B4-BE49-F238E27FC236}">
                <a16:creationId xmlns:a16="http://schemas.microsoft.com/office/drawing/2014/main" id="{4DA6090D-B833-FC77-5ABE-AA5F85881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Sampling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10FB6-7971-67A8-7BA5-9DDFB0CC5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0526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11E5-836E-CB57-FDE0-A6AD3AD7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825CB-02E3-72A5-70F4-513408E06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Nyquist theorem, </a:t>
            </a:r>
          </a:p>
          <a:p>
            <a:pPr lvl="1"/>
            <a:r>
              <a:rPr lang="en-US" dirty="0"/>
              <a:t>the sampling rate must be at least 2 times the highest frequency contained in the signal.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B19D-9479-5DCE-2009-809988E8A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D1860-EAB9-C931-5D94-F3B67153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88" y="2780928"/>
            <a:ext cx="5018436" cy="24654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634056-92A5-512A-4183-C33EE3FDC5E6}"/>
              </a:ext>
            </a:extLst>
          </p:cNvPr>
          <p:cNvSpPr txBox="1">
            <a:spLocks/>
          </p:cNvSpPr>
          <p:nvPr/>
        </p:nvSpPr>
        <p:spPr>
          <a:xfrm>
            <a:off x="1043608" y="3717032"/>
            <a:ext cx="2196487" cy="576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1" lang="en-US" sz="3000" b="1" i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F</a:t>
            </a:r>
            <a:r>
              <a:rPr kumimoji="1" lang="en-US" sz="3000" b="1" i="1" kern="0" baseline="-250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s</a:t>
            </a:r>
            <a:r>
              <a:rPr kumimoji="1" lang="en-US" sz="3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kumimoji="1" lang="en-US" sz="3000" b="1" kern="0" dirty="0">
                <a:solidFill>
                  <a:schemeClr val="accent1">
                    <a:lumMod val="75000"/>
                  </a:schemeClr>
                </a:solidFill>
                <a:latin typeface="Times New Roman"/>
                <a:sym typeface="Symbol"/>
              </a:rPr>
              <a:t> 2</a:t>
            </a:r>
            <a:r>
              <a:rPr kumimoji="1" lang="en-US" sz="3000" b="1" i="1" kern="0" dirty="0">
                <a:solidFill>
                  <a:schemeClr val="accent1">
                    <a:lumMod val="75000"/>
                  </a:schemeClr>
                </a:solidFill>
                <a:latin typeface="Times New Roman"/>
                <a:sym typeface="Symbol"/>
              </a:rPr>
              <a:t>f</a:t>
            </a:r>
            <a:r>
              <a:rPr kumimoji="1" lang="en-US" sz="3000" b="1" i="1" kern="0" baseline="-25000" dirty="0">
                <a:solidFill>
                  <a:schemeClr val="accent1">
                    <a:lumMod val="75000"/>
                  </a:schemeClr>
                </a:solidFill>
                <a:latin typeface="Times New Roman"/>
                <a:sym typeface="Symbol"/>
              </a:rPr>
              <a:t>m</a:t>
            </a:r>
            <a:endParaRPr kumimoji="1" lang="en-US" sz="3000" b="1" i="1" kern="0" baseline="-25000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612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65BA-002E-826E-3AE5-EBDA96CB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80DF-7056-86FB-BB6E-F64F40C2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tr-TR" dirty="0"/>
              <a:t>Sampling results in a series of pulses of varying amplitude values ranging between two limits: </a:t>
            </a:r>
            <a:endParaRPr lang="tr-TR" altLang="tr-TR" dirty="0"/>
          </a:p>
          <a:p>
            <a:pPr lvl="1">
              <a:spcAft>
                <a:spcPts val="600"/>
              </a:spcAft>
            </a:pPr>
            <a:r>
              <a:rPr lang="en-US" altLang="tr-TR" dirty="0"/>
              <a:t>a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min</a:t>
            </a:r>
            <a:r>
              <a:rPr lang="en-US" altLang="tr-TR" dirty="0"/>
              <a:t> and a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max</a:t>
            </a:r>
            <a:r>
              <a:rPr lang="en-US" altLang="tr-TR" dirty="0"/>
              <a:t>.</a:t>
            </a:r>
          </a:p>
          <a:p>
            <a:pPr>
              <a:spcAft>
                <a:spcPts val="600"/>
              </a:spcAft>
            </a:pPr>
            <a:r>
              <a:rPr lang="en-US" altLang="tr-TR" dirty="0"/>
              <a:t>The amplitude values are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infinite</a:t>
            </a:r>
            <a:r>
              <a:rPr lang="en-US" altLang="tr-TR" dirty="0"/>
              <a:t> between the two limits.</a:t>
            </a:r>
          </a:p>
          <a:p>
            <a:pPr>
              <a:spcAft>
                <a:spcPts val="600"/>
              </a:spcAft>
            </a:pPr>
            <a:r>
              <a:rPr lang="en-US" altLang="tr-TR" dirty="0"/>
              <a:t>We need to map the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infinite</a:t>
            </a:r>
            <a:r>
              <a:rPr lang="en-US" altLang="tr-TR" dirty="0"/>
              <a:t> amplitude values onto a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finite</a:t>
            </a:r>
            <a:r>
              <a:rPr lang="en-US" altLang="tr-TR" dirty="0"/>
              <a:t> set of known values.</a:t>
            </a:r>
          </a:p>
          <a:p>
            <a:pPr lvl="1">
              <a:spcAft>
                <a:spcPts val="600"/>
              </a:spcAft>
            </a:pPr>
            <a:r>
              <a:rPr lang="en-US" altLang="tr-TR" dirty="0"/>
              <a:t>This is achieved by dividing the distance between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min</a:t>
            </a:r>
            <a:r>
              <a:rPr lang="en-US" altLang="tr-TR" dirty="0"/>
              <a:t> and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max </a:t>
            </a:r>
            <a:r>
              <a:rPr lang="en-US" altLang="tr-TR" dirty="0"/>
              <a:t>into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L zones</a:t>
            </a:r>
            <a:r>
              <a:rPr lang="en-US" altLang="tr-TR" dirty="0"/>
              <a:t>, each of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height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altLang="tr-TR" dirty="0">
                <a:sym typeface="Symbol" panose="05050102010706020507" pitchFamily="18" charset="2"/>
              </a:rPr>
              <a:t>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= (max - min)/L</a:t>
            </a:r>
          </a:p>
          <a:p>
            <a:pPr>
              <a:lnSpc>
                <a:spcPct val="90000"/>
              </a:lnSpc>
            </a:pPr>
            <a:r>
              <a:rPr lang="en-US" altLang="tr-TR" dirty="0"/>
              <a:t>Each zone is then assigned a binary code.</a:t>
            </a:r>
          </a:p>
          <a:p>
            <a:pPr lvl="1">
              <a:spcAft>
                <a:spcPts val="600"/>
              </a:spcAft>
            </a:pPr>
            <a:r>
              <a:rPr lang="en-US" altLang="tr-TR" dirty="0"/>
              <a:t>The number of bits required to encode the zones, or the number of bits per sample as it is commonly referred to, is obtained as follows: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tr-TR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tr-TR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= log</a:t>
            </a:r>
            <a:r>
              <a:rPr lang="en-US" altLang="tr-T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L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4E0F5-48B5-BDAF-A29E-05D3F9316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563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8609-6AC0-8A4C-2D8A-DA051A59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and encoding of a sampled signal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7985-DD82-CB66-A8C2-0A354E409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F1535-22AD-FBE9-C6D9-B614DFDE5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FAD71E1-37ED-F297-B598-F196325E7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3" y="1125537"/>
            <a:ext cx="7216074" cy="53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3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C7688F29-E4DA-B248-1E02-6253A944F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Example</a:t>
            </a:r>
            <a:r>
              <a:rPr lang="tr-TR" altLang="tr-TR" dirty="0"/>
              <a:t> - Digital Sound </a:t>
            </a:r>
            <a:r>
              <a:rPr lang="tr-TR" altLang="tr-TR" dirty="0" err="1"/>
              <a:t>System</a:t>
            </a:r>
            <a:endParaRPr lang="en-US" altLang="tr-TR" dirty="0"/>
          </a:p>
        </p:txBody>
      </p:sp>
      <p:pic>
        <p:nvPicPr>
          <p:cNvPr id="64515" name="Content Placeholder 4" descr="mp3Demo_light_blue.gif">
            <a:extLst>
              <a:ext uri="{FF2B5EF4-FFF2-40B4-BE49-F238E27FC236}">
                <a16:creationId xmlns:a16="http://schemas.microsoft.com/office/drawing/2014/main" id="{8A6EC7DA-0A74-7186-06E1-9197541F3B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260" y="2132856"/>
            <a:ext cx="7921480" cy="237615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6D86F-266E-5821-7B93-6EB0052EB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4304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Measures </a:t>
            </a:r>
            <a:r>
              <a:rPr lang="tr-TR" altLang="tr-TR" dirty="0"/>
              <a:t>in Computers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peed</a:t>
            </a:r>
            <a:r>
              <a:rPr lang="tr-TR" dirty="0">
                <a:solidFill>
                  <a:schemeClr val="accent1"/>
                </a:solidFill>
              </a:rPr>
              <a:t> (power of 10) </a:t>
            </a:r>
            <a:r>
              <a:rPr lang="en-US" dirty="0"/>
              <a:t>and</a:t>
            </a:r>
            <a:r>
              <a:rPr lang="tr-TR" dirty="0"/>
              <a:t> </a:t>
            </a:r>
            <a:r>
              <a:rPr lang="tr-TR" dirty="0">
                <a:solidFill>
                  <a:srgbClr val="00B050"/>
                </a:solidFill>
              </a:rPr>
              <a:t>C</a:t>
            </a:r>
            <a:r>
              <a:rPr lang="en-US" dirty="0" err="1">
                <a:solidFill>
                  <a:srgbClr val="00B050"/>
                </a:solidFill>
              </a:rPr>
              <a:t>apacity</a:t>
            </a:r>
            <a:r>
              <a:rPr lang="tr-TR" dirty="0">
                <a:solidFill>
                  <a:srgbClr val="00B050"/>
                </a:solidFill>
              </a:rPr>
              <a:t> (power of 2)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Kilo-</a:t>
            </a:r>
            <a:r>
              <a:rPr lang="tr-TR" dirty="0"/>
              <a:t>	</a:t>
            </a:r>
            <a:r>
              <a:rPr lang="en-US" dirty="0"/>
              <a:t>(K) 	= 1 thousand </a:t>
            </a:r>
            <a:r>
              <a:rPr lang="tr-TR" dirty="0"/>
              <a:t>		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/>
              <a:t> 	and 	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10</a:t>
            </a:r>
          </a:p>
          <a:p>
            <a:pPr lvl="1"/>
            <a:r>
              <a:rPr lang="en-US" dirty="0"/>
              <a:t>Mega-</a:t>
            </a:r>
            <a:r>
              <a:rPr lang="tr-TR" dirty="0"/>
              <a:t>	</a:t>
            </a:r>
            <a:r>
              <a:rPr lang="en-US" dirty="0"/>
              <a:t>(M) </a:t>
            </a:r>
            <a:r>
              <a:rPr lang="tr-TR" dirty="0"/>
              <a:t>	</a:t>
            </a:r>
            <a:r>
              <a:rPr lang="en-US" dirty="0"/>
              <a:t>= 1 million</a:t>
            </a:r>
            <a:r>
              <a:rPr lang="tr-TR" dirty="0"/>
              <a:t>		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6</a:t>
            </a:r>
            <a:r>
              <a:rPr lang="en-US" dirty="0"/>
              <a:t> 	and 	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20</a:t>
            </a:r>
          </a:p>
          <a:p>
            <a:pPr lvl="1"/>
            <a:r>
              <a:rPr lang="en-US" dirty="0"/>
              <a:t>Giga-</a:t>
            </a:r>
            <a:r>
              <a:rPr lang="tr-TR" dirty="0"/>
              <a:t>	</a:t>
            </a:r>
            <a:r>
              <a:rPr lang="en-US" dirty="0"/>
              <a:t>(G) 	= 1 billion </a:t>
            </a:r>
            <a:r>
              <a:rPr lang="tr-TR" dirty="0"/>
              <a:t>		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9</a:t>
            </a:r>
            <a:r>
              <a:rPr lang="en-US" dirty="0"/>
              <a:t> 	and 	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30</a:t>
            </a:r>
          </a:p>
          <a:p>
            <a:pPr lvl="1"/>
            <a:r>
              <a:rPr lang="en-US" dirty="0" err="1"/>
              <a:t>Tera</a:t>
            </a:r>
            <a:r>
              <a:rPr lang="en-US" dirty="0"/>
              <a:t>-</a:t>
            </a:r>
            <a:r>
              <a:rPr lang="tr-TR" dirty="0"/>
              <a:t>	</a:t>
            </a:r>
            <a:r>
              <a:rPr lang="en-US" dirty="0"/>
              <a:t>(T) 	= 1 trillion </a:t>
            </a:r>
            <a:r>
              <a:rPr lang="tr-TR" dirty="0"/>
              <a:t>		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12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	and 	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40</a:t>
            </a:r>
          </a:p>
          <a:p>
            <a:pPr lvl="1"/>
            <a:r>
              <a:rPr lang="en-US" dirty="0" err="1"/>
              <a:t>Peta</a:t>
            </a:r>
            <a:r>
              <a:rPr lang="en-US" dirty="0"/>
              <a:t>-</a:t>
            </a:r>
            <a:r>
              <a:rPr lang="tr-TR" dirty="0"/>
              <a:t>	</a:t>
            </a:r>
            <a:r>
              <a:rPr lang="en-US" dirty="0"/>
              <a:t>(P) 	= 1 quadrillion</a:t>
            </a:r>
            <a:r>
              <a:rPr lang="tr-TR" dirty="0"/>
              <a:t>		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15</a:t>
            </a:r>
            <a:r>
              <a:rPr lang="en-US" dirty="0"/>
              <a:t> </a:t>
            </a:r>
            <a:r>
              <a:rPr lang="tr-TR" dirty="0"/>
              <a:t>	</a:t>
            </a:r>
            <a:r>
              <a:rPr lang="en-US" dirty="0"/>
              <a:t>and 	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50</a:t>
            </a:r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T</a:t>
            </a:r>
            <a:r>
              <a:rPr lang="en-US" dirty="0" err="1">
                <a:solidFill>
                  <a:schemeClr val="accent1"/>
                </a:solidFill>
              </a:rPr>
              <a:t>ime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(power of 10) </a:t>
            </a:r>
            <a:r>
              <a:rPr lang="en-US" dirty="0"/>
              <a:t>and </a:t>
            </a:r>
            <a:r>
              <a:rPr lang="tr-TR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pace</a:t>
            </a:r>
            <a:r>
              <a:rPr lang="tr-TR" dirty="0">
                <a:solidFill>
                  <a:schemeClr val="accent1"/>
                </a:solidFill>
              </a:rPr>
              <a:t> (power of 10)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Milli- 	(m) 	= 1 thousandth 	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-3</a:t>
            </a:r>
          </a:p>
          <a:p>
            <a:pPr lvl="1"/>
            <a:r>
              <a:rPr lang="en-US" dirty="0"/>
              <a:t>Micro- 	(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) 	= 1 millionth 		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-6</a:t>
            </a:r>
          </a:p>
          <a:p>
            <a:pPr lvl="1"/>
            <a:r>
              <a:rPr lang="en-US" dirty="0"/>
              <a:t>Nano- 	(n) 	= 1 billionth 		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-9</a:t>
            </a:r>
          </a:p>
          <a:p>
            <a:pPr lvl="1"/>
            <a:r>
              <a:rPr lang="en-US" dirty="0"/>
              <a:t>Pico- 	(p) 	= 1 trillionth 		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-12</a:t>
            </a:r>
          </a:p>
          <a:p>
            <a:pPr lvl="1"/>
            <a:r>
              <a:rPr lang="en-US" dirty="0" err="1"/>
              <a:t>Femto</a:t>
            </a:r>
            <a:r>
              <a:rPr lang="en-US" dirty="0"/>
              <a:t>- 	(f) 	= 1 quadrillionth 	=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-15</a:t>
            </a:r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3B042-018C-E382-FC55-BD83C081C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70108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C8A9-D0C1-3722-E14F-336AC11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000" dirty="0"/>
              <a:t>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2217-3AF8-4B13-0A86-D71A852A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Hertz = clock cycles per second (frequency)</a:t>
            </a:r>
          </a:p>
          <a:p>
            <a:pPr lvl="1" eaLnBrk="1" hangingPunct="1"/>
            <a:r>
              <a:rPr lang="en-US" altLang="tr-TR" sz="2000" dirty="0"/>
              <a:t>1MHz = 1,000,000Hz</a:t>
            </a:r>
          </a:p>
          <a:p>
            <a:pPr lvl="1" eaLnBrk="1" hangingPunct="1"/>
            <a:r>
              <a:rPr lang="en-US" altLang="tr-TR" sz="2000" dirty="0"/>
              <a:t>Processor speeds are measured in MHz or GHz.</a:t>
            </a:r>
          </a:p>
          <a:p>
            <a:pPr eaLnBrk="1" hangingPunct="1"/>
            <a:endParaRPr lang="en-US" altLang="tr-TR" dirty="0"/>
          </a:p>
          <a:p>
            <a:pPr eaLnBrk="1" hangingPunct="1"/>
            <a:r>
              <a:rPr lang="en-US" altLang="tr-TR" dirty="0"/>
              <a:t>Byte = a unit of storage</a:t>
            </a:r>
          </a:p>
          <a:p>
            <a:pPr lvl="1" eaLnBrk="1" hangingPunct="1"/>
            <a:r>
              <a:rPr lang="en-US" altLang="tr-TR" sz="2000" dirty="0"/>
              <a:t>1KB = 2</a:t>
            </a:r>
            <a:r>
              <a:rPr lang="en-US" altLang="tr-TR" sz="2000" baseline="30000" dirty="0"/>
              <a:t>10</a:t>
            </a:r>
            <a:r>
              <a:rPr lang="en-US" altLang="tr-TR" sz="2000" dirty="0"/>
              <a:t> = 1024 Bytes</a:t>
            </a:r>
          </a:p>
          <a:p>
            <a:pPr lvl="1" eaLnBrk="1" hangingPunct="1"/>
            <a:r>
              <a:rPr lang="en-US" altLang="tr-TR" sz="2000" dirty="0"/>
              <a:t>1MB = 2</a:t>
            </a:r>
            <a:r>
              <a:rPr lang="en-US" altLang="tr-TR" sz="2000" baseline="30000" dirty="0"/>
              <a:t>20</a:t>
            </a:r>
            <a:r>
              <a:rPr lang="en-US" altLang="tr-TR" sz="2000" dirty="0"/>
              <a:t> = 1 048 576 Bytes</a:t>
            </a:r>
          </a:p>
          <a:p>
            <a:pPr lvl="1" eaLnBrk="1" hangingPunct="1"/>
            <a:r>
              <a:rPr lang="en-US" altLang="tr-TR" sz="2000" dirty="0"/>
              <a:t>1GB = 2</a:t>
            </a:r>
            <a:r>
              <a:rPr lang="en-US" altLang="tr-TR" sz="2000" baseline="30000" dirty="0"/>
              <a:t>30</a:t>
            </a:r>
            <a:r>
              <a:rPr lang="en-US" altLang="tr-TR" sz="2000" dirty="0"/>
              <a:t> = 1 073 700 000 Bytes</a:t>
            </a:r>
          </a:p>
          <a:p>
            <a:pPr lvl="1" eaLnBrk="1" hangingPunct="1"/>
            <a:r>
              <a:rPr lang="en-US" altLang="tr-TR" sz="2000" dirty="0"/>
              <a:t>1TB = 2</a:t>
            </a:r>
            <a:r>
              <a:rPr lang="en-US" altLang="tr-TR" sz="2000" baseline="30000" dirty="0"/>
              <a:t>40</a:t>
            </a:r>
            <a:r>
              <a:rPr lang="en-US" altLang="tr-TR" sz="2000" dirty="0"/>
              <a:t> = 1 099 5 00 000 000 Bytes</a:t>
            </a:r>
          </a:p>
          <a:p>
            <a:pPr lvl="1" eaLnBrk="1" hangingPunct="1"/>
            <a:r>
              <a:rPr lang="en-US" altLang="tr-TR" sz="2000" dirty="0"/>
              <a:t>Main memory (RAM) is measured in MB (or GB)</a:t>
            </a:r>
          </a:p>
          <a:p>
            <a:pPr lvl="1" eaLnBrk="1" hangingPunct="1"/>
            <a:r>
              <a:rPr lang="en-US" altLang="tr-TR" sz="2000" dirty="0"/>
              <a:t>Disk storage is measured in GB for small systems, TB for large systems.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FCDF2-C805-69AB-2FB3-77CF0785AE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07478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EA4B-B072-18B8-806A-4FFC6A13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4E1D-9400-957B-7562-0AEABF70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</a:t>
            </a:r>
          </a:p>
          <a:p>
            <a:pPr lvl="1"/>
            <a:r>
              <a:rPr lang="en-US" dirty="0"/>
              <a:t>Process and store all forms of data in binary format</a:t>
            </a:r>
          </a:p>
          <a:p>
            <a:endParaRPr lang="en-US" dirty="0"/>
          </a:p>
          <a:p>
            <a:r>
              <a:rPr lang="en-US" dirty="0"/>
              <a:t>Human communication </a:t>
            </a:r>
          </a:p>
          <a:p>
            <a:pPr lvl="1"/>
            <a:r>
              <a:rPr lang="en-US" dirty="0"/>
              <a:t>Includes language, images and sounds</a:t>
            </a:r>
          </a:p>
          <a:p>
            <a:endParaRPr lang="en-US" dirty="0"/>
          </a:p>
          <a:p>
            <a:r>
              <a:rPr lang="en-US" dirty="0"/>
              <a:t>Data formats: </a:t>
            </a:r>
          </a:p>
          <a:p>
            <a:pPr lvl="1"/>
            <a:r>
              <a:rPr lang="en-US" dirty="0"/>
              <a:t>Specifications for converting data into computer-usable form</a:t>
            </a:r>
          </a:p>
          <a:p>
            <a:pPr lvl="1"/>
            <a:r>
              <a:rPr lang="en-US" dirty="0"/>
              <a:t>Define the different ways human data may be represented, stored and processed by a computer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3BA2D-5DCE-FF23-1205-356903D88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1391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3E13-4CE6-4045-D982-72E354DA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r-TR" sz="3600" b="0" dirty="0">
                <a:solidFill>
                  <a:srgbClr val="FF0000"/>
                </a:solidFill>
                <a:ea typeface="+mn-ea"/>
              </a:rPr>
              <a:t>Outline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8E579-F81A-F525-ABA0-8CB4B509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tr-TR" dirty="0">
                <a:solidFill>
                  <a:srgbClr val="00B0F0"/>
                </a:solidFill>
              </a:rPr>
              <a:t>Definition of Informatics</a:t>
            </a:r>
          </a:p>
          <a:p>
            <a:r>
              <a:rPr lang="en-GB" altLang="tr-TR" dirty="0">
                <a:solidFill>
                  <a:srgbClr val="00B0F0"/>
                </a:solidFill>
              </a:rPr>
              <a:t>Data - Information - I Knowledge </a:t>
            </a:r>
          </a:p>
          <a:p>
            <a:r>
              <a:rPr lang="en-GB" altLang="tr-TR" dirty="0">
                <a:solidFill>
                  <a:srgbClr val="00B0F0"/>
                </a:solidFill>
              </a:rPr>
              <a:t>Definition of System </a:t>
            </a:r>
          </a:p>
          <a:p>
            <a:r>
              <a:rPr lang="en-GB" altLang="tr-TR" dirty="0">
                <a:solidFill>
                  <a:srgbClr val="00B0F0"/>
                </a:solidFill>
              </a:rPr>
              <a:t>Information Systems </a:t>
            </a:r>
          </a:p>
          <a:p>
            <a:r>
              <a:rPr lang="tr-TR" altLang="tr-TR" dirty="0">
                <a:solidFill>
                  <a:srgbClr val="00B0F0"/>
                </a:solidFill>
              </a:rPr>
              <a:t>Digital System</a:t>
            </a:r>
            <a:r>
              <a:rPr lang="en-US" altLang="tr-TR" dirty="0">
                <a:solidFill>
                  <a:srgbClr val="00B0F0"/>
                </a:solidFill>
              </a:rPr>
              <a:t>s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A Digital Computer Example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Transducers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Analogue/Digital Conversion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Sampling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Measures in Computers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Data Formats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Data Representation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Number Systems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Codes </a:t>
            </a:r>
          </a:p>
          <a:p>
            <a:r>
              <a:rPr lang="en-US" altLang="tr-TR" dirty="0">
                <a:solidFill>
                  <a:srgbClr val="00B0F0"/>
                </a:solidFill>
              </a:rPr>
              <a:t>Logic </a:t>
            </a:r>
            <a:endParaRPr lang="tr-TR" altLang="tr-TR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tr-TR" sz="3038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63388-2D14-FECC-557B-E07CF1FD6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22978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9485-8DD2-66E9-36CE-1A2D0EA9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7EC7E-7A40-DC8F-AE9E-3A0411E1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input</a:t>
            </a:r>
          </a:p>
          <a:p>
            <a:pPr lvl="1"/>
            <a:r>
              <a:rPr lang="en-US" dirty="0"/>
              <a:t>Begins as discrete input </a:t>
            </a:r>
          </a:p>
          <a:p>
            <a:pPr lvl="2"/>
            <a:r>
              <a:rPr lang="en-US" dirty="0"/>
              <a:t>Example: keyboard input such as A  1+2=3 math</a:t>
            </a:r>
          </a:p>
          <a:p>
            <a:pPr lvl="3"/>
            <a:r>
              <a:rPr lang="en-US" dirty="0"/>
              <a:t>Keyboard generates a binary number code for each key</a:t>
            </a:r>
          </a:p>
          <a:p>
            <a:r>
              <a:rPr lang="en-US" dirty="0"/>
              <a:t>Analog</a:t>
            </a:r>
          </a:p>
          <a:p>
            <a:pPr lvl="1"/>
            <a:r>
              <a:rPr lang="en-US" dirty="0"/>
              <a:t>Continuous data such as sound or images</a:t>
            </a:r>
          </a:p>
          <a:p>
            <a:pPr lvl="2"/>
            <a:r>
              <a:rPr lang="en-US" dirty="0"/>
              <a:t>Requires hardware to convert data into binary numbers</a:t>
            </a:r>
            <a:endParaRPr lang="tr-TR" dirty="0"/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52E57-503C-F629-DCAB-8FA8A131F87F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4221088"/>
            <a:ext cx="7128792" cy="1753791"/>
            <a:chOff x="934" y="2640"/>
            <a:chExt cx="4397" cy="1473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E0EAF1AB-915E-AF16-CF7B-D1736FF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40"/>
              <a:ext cx="1779" cy="1473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Computer</a:t>
              </a:r>
              <a:endParaRPr lang="tr-TR" altLang="en-US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endParaRPr lang="tr-TR" altLang="en-US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tr-TR" altLang="en-US" sz="1200" b="1" dirty="0" err="1">
                  <a:solidFill>
                    <a:srgbClr val="FFFF00"/>
                  </a:solidFill>
                </a:rPr>
                <a:t>Computer</a:t>
              </a:r>
              <a:r>
                <a:rPr lang="tr-TR" altLang="en-US" sz="1200" b="1" dirty="0">
                  <a:solidFill>
                    <a:srgbClr val="FFFF00"/>
                  </a:solidFill>
                </a:rPr>
                <a:t> </a:t>
              </a:r>
              <a:r>
                <a:rPr lang="tr-TR" altLang="en-US" sz="1200" b="1" dirty="0" err="1">
                  <a:solidFill>
                    <a:srgbClr val="FFFF00"/>
                  </a:solidFill>
                </a:rPr>
                <a:t>representation</a:t>
              </a:r>
              <a:r>
                <a:rPr lang="tr-TR" altLang="en-US" sz="1200" b="1" dirty="0">
                  <a:solidFill>
                    <a:srgbClr val="FFFF00"/>
                  </a:solidFill>
                </a:rPr>
                <a:t>:</a:t>
              </a:r>
              <a:endParaRPr lang="en-US" altLang="en-US" sz="1200" b="1" dirty="0">
                <a:solidFill>
                  <a:srgbClr val="FFFF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FF00"/>
                  </a:solidFill>
                </a:rPr>
                <a:t>1101000101010101…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4136B4C4-CEC5-2602-63C7-5688B866C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3" y="2920"/>
              <a:ext cx="576" cy="1008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Input device</a:t>
              </a:r>
              <a:endParaRPr lang="en-US" altLang="en-US" b="1" dirty="0">
                <a:solidFill>
                  <a:srgbClr val="FF9F11"/>
                </a:solidFill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F3413740-B243-63D8-4950-8E246D9E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" y="2858"/>
              <a:ext cx="1104" cy="11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en-US" b="1" dirty="0">
                  <a:solidFill>
                    <a:schemeClr val="bg1"/>
                  </a:solidFill>
                </a:rPr>
                <a:t>Human form:</a:t>
              </a:r>
            </a:p>
            <a:p>
              <a:pPr>
                <a:spcBef>
                  <a:spcPct val="50000"/>
                </a:spcBef>
              </a:pPr>
              <a:r>
                <a:rPr lang="tr-TR" altLang="en-US" b="1" dirty="0">
                  <a:solidFill>
                    <a:srgbClr val="FFFF00"/>
                  </a:solidFill>
                </a:rPr>
                <a:t>abcde1453</a:t>
              </a:r>
              <a:endParaRPr lang="en-US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278590F4-EEA2-5182-52EE-4B9F0E0F3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8" y="3366"/>
              <a:ext cx="473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4606B776-0A75-B737-4ED7-1FB0C7184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3366"/>
              <a:ext cx="473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7F66C2-B17C-845B-30CB-AECD106535E2}"/>
              </a:ext>
            </a:extLst>
          </p:cNvPr>
          <p:cNvSpPr txBox="1"/>
          <p:nvPr/>
        </p:nvSpPr>
        <p:spPr>
          <a:xfrm>
            <a:off x="2554535" y="4738857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n-US" dirty="0">
                <a:solidFill>
                  <a:schemeClr val="tx1"/>
                </a:solidFill>
              </a:rPr>
              <a:t>data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714954-C457-0A57-FFA2-8B97C6079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4587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D1F0-FB8D-90E9-5F8C-F5E39A14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Data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8352-2C52-AD08-85D0-BE0970B6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80071D3-E06E-8F3E-DA55-331067BEC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100062"/>
              </p:ext>
            </p:extLst>
          </p:nvPr>
        </p:nvGraphicFramePr>
        <p:xfrm>
          <a:off x="611560" y="1125536"/>
          <a:ext cx="7632848" cy="5399088"/>
        </p:xfrm>
        <a:graphic>
          <a:graphicData uri="http://schemas.openxmlformats.org/drawingml/2006/table">
            <a:tbl>
              <a:tblPr/>
              <a:tblGrid>
                <a:gridCol w="3142938">
                  <a:extLst>
                    <a:ext uri="{9D8B030D-6E8A-4147-A177-3AD203B41FA5}">
                      <a16:colId xmlns:a16="http://schemas.microsoft.com/office/drawing/2014/main" val="3406159581"/>
                    </a:ext>
                  </a:extLst>
                </a:gridCol>
                <a:gridCol w="4489910">
                  <a:extLst>
                    <a:ext uri="{9D8B030D-6E8A-4147-A177-3AD203B41FA5}">
                      <a16:colId xmlns:a16="http://schemas.microsoft.com/office/drawing/2014/main" val="214959147"/>
                    </a:ext>
                  </a:extLst>
                </a:gridCol>
              </a:tblGrid>
              <a:tr h="45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Type of Data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Standard(s)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16589"/>
                  </a:ext>
                </a:extLst>
              </a:tr>
              <a:tr h="45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Alphanumeric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Unicode, ASCII, EDCDIC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270524"/>
                  </a:ext>
                </a:extLst>
              </a:tr>
              <a:tr h="1262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Image (bitmapped)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GIF (graphical image format)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TIF (tagged image file format)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PNG (portable network graphics)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092345"/>
                  </a:ext>
                </a:extLst>
              </a:tr>
              <a:tr h="779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Image (object)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PostScript, JPEG, SWF (Macromedia Flash), SVG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10406"/>
                  </a:ext>
                </a:extLst>
              </a:tr>
              <a:tr h="45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Outline graphics and fonts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PostScript, TrueType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586615"/>
                  </a:ext>
                </a:extLst>
              </a:tr>
              <a:tr h="45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Sound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WAV, AVI, MP3, MIDI, WMA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838954"/>
                  </a:ext>
                </a:extLst>
              </a:tr>
              <a:tr h="779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 description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PDF (Adobe Portable Document Format), HTML, XML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88825"/>
                  </a:ext>
                </a:extLst>
              </a:tr>
              <a:tr h="754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Quicktime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MPEG-2, </a:t>
                      </a: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RealVideo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WMV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8382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6323C-2455-4D6D-2BD8-AE9124D50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8999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6CA4-0356-6850-6332-DD330FF2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1649-35A6-E8E0-340F-66418983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Reflects the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Complexity of input source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Type of processing required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Trade-offs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Accuracy and resolution 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Simple photo vs. painting in an art book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Compactness (storage and transmission)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More data required for improved accuracy and resolution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Compression represents data in a more compact form 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Metadata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Ease of manipulation: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Processing simple audio vs. high-fidelity sound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Standardization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Proprietary formats for storing and processing data (WordPerfect vs. Word)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De facto standards:  proprietary standards based on general user acceptance (PostScript)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2D695-413A-3251-D88F-EB8B10CFC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64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D08-AA75-82DD-2179-E38FFF2B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solidFill>
                  <a:schemeClr val="tx1"/>
                </a:solidFill>
              </a:rPr>
              <a:t>Metadata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A94AA-D2A1-3FE6-A8BC-7A76B09F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A</a:t>
            </a:r>
            <a:r>
              <a:rPr lang="en-US" altLang="en-US" dirty="0"/>
              <a:t> set of data that describes and gives information about other data.</a:t>
            </a:r>
            <a:endParaRPr lang="tr-TR" altLang="en-US" dirty="0"/>
          </a:p>
          <a:p>
            <a:pPr lvl="1"/>
            <a:r>
              <a:rPr lang="en-US" altLang="en-US" sz="2000" dirty="0"/>
              <a:t>Descriptive metadata </a:t>
            </a:r>
            <a:endParaRPr lang="tr-TR" altLang="en-US" sz="2000" dirty="0"/>
          </a:p>
          <a:p>
            <a:pPr lvl="2"/>
            <a:r>
              <a:rPr lang="en-US" altLang="en-US" dirty="0"/>
              <a:t>For finding or understanding a resource</a:t>
            </a:r>
          </a:p>
          <a:p>
            <a:pPr lvl="1"/>
            <a:r>
              <a:rPr lang="en-US" altLang="en-US" sz="2000" dirty="0"/>
              <a:t>Administrative metadata</a:t>
            </a:r>
          </a:p>
          <a:p>
            <a:pPr lvl="2"/>
            <a:r>
              <a:rPr lang="en-US" altLang="en-US" dirty="0"/>
              <a:t>Technical metadata</a:t>
            </a:r>
            <a:endParaRPr lang="tr-TR" altLang="en-US" dirty="0"/>
          </a:p>
          <a:p>
            <a:pPr lvl="3"/>
            <a:r>
              <a:rPr lang="en-US" altLang="en-US" sz="1600" dirty="0"/>
              <a:t>For decoding and rendering files</a:t>
            </a:r>
          </a:p>
          <a:p>
            <a:pPr lvl="2"/>
            <a:r>
              <a:rPr lang="en-US" altLang="en-US" dirty="0"/>
              <a:t>Preservation metadata</a:t>
            </a:r>
            <a:endParaRPr lang="tr-TR" altLang="en-US" dirty="0"/>
          </a:p>
          <a:p>
            <a:pPr lvl="3"/>
            <a:r>
              <a:rPr lang="en-US" altLang="en-US" sz="1600" dirty="0"/>
              <a:t>Long-term management of files</a:t>
            </a:r>
          </a:p>
          <a:p>
            <a:pPr lvl="2"/>
            <a:r>
              <a:rPr lang="en-US" altLang="en-US" dirty="0"/>
              <a:t>Rights metadata</a:t>
            </a:r>
            <a:endParaRPr lang="tr-TR" altLang="en-US" dirty="0"/>
          </a:p>
          <a:p>
            <a:pPr lvl="3"/>
            <a:r>
              <a:rPr lang="en-US" altLang="en-US" sz="1600" dirty="0"/>
              <a:t>Intellectual property rights attached to content</a:t>
            </a:r>
          </a:p>
          <a:p>
            <a:pPr lvl="1"/>
            <a:r>
              <a:rPr lang="en-US" altLang="en-US" sz="2000" dirty="0"/>
              <a:t>Structural metadata</a:t>
            </a:r>
            <a:endParaRPr lang="tr-TR" altLang="en-US" sz="2000" dirty="0"/>
          </a:p>
          <a:p>
            <a:pPr lvl="2"/>
            <a:r>
              <a:rPr lang="en-US" altLang="en-US" dirty="0"/>
              <a:t>Relationships of parts of resources to one another</a:t>
            </a:r>
          </a:p>
          <a:p>
            <a:pPr lvl="1"/>
            <a:r>
              <a:rPr lang="en-US" altLang="en-US" sz="2000" dirty="0"/>
              <a:t>Markup languages </a:t>
            </a:r>
            <a:endParaRPr lang="tr-TR" altLang="en-US" sz="2000" dirty="0"/>
          </a:p>
          <a:p>
            <a:pPr lvl="2"/>
            <a:r>
              <a:rPr lang="en-US" altLang="en-US" dirty="0"/>
              <a:t>Integrates metadata and flags for other structural or</a:t>
            </a:r>
            <a:r>
              <a:rPr lang="tr-TR" altLang="en-US" dirty="0"/>
              <a:t> </a:t>
            </a:r>
            <a:r>
              <a:rPr lang="en-US" altLang="en-US" dirty="0"/>
              <a:t>semantic features within content</a:t>
            </a:r>
            <a:endParaRPr lang="tr-TR" alt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0068-03D2-0B99-CF8A-83A941173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94317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62E4-5A2F-1A64-623F-7A920BD3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data do we need to represent?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28B7-5714-C4F7-D5B6-24C03114C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Numbers </a:t>
            </a:r>
          </a:p>
          <a:p>
            <a:pPr lvl="1"/>
            <a:r>
              <a:rPr lang="en-US" dirty="0"/>
              <a:t> signed, unsigned, integers, floating point, complex, rational, irrational, …</a:t>
            </a:r>
          </a:p>
          <a:p>
            <a:r>
              <a:rPr lang="en-US" dirty="0"/>
              <a:t>Text </a:t>
            </a:r>
          </a:p>
          <a:p>
            <a:pPr lvl="1"/>
            <a:r>
              <a:rPr lang="en-US" dirty="0"/>
              <a:t> characters, strings, …</a:t>
            </a:r>
          </a:p>
          <a:p>
            <a:r>
              <a:rPr lang="en-US" dirty="0"/>
              <a:t>Images </a:t>
            </a:r>
          </a:p>
          <a:p>
            <a:pPr lvl="1"/>
            <a:r>
              <a:rPr lang="en-US" dirty="0"/>
              <a:t> pixels, colors, shapes, …</a:t>
            </a:r>
          </a:p>
          <a:p>
            <a:r>
              <a:rPr lang="en-US" dirty="0"/>
              <a:t>Sound</a:t>
            </a:r>
          </a:p>
          <a:p>
            <a:r>
              <a:rPr lang="en-US" dirty="0"/>
              <a:t>Logical </a:t>
            </a:r>
          </a:p>
          <a:p>
            <a:pPr lvl="1"/>
            <a:r>
              <a:rPr lang="en-US" dirty="0"/>
              <a:t> true, false</a:t>
            </a:r>
          </a:p>
          <a:p>
            <a:r>
              <a:rPr lang="en-US" dirty="0"/>
              <a:t>Instructions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Data type: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operations</a:t>
            </a:r>
            <a:r>
              <a:rPr lang="en-US" dirty="0"/>
              <a:t> within the computer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3CC1B-493B-D2C0-C290-AE115841F0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194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9A13-2F0B-2FCE-751E-E6EB2E04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Numbers: Physical Representation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7959-F986-B72F-C75D-EF18B01E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92797"/>
            <a:ext cx="8280920" cy="4931832"/>
          </a:xfrm>
        </p:spPr>
        <p:txBody>
          <a:bodyPr/>
          <a:lstStyle/>
          <a:p>
            <a:r>
              <a:rPr lang="en-US" dirty="0"/>
              <a:t>Different numerals, same number of oranges</a:t>
            </a:r>
          </a:p>
          <a:p>
            <a:pPr lvl="1"/>
            <a:r>
              <a:rPr lang="en-US" dirty="0"/>
              <a:t>Cave dweller:</a:t>
            </a:r>
          </a:p>
          <a:p>
            <a:pPr lvl="2"/>
            <a:r>
              <a:rPr lang="en-US" dirty="0"/>
              <a:t> IIIII</a:t>
            </a:r>
          </a:p>
          <a:p>
            <a:pPr lvl="1"/>
            <a:r>
              <a:rPr lang="en-US" dirty="0"/>
              <a:t>Roman:</a:t>
            </a:r>
          </a:p>
          <a:p>
            <a:pPr lvl="2"/>
            <a:r>
              <a:rPr lang="en-US" dirty="0"/>
              <a:t> V</a:t>
            </a:r>
          </a:p>
          <a:p>
            <a:pPr lvl="1"/>
            <a:r>
              <a:rPr lang="en-US" dirty="0"/>
              <a:t>Arabic:</a:t>
            </a:r>
          </a:p>
          <a:p>
            <a:pPr lvl="2"/>
            <a:r>
              <a:rPr lang="en-US" dirty="0"/>
              <a:t> 5</a:t>
            </a:r>
          </a:p>
          <a:p>
            <a:endParaRPr lang="tr-TR" dirty="0"/>
          </a:p>
          <a:p>
            <a:r>
              <a:rPr lang="en-US" dirty="0"/>
              <a:t>Different bases, same number of oranges </a:t>
            </a:r>
          </a:p>
          <a:p>
            <a:pPr lvl="1"/>
            <a:r>
              <a:rPr lang="tr-TR" dirty="0"/>
              <a:t> </a:t>
            </a:r>
            <a:r>
              <a:rPr lang="en-US" dirty="0"/>
              <a:t>5</a:t>
            </a:r>
            <a:r>
              <a:rPr lang="en-US" baseline="-25000" dirty="0"/>
              <a:t>10</a:t>
            </a:r>
          </a:p>
          <a:p>
            <a:pPr lvl="1"/>
            <a:r>
              <a:rPr lang="en-US" dirty="0"/>
              <a:t>101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12</a:t>
            </a:r>
            <a:r>
              <a:rPr lang="en-US" baseline="-25000" dirty="0"/>
              <a:t>3</a:t>
            </a:r>
            <a:endParaRPr lang="en-GB" baseline="-25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6F911D-2D32-C5C8-FC10-7967B6E71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391602"/>
              </p:ext>
            </p:extLst>
          </p:nvPr>
        </p:nvGraphicFramePr>
        <p:xfrm>
          <a:off x="3923928" y="2060848"/>
          <a:ext cx="3132814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238095" imgH="5200000" progId="Paint.Picture">
                  <p:embed/>
                </p:oleObj>
              </mc:Choice>
              <mc:Fallback>
                <p:oleObj name="Bitmap Image" r:id="rId2" imgW="8238095" imgH="52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60848"/>
                        <a:ext cx="3132814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7E9E-64E1-6823-B09A-CF7467905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08446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F6D9-3E2B-A92D-F36E-6E13AF4B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Number System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C62F8-A129-CFA3-4415-13A9E5BAC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538" y="1125538"/>
                <a:ext cx="8334926" cy="539909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Roman:  position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independent</a:t>
                </a:r>
              </a:p>
              <a:p>
                <a:r>
                  <a:rPr lang="en-US" dirty="0"/>
                  <a:t>Modern:  based on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positional </a:t>
                </a:r>
                <a:r>
                  <a:rPr lang="en-US" dirty="0"/>
                  <a:t>notation (place value)</a:t>
                </a:r>
              </a:p>
              <a:p>
                <a:pPr lvl="1"/>
                <a:r>
                  <a:rPr lang="en-US" dirty="0"/>
                  <a:t>Decimal system: </a:t>
                </a:r>
              </a:p>
              <a:p>
                <a:pPr lvl="2"/>
                <a:r>
                  <a:rPr lang="en-US" dirty="0"/>
                  <a:t>system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positional</a:t>
                </a:r>
                <a:r>
                  <a:rPr lang="en-US" dirty="0"/>
                  <a:t> notation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powers of 10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Binary system: </a:t>
                </a:r>
              </a:p>
              <a:p>
                <a:pPr lvl="2"/>
                <a:r>
                  <a:rPr lang="en-US" dirty="0"/>
                  <a:t>system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positional</a:t>
                </a:r>
                <a:r>
                  <a:rPr lang="en-US" dirty="0"/>
                  <a:t> notation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powers of 2</a:t>
                </a:r>
                <a:r>
                  <a:rPr lang="tr-TR" dirty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Octal system: </a:t>
                </a:r>
              </a:p>
              <a:p>
                <a:pPr lvl="2"/>
                <a:r>
                  <a:rPr lang="en-US" dirty="0"/>
                  <a:t>system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positional</a:t>
                </a:r>
                <a:r>
                  <a:rPr lang="en-US" dirty="0"/>
                  <a:t> notation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powers of 8</a:t>
                </a:r>
                <a:r>
                  <a:rPr lang="tr-TR" dirty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Hexadecimal system: </a:t>
                </a:r>
              </a:p>
              <a:p>
                <a:pPr lvl="2"/>
                <a:r>
                  <a:rPr lang="en-US" dirty="0"/>
                  <a:t>system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positional</a:t>
                </a:r>
                <a:r>
                  <a:rPr lang="en-US" dirty="0"/>
                  <a:t> notation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powers of 16</a:t>
                </a:r>
                <a:r>
                  <a:rPr lang="tr-TR" dirty="0"/>
                  <a:t>.</a:t>
                </a:r>
                <a:endParaRPr lang="en-US" dirty="0"/>
              </a:p>
              <a:p>
                <a:r>
                  <a:rPr lang="en-US" altLang="tr-TR" dirty="0"/>
                  <a:t>Positive radix, positional number systems</a:t>
                </a:r>
              </a:p>
              <a:p>
                <a:r>
                  <a:rPr lang="en-US" altLang="tr-TR" dirty="0"/>
                  <a:t>A number with </a:t>
                </a:r>
                <a:r>
                  <a:rPr lang="en-US" alt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radix</a:t>
                </a:r>
                <a:r>
                  <a:rPr lang="en-US" altLang="tr-TR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tr-TR" b="1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altLang="tr-TR" dirty="0"/>
                  <a:t> is represented by a string of digits:</a:t>
                </a:r>
                <a:br>
                  <a:rPr lang="en-US" altLang="tr-TR" dirty="0"/>
                </a:br>
                <a:r>
                  <a:rPr lang="en-US" altLang="tr-TR" sz="1500" dirty="0"/>
                  <a:t>     </a:t>
                </a:r>
                <a:r>
                  <a:rPr lang="en-US" altLang="tr-TR" b="1" i="1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tr-TR" b="1" baseline="-25000" dirty="0">
                    <a:solidFill>
                      <a:srgbClr val="C00000"/>
                    </a:solidFill>
                  </a:rPr>
                  <a:t>n </a:t>
                </a:r>
                <a:r>
                  <a:rPr lang="en-US" altLang="tr-TR" baseline="-25000" dirty="0">
                    <a:solidFill>
                      <a:srgbClr val="C00000"/>
                    </a:solidFill>
                  </a:rPr>
                  <a:t>- </a:t>
                </a:r>
                <a:r>
                  <a:rPr lang="en-US" altLang="tr-TR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altLang="tr-TR" b="1" i="1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tr-TR" b="1" baseline="-25000" dirty="0">
                    <a:solidFill>
                      <a:srgbClr val="C00000"/>
                    </a:solidFill>
                  </a:rPr>
                  <a:t>n </a:t>
                </a:r>
                <a:r>
                  <a:rPr lang="en-US" altLang="tr-TR" baseline="-25000" dirty="0">
                    <a:solidFill>
                      <a:srgbClr val="C00000"/>
                    </a:solidFill>
                  </a:rPr>
                  <a:t>- </a:t>
                </a:r>
                <a:r>
                  <a:rPr lang="en-US" altLang="tr-TR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tr-TR" b="1" dirty="0">
                    <a:solidFill>
                      <a:srgbClr val="C00000"/>
                    </a:solidFill>
                  </a:rPr>
                  <a:t> … </a:t>
                </a:r>
                <a:r>
                  <a:rPr lang="en-US" altLang="tr-TR" b="1" i="1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tr-TR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altLang="tr-TR" b="1" i="1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tr-TR" b="1" baseline="-25000" dirty="0">
                    <a:solidFill>
                      <a:srgbClr val="C00000"/>
                    </a:solidFill>
                  </a:rPr>
                  <a:t>0 </a:t>
                </a:r>
                <a:r>
                  <a:rPr lang="en-US" altLang="tr-TR" b="1" dirty="0">
                    <a:solidFill>
                      <a:srgbClr val="FF3300"/>
                    </a:solidFill>
                  </a:rPr>
                  <a:t>.</a:t>
                </a:r>
                <a:r>
                  <a:rPr lang="en-US" altLang="tr-TR" b="1" dirty="0"/>
                  <a:t> </a:t>
                </a:r>
                <a:r>
                  <a:rPr lang="en-US" altLang="tr-TR" b="1" i="1" dirty="0">
                    <a:solidFill>
                      <a:srgbClr val="00B0F0"/>
                    </a:solidFill>
                  </a:rPr>
                  <a:t>A</a:t>
                </a:r>
                <a:r>
                  <a:rPr lang="en-US" altLang="tr-TR" baseline="-25000" dirty="0">
                    <a:solidFill>
                      <a:srgbClr val="00B0F0"/>
                    </a:solidFill>
                  </a:rPr>
                  <a:t>- </a:t>
                </a:r>
                <a:r>
                  <a:rPr lang="en-US" altLang="tr-TR" b="1" baseline="-25000" dirty="0">
                    <a:solidFill>
                      <a:srgbClr val="00B0F0"/>
                    </a:solidFill>
                  </a:rPr>
                  <a:t>1 </a:t>
                </a:r>
                <a:r>
                  <a:rPr lang="en-US" altLang="tr-TR" b="1" i="1" dirty="0">
                    <a:solidFill>
                      <a:srgbClr val="00B0F0"/>
                    </a:solidFill>
                  </a:rPr>
                  <a:t>A</a:t>
                </a:r>
                <a:r>
                  <a:rPr lang="en-US" altLang="tr-TR" baseline="-25000" dirty="0">
                    <a:solidFill>
                      <a:srgbClr val="00B0F0"/>
                    </a:solidFill>
                  </a:rPr>
                  <a:t>- </a:t>
                </a:r>
                <a:r>
                  <a:rPr lang="en-US" altLang="tr-TR" b="1" baseline="-25000" dirty="0">
                    <a:solidFill>
                      <a:srgbClr val="00B0F0"/>
                    </a:solidFill>
                  </a:rPr>
                  <a:t>2 </a:t>
                </a:r>
                <a:r>
                  <a:rPr lang="en-US" altLang="tr-TR" b="1" dirty="0">
                    <a:solidFill>
                      <a:srgbClr val="00B0F0"/>
                    </a:solidFill>
                  </a:rPr>
                  <a:t>… </a:t>
                </a:r>
                <a:r>
                  <a:rPr lang="en-US" altLang="tr-TR" b="1" i="1" dirty="0">
                    <a:solidFill>
                      <a:srgbClr val="00B0F0"/>
                    </a:solidFill>
                  </a:rPr>
                  <a:t>A</a:t>
                </a:r>
                <a:r>
                  <a:rPr lang="en-US" altLang="tr-TR" baseline="-25000" dirty="0">
                    <a:solidFill>
                      <a:srgbClr val="00B0F0"/>
                    </a:solidFill>
                  </a:rPr>
                  <a:t>- </a:t>
                </a:r>
                <a:r>
                  <a:rPr lang="en-US" altLang="tr-TR" b="1" baseline="-25000" dirty="0">
                    <a:solidFill>
                      <a:srgbClr val="00B0F0"/>
                    </a:solidFill>
                  </a:rPr>
                  <a:t>m </a:t>
                </a:r>
                <a:r>
                  <a:rPr lang="en-US" altLang="tr-TR" b="1" baseline="-25000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+</a:t>
                </a:r>
                <a:r>
                  <a:rPr lang="en-US" altLang="tr-TR" baseline="-250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tr-TR" b="1" baseline="-25000" dirty="0">
                    <a:solidFill>
                      <a:srgbClr val="00B0F0"/>
                    </a:solidFill>
                  </a:rPr>
                  <a:t>1 </a:t>
                </a:r>
                <a:r>
                  <a:rPr lang="en-US" altLang="tr-TR" b="1" i="1" dirty="0">
                    <a:solidFill>
                      <a:srgbClr val="00B0F0"/>
                    </a:solidFill>
                  </a:rPr>
                  <a:t>A</a:t>
                </a:r>
                <a:r>
                  <a:rPr lang="en-US" altLang="tr-TR" baseline="-25000" dirty="0">
                    <a:solidFill>
                      <a:srgbClr val="00B0F0"/>
                    </a:solidFill>
                  </a:rPr>
                  <a:t>- </a:t>
                </a:r>
                <a:r>
                  <a:rPr lang="en-US" altLang="tr-TR" b="1" baseline="-25000" dirty="0">
                    <a:solidFill>
                      <a:srgbClr val="00B0F0"/>
                    </a:solidFill>
                  </a:rPr>
                  <a:t>m</a:t>
                </a:r>
                <a:r>
                  <a:rPr lang="en-US" altLang="tr-TR" baseline="-25000" dirty="0">
                    <a:solidFill>
                      <a:srgbClr val="00B0F0"/>
                    </a:solidFill>
                  </a:rPr>
                  <a:t> </a:t>
                </a:r>
                <a:br>
                  <a:rPr lang="en-US" altLang="tr-TR" baseline="-25000" dirty="0"/>
                </a:br>
                <a:r>
                  <a:rPr lang="en-US" altLang="tr-TR" dirty="0"/>
                  <a:t>in which </a:t>
                </a:r>
                <a:r>
                  <a:rPr lang="en-US" altLang="tr-TR" dirty="0">
                    <a:solidFill>
                      <a:schemeClr val="accent1">
                        <a:lumMod val="75000"/>
                      </a:schemeClr>
                    </a:solidFill>
                  </a:rPr>
                  <a:t>0 </a:t>
                </a:r>
                <a:r>
                  <a:rPr lang="en-US" altLang="tr-TR" dirty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£ </a:t>
                </a:r>
                <a:r>
                  <a:rPr lang="en-US" alt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altLang="tr-TR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altLang="tr-TR" dirty="0">
                    <a:solidFill>
                      <a:schemeClr val="accent1">
                        <a:lumMod val="75000"/>
                      </a:schemeClr>
                    </a:solidFill>
                  </a:rPr>
                  <a:t> &lt; </a:t>
                </a:r>
                <a:r>
                  <a:rPr lang="en-US" alt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altLang="tr-TR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tr-TR" dirty="0"/>
                  <a:t>and </a:t>
                </a:r>
                <a:r>
                  <a:rPr lang="en-US" altLang="tr-TR" sz="3000" b="1" dirty="0">
                    <a:solidFill>
                      <a:srgbClr val="FF3300"/>
                    </a:solidFill>
                  </a:rPr>
                  <a:t>.</a:t>
                </a:r>
                <a:r>
                  <a:rPr lang="en-US" altLang="tr-TR" dirty="0"/>
                  <a:t> is the </a:t>
                </a:r>
                <a:r>
                  <a:rPr lang="en-US" altLang="tr-TR" dirty="0">
                    <a:solidFill>
                      <a:schemeClr val="accent1">
                        <a:lumMod val="75000"/>
                      </a:schemeClr>
                    </a:solidFill>
                  </a:rPr>
                  <a:t>radix point</a:t>
                </a:r>
                <a:r>
                  <a:rPr lang="en-US" altLang="tr-TR" dirty="0"/>
                  <a:t>.</a:t>
                </a:r>
              </a:p>
              <a:p>
                <a:r>
                  <a:rPr lang="en-US" altLang="tr-TR" dirty="0"/>
                  <a:t>The string of digits represents the power series:</a:t>
                </a:r>
                <a:endParaRPr lang="tr-TR" alt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altLang="tr-TR" sz="15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altLang="tr-TR" sz="15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altLang="tr-TR" sz="15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𝑁𝑢𝑚𝑏𝑒𝑟</m:t>
                              </m:r>
                            </m:e>
                          </m:d>
                        </m:e>
                        <m:sub>
                          <m:r>
                            <a:rPr lang="tr-TR" altLang="tr-TR" sz="15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altLang="tr-TR" sz="15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altLang="tr-TR" sz="15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altLang="tr-TR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altLang="tr-TR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altLang="tr-TR" sz="15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altLang="tr-TR" sz="15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tr-TR" altLang="tr-TR" sz="15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altLang="tr-TR" sz="15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altLang="tr-TR" sz="15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altLang="tr-TR" sz="15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altLang="tr-TR" sz="15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altLang="tr-TR" sz="1500" dirty="0"/>
              </a:p>
              <a:p>
                <a:pPr marL="0" indent="0">
                  <a:buNone/>
                </a:pPr>
                <a:r>
                  <a:rPr lang="tr-TR" altLang="tr-TR" sz="15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			</a:t>
                </a:r>
                <a:r>
                  <a:rPr lang="en-US" altLang="tr-TR" sz="15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altLang="tr-TR" sz="15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Integer Portion</a:t>
                </a:r>
                <a:r>
                  <a:rPr lang="en-US" altLang="tr-TR" sz="15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tr-TR" altLang="tr-TR" sz="15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 +  </a:t>
                </a:r>
                <a:r>
                  <a:rPr lang="en-US" altLang="tr-TR" sz="15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altLang="tr-TR" sz="1500" b="1" dirty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Fraction Portion</a:t>
                </a:r>
                <a:r>
                  <a:rPr lang="en-US" altLang="tr-TR" sz="15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endParaRPr lang="tr-TR" altLang="tr-TR" sz="1500" dirty="0"/>
              </a:p>
              <a:p>
                <a:endParaRPr lang="en-GB" sz="1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7C62F8-A129-CFA3-4415-13A9E5BAC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538" y="1125538"/>
                <a:ext cx="8334926" cy="5399090"/>
              </a:xfrm>
              <a:blipFill>
                <a:blip r:embed="rId2"/>
                <a:stretch>
                  <a:fillRect l="-585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4275-28ED-586E-F13B-7F9A283F9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21318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79E55C1B-1CCE-1C97-86F2-5FD28D9C7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Decimal Numbers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EA48A127-81C9-EAD1-A999-B07F77674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80920" cy="518457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ecimal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means that we have ten digits to use in our representation 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/>
              <a:t>the symbols 0 through 9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/>
              <a:t>What is 3546?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/>
              <a:t>it is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three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thousands </a:t>
            </a:r>
            <a:r>
              <a:rPr lang="en-US" sz="2000" dirty="0"/>
              <a:t>plus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five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hundreds </a:t>
            </a:r>
            <a:r>
              <a:rPr lang="en-US" sz="2000" dirty="0"/>
              <a:t>plus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four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tens </a:t>
            </a:r>
            <a:r>
              <a:rPr lang="en-US" sz="2000" dirty="0"/>
              <a:t>plus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six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ones</a:t>
            </a:r>
            <a:r>
              <a:rPr lang="en-US" sz="2000" dirty="0"/>
              <a:t>.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/>
              <a:t>i.e. 3546 = 3</a:t>
            </a:r>
            <a:r>
              <a:rPr lang="en-US" sz="2000" dirty="0">
                <a:cs typeface="Times New Roman" pitchFamily="18" charset="0"/>
              </a:rPr>
              <a:t>×</a:t>
            </a:r>
            <a:r>
              <a:rPr lang="en-US" sz="2000" dirty="0"/>
              <a:t>10</a:t>
            </a:r>
            <a:r>
              <a:rPr lang="en-US" sz="2000" baseline="30000" dirty="0"/>
              <a:t>3</a:t>
            </a:r>
            <a:r>
              <a:rPr lang="en-US" sz="2000" dirty="0"/>
              <a:t> + 5</a:t>
            </a:r>
            <a:r>
              <a:rPr lang="en-US" sz="2000" dirty="0">
                <a:cs typeface="Times New Roman" pitchFamily="18" charset="0"/>
              </a:rPr>
              <a:t>×</a:t>
            </a:r>
            <a:r>
              <a:rPr lang="en-US" sz="2000" dirty="0"/>
              <a:t>10</a:t>
            </a:r>
            <a:r>
              <a:rPr lang="en-US" sz="2000" baseline="30000" dirty="0"/>
              <a:t>2</a:t>
            </a:r>
            <a:r>
              <a:rPr lang="en-US" sz="2000" dirty="0"/>
              <a:t> + 4</a:t>
            </a:r>
            <a:r>
              <a:rPr lang="en-US" sz="2000" dirty="0">
                <a:cs typeface="Times New Roman" pitchFamily="18" charset="0"/>
              </a:rPr>
              <a:t>×</a:t>
            </a:r>
            <a:r>
              <a:rPr lang="en-US" sz="2000" dirty="0"/>
              <a:t>10</a:t>
            </a:r>
            <a:r>
              <a:rPr lang="en-US" sz="2000" baseline="30000" dirty="0"/>
              <a:t>1</a:t>
            </a:r>
            <a:r>
              <a:rPr lang="en-US" sz="2000" dirty="0"/>
              <a:t> + 6</a:t>
            </a:r>
            <a:r>
              <a:rPr lang="en-US" sz="2000" dirty="0">
                <a:cs typeface="Times New Roman" pitchFamily="18" charset="0"/>
              </a:rPr>
              <a:t>×</a:t>
            </a:r>
            <a:r>
              <a:rPr lang="en-US" sz="2000" dirty="0"/>
              <a:t>10</a:t>
            </a:r>
            <a:r>
              <a:rPr lang="en-US" sz="2000" baseline="30000" dirty="0"/>
              <a:t>0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dirty="0"/>
              <a:t>How about negative numbers?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dirty="0"/>
              <a:t>we use two more </a:t>
            </a:r>
            <a:r>
              <a:rPr lang="en-US" sz="2000" u="sng" dirty="0"/>
              <a:t>symbols</a:t>
            </a:r>
            <a:r>
              <a:rPr lang="en-US" sz="2000" dirty="0"/>
              <a:t> to distinguish positive and negative: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   </a:t>
            </a:r>
            <a:r>
              <a:rPr lang="en-US" sz="2000" b="1" dirty="0">
                <a:solidFill>
                  <a:schemeClr val="accent1"/>
                </a:solidFill>
              </a:rPr>
              <a:t>+</a:t>
            </a:r>
            <a:r>
              <a:rPr lang="en-US" sz="2000" dirty="0"/>
              <a:t> </a:t>
            </a:r>
            <a:r>
              <a:rPr lang="tr-TR" sz="2000" dirty="0"/>
              <a:t>  </a:t>
            </a:r>
            <a:r>
              <a:rPr lang="en-US" sz="2000" dirty="0"/>
              <a:t>and </a:t>
            </a:r>
            <a:r>
              <a:rPr lang="tr-TR" sz="2000" dirty="0"/>
              <a:t>  </a:t>
            </a:r>
            <a:r>
              <a:rPr lang="en-US" sz="2000" b="1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4C906-3E79-46FC-BCAD-72C65B6B6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66612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C303-89B8-4DAC-3C21-20E6FF20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Computer</a:t>
            </a:r>
            <a:r>
              <a:rPr lang="tr-TR" dirty="0"/>
              <a:t> Data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552D-51CF-3532-0469-63F85A11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data stored as binary numbers</a:t>
            </a:r>
          </a:p>
          <a:p>
            <a:pPr lvl="1"/>
            <a:r>
              <a:rPr lang="en-US" dirty="0"/>
              <a:t>Interpreted based on</a:t>
            </a:r>
          </a:p>
          <a:p>
            <a:pPr lvl="2"/>
            <a:r>
              <a:rPr lang="en-US" dirty="0"/>
              <a:t>Operations computer can perform</a:t>
            </a:r>
          </a:p>
          <a:p>
            <a:pPr lvl="2"/>
            <a:r>
              <a:rPr lang="en-US" dirty="0"/>
              <a:t>Data types supported by programming language used to create application</a:t>
            </a:r>
          </a:p>
          <a:p>
            <a:r>
              <a:rPr lang="tr-TR" dirty="0"/>
              <a:t>Simple Data </a:t>
            </a:r>
            <a:r>
              <a:rPr lang="tr-TR" dirty="0" err="1"/>
              <a:t>Types</a:t>
            </a:r>
            <a:endParaRPr lang="tr-TR" dirty="0"/>
          </a:p>
          <a:p>
            <a:pPr lvl="1"/>
            <a:r>
              <a:rPr lang="en-US" dirty="0"/>
              <a:t>Boolean: </a:t>
            </a:r>
            <a:endParaRPr lang="tr-TR" dirty="0"/>
          </a:p>
          <a:p>
            <a:pPr lvl="2"/>
            <a:r>
              <a:rPr lang="en-US" dirty="0"/>
              <a:t>2-valued variables or constants with values of true or false</a:t>
            </a:r>
          </a:p>
          <a:p>
            <a:pPr lvl="1"/>
            <a:r>
              <a:rPr lang="en-US" dirty="0"/>
              <a:t>Char: </a:t>
            </a:r>
            <a:endParaRPr lang="tr-TR" dirty="0"/>
          </a:p>
          <a:p>
            <a:pPr lvl="2"/>
            <a:r>
              <a:rPr lang="en-US" dirty="0"/>
              <a:t>Variable or constant that holds alphanumeric character</a:t>
            </a:r>
          </a:p>
          <a:p>
            <a:pPr lvl="1"/>
            <a:r>
              <a:rPr lang="en-US" dirty="0"/>
              <a:t>Enumerated</a:t>
            </a:r>
            <a:r>
              <a:rPr lang="tr-TR" dirty="0"/>
              <a:t>: </a:t>
            </a:r>
          </a:p>
          <a:p>
            <a:pPr lvl="2"/>
            <a:r>
              <a:rPr lang="en-US" dirty="0"/>
              <a:t>User-defined data types with possible values listed in definition</a:t>
            </a:r>
          </a:p>
          <a:p>
            <a:pPr lvl="3"/>
            <a:r>
              <a:rPr lang="en-US" dirty="0"/>
              <a:t>Type </a:t>
            </a:r>
            <a:r>
              <a:rPr lang="en-US" dirty="0" err="1"/>
              <a:t>DayOfWeek</a:t>
            </a:r>
            <a:r>
              <a:rPr lang="en-US" dirty="0"/>
              <a:t> = Mon, Tues, Wed, Thurs, Fri, Sat, Sun </a:t>
            </a:r>
          </a:p>
          <a:p>
            <a:pPr lvl="1"/>
            <a:r>
              <a:rPr lang="en-US" dirty="0"/>
              <a:t>Integer: </a:t>
            </a:r>
            <a:endParaRPr lang="tr-TR" dirty="0"/>
          </a:p>
          <a:p>
            <a:pPr lvl="2"/>
            <a:r>
              <a:rPr lang="en-US" dirty="0"/>
              <a:t>positive or negative whole numbers</a:t>
            </a:r>
          </a:p>
          <a:p>
            <a:pPr lvl="1"/>
            <a:r>
              <a:rPr lang="en-US" dirty="0"/>
              <a:t>Real</a:t>
            </a:r>
            <a:r>
              <a:rPr lang="tr-TR" dirty="0"/>
              <a:t> </a:t>
            </a:r>
            <a:r>
              <a:rPr lang="tr-TR"/>
              <a:t>: </a:t>
            </a:r>
          </a:p>
          <a:p>
            <a:pPr lvl="2"/>
            <a:r>
              <a:rPr lang="en-US"/>
              <a:t>Numbers </a:t>
            </a:r>
            <a:r>
              <a:rPr lang="en-US" dirty="0"/>
              <a:t>with a decimal point</a:t>
            </a:r>
            <a:r>
              <a:rPr lang="tr-TR" dirty="0"/>
              <a:t>, </a:t>
            </a:r>
            <a:r>
              <a:rPr lang="tr-TR" dirty="0" err="1"/>
              <a:t>whos</a:t>
            </a:r>
            <a:r>
              <a:rPr lang="en-US" dirty="0"/>
              <a:t>e magnitude</a:t>
            </a:r>
            <a:r>
              <a:rPr lang="tr-TR" dirty="0"/>
              <a:t> (</a:t>
            </a:r>
            <a:r>
              <a:rPr lang="en-US" dirty="0"/>
              <a:t>large or small</a:t>
            </a:r>
            <a:r>
              <a:rPr lang="tr-TR" dirty="0"/>
              <a:t>)</a:t>
            </a:r>
            <a:r>
              <a:rPr lang="en-US" dirty="0"/>
              <a:t> exceeds computer’s capability to store as an integer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905C8-79CC-8A31-DC83-5C8CAC3CB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38558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7E8DA-73C4-06EA-BB97-04FC7F17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Representing Numbers</a:t>
            </a:r>
            <a:r>
              <a:rPr lang="tr-TR" altLang="tr-TR" dirty="0"/>
              <a:t> -  </a:t>
            </a:r>
            <a:r>
              <a:rPr lang="en-US" altLang="tr-TR" dirty="0"/>
              <a:t>32-bit Data Word</a:t>
            </a:r>
            <a:endParaRPr lang="tr-TR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2BE09B7C-EA5A-E658-C0A2-9D0EFCAF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4599"/>
            <a:ext cx="5526602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ig Endian and Little Endian in Memory -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5804" r="4946" b="15050"/>
          <a:stretch/>
        </p:blipFill>
        <p:spPr bwMode="auto">
          <a:xfrm>
            <a:off x="3500640" y="3374994"/>
            <a:ext cx="5289669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86935-A947-A1A7-01E3-1D7C70502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7086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5AE6A9A-89A2-E47A-7956-8D3277CF3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Informatics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BF4E-66A3-88B8-C7EF-D935F94B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term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informatics</a:t>
            </a:r>
            <a:r>
              <a:rPr lang="en-US" dirty="0"/>
              <a:t> broadly describes the study and practice of </a:t>
            </a:r>
            <a:r>
              <a:rPr lang="en-US" dirty="0">
                <a:solidFill>
                  <a:srgbClr val="C00000"/>
                </a:solidFill>
              </a:rPr>
              <a:t>creating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storing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finding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manipulating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sharing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tr-TR" dirty="0"/>
              <a:t>Etymology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/>
              <a:t>In 1956 the German computer scientist Karl </a:t>
            </a:r>
            <a:r>
              <a:rPr lang="en-US" dirty="0" err="1"/>
              <a:t>Steinbuch</a:t>
            </a:r>
            <a:r>
              <a:rPr lang="en-US" dirty="0"/>
              <a:t> coined the word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Informatik</a:t>
            </a:r>
            <a:r>
              <a:rPr lang="en-US" dirty="0"/>
              <a:t> </a:t>
            </a:r>
            <a:endParaRPr lang="tr-TR" dirty="0"/>
          </a:p>
          <a:p>
            <a:pPr lvl="3">
              <a:defRPr/>
            </a:pPr>
            <a:r>
              <a:rPr lang="tr-TR" dirty="0"/>
              <a:t>[</a:t>
            </a:r>
            <a:r>
              <a:rPr lang="de-DE" i="1" dirty="0"/>
              <a:t>Informatik: Automatische Informationsverarbeitung</a:t>
            </a:r>
            <a:r>
              <a:rPr lang="de-DE" dirty="0"/>
              <a:t> </a:t>
            </a:r>
          </a:p>
          <a:p>
            <a:pPr lvl="4">
              <a:defRPr/>
            </a:pPr>
            <a:r>
              <a:rPr lang="de-DE" dirty="0"/>
              <a:t>("Informatics: Automatic Information Processing")</a:t>
            </a:r>
            <a:r>
              <a:rPr lang="tr-TR" dirty="0"/>
              <a:t>]</a:t>
            </a:r>
          </a:p>
          <a:p>
            <a:pPr lvl="1">
              <a:defRPr/>
            </a:pPr>
            <a:r>
              <a:rPr lang="en-US" dirty="0"/>
              <a:t>The French term </a:t>
            </a:r>
            <a:r>
              <a:rPr lang="en-US" dirty="0" err="1"/>
              <a:t>informatique</a:t>
            </a:r>
            <a:r>
              <a:rPr lang="en-US" dirty="0"/>
              <a:t> was coined in 1962 by Philippe Dreyfus</a:t>
            </a:r>
            <a:endParaRPr lang="tr-TR" dirty="0"/>
          </a:p>
          <a:p>
            <a:pPr lvl="3">
              <a:defRPr/>
            </a:pPr>
            <a:r>
              <a:rPr lang="tr-TR" dirty="0"/>
              <a:t>[</a:t>
            </a:r>
            <a:r>
              <a:rPr lang="fr-FR" dirty="0"/>
              <a:t>Dreyfus, Phillipe. L’informatique. Gestion, Paris, June 1962, pp. 240–41</a:t>
            </a:r>
            <a:r>
              <a:rPr lang="tr-TR" dirty="0"/>
              <a:t>]</a:t>
            </a:r>
          </a:p>
          <a:p>
            <a:pPr lvl="1">
              <a:defRPr/>
            </a:pPr>
            <a:r>
              <a:rPr lang="en-US" dirty="0"/>
              <a:t>The term was coined as a combination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automatic</a:t>
            </a:r>
            <a:r>
              <a:rPr lang="en-US" dirty="0"/>
              <a:t> to describe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science of automating information interactions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tr-T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0F2B86E-D8DB-828A-8DBA-249C0EA1C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0826F76-433E-4F55-BA45-4422173121A7}" type="slidenum">
              <a:rPr kumimoji="0" lang="en-US" altLang="tr-TR" sz="90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9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3D6A9A59-FA54-DC48-EE05-CF2193A5A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Unsigned Binary Integers</a:t>
            </a:r>
          </a:p>
        </p:txBody>
      </p:sp>
      <p:graphicFrame>
        <p:nvGraphicFramePr>
          <p:cNvPr id="213045" name="Group 53">
            <a:extLst>
              <a:ext uri="{FF2B5EF4-FFF2-40B4-BE49-F238E27FC236}">
                <a16:creationId xmlns:a16="http://schemas.microsoft.com/office/drawing/2014/main" id="{07596FB8-9E73-8211-4663-102E827C8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90872"/>
              </p:ext>
            </p:extLst>
          </p:nvPr>
        </p:nvGraphicFramePr>
        <p:xfrm>
          <a:off x="4086226" y="2711055"/>
          <a:ext cx="3751660" cy="276463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66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3-bits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5-bits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8-bits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6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3" marB="3429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00000000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6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3" marB="3429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00001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00000001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6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3" marB="3429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00000010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29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3" marB="3429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00011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00000011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6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3" marB="3429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00100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00000100</a:t>
                      </a:r>
                    </a:p>
                  </a:txBody>
                  <a:tcPr marL="68580" marR="68580" marT="34293" marB="3429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3040" name="Text Box 48">
            <a:extLst>
              <a:ext uri="{FF2B5EF4-FFF2-40B4-BE49-F238E27FC236}">
                <a16:creationId xmlns:a16="http://schemas.microsoft.com/office/drawing/2014/main" id="{2A14BA7F-263C-E936-1F88-D442AD07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94" y="1331777"/>
            <a:ext cx="4064767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Y = “</a:t>
            </a:r>
            <a:r>
              <a:rPr kumimoji="0" lang="en-US" altLang="tr-TR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abc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” = a.2</a:t>
            </a:r>
            <a:r>
              <a:rPr kumimoji="0" lang="en-US" altLang="tr-TR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 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+ b.2</a:t>
            </a:r>
            <a:r>
              <a:rPr kumimoji="0" lang="en-US" altLang="tr-TR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+ c.2</a:t>
            </a:r>
            <a:r>
              <a:rPr kumimoji="0" lang="en-US" altLang="tr-TR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13041" name="Text Box 49">
            <a:extLst>
              <a:ext uri="{FF2B5EF4-FFF2-40B4-BE49-F238E27FC236}">
                <a16:creationId xmlns:a16="http://schemas.microsoft.com/office/drawing/2014/main" id="{AE2B1A0D-8451-A932-89FA-1AF3D864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711055"/>
            <a:ext cx="2076210" cy="120032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 = number of bits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tr-TR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Range is: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0 </a:t>
            </a: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  </a:t>
            </a:r>
            <a:r>
              <a:rPr kumimoji="0" lang="en-US" altLang="tr-TR" sz="1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 </a:t>
            </a:r>
            <a:r>
              <a:rPr kumimoji="0" lang="tr-TR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kumimoji="0" lang="en-US" altLang="tr-TR" sz="18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– 1</a:t>
            </a:r>
            <a:r>
              <a:rPr kumimoji="0" lang="tr-TR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kumimoji="0" lang="en-US" altLang="tr-TR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3042" name="Text Box 50">
            <a:extLst>
              <a:ext uri="{FF2B5EF4-FFF2-40B4-BE49-F238E27FC236}">
                <a16:creationId xmlns:a16="http://schemas.microsoft.com/office/drawing/2014/main" id="{B442A40C-47CF-90EB-AEF6-72B6EBF6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332" y="1999802"/>
            <a:ext cx="6352554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69056" tIns="34529" rIns="69056" bIns="34529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(where the digits a, b, c can each take on the values of 0 or 1 only)</a:t>
            </a:r>
            <a:endParaRPr kumimoji="0" lang="en-US" alt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043" name="Text Box 51">
            <a:extLst>
              <a:ext uri="{FF2B5EF4-FFF2-40B4-BE49-F238E27FC236}">
                <a16:creationId xmlns:a16="http://schemas.microsoft.com/office/drawing/2014/main" id="{F2F37F0E-585D-23E0-5950-752185B1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332" y="4437740"/>
            <a:ext cx="2754306" cy="10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69056" tIns="34529" rIns="69056" bIns="34529" anchor="ctr"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represent </a:t>
            </a:r>
            <a:br>
              <a:rPr kumimoji="0" lang="tr-TR" alt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kumimoji="0" lang="en-US" alt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38F86-4FCC-22D0-7225-A0FC99B85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1282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>
            <a:extLst>
              <a:ext uri="{FF2B5EF4-FFF2-40B4-BE49-F238E27FC236}">
                <a16:creationId xmlns:a16="http://schemas.microsoft.com/office/drawing/2014/main" id="{42A3F7FC-B7D7-F518-126A-96F5BBEAF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7548" y="1431075"/>
            <a:ext cx="4395788" cy="3995849"/>
          </a:xfrm>
        </p:spPr>
        <p:txBody>
          <a:bodyPr/>
          <a:lstStyle/>
          <a:p>
            <a:pPr marL="166688" indent="-166688" eaLnBrk="1" hangingPunct="1"/>
            <a:r>
              <a:rPr lang="en-US" altLang="tr-TR" dirty="0"/>
              <a:t>Transformation</a:t>
            </a:r>
          </a:p>
          <a:p>
            <a:pPr marL="476250" lvl="1" indent="-177404" eaLnBrk="1" hangingPunct="1"/>
            <a:r>
              <a:rPr lang="en-US" altLang="tr-TR" dirty="0"/>
              <a:t>To transform </a:t>
            </a:r>
            <a:r>
              <a:rPr lang="en-US" altLang="tr-TR" dirty="0">
                <a:solidFill>
                  <a:schemeClr val="accent1"/>
                </a:solidFill>
              </a:rPr>
              <a:t>a</a:t>
            </a:r>
            <a:r>
              <a:rPr lang="en-US" altLang="tr-TR" dirty="0"/>
              <a:t> into </a:t>
            </a:r>
            <a:r>
              <a:rPr lang="en-US" altLang="tr-TR" dirty="0">
                <a:solidFill>
                  <a:schemeClr val="accent1"/>
                </a:solidFill>
              </a:rPr>
              <a:t>-a</a:t>
            </a:r>
            <a:r>
              <a:rPr lang="en-US" altLang="tr-TR" dirty="0"/>
              <a:t>, invert all bits in </a:t>
            </a:r>
            <a:r>
              <a:rPr lang="en-US" altLang="tr-TR" dirty="0">
                <a:solidFill>
                  <a:schemeClr val="accent1"/>
                </a:solidFill>
              </a:rPr>
              <a:t>a</a:t>
            </a:r>
            <a:r>
              <a:rPr lang="en-US" altLang="tr-TR" dirty="0"/>
              <a:t> and add </a:t>
            </a:r>
            <a:r>
              <a:rPr lang="en-US" altLang="tr-TR" dirty="0">
                <a:solidFill>
                  <a:schemeClr val="accent1"/>
                </a:solidFill>
              </a:rPr>
              <a:t>1</a:t>
            </a:r>
            <a:r>
              <a:rPr lang="en-US" altLang="tr-TR" dirty="0"/>
              <a:t> to the result</a:t>
            </a:r>
          </a:p>
        </p:txBody>
      </p:sp>
      <p:graphicFrame>
        <p:nvGraphicFramePr>
          <p:cNvPr id="216154" name="Group 90">
            <a:extLst>
              <a:ext uri="{FF2B5EF4-FFF2-40B4-BE49-F238E27FC236}">
                <a16:creationId xmlns:a16="http://schemas.microsoft.com/office/drawing/2014/main" id="{CE53F06A-15F3-9D01-F128-4C3E6E2DD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45858"/>
              </p:ext>
            </p:extLst>
          </p:nvPr>
        </p:nvGraphicFramePr>
        <p:xfrm>
          <a:off x="6141244" y="1808820"/>
          <a:ext cx="1428750" cy="3898637"/>
        </p:xfrm>
        <a:graphic>
          <a:graphicData uri="http://schemas.openxmlformats.org/drawingml/2006/table">
            <a:tbl>
              <a:tblPr/>
              <a:tblGrid>
                <a:gridCol w="59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11110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4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00010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56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01111</a:t>
                      </a:r>
                    </a:p>
                  </a:txBody>
                  <a:tcPr marL="68580" marR="68580" marT="34276" marB="342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6117" name="Text Box 53">
            <a:extLst>
              <a:ext uri="{FF2B5EF4-FFF2-40B4-BE49-F238E27FC236}">
                <a16:creationId xmlns:a16="http://schemas.microsoft.com/office/drawing/2014/main" id="{CA36D6D0-DA04-D528-AB9F-81418AF8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3" y="3040194"/>
            <a:ext cx="3325714" cy="83099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Range is: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-2</a:t>
            </a:r>
            <a:r>
              <a:rPr kumimoji="0" lang="en-US" altLang="tr-TR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N-1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 </a:t>
            </a:r>
            <a:r>
              <a:rPr kumimoji="0" lang="en-US" altLang="tr-TR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 </a:t>
            </a:r>
            <a:r>
              <a:rPr kumimoji="0"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kumimoji="0" lang="en-US" altLang="tr-TR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N-1</a:t>
            </a:r>
            <a:r>
              <a:rPr kumimoji="0" lang="en-US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– 1</a:t>
            </a:r>
            <a:r>
              <a:rPr kumimoji="0"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kumimoji="0" lang="en-US" alt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6118" name="Text Box 54">
            <a:extLst>
              <a:ext uri="{FF2B5EF4-FFF2-40B4-BE49-F238E27FC236}">
                <a16:creationId xmlns:a16="http://schemas.microsoft.com/office/drawing/2014/main" id="{BEB5F463-036E-21E8-0332-58A8D2F9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9" y="4131079"/>
            <a:ext cx="3865960" cy="14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Advantages: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Operations need not check the sign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Only one representation for zero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0" lang="en-US" altLang="tr-TR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Efficient use of all the bits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706FB2-CCB5-BAAE-F884-652A2B820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8B1224-DF59-10E1-649A-476A9F9AC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en-US" altLang="tr-TR" sz="2100" dirty="0"/>
              <a:t>Signed Binary Integers </a:t>
            </a:r>
            <a:r>
              <a:rPr lang="tr-TR" altLang="tr-TR" sz="2100" dirty="0"/>
              <a:t>- 2</a:t>
            </a:r>
            <a:r>
              <a:rPr lang="en-US" altLang="tr-TR" sz="2100" dirty="0"/>
              <a:t>s Complement representation</a:t>
            </a:r>
            <a:endParaRPr lang="en-US" altLang="tr-TR" sz="2400" dirty="0"/>
          </a:p>
        </p:txBody>
      </p:sp>
    </p:spTree>
    <p:extLst>
      <p:ext uri="{BB962C8B-B14F-4D97-AF65-F5344CB8AC3E}">
        <p14:creationId xmlns:p14="http://schemas.microsoft.com/office/powerpoint/2010/main" val="1637543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FA57D6-DD66-3172-176F-170AC412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556793"/>
            <a:ext cx="6480720" cy="4193928"/>
          </a:xfrm>
        </p:spPr>
        <p:txBody>
          <a:bodyPr/>
          <a:lstStyle/>
          <a:p>
            <a:r>
              <a:rPr lang="tr-TR" dirty="0"/>
              <a:t>2’s Complement</a:t>
            </a:r>
          </a:p>
          <a:p>
            <a:pPr marL="342900" lvl="1" indent="0">
              <a:buNone/>
            </a:pPr>
            <a:r>
              <a:rPr lang="tr-TR" sz="1600" dirty="0"/>
              <a:t>+3 = 00000011	+2 = 00000010 	</a:t>
            </a:r>
          </a:p>
          <a:p>
            <a:pPr marL="342900" lvl="1" indent="0">
              <a:buNone/>
            </a:pPr>
            <a:r>
              <a:rPr lang="tr-TR" sz="1600" dirty="0"/>
              <a:t>+1 = 00000001  	 +0 = 00000000	</a:t>
            </a:r>
          </a:p>
          <a:p>
            <a:pPr marL="342900" lvl="1" indent="0">
              <a:buNone/>
            </a:pPr>
            <a:r>
              <a:rPr lang="tr-TR" sz="1600" dirty="0"/>
              <a:t> -1 = 11111111 	-2 = 11111110 	-3 = 11111101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325BC085-B0F3-3D04-A876-B260A524AEFF}"/>
                  </a:ext>
                </a:extLst>
              </p:cNvPr>
              <p:cNvSpPr txBox="1"/>
              <p:nvPr/>
            </p:nvSpPr>
            <p:spPr bwMode="auto">
              <a:xfrm>
                <a:off x="5111750" y="1616145"/>
                <a:ext cx="2700610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325BC085-B0F3-3D04-A876-B260A524A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1750" y="1616145"/>
                <a:ext cx="2700610" cy="720725"/>
              </a:xfrm>
              <a:prstGeom prst="rect">
                <a:avLst/>
              </a:prstGeom>
              <a:blipFill>
                <a:blip r:embed="rId2"/>
                <a:stretch>
                  <a:fillRect b="-135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:a16="http://schemas.microsoft.com/office/drawing/2014/main" id="{2F93CEB8-674E-CBF3-1539-080563ED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50418"/>
            <a:ext cx="6967491" cy="33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DA765-123E-D17F-7EA3-DD7ECC891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D454FD2D-E2DB-F25A-E280-613741BE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altLang="tr-TR" sz="2100" dirty="0">
                <a:solidFill>
                  <a:srgbClr val="000000"/>
                </a:solidFill>
              </a:rPr>
              <a:t>Signed Binary Integers </a:t>
            </a:r>
            <a:r>
              <a:rPr lang="tr-TR" altLang="tr-TR" sz="2100" dirty="0">
                <a:solidFill>
                  <a:srgbClr val="000000"/>
                </a:solidFill>
              </a:rPr>
              <a:t>- 2</a:t>
            </a:r>
            <a:r>
              <a:rPr lang="en-US" altLang="tr-TR" sz="2100" dirty="0">
                <a:solidFill>
                  <a:srgbClr val="000000"/>
                </a:solidFill>
              </a:rPr>
              <a:t>s Complement representation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47670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>
            <a:extLst>
              <a:ext uri="{FF2B5EF4-FFF2-40B4-BE49-F238E27FC236}">
                <a16:creationId xmlns:a16="http://schemas.microsoft.com/office/drawing/2014/main" id="{AE3A49DB-799E-1259-4C23-E89F40EB1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Limitations of integer representations</a:t>
            </a:r>
          </a:p>
        </p:txBody>
      </p:sp>
      <p:sp>
        <p:nvSpPr>
          <p:cNvPr id="220165" name="Rectangle 5">
            <a:extLst>
              <a:ext uri="{FF2B5EF4-FFF2-40B4-BE49-F238E27FC236}">
                <a16:creationId xmlns:a16="http://schemas.microsoft.com/office/drawing/2014/main" id="{9520BE75-AB59-2978-ADF9-F889D68F8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tr-TR" dirty="0"/>
              <a:t>Most numbers are not integer!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Even with integers, there are two other considerations:</a:t>
            </a:r>
          </a:p>
          <a:p>
            <a:pPr lvl="1" eaLnBrk="1" hangingPunct="1">
              <a:spcAft>
                <a:spcPts val="600"/>
              </a:spcAft>
              <a:buFontTx/>
              <a:buNone/>
            </a:pPr>
            <a:endParaRPr lang="en-US" altLang="tr-TR" sz="750" dirty="0"/>
          </a:p>
          <a:p>
            <a:pPr eaLnBrk="1" hangingPunct="1">
              <a:spcAft>
                <a:spcPts val="600"/>
              </a:spcAft>
            </a:pPr>
            <a:r>
              <a:rPr lang="en-US" altLang="tr-TR" dirty="0">
                <a:solidFill>
                  <a:schemeClr val="accent1"/>
                </a:solidFill>
              </a:rPr>
              <a:t>Range: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The magnitude of the numbers we can represent is determined by how many bits we use: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e.g. with 32 bits the largest number we can represent is about +/- 2 billion, far too small for many purposes.</a:t>
            </a:r>
            <a:endParaRPr lang="en-US" altLang="tr-TR" sz="750" dirty="0"/>
          </a:p>
          <a:p>
            <a:pPr lvl="2" eaLnBrk="1" hangingPunct="1">
              <a:spcAft>
                <a:spcPts val="600"/>
              </a:spcAft>
            </a:pPr>
            <a:endParaRPr lang="en-US" altLang="tr-TR" sz="750" dirty="0"/>
          </a:p>
          <a:p>
            <a:pPr eaLnBrk="1" hangingPunct="1">
              <a:spcAft>
                <a:spcPts val="600"/>
              </a:spcAft>
            </a:pPr>
            <a:r>
              <a:rPr lang="en-US" altLang="tr-TR" dirty="0">
                <a:solidFill>
                  <a:schemeClr val="accent1"/>
                </a:solidFill>
              </a:rPr>
              <a:t>Precision: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The exactness with which we can specify a number: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e.g. a 32 bit number gives us 31 bits of precision, or roughly 9 figure precision in decimal </a:t>
            </a:r>
            <a:r>
              <a:rPr lang="en-US" altLang="tr-TR" dirty="0" err="1"/>
              <a:t>repesentation</a:t>
            </a:r>
            <a:r>
              <a:rPr lang="en-US" altLang="tr-TR" dirty="0"/>
              <a:t>.</a:t>
            </a:r>
            <a:endParaRPr lang="en-US" altLang="tr-TR" sz="750" dirty="0"/>
          </a:p>
          <a:p>
            <a:pPr lvl="2" eaLnBrk="1" hangingPunct="1">
              <a:spcAft>
                <a:spcPts val="600"/>
              </a:spcAft>
            </a:pPr>
            <a:endParaRPr lang="en-US" altLang="tr-TR" sz="750" dirty="0"/>
          </a:p>
          <a:p>
            <a:pPr eaLnBrk="1" hangingPunct="1">
              <a:spcAft>
                <a:spcPts val="600"/>
              </a:spcAft>
            </a:pPr>
            <a:r>
              <a:rPr lang="en-US" altLang="tr-TR" dirty="0"/>
              <a:t>We need another data type!</a:t>
            </a:r>
          </a:p>
          <a:p>
            <a:pPr eaLnBrk="1" hangingPunct="1">
              <a:spcAft>
                <a:spcPts val="600"/>
              </a:spcAft>
            </a:pPr>
            <a:endParaRPr lang="en-US" alt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F9EE4-264A-7B9B-C29D-BDB1BBF90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30161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CC2B7912-705C-8950-78EA-05C197261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Real numbers</a:t>
            </a: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F83DE989-EAA2-BD85-0364-ACDD97F50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80919" cy="547189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tr-TR" dirty="0"/>
              <a:t>Our decimal system handles non-integer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real</a:t>
            </a:r>
            <a:r>
              <a:rPr lang="en-US" altLang="tr-TR" dirty="0"/>
              <a:t> numbers by adding yet another symbol </a:t>
            </a:r>
            <a:endParaRPr lang="en-US" alt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the decimal point (</a:t>
            </a:r>
            <a:r>
              <a:rPr lang="en-US" altLang="tr-TR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altLang="tr-TR" dirty="0"/>
              <a:t>) to make a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fixed point </a:t>
            </a:r>
            <a:r>
              <a:rPr lang="en-US" altLang="tr-TR" dirty="0"/>
              <a:t>notation: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e.g. 3456.78 = 3.10</a:t>
            </a:r>
            <a:r>
              <a:rPr lang="en-US" altLang="tr-TR" baseline="30000" dirty="0"/>
              <a:t>3</a:t>
            </a:r>
            <a:r>
              <a:rPr lang="en-US" altLang="tr-TR" dirty="0"/>
              <a:t> + </a:t>
            </a:r>
            <a:r>
              <a:rPr lang="tr-TR" altLang="tr-TR" dirty="0"/>
              <a:t>4</a:t>
            </a:r>
            <a:r>
              <a:rPr lang="en-US" altLang="tr-TR" dirty="0"/>
              <a:t>.10</a:t>
            </a:r>
            <a:r>
              <a:rPr lang="en-US" altLang="tr-TR" baseline="30000" dirty="0"/>
              <a:t>2</a:t>
            </a:r>
            <a:r>
              <a:rPr lang="en-US" altLang="tr-TR" dirty="0"/>
              <a:t> + </a:t>
            </a:r>
            <a:r>
              <a:rPr lang="tr-TR" altLang="tr-TR" dirty="0"/>
              <a:t>5</a:t>
            </a:r>
            <a:r>
              <a:rPr lang="en-US" altLang="tr-TR" dirty="0"/>
              <a:t>.10</a:t>
            </a:r>
            <a:r>
              <a:rPr lang="en-US" altLang="tr-TR" baseline="30000" dirty="0"/>
              <a:t>1</a:t>
            </a:r>
            <a:r>
              <a:rPr lang="en-US" altLang="tr-TR" dirty="0"/>
              <a:t> + 6.10</a:t>
            </a:r>
            <a:r>
              <a:rPr lang="en-US" altLang="tr-TR" baseline="30000" dirty="0"/>
              <a:t>0 </a:t>
            </a:r>
            <a:r>
              <a:rPr lang="en-US" altLang="tr-TR" dirty="0"/>
              <a:t>+ 7.10</a:t>
            </a:r>
            <a:r>
              <a:rPr lang="en-US" altLang="tr-TR" baseline="30000" dirty="0"/>
              <a:t>-1 </a:t>
            </a:r>
            <a:r>
              <a:rPr lang="en-US" altLang="tr-TR" dirty="0"/>
              <a:t>+ 8.10</a:t>
            </a:r>
            <a:r>
              <a:rPr lang="en-US" altLang="tr-TR" baseline="30000" dirty="0"/>
              <a:t>-2</a:t>
            </a:r>
            <a:endParaRPr lang="en-US" altLang="tr-TR" sz="900" baseline="30000" dirty="0"/>
          </a:p>
          <a:p>
            <a:pPr lvl="1" eaLnBrk="1" hangingPunct="1">
              <a:spcAft>
                <a:spcPts val="600"/>
              </a:spcAft>
              <a:buFontTx/>
              <a:buNone/>
            </a:pPr>
            <a:endParaRPr lang="en-US" altLang="tr-TR" sz="1200" baseline="30000" dirty="0"/>
          </a:p>
          <a:p>
            <a:pPr eaLnBrk="1" hangingPunct="1">
              <a:spcAft>
                <a:spcPts val="600"/>
              </a:spcAft>
            </a:pPr>
            <a:r>
              <a:rPr lang="en-US" altLang="tr-TR" dirty="0"/>
              <a:t>The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floating point</a:t>
            </a:r>
            <a:r>
              <a:rPr lang="en-US" altLang="tr-TR" dirty="0"/>
              <a:t>, or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scientific notation </a:t>
            </a:r>
            <a:r>
              <a:rPr lang="en-US" altLang="tr-TR" dirty="0"/>
              <a:t>allows us to represent very large and very small numbers (integer or real), with as much or as little precision as needed:</a:t>
            </a:r>
            <a:endParaRPr lang="en-US" altLang="tr-TR" sz="1350" dirty="0"/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Unit of electric charge  e =</a:t>
            </a:r>
            <a:r>
              <a:rPr lang="en-US" altLang="tr-TR" dirty="0">
                <a:solidFill>
                  <a:schemeClr val="accent2"/>
                </a:solidFill>
              </a:rPr>
              <a:t>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1.602 176 462 x 10</a:t>
            </a:r>
            <a:r>
              <a:rPr lang="en-US" altLang="tr-TR" baseline="30000" dirty="0">
                <a:solidFill>
                  <a:schemeClr val="accent1">
                    <a:lumMod val="75000"/>
                  </a:schemeClr>
                </a:solidFill>
              </a:rPr>
              <a:t>-19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tr-TR" dirty="0" err="1">
                <a:solidFill>
                  <a:schemeClr val="accent1">
                    <a:lumMod val="75000"/>
                  </a:schemeClr>
                </a:solidFill>
              </a:rPr>
              <a:t>Coul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omb</a:t>
            </a:r>
            <a:endParaRPr lang="en-US" alt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Volume of universe =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1 x 10</a:t>
            </a:r>
            <a:r>
              <a:rPr lang="en-US" altLang="tr-TR" baseline="30000" dirty="0">
                <a:solidFill>
                  <a:schemeClr val="accent1">
                    <a:lumMod val="75000"/>
                  </a:schemeClr>
                </a:solidFill>
              </a:rPr>
              <a:t>85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cm</a:t>
            </a:r>
            <a:r>
              <a:rPr lang="en-US" altLang="tr-TR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the two components of these numbers are called the mantissa and the exponent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60144-5EDC-67C4-E677-FCFD1DE13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0222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43F633E7-9913-CCBD-4B62-BC2487F85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Real numbers in binary </a:t>
            </a:r>
          </a:p>
        </p:txBody>
      </p:sp>
      <p:sp>
        <p:nvSpPr>
          <p:cNvPr id="222212" name="Rectangle 4">
            <a:extLst>
              <a:ext uri="{FF2B5EF4-FFF2-40B4-BE49-F238E27FC236}">
                <a16:creationId xmlns:a16="http://schemas.microsoft.com/office/drawing/2014/main" id="{BC649D22-22B1-F2F9-DA50-832E74C0C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80920" cy="547189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dirty="0"/>
              <a:t>We mimic the decimal floating point notation to create a “hybrid” binary </a:t>
            </a:r>
            <a:r>
              <a:rPr lang="en-US" altLang="tr-TR" dirty="0">
                <a:solidFill>
                  <a:schemeClr val="accent1"/>
                </a:solidFill>
              </a:rPr>
              <a:t>floating point </a:t>
            </a:r>
            <a:r>
              <a:rPr lang="en-US" altLang="tr-TR" dirty="0"/>
              <a:t>number:</a:t>
            </a:r>
          </a:p>
          <a:p>
            <a:pPr lvl="1" eaLnBrk="1" hangingPunct="1"/>
            <a:r>
              <a:rPr lang="en-US" altLang="tr-TR" dirty="0"/>
              <a:t>We first use a “</a:t>
            </a:r>
            <a:r>
              <a:rPr lang="en-US" altLang="tr-TR" dirty="0">
                <a:solidFill>
                  <a:schemeClr val="accent1"/>
                </a:solidFill>
              </a:rPr>
              <a:t>binary point</a:t>
            </a:r>
            <a:r>
              <a:rPr lang="en-US" altLang="tr-TR" dirty="0"/>
              <a:t>” to separate </a:t>
            </a:r>
            <a:r>
              <a:rPr lang="en-US" altLang="tr-TR" dirty="0">
                <a:solidFill>
                  <a:schemeClr val="accent1"/>
                </a:solidFill>
              </a:rPr>
              <a:t>whole numbers </a:t>
            </a:r>
            <a:r>
              <a:rPr lang="en-US" altLang="tr-TR" dirty="0"/>
              <a:t>from </a:t>
            </a:r>
            <a:r>
              <a:rPr lang="en-US" altLang="tr-TR" dirty="0">
                <a:solidFill>
                  <a:schemeClr val="accent1"/>
                </a:solidFill>
              </a:rPr>
              <a:t>fractional numbers </a:t>
            </a:r>
            <a:r>
              <a:rPr lang="en-US" altLang="tr-TR" dirty="0"/>
              <a:t>to make a fixed point notation:</a:t>
            </a:r>
          </a:p>
          <a:p>
            <a:pPr lvl="2" eaLnBrk="1" hangingPunct="1"/>
            <a:r>
              <a:rPr lang="en-US" altLang="tr-TR" dirty="0"/>
              <a:t>e.g. 00011001.110 = 1.2</a:t>
            </a:r>
            <a:r>
              <a:rPr lang="en-US" altLang="tr-TR" baseline="30000" dirty="0"/>
              <a:t>4</a:t>
            </a:r>
            <a:r>
              <a:rPr lang="en-US" altLang="tr-TR" dirty="0"/>
              <a:t> + 1.10</a:t>
            </a:r>
            <a:r>
              <a:rPr lang="en-US" altLang="tr-TR" baseline="30000" dirty="0"/>
              <a:t>3 </a:t>
            </a:r>
            <a:r>
              <a:rPr lang="en-US" altLang="tr-TR" dirty="0"/>
              <a:t>+ 1.10</a:t>
            </a:r>
            <a:r>
              <a:rPr lang="en-US" altLang="tr-TR" baseline="30000" dirty="0"/>
              <a:t>1 </a:t>
            </a:r>
            <a:r>
              <a:rPr lang="en-US" altLang="tr-TR" dirty="0"/>
              <a:t>+ 1.2</a:t>
            </a:r>
            <a:r>
              <a:rPr lang="en-US" altLang="tr-TR" baseline="30000" dirty="0"/>
              <a:t>-1 </a:t>
            </a:r>
            <a:r>
              <a:rPr lang="en-US" altLang="tr-TR" dirty="0"/>
              <a:t>+ 1.2</a:t>
            </a:r>
            <a:r>
              <a:rPr lang="en-US" altLang="tr-TR" baseline="30000" dirty="0"/>
              <a:t>-2</a:t>
            </a:r>
            <a:r>
              <a:rPr lang="en-US" altLang="tr-TR" dirty="0"/>
              <a:t> =&gt; 25.75</a:t>
            </a:r>
          </a:p>
          <a:p>
            <a:pPr lvl="3" eaLnBrk="1" hangingPunct="1">
              <a:buFontTx/>
              <a:buNone/>
            </a:pPr>
            <a:r>
              <a:rPr lang="en-US" altLang="tr-TR" dirty="0"/>
              <a:t>(2</a:t>
            </a:r>
            <a:r>
              <a:rPr lang="en-US" altLang="tr-TR" baseline="30000" dirty="0"/>
              <a:t>-1</a:t>
            </a:r>
            <a:r>
              <a:rPr lang="en-US" altLang="tr-TR" dirty="0"/>
              <a:t> = 0.5 and 2</a:t>
            </a:r>
            <a:r>
              <a:rPr lang="en-US" altLang="tr-TR" baseline="30000" dirty="0"/>
              <a:t>-2</a:t>
            </a:r>
            <a:r>
              <a:rPr lang="en-US" altLang="tr-TR" dirty="0"/>
              <a:t> = 0.25, etc.)</a:t>
            </a:r>
            <a:endParaRPr lang="en-US" altLang="tr-TR" sz="900" dirty="0"/>
          </a:p>
          <a:p>
            <a:pPr lvl="1" eaLnBrk="1" hangingPunct="1">
              <a:buFontTx/>
              <a:buNone/>
            </a:pPr>
            <a:endParaRPr lang="en-US" altLang="tr-TR" sz="1200" dirty="0"/>
          </a:p>
          <a:p>
            <a:pPr lvl="1" eaLnBrk="1" hangingPunct="1"/>
            <a:r>
              <a:rPr lang="en-US" altLang="tr-TR" dirty="0"/>
              <a:t>We then “</a:t>
            </a:r>
            <a:r>
              <a:rPr lang="en-US" altLang="tr-TR" dirty="0">
                <a:solidFill>
                  <a:schemeClr val="accent1"/>
                </a:solidFill>
              </a:rPr>
              <a:t>float</a:t>
            </a:r>
            <a:r>
              <a:rPr lang="en-US" altLang="tr-TR" dirty="0"/>
              <a:t>” the binary point:</a:t>
            </a:r>
          </a:p>
          <a:p>
            <a:pPr lvl="2" eaLnBrk="1" hangingPunct="1"/>
            <a:r>
              <a:rPr lang="en-US" altLang="tr-TR" dirty="0"/>
              <a:t>00011001.110 =&gt; 1.1001110 x 2</a:t>
            </a:r>
            <a:r>
              <a:rPr lang="en-US" altLang="tr-TR" baseline="30000" dirty="0"/>
              <a:t>4</a:t>
            </a:r>
            <a:r>
              <a:rPr lang="en-US" altLang="tr-TR" dirty="0"/>
              <a:t> </a:t>
            </a:r>
          </a:p>
          <a:p>
            <a:pPr lvl="3" eaLnBrk="1" hangingPunct="1">
              <a:buFontTx/>
              <a:buNone/>
            </a:pPr>
            <a:r>
              <a:rPr lang="en-US" altLang="tr-TR" dirty="0"/>
              <a:t>mantissa = 1.1001110, exponent = 4</a:t>
            </a:r>
            <a:endParaRPr lang="en-US" altLang="tr-TR" sz="900" dirty="0"/>
          </a:p>
          <a:p>
            <a:pPr lvl="1" eaLnBrk="1" hangingPunct="1"/>
            <a:endParaRPr lang="en-US" altLang="tr-TR" sz="1200" dirty="0"/>
          </a:p>
          <a:p>
            <a:pPr lvl="1" eaLnBrk="1" hangingPunct="1"/>
            <a:r>
              <a:rPr lang="en-US" altLang="tr-TR" dirty="0"/>
              <a:t>Now we have to express this without the extra symbols by convention, we divide the available bits into three fields:</a:t>
            </a:r>
          </a:p>
          <a:p>
            <a:pPr lvl="2" eaLnBrk="1" hangingPunct="1">
              <a:buFontTx/>
              <a:buNone/>
            </a:pPr>
            <a:r>
              <a:rPr lang="en-US" altLang="tr-TR" dirty="0"/>
              <a:t>			</a:t>
            </a:r>
            <a:r>
              <a:rPr lang="en-US" altLang="tr-TR" sz="2100" dirty="0">
                <a:solidFill>
                  <a:schemeClr val="accent1"/>
                </a:solidFill>
              </a:rPr>
              <a:t>sign</a:t>
            </a:r>
            <a:r>
              <a:rPr lang="en-US" altLang="tr-TR" sz="2100" dirty="0"/>
              <a:t>, </a:t>
            </a:r>
            <a:r>
              <a:rPr lang="en-US" altLang="tr-TR" sz="2100" dirty="0">
                <a:solidFill>
                  <a:schemeClr val="hlink"/>
                </a:solidFill>
              </a:rPr>
              <a:t>mantissa</a:t>
            </a:r>
            <a:r>
              <a:rPr lang="en-US" altLang="tr-TR" sz="2100" dirty="0"/>
              <a:t>, </a:t>
            </a:r>
            <a:r>
              <a:rPr lang="en-US" altLang="tr-TR" sz="2100" dirty="0">
                <a:solidFill>
                  <a:srgbClr val="00B050"/>
                </a:solidFill>
              </a:rPr>
              <a:t>exponent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FB1E3-C0E9-33CD-08EC-104C0D2F6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04754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>
            <a:extLst>
              <a:ext uri="{FF2B5EF4-FFF2-40B4-BE49-F238E27FC236}">
                <a16:creationId xmlns:a16="http://schemas.microsoft.com/office/drawing/2014/main" id="{88BD6DDB-5757-CE12-E96D-FAE11B6BF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dirty="0" err="1"/>
              <a:t>Floating</a:t>
            </a:r>
            <a:r>
              <a:rPr lang="tr-TR" altLang="tr-TR" dirty="0"/>
              <a:t> Point </a:t>
            </a:r>
            <a:r>
              <a:rPr lang="en-US" altLang="tr-TR" dirty="0"/>
              <a:t>Representation</a:t>
            </a:r>
            <a:r>
              <a:rPr lang="tr-TR" altLang="tr-TR" dirty="0"/>
              <a:t> (</a:t>
            </a:r>
            <a:r>
              <a:rPr lang="en-US" altLang="tr-TR" dirty="0"/>
              <a:t>IEEE-754</a:t>
            </a:r>
            <a:r>
              <a:rPr lang="tr-TR" altLang="tr-TR" dirty="0"/>
              <a:t> </a:t>
            </a:r>
            <a:r>
              <a:rPr lang="tr-TR" altLang="tr-TR" dirty="0" err="1"/>
              <a:t>fp</a:t>
            </a:r>
            <a:r>
              <a:rPr lang="tr-TR" altLang="tr-TR" dirty="0"/>
              <a:t>)</a:t>
            </a:r>
            <a:endParaRPr lang="en-US" altLang="tr-TR" dirty="0"/>
          </a:p>
        </p:txBody>
      </p:sp>
      <p:grpSp>
        <p:nvGrpSpPr>
          <p:cNvPr id="84996" name="Group 13">
            <a:extLst>
              <a:ext uri="{FF2B5EF4-FFF2-40B4-BE49-F238E27FC236}">
                <a16:creationId xmlns:a16="http://schemas.microsoft.com/office/drawing/2014/main" id="{26F162B3-FCC3-AB9D-A61F-2575CE1A0ECB}"/>
              </a:ext>
            </a:extLst>
          </p:cNvPr>
          <p:cNvGrpSpPr>
            <a:grpSpLocks/>
          </p:cNvGrpSpPr>
          <p:nvPr/>
        </p:nvGrpSpPr>
        <p:grpSpPr bwMode="auto">
          <a:xfrm>
            <a:off x="2412206" y="1538288"/>
            <a:ext cx="4667250" cy="325041"/>
            <a:chOff x="1045" y="572"/>
            <a:chExt cx="3920" cy="273"/>
          </a:xfrm>
        </p:grpSpPr>
        <p:sp>
          <p:nvSpPr>
            <p:cNvPr id="85003" name="Rectangle 4">
              <a:extLst>
                <a:ext uri="{FF2B5EF4-FFF2-40B4-BE49-F238E27FC236}">
                  <a16:creationId xmlns:a16="http://schemas.microsoft.com/office/drawing/2014/main" id="{0F4637E6-33CF-8425-8105-C0E3D385C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572"/>
              <a:ext cx="202" cy="2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85004" name="Rectangle 5">
              <a:extLst>
                <a:ext uri="{FF2B5EF4-FFF2-40B4-BE49-F238E27FC236}">
                  <a16:creationId xmlns:a16="http://schemas.microsoft.com/office/drawing/2014/main" id="{A43C6782-C306-53D5-6002-7223BF7B4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572"/>
              <a:ext cx="1172" cy="2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biased exp.</a:t>
              </a:r>
            </a:p>
          </p:txBody>
        </p:sp>
        <p:sp>
          <p:nvSpPr>
            <p:cNvPr id="85005" name="Rectangle 6">
              <a:extLst>
                <a:ext uri="{FF2B5EF4-FFF2-40B4-BE49-F238E27FC236}">
                  <a16:creationId xmlns:a16="http://schemas.microsoft.com/office/drawing/2014/main" id="{2B428423-6D95-CC52-84BF-D56456815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" y="573"/>
              <a:ext cx="2550" cy="27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hlink"/>
                  </a:solidFill>
                  <a:latin typeface="Arial" panose="020B0604020202020204" pitchFamily="34" charset="0"/>
                </a:rPr>
                <a:t>fraction</a:t>
              </a:r>
            </a:p>
          </p:txBody>
        </p:sp>
      </p:grpSp>
      <p:sp>
        <p:nvSpPr>
          <p:cNvPr id="84997" name="Text Box 7">
            <a:extLst>
              <a:ext uri="{FF2B5EF4-FFF2-40B4-BE49-F238E27FC236}">
                <a16:creationId xmlns:a16="http://schemas.microsoft.com/office/drawing/2014/main" id="{251A8A23-55F2-906C-255B-E3F1FEC0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873" y="1885951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500" b="1">
                <a:solidFill>
                  <a:srgbClr val="FFCC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EEA24D32-2ED0-692D-4175-A60B689A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510" y="1889523"/>
            <a:ext cx="8635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C00"/>
                </a:solidFill>
                <a:latin typeface="Arial" panose="020B0604020202020204" pitchFamily="34" charset="0"/>
              </a:rPr>
              <a:t>8 bits</a:t>
            </a:r>
          </a:p>
        </p:txBody>
      </p:sp>
      <p:sp>
        <p:nvSpPr>
          <p:cNvPr id="84999" name="Text Box 9">
            <a:extLst>
              <a:ext uri="{FF2B5EF4-FFF2-40B4-BE49-F238E27FC236}">
                <a16:creationId xmlns:a16="http://schemas.microsoft.com/office/drawing/2014/main" id="{56C2E3F6-8F61-BB1D-3DA1-EAA76F93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862139"/>
            <a:ext cx="10799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C00"/>
                </a:solidFill>
                <a:latin typeface="Arial" panose="020B0604020202020204" pitchFamily="34" charset="0"/>
              </a:rPr>
              <a:t>23 bits</a:t>
            </a:r>
          </a:p>
        </p:txBody>
      </p:sp>
      <p:sp>
        <p:nvSpPr>
          <p:cNvPr id="85000" name="Text Box 10">
            <a:extLst>
              <a:ext uri="{FF2B5EF4-FFF2-40B4-BE49-F238E27FC236}">
                <a16:creationId xmlns:a16="http://schemas.microsoft.com/office/drawing/2014/main" id="{4545C3F5-6DF2-F9B4-F600-A30AB362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25" y="2244263"/>
            <a:ext cx="5379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CC"/>
              </a:buClr>
              <a:buFont typeface="Monotype Sorts" pitchFamily="2" charset="2"/>
              <a:buNone/>
            </a:pPr>
            <a:r>
              <a:rPr lang="en-US" altLang="tr-TR" sz="2400" dirty="0">
                <a:latin typeface="Arial" panose="020B0604020202020204" pitchFamily="34" charset="0"/>
              </a:rPr>
              <a:t>N = (-1)</a:t>
            </a:r>
            <a:r>
              <a:rPr lang="en-US" altLang="tr-TR" sz="2400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s</a:t>
            </a:r>
            <a:r>
              <a:rPr lang="en-US" alt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tr-TR" sz="2400" dirty="0">
                <a:latin typeface="Arial" panose="020B0604020202020204" pitchFamily="34" charset="0"/>
              </a:rPr>
              <a:t>x 1.</a:t>
            </a:r>
            <a:r>
              <a:rPr lang="en-US" altLang="tr-TR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fraction</a:t>
            </a:r>
            <a:r>
              <a:rPr lang="en-US" altLang="tr-TR" sz="24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tr-TR" sz="2400" dirty="0">
                <a:latin typeface="Arial" panose="020B0604020202020204" pitchFamily="34" charset="0"/>
              </a:rPr>
              <a:t>x 2</a:t>
            </a:r>
            <a:r>
              <a:rPr lang="en-US" altLang="tr-TR" sz="2400" baseline="30000" dirty="0">
                <a:latin typeface="Arial" panose="020B0604020202020204" pitchFamily="34" charset="0"/>
              </a:rPr>
              <a:t>(</a:t>
            </a:r>
            <a:r>
              <a:rPr kumimoji="0" lang="en-US" altLang="tr-TR" sz="2400" b="1" baseline="30000" dirty="0">
                <a:solidFill>
                  <a:srgbClr val="00B050"/>
                </a:solidFill>
                <a:latin typeface="Arial" panose="020B0604020202020204" pitchFamily="34" charset="0"/>
              </a:rPr>
              <a:t>biased exp. </a:t>
            </a:r>
            <a:r>
              <a:rPr lang="en-US" altLang="tr-TR" sz="2400" baseline="30000" dirty="0">
                <a:latin typeface="Arial" panose="020B0604020202020204" pitchFamily="34" charset="0"/>
              </a:rPr>
              <a:t>– 127)</a:t>
            </a:r>
          </a:p>
        </p:txBody>
      </p:sp>
      <p:sp>
        <p:nvSpPr>
          <p:cNvPr id="85001" name="Text Box 11">
            <a:extLst>
              <a:ext uri="{FF2B5EF4-FFF2-40B4-BE49-F238E27FC236}">
                <a16:creationId xmlns:a16="http://schemas.microsoft.com/office/drawing/2014/main" id="{596F7766-9D86-898E-09C4-FF7CAF1A9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267" y="1879734"/>
            <a:ext cx="812723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9056" tIns="34529" rIns="69056" bIns="34529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C00"/>
                </a:solidFill>
                <a:latin typeface="Arial" panose="020B0604020202020204" pitchFamily="34" charset="0"/>
              </a:rPr>
              <a:t>32 bits:</a:t>
            </a:r>
            <a:endParaRPr kumimoji="0" lang="en-US" altLang="tr-TR" sz="1800" b="1" dirty="0">
              <a:solidFill>
                <a:srgbClr val="FFCC00"/>
              </a:solidFill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6740710C-7AB1-305D-4CCD-D0D5C63F8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2609851"/>
            <a:ext cx="8208912" cy="391477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tr-TR" dirty="0"/>
              <a:t>Sign: 1 bit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/>
              <a:t>Mantissa: 23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We “normalize” the mantissa by dropping the leading 1 and recording only its fractional 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Exponent: 8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In order to handle both +</a:t>
            </a:r>
            <a:r>
              <a:rPr lang="en-US" altLang="tr-TR" dirty="0" err="1"/>
              <a:t>ve</a:t>
            </a:r>
            <a:r>
              <a:rPr lang="en-US" altLang="tr-TR" dirty="0"/>
              <a:t> and -</a:t>
            </a:r>
            <a:r>
              <a:rPr lang="en-US" altLang="tr-TR" dirty="0" err="1"/>
              <a:t>ve</a:t>
            </a:r>
            <a:r>
              <a:rPr lang="en-US" altLang="tr-TR" dirty="0"/>
              <a:t> exponents, we add 127 to the actual exponent to create a “biased exponent”: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dirty="0"/>
              <a:t>2</a:t>
            </a:r>
            <a:r>
              <a:rPr lang="en-US" altLang="tr-TR" baseline="30000" dirty="0"/>
              <a:t>-127</a:t>
            </a:r>
            <a:r>
              <a:rPr lang="en-US" altLang="tr-TR" dirty="0"/>
              <a:t> =&gt; biased exponent = 0000 0000 (= 0)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dirty="0"/>
              <a:t>2</a:t>
            </a:r>
            <a:r>
              <a:rPr lang="en-US" altLang="tr-TR" baseline="30000" dirty="0"/>
              <a:t>0</a:t>
            </a:r>
            <a:r>
              <a:rPr lang="en-US" altLang="tr-TR" dirty="0"/>
              <a:t> =&gt; biased exponent = 0111 1111 (= 127)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dirty="0"/>
              <a:t>2</a:t>
            </a:r>
            <a:r>
              <a:rPr lang="en-US" altLang="tr-TR" baseline="30000" dirty="0"/>
              <a:t>+127</a:t>
            </a:r>
            <a:r>
              <a:rPr lang="en-US" altLang="tr-TR" dirty="0"/>
              <a:t> =&gt; biased exponent = 1111 1110 (= 254)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B337E-17F4-B321-124A-D661AB613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1930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>
            <a:extLst>
              <a:ext uri="{FF2B5EF4-FFF2-40B4-BE49-F238E27FC236}">
                <a16:creationId xmlns:a16="http://schemas.microsoft.com/office/drawing/2014/main" id="{01D829A8-78A3-55B4-E002-FB3568CA7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700" dirty="0">
                <a:solidFill>
                  <a:srgbClr val="000000"/>
                </a:solidFill>
              </a:rPr>
              <a:t>Floating Point </a:t>
            </a:r>
            <a:r>
              <a:rPr lang="en-US" altLang="tr-TR" sz="2700" dirty="0">
                <a:solidFill>
                  <a:srgbClr val="000000"/>
                </a:solidFill>
              </a:rPr>
              <a:t>Representation</a:t>
            </a:r>
            <a:r>
              <a:rPr lang="tr-TR" altLang="tr-TR" sz="2700" dirty="0">
                <a:solidFill>
                  <a:srgbClr val="000000"/>
                </a:solidFill>
              </a:rPr>
              <a:t> (</a:t>
            </a:r>
            <a:r>
              <a:rPr lang="en-US" altLang="tr-TR" sz="2700" dirty="0">
                <a:solidFill>
                  <a:srgbClr val="000000"/>
                </a:solidFill>
              </a:rPr>
              <a:t>IEEE-754</a:t>
            </a:r>
            <a:r>
              <a:rPr lang="tr-TR" altLang="tr-TR" sz="2700" dirty="0">
                <a:solidFill>
                  <a:srgbClr val="000000"/>
                </a:solidFill>
              </a:rPr>
              <a:t> fp)</a:t>
            </a:r>
            <a:endParaRPr lang="en-US" altLang="tr-TR" dirty="0"/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B884C3CB-DC33-7EF5-7DB4-4D3D75A2A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tr-TR" dirty="0"/>
              <a:t>Example:</a:t>
            </a:r>
            <a:r>
              <a:rPr lang="tr-TR" altLang="tr-TR" dirty="0"/>
              <a:t> </a:t>
            </a:r>
            <a:endParaRPr lang="en-US" altLang="tr-TR" dirty="0"/>
          </a:p>
          <a:p>
            <a:pPr lvl="1" eaLnBrk="1" hangingPunct="1">
              <a:lnSpc>
                <a:spcPct val="120000"/>
              </a:lnSpc>
            </a:pPr>
            <a:r>
              <a:rPr lang="tr-TR" altLang="tr-TR" dirty="0"/>
              <a:t>Find the corresponding fp representation of 25.75</a:t>
            </a:r>
            <a:endParaRPr lang="en-US" altLang="tr-TR" dirty="0"/>
          </a:p>
          <a:p>
            <a:pPr lvl="2" eaLnBrk="1" hangingPunct="1">
              <a:lnSpc>
                <a:spcPct val="120000"/>
              </a:lnSpc>
            </a:pPr>
            <a:r>
              <a:rPr lang="en-US" altLang="tr-TR" dirty="0"/>
              <a:t>25.75 =&gt; 00011001.110 =&gt; 1.1001110 x 2</a:t>
            </a:r>
            <a:r>
              <a:rPr lang="en-US" altLang="tr-TR" baseline="30000" dirty="0"/>
              <a:t>4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dirty="0"/>
              <a:t>sign bit = </a:t>
            </a:r>
            <a:r>
              <a:rPr lang="en-US" altLang="tr-TR" dirty="0">
                <a:solidFill>
                  <a:schemeClr val="accent1"/>
                </a:solidFill>
              </a:rPr>
              <a:t>0</a:t>
            </a:r>
            <a:r>
              <a:rPr lang="en-US" altLang="tr-TR" dirty="0"/>
              <a:t> (+</a:t>
            </a:r>
            <a:r>
              <a:rPr lang="en-US" altLang="tr-TR" dirty="0" err="1"/>
              <a:t>ve</a:t>
            </a:r>
            <a:r>
              <a:rPr lang="en-US" altLang="tr-TR" dirty="0"/>
              <a:t>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dirty="0"/>
              <a:t>normalized mantissa (fraction) = </a:t>
            </a:r>
            <a:r>
              <a:rPr lang="en-US" altLang="tr-TR" dirty="0">
                <a:solidFill>
                  <a:schemeClr val="hlink"/>
                </a:solidFill>
              </a:rPr>
              <a:t>100 1110 0000 0000 0000 0000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dirty="0"/>
              <a:t>biased exponent = 4 + 127 = 131 =&gt; </a:t>
            </a:r>
            <a:r>
              <a:rPr lang="en-US" altLang="tr-TR" dirty="0">
                <a:solidFill>
                  <a:srgbClr val="00B050"/>
                </a:solidFill>
              </a:rPr>
              <a:t>1000 0011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dirty="0"/>
              <a:t>so 25.75 =&gt; </a:t>
            </a:r>
            <a:r>
              <a:rPr lang="en-US" altLang="tr-TR" dirty="0">
                <a:solidFill>
                  <a:schemeClr val="accent1"/>
                </a:solidFill>
              </a:rPr>
              <a:t>0 </a:t>
            </a:r>
            <a:r>
              <a:rPr lang="en-US" altLang="tr-TR" dirty="0">
                <a:solidFill>
                  <a:srgbClr val="00B050"/>
                </a:solidFill>
              </a:rPr>
              <a:t>1000 0011 </a:t>
            </a:r>
            <a:r>
              <a:rPr lang="en-US" altLang="tr-TR" dirty="0">
                <a:solidFill>
                  <a:srgbClr val="FF3300"/>
                </a:solidFill>
              </a:rPr>
              <a:t>100 1110 0000 0000 0000 0000</a:t>
            </a:r>
            <a:r>
              <a:rPr lang="en-US" altLang="tr-TR" dirty="0">
                <a:solidFill>
                  <a:srgbClr val="FF6600"/>
                </a:solidFill>
              </a:rPr>
              <a:t> </a:t>
            </a:r>
            <a:r>
              <a:rPr lang="en-US" altLang="tr-TR" dirty="0"/>
              <a:t>=&gt; </a:t>
            </a:r>
            <a:r>
              <a:rPr lang="en-US" altLang="tr-TR" dirty="0">
                <a:solidFill>
                  <a:srgbClr val="CC3300"/>
                </a:solidFill>
              </a:rPr>
              <a:t>x41CE0000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tr-TR" dirty="0"/>
              <a:t>Values represented by convention: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tr-TR" sz="2000" dirty="0"/>
              <a:t>Infinity (+ and -):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sz="1700" dirty="0"/>
              <a:t>exponent = 255 (1111 1111) and fraction = 0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tr-TR" sz="2000" dirty="0" err="1"/>
              <a:t>NaN</a:t>
            </a:r>
            <a:r>
              <a:rPr lang="en-US" altLang="tr-TR" sz="2000" dirty="0"/>
              <a:t> (not a number):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sz="1700" dirty="0"/>
              <a:t>exponent = 255 and fraction </a:t>
            </a:r>
            <a:r>
              <a:rPr lang="en-US" altLang="tr-TR" sz="1700" dirty="0">
                <a:sym typeface="Symbol" panose="05050102010706020507" pitchFamily="18" charset="2"/>
              </a:rPr>
              <a:t> 0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tr-TR" sz="2000" dirty="0">
                <a:sym typeface="Symbol" panose="05050102010706020507" pitchFamily="18" charset="2"/>
              </a:rPr>
              <a:t>Zero (0):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tr-TR" sz="1700" dirty="0">
                <a:sym typeface="Symbol" panose="05050102010706020507" pitchFamily="18" charset="2"/>
              </a:rPr>
              <a:t>exponent = 0 and fraction = 0</a:t>
            </a:r>
          </a:p>
          <a:p>
            <a:pPr lvl="3" eaLnBrk="1" hangingPunct="1">
              <a:lnSpc>
                <a:spcPct val="120000"/>
              </a:lnSpc>
            </a:pPr>
            <a:r>
              <a:rPr lang="en-US" altLang="tr-TR" dirty="0">
                <a:sym typeface="Symbol" panose="05050102010706020507" pitchFamily="18" charset="2"/>
              </a:rPr>
              <a:t>note: exponent = 0  =&gt;  fraction is </a:t>
            </a:r>
            <a:r>
              <a:rPr lang="en-US" altLang="tr-TR" i="1" dirty="0">
                <a:sym typeface="Symbol" panose="05050102010706020507" pitchFamily="18" charset="2"/>
              </a:rPr>
              <a:t>de-normalized, </a:t>
            </a:r>
            <a:r>
              <a:rPr lang="en-US" altLang="tr-TR" dirty="0" err="1">
                <a:sym typeface="Symbol" panose="05050102010706020507" pitchFamily="18" charset="2"/>
              </a:rPr>
              <a:t>i.e</a:t>
            </a:r>
            <a:r>
              <a:rPr lang="en-US" altLang="tr-TR" dirty="0">
                <a:sym typeface="Symbol" panose="05050102010706020507" pitchFamily="18" charset="2"/>
              </a:rPr>
              <a:t> no hidden 1</a:t>
            </a:r>
            <a:endParaRPr lang="en-US" alt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F34AA-3778-E391-2B6C-B71772A7C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4805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E9BD001F-2CD8-7615-D0C7-78EED375C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700" dirty="0">
                <a:solidFill>
                  <a:srgbClr val="000000"/>
                </a:solidFill>
              </a:rPr>
              <a:t>Floating Point </a:t>
            </a:r>
            <a:r>
              <a:rPr lang="en-US" altLang="tr-TR" sz="2700" dirty="0">
                <a:solidFill>
                  <a:srgbClr val="000000"/>
                </a:solidFill>
              </a:rPr>
              <a:t>Representation</a:t>
            </a:r>
            <a:r>
              <a:rPr lang="tr-TR" altLang="tr-TR" sz="2700" dirty="0">
                <a:solidFill>
                  <a:srgbClr val="000000"/>
                </a:solidFill>
              </a:rPr>
              <a:t> (</a:t>
            </a:r>
            <a:r>
              <a:rPr lang="en-US" altLang="tr-TR" sz="2700" dirty="0">
                <a:solidFill>
                  <a:srgbClr val="000000"/>
                </a:solidFill>
              </a:rPr>
              <a:t>IEEE-754</a:t>
            </a:r>
            <a:r>
              <a:rPr lang="tr-TR" altLang="tr-TR" sz="2700" dirty="0">
                <a:solidFill>
                  <a:srgbClr val="000000"/>
                </a:solidFill>
              </a:rPr>
              <a:t> fp)</a:t>
            </a:r>
            <a:endParaRPr lang="en-US" altLang="tr-TR" dirty="0"/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45430DBC-EF0A-4069-E4AB-A5A4C35C4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538287"/>
            <a:ext cx="8064896" cy="1558529"/>
          </a:xfrm>
        </p:spPr>
        <p:txBody>
          <a:bodyPr/>
          <a:lstStyle/>
          <a:p>
            <a:pPr marL="258366" indent="-215504" eaLnBrk="1" hangingPunct="1">
              <a:lnSpc>
                <a:spcPct val="120000"/>
              </a:lnSpc>
            </a:pPr>
            <a:r>
              <a:rPr lang="en-US" altLang="tr-TR" dirty="0"/>
              <a:t>Double precision (64 bit) floating point</a:t>
            </a:r>
          </a:p>
        </p:txBody>
      </p:sp>
      <p:sp>
        <p:nvSpPr>
          <p:cNvPr id="306180" name="Text Box 4">
            <a:extLst>
              <a:ext uri="{FF2B5EF4-FFF2-40B4-BE49-F238E27FC236}">
                <a16:creationId xmlns:a16="http://schemas.microsoft.com/office/drawing/2014/main" id="{79CCB0B7-072F-BD6A-229B-96C099D8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2481264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6181" name="Text Box 5">
            <a:extLst>
              <a:ext uri="{FF2B5EF4-FFF2-40B4-BE49-F238E27FC236}">
                <a16:creationId xmlns:a16="http://schemas.microsoft.com/office/drawing/2014/main" id="{1B251B87-7B54-0AE0-3538-313E0FD9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483645"/>
            <a:ext cx="10096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000"/>
                </a:solidFill>
                <a:latin typeface="Arial" panose="020B0604020202020204" pitchFamily="34" charset="0"/>
              </a:rPr>
              <a:t>11 bits</a:t>
            </a:r>
          </a:p>
        </p:txBody>
      </p:sp>
      <p:sp>
        <p:nvSpPr>
          <p:cNvPr id="306182" name="Text Box 6">
            <a:extLst>
              <a:ext uri="{FF2B5EF4-FFF2-40B4-BE49-F238E27FC236}">
                <a16:creationId xmlns:a16="http://schemas.microsoft.com/office/drawing/2014/main" id="{5FA72EAB-EECD-82C0-E33E-905992210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372" y="2476501"/>
            <a:ext cx="10322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000"/>
                </a:solidFill>
                <a:latin typeface="Arial" panose="020B0604020202020204" pitchFamily="34" charset="0"/>
              </a:rPr>
              <a:t>52 bits</a:t>
            </a:r>
          </a:p>
        </p:txBody>
      </p:sp>
      <p:sp>
        <p:nvSpPr>
          <p:cNvPr id="306183" name="Text Box 7">
            <a:extLst>
              <a:ext uri="{FF2B5EF4-FFF2-40B4-BE49-F238E27FC236}">
                <a16:creationId xmlns:a16="http://schemas.microsoft.com/office/drawing/2014/main" id="{1C7D19E4-935B-0B4E-FC1C-CD921E0E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3048000"/>
            <a:ext cx="549381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33CC"/>
              </a:buClr>
              <a:buFont typeface="Monotype Sorts" pitchFamily="2" charset="2"/>
              <a:buNone/>
              <a:defRPr/>
            </a:pPr>
            <a:r>
              <a:rPr lang="en-US" altLang="tr-TR" sz="2400" dirty="0">
                <a:latin typeface="Arial" panose="020B0604020202020204" pitchFamily="34" charset="0"/>
              </a:rPr>
              <a:t>N = (-1)</a:t>
            </a:r>
            <a:r>
              <a:rPr lang="en-US" altLang="tr-TR" sz="2400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s</a:t>
            </a:r>
            <a:r>
              <a:rPr lang="en-US" altLang="tr-TR" sz="2400" dirty="0">
                <a:latin typeface="Arial" panose="020B0604020202020204" pitchFamily="34" charset="0"/>
              </a:rPr>
              <a:t> x 1.</a:t>
            </a:r>
            <a:r>
              <a:rPr lang="en-US" altLang="tr-TR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fraction</a:t>
            </a:r>
            <a:r>
              <a:rPr lang="en-US" altLang="tr-TR" sz="2400" dirty="0">
                <a:latin typeface="Arial" panose="020B0604020202020204" pitchFamily="34" charset="0"/>
              </a:rPr>
              <a:t> x 2</a:t>
            </a:r>
            <a:r>
              <a:rPr lang="en-US" altLang="tr-TR" sz="2400" baseline="30000" dirty="0">
                <a:latin typeface="Arial" panose="020B0604020202020204" pitchFamily="34" charset="0"/>
              </a:rPr>
              <a:t>(</a:t>
            </a:r>
            <a:r>
              <a:rPr lang="en-US" altLang="tr-TR" sz="2400" b="1" baseline="30000" dirty="0">
                <a:solidFill>
                  <a:schemeClr val="accent6"/>
                </a:solidFill>
                <a:latin typeface="Arial" panose="020B0604020202020204" pitchFamily="34" charset="0"/>
              </a:rPr>
              <a:t>biased exp.</a:t>
            </a:r>
            <a:r>
              <a:rPr lang="en-US" altLang="tr-TR" sz="2400" baseline="30000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en-US" altLang="tr-TR" sz="2400" baseline="30000" dirty="0">
                <a:latin typeface="Arial" panose="020B0604020202020204" pitchFamily="34" charset="0"/>
              </a:rPr>
              <a:t>– 1023)</a:t>
            </a:r>
            <a:endParaRPr kumimoji="0" lang="en-US" altLang="tr-TR" sz="2400" dirty="0">
              <a:latin typeface="Arial" panose="020B0604020202020204" pitchFamily="34" charset="0"/>
            </a:endParaRPr>
          </a:p>
        </p:txBody>
      </p:sp>
      <p:sp>
        <p:nvSpPr>
          <p:cNvPr id="306184" name="Text Box 8">
            <a:extLst>
              <a:ext uri="{FF2B5EF4-FFF2-40B4-BE49-F238E27FC236}">
                <a16:creationId xmlns:a16="http://schemas.microsoft.com/office/drawing/2014/main" id="{B4F83301-502E-F927-20AC-7E509A8F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551" y="2464331"/>
            <a:ext cx="812723" cy="3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9056" tIns="34529" rIns="69056" bIns="34529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tr-TR" sz="1500" b="1" dirty="0">
                <a:solidFill>
                  <a:srgbClr val="FFC000"/>
                </a:solidFill>
                <a:latin typeface="Arial" panose="020B0604020202020204" pitchFamily="34" charset="0"/>
              </a:rPr>
              <a:t>64 bits:</a:t>
            </a:r>
          </a:p>
        </p:txBody>
      </p:sp>
      <p:sp>
        <p:nvSpPr>
          <p:cNvPr id="306185" name="Text Box 9">
            <a:extLst>
              <a:ext uri="{FF2B5EF4-FFF2-40B4-BE49-F238E27FC236}">
                <a16:creationId xmlns:a16="http://schemas.microsoft.com/office/drawing/2014/main" id="{C0072814-5C4C-D7A8-1892-FC74EE03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736656"/>
            <a:ext cx="8208912" cy="207797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9056" tIns="34529" rIns="69056" bIns="34529" anchor="ctr">
            <a:spAutoFit/>
          </a:bodyPr>
          <a:lstStyle/>
          <a:p>
            <a:pPr marL="257175" indent="-209550" eaLnBrk="1" hangingPunct="1">
              <a:buSzPct val="65000"/>
              <a:buFont typeface="Wingdings" pitchFamily="2" charset="2"/>
              <a:buChar char="l"/>
              <a:defRPr/>
            </a:pPr>
            <a:r>
              <a:rPr lang="en-US" sz="2100" dirty="0">
                <a:solidFill>
                  <a:schemeClr val="tx1"/>
                </a:solidFill>
              </a:rPr>
              <a:t>Range &amp; Precision:</a:t>
            </a:r>
          </a:p>
          <a:p>
            <a:pPr marL="514350" lvl="1" indent="-171450" eaLnBrk="1" hangingPunct="1">
              <a:buFont typeface="Wingdings" pitchFamily="2" charset="2"/>
              <a:buChar char="w"/>
              <a:defRPr/>
            </a:pPr>
            <a:r>
              <a:rPr lang="en-US" sz="1500" dirty="0">
                <a:solidFill>
                  <a:schemeClr val="tx1"/>
                </a:solidFill>
              </a:rPr>
              <a:t>32 bit: </a:t>
            </a:r>
          </a:p>
          <a:p>
            <a:pPr marL="733425" lvl="2" indent="-133350" eaLnBrk="1" hangingPunct="1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mantissa of 23 bits + 1 =&gt; approx. 7 digits decimal</a:t>
            </a:r>
          </a:p>
          <a:p>
            <a:pPr marL="733425" lvl="2" indent="-133350" eaLnBrk="1" hangingPunct="1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+/-127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=&gt; approx. 10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+/-38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750" dirty="0">
              <a:solidFill>
                <a:schemeClr val="accent5">
                  <a:lumMod val="50000"/>
                </a:schemeClr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endParaRPr lang="en-US" sz="750" dirty="0">
              <a:solidFill>
                <a:schemeClr val="bg1"/>
              </a:solidFill>
            </a:endParaRPr>
          </a:p>
          <a:p>
            <a:pPr marL="514350" lvl="1" indent="-171450" eaLnBrk="1" hangingPunct="1">
              <a:buFont typeface="Wingdings" pitchFamily="2" charset="2"/>
              <a:buChar char="w"/>
              <a:defRPr/>
            </a:pPr>
            <a:r>
              <a:rPr lang="en-US" sz="1500" dirty="0">
                <a:solidFill>
                  <a:schemeClr val="tx1"/>
                </a:solidFill>
              </a:rPr>
              <a:t>64 bit: </a:t>
            </a:r>
          </a:p>
          <a:p>
            <a:pPr marL="733425" lvl="2" indent="-133350" eaLnBrk="1" hangingPunct="1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mantissa of 52 bits + 1 =&gt; approx. 15 digits decimal</a:t>
            </a:r>
          </a:p>
          <a:p>
            <a:pPr marL="733425" lvl="2" indent="-133350" eaLnBrk="1" hangingPunct="1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+/-1023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=&gt; approx. 10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+/-306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28475CA-51BE-9A43-3D25-612F591C5857}"/>
              </a:ext>
            </a:extLst>
          </p:cNvPr>
          <p:cNvGrpSpPr>
            <a:grpSpLocks/>
          </p:cNvGrpSpPr>
          <p:nvPr/>
        </p:nvGrpSpPr>
        <p:grpSpPr bwMode="auto">
          <a:xfrm>
            <a:off x="2250281" y="2132411"/>
            <a:ext cx="4667250" cy="325040"/>
            <a:chOff x="1045" y="572"/>
            <a:chExt cx="3920" cy="273"/>
          </a:xfrm>
        </p:grpSpPr>
        <p:sp>
          <p:nvSpPr>
            <p:cNvPr id="81932" name="Rectangle 11">
              <a:extLst>
                <a:ext uri="{FF2B5EF4-FFF2-40B4-BE49-F238E27FC236}">
                  <a16:creationId xmlns:a16="http://schemas.microsoft.com/office/drawing/2014/main" id="{3AC267BB-F7B2-19EF-6FE5-8A3435B4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572"/>
              <a:ext cx="202" cy="2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accent1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82957" name="Rectangle 12">
              <a:extLst>
                <a:ext uri="{FF2B5EF4-FFF2-40B4-BE49-F238E27FC236}">
                  <a16:creationId xmlns:a16="http://schemas.microsoft.com/office/drawing/2014/main" id="{578CCCDF-EBA7-36E0-F579-2A6B13E6A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572"/>
              <a:ext cx="1172" cy="2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tr-TR" sz="18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biased exp.</a:t>
              </a:r>
            </a:p>
          </p:txBody>
        </p:sp>
        <p:sp>
          <p:nvSpPr>
            <p:cNvPr id="81934" name="Rectangle 13">
              <a:extLst>
                <a:ext uri="{FF2B5EF4-FFF2-40B4-BE49-F238E27FC236}">
                  <a16:creationId xmlns:a16="http://schemas.microsoft.com/office/drawing/2014/main" id="{8CCE107B-AA04-0A39-1B7B-7ABC1BE7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" y="573"/>
              <a:ext cx="2550" cy="27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hlink"/>
                  </a:solidFill>
                  <a:latin typeface="Arial" panose="020B0604020202020204" pitchFamily="34" charset="0"/>
                </a:rPr>
                <a:t>fraction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AE5D5-231E-5D21-41F2-5E76E8EC2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8621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>
            <a:extLst>
              <a:ext uri="{FF2B5EF4-FFF2-40B4-BE49-F238E27FC236}">
                <a16:creationId xmlns:a16="http://schemas.microsoft.com/office/drawing/2014/main" id="{F1BA4B9C-D791-45D8-075F-9BB64B506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tr-TR" dirty="0"/>
              <a:t>Flexibility of representation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Within constraints below, can assign any binary combination (called a code word) to any data as long as data is uniquely encoded.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tr-TR" dirty="0"/>
              <a:t>Information Types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Numeric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Must represent range of data needed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>
                <a:cs typeface="Times New Roman" panose="02020603050405020304" pitchFamily="18" charset="0"/>
              </a:rPr>
              <a:t>Very desirable to represent data such that simple, straightforward computation for common arithmetic operations permitted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>
                <a:cs typeface="Times New Roman" panose="02020603050405020304" pitchFamily="18" charset="0"/>
              </a:rPr>
              <a:t>Tight relation to binary numbers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tr-TR" dirty="0"/>
              <a:t>Non-numeric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Greater flexibility since arithmetic operations not applied.</a:t>
            </a:r>
          </a:p>
          <a:p>
            <a:pPr lvl="2" eaLnBrk="1" hangingPunct="1">
              <a:spcAft>
                <a:spcPts val="600"/>
              </a:spcAft>
            </a:pPr>
            <a:r>
              <a:rPr lang="en-US" altLang="tr-TR" dirty="0"/>
              <a:t>Not tied to binary numbers</a:t>
            </a:r>
          </a:p>
          <a:p>
            <a:pPr lvl="2" eaLnBrk="1" hangingPunct="1">
              <a:spcAft>
                <a:spcPts val="600"/>
              </a:spcAft>
            </a:pPr>
            <a:endParaRPr lang="en-US" altLang="tr-TR" b="1" dirty="0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8C86C14F-A9E7-646B-7E0B-FE81D6163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Binary Numbers and Binary Coding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F68237-E7CA-2263-0542-8897E67E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49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566159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00F3B17-FA92-CDCB-3766-FD9B5ACB0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Informatics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7329-2741-51BB-0BE7-0CC688E8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morphology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informat</a:t>
            </a:r>
            <a:r>
              <a:rPr lang="en-US" dirty="0"/>
              <a:t>-ion + 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ics</a:t>
            </a:r>
            <a:endParaRPr lang="en-US" dirty="0"/>
          </a:p>
          <a:p>
            <a:pPr lvl="2">
              <a:defRPr/>
            </a:pPr>
            <a:r>
              <a:rPr lang="en-US" dirty="0"/>
              <a:t>uses the accepted form for names of sciences, </a:t>
            </a:r>
            <a:endParaRPr lang="tr-TR" dirty="0"/>
          </a:p>
          <a:p>
            <a:pPr lvl="3">
              <a:defRPr/>
            </a:pPr>
            <a:r>
              <a:rPr lang="en-US" dirty="0"/>
              <a:t>as conics, linguistics, optics, </a:t>
            </a:r>
            <a:endParaRPr lang="tr-TR" dirty="0"/>
          </a:p>
          <a:p>
            <a:pPr lvl="2">
              <a:defRPr/>
            </a:pPr>
            <a:r>
              <a:rPr lang="en-US" dirty="0"/>
              <a:t>or matters of practice, </a:t>
            </a:r>
            <a:endParaRPr lang="tr-TR" dirty="0"/>
          </a:p>
          <a:p>
            <a:pPr lvl="3">
              <a:defRPr/>
            </a:pPr>
            <a:r>
              <a:rPr lang="en-US" dirty="0"/>
              <a:t>as economics, politics, tactics</a:t>
            </a:r>
            <a:endParaRPr lang="tr-T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Linguistically, the meaning extends easily </a:t>
            </a:r>
            <a:endParaRPr lang="tr-TR" dirty="0"/>
          </a:p>
          <a:p>
            <a:pPr lvl="1">
              <a:defRPr/>
            </a:pPr>
            <a:r>
              <a:rPr lang="en-US" dirty="0"/>
              <a:t>to encompass both </a:t>
            </a:r>
            <a:endParaRPr lang="tr-TR" dirty="0"/>
          </a:p>
          <a:p>
            <a:pPr lvl="2">
              <a:defRPr/>
            </a:pPr>
            <a:r>
              <a:rPr lang="en-US" dirty="0"/>
              <a:t>the science of information </a:t>
            </a:r>
            <a:endParaRPr lang="tr-TR" dirty="0"/>
          </a:p>
          <a:p>
            <a:pPr lvl="2">
              <a:defRPr/>
            </a:pPr>
            <a:r>
              <a:rPr lang="en-US" dirty="0"/>
              <a:t>the practice of information processing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1970F6C-B6E9-8889-ECE2-3BC4FC775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BC7588C-ADB1-4769-867C-C361CCA34550}" type="slidenum">
              <a:rPr kumimoji="0" lang="en-US" altLang="tr-TR" sz="90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9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01477315-2472-47B1-589A-9881D744E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80920" cy="5471893"/>
          </a:xfrm>
        </p:spPr>
        <p:txBody>
          <a:bodyPr/>
          <a:lstStyle/>
          <a:p>
            <a:pPr eaLnBrk="1" hangingPunct="1"/>
            <a:r>
              <a:rPr lang="en-US" altLang="tr-TR" dirty="0">
                <a:cs typeface="Times New Roman" panose="02020603050405020304" pitchFamily="18" charset="0"/>
              </a:rPr>
              <a:t>Given </a:t>
            </a:r>
            <a:r>
              <a:rPr lang="en-US" altLang="tr-TR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 binary digits (called </a:t>
            </a:r>
            <a:r>
              <a:rPr lang="en-US" altLang="tr-TR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bits</a:t>
            </a:r>
            <a:r>
              <a:rPr lang="en-US" altLang="tr-TR" dirty="0">
                <a:cs typeface="Times New Roman" panose="02020603050405020304" pitchFamily="18" charset="0"/>
              </a:rPr>
              <a:t>), a </a:t>
            </a:r>
            <a:r>
              <a:rPr lang="en-US" altLang="tr-TR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binary code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tr-TR" dirty="0">
                <a:cs typeface="Times New Roman" panose="02020603050405020304" pitchFamily="18" charset="0"/>
              </a:rPr>
              <a:t>is a mapping from a set of </a:t>
            </a:r>
            <a:r>
              <a:rPr lang="en-US" altLang="tr-TR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represented elements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tr-TR" dirty="0">
                <a:cs typeface="Times New Roman" panose="02020603050405020304" pitchFamily="18" charset="0"/>
              </a:rPr>
              <a:t>to a subset of the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altLang="tr-TR" i="1" baseline="30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 binary numbers.</a:t>
            </a:r>
          </a:p>
          <a:p>
            <a:pPr eaLnBrk="1" hangingPunct="1"/>
            <a:endParaRPr lang="en-US" altLang="tr-TR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tr-TR" dirty="0">
                <a:cs typeface="Times New Roman" panose="02020603050405020304" pitchFamily="18" charset="0"/>
              </a:rPr>
              <a:t>Example: </a:t>
            </a:r>
          </a:p>
          <a:p>
            <a:pPr lvl="1" eaLnBrk="1" hangingPunct="1"/>
            <a:r>
              <a:rPr lang="en-US" altLang="tr-TR" dirty="0">
                <a:cs typeface="Times New Roman" panose="02020603050405020304" pitchFamily="18" charset="0"/>
              </a:rPr>
              <a:t>A binary code</a:t>
            </a:r>
            <a:br>
              <a:rPr lang="en-US" altLang="tr-TR" dirty="0">
                <a:cs typeface="Times New Roman" panose="02020603050405020304" pitchFamily="18" charset="0"/>
              </a:rPr>
            </a:br>
            <a:r>
              <a:rPr lang="en-US" altLang="tr-TR" dirty="0">
                <a:cs typeface="Times New Roman" panose="02020603050405020304" pitchFamily="18" charset="0"/>
              </a:rPr>
              <a:t>for the seven</a:t>
            </a:r>
            <a:br>
              <a:rPr lang="en-US" altLang="tr-TR" dirty="0">
                <a:cs typeface="Times New Roman" panose="02020603050405020304" pitchFamily="18" charset="0"/>
              </a:rPr>
            </a:br>
            <a:r>
              <a:rPr lang="en-US" altLang="tr-TR" dirty="0">
                <a:cs typeface="Times New Roman" panose="02020603050405020304" pitchFamily="18" charset="0"/>
              </a:rPr>
              <a:t>colors of the</a:t>
            </a:r>
            <a:br>
              <a:rPr lang="en-US" altLang="tr-TR" dirty="0">
                <a:cs typeface="Times New Roman" panose="02020603050405020304" pitchFamily="18" charset="0"/>
              </a:rPr>
            </a:br>
            <a:r>
              <a:rPr lang="en-US" altLang="tr-TR" dirty="0">
                <a:cs typeface="Times New Roman" panose="02020603050405020304" pitchFamily="18" charset="0"/>
              </a:rPr>
              <a:t>rainbow</a:t>
            </a:r>
          </a:p>
          <a:p>
            <a:pPr lvl="2" eaLnBrk="1" hangingPunct="1"/>
            <a:r>
              <a:rPr lang="en-US" altLang="tr-TR" dirty="0">
                <a:cs typeface="Times New Roman" panose="02020603050405020304" pitchFamily="18" charset="0"/>
              </a:rPr>
              <a:t>Code 100 is </a:t>
            </a:r>
            <a:br>
              <a:rPr lang="en-US" altLang="tr-TR" dirty="0">
                <a:cs typeface="Times New Roman" panose="02020603050405020304" pitchFamily="18" charset="0"/>
              </a:rPr>
            </a:br>
            <a:r>
              <a:rPr lang="en-US" altLang="tr-TR" dirty="0">
                <a:cs typeface="Times New Roman" panose="02020603050405020304" pitchFamily="18" charset="0"/>
              </a:rPr>
              <a:t>not used</a:t>
            </a:r>
          </a:p>
          <a:p>
            <a:pPr eaLnBrk="1" hangingPunct="1"/>
            <a:endParaRPr lang="en-US" altLang="tr-TR" dirty="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120F828-1507-BBAE-3BDB-82FA0690D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Non-numeric Binary Codes</a:t>
            </a:r>
          </a:p>
        </p:txBody>
      </p:sp>
      <p:graphicFrame>
        <p:nvGraphicFramePr>
          <p:cNvPr id="145445" name="Group 37">
            <a:extLst>
              <a:ext uri="{FF2B5EF4-FFF2-40B4-BE49-F238E27FC236}">
                <a16:creationId xmlns:a16="http://schemas.microsoft.com/office/drawing/2014/main" id="{C3BD03C4-941F-16C0-2ACD-F96B6A313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37991"/>
              </p:ext>
            </p:extLst>
          </p:nvPr>
        </p:nvGraphicFramePr>
        <p:xfrm>
          <a:off x="4572001" y="3178264"/>
          <a:ext cx="3096344" cy="2987040"/>
        </p:xfrm>
        <a:graphic>
          <a:graphicData uri="http://schemas.openxmlformats.org/drawingml/2006/table">
            <a:tbl>
              <a:tblPr/>
              <a:tblGrid>
                <a:gridCol w="108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r-TR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Number</a:t>
                      </a:r>
                      <a:endParaRPr kumimoji="0" lang="en-US" altLang="tr-TR" sz="20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Indigo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4EACC-8436-BBA1-5D26-FCE6AF56D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1452896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6B82772-72D7-F6DE-E79D-C46C11EF2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Given </a:t>
            </a:r>
            <a:r>
              <a:rPr lang="en-US" altLang="tr-TR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</a:t>
            </a:r>
            <a:r>
              <a:rPr lang="en-US" altLang="tr-TR" dirty="0">
                <a:cs typeface="Times New Roman" panose="02020603050405020304" pitchFamily="18" charset="0"/>
              </a:rPr>
              <a:t> elements to be represented by a binary code, the minimum number of bits, </a:t>
            </a:r>
            <a:r>
              <a:rPr lang="en-US" altLang="tr-TR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, needed, satisfies the following relationships: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tr-TR" sz="2100" dirty="0">
                <a:cs typeface="Times New Roman" panose="02020603050405020304" pitchFamily="18" charset="0"/>
              </a:rPr>
              <a:t>  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altLang="tr-TR" sz="2400" i="1" baseline="30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&gt; </a:t>
            </a: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&gt;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2</a:t>
            </a:r>
            <a:r>
              <a:rPr lang="en-US" altLang="tr-TR" sz="2400" baseline="30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tr-TR" sz="2400" i="1" baseline="30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altLang="tr-TR" sz="2400" baseline="30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– 1)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=log</a:t>
            </a:r>
            <a:r>
              <a:rPr lang="en-US" altLang="tr-TR" sz="2100" baseline="-16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  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where 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</a:t>
            </a: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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 , called the </a:t>
            </a: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ceiling</a:t>
            </a:r>
            <a:br>
              <a:rPr lang="en-US" altLang="tr-TR" sz="2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function</a:t>
            </a:r>
            <a:r>
              <a:rPr lang="en-US" altLang="tr-TR" sz="2100" i="1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 is the integer greater than or equal to </a:t>
            </a:r>
            <a:r>
              <a:rPr lang="en-US" altLang="tr-TR" sz="21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tr-TR" baseline="30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tr-TR" altLang="tr-TR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Example: </a:t>
            </a:r>
            <a:endParaRPr lang="tr-TR" altLang="tr-TR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How many bits are required to represent </a:t>
            </a:r>
            <a:r>
              <a:rPr lang="en-US" altLang="tr-TR" u="sng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decimal digits</a:t>
            </a:r>
            <a:r>
              <a:rPr lang="en-US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 with a binary code?</a:t>
            </a:r>
            <a:endParaRPr lang="tr-TR" altLang="tr-TR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r>
              <a:rPr lang="tr-TR" altLang="tr-TR" dirty="0" err="1">
                <a:cs typeface="Times New Roman" panose="02020603050405020304" pitchFamily="18" charset="0"/>
                <a:sym typeface="Symbol" panose="05050102010706020507" pitchFamily="18" charset="2"/>
              </a:rPr>
              <a:t>bits</a:t>
            </a:r>
            <a:r>
              <a:rPr lang="tr-TR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tr-TR" dirty="0" err="1">
                <a:cs typeface="Times New Roman" panose="02020603050405020304" pitchFamily="18" charset="0"/>
                <a:sym typeface="Symbol" panose="05050102010706020507" pitchFamily="18" charset="2"/>
              </a:rPr>
              <a:t>are</a:t>
            </a:r>
            <a:r>
              <a:rPr lang="tr-TR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tr-TR" dirty="0" err="1">
                <a:cs typeface="Times New Roman" panose="02020603050405020304" pitchFamily="18" charset="0"/>
                <a:sym typeface="Symbol" panose="05050102010706020507" pitchFamily="18" charset="2"/>
              </a:rPr>
              <a:t>required</a:t>
            </a:r>
            <a:r>
              <a:rPr lang="tr-TR" altLang="tr-TR" dirty="0"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tr-TR" sz="2100" i="1" dirty="0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 =log</a:t>
            </a:r>
            <a:r>
              <a:rPr lang="en-US" altLang="tr-TR" sz="2100" baseline="-16000" dirty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tr-TR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9</a:t>
            </a:r>
            <a:r>
              <a:rPr lang="en-US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 </a:t>
            </a:r>
            <a:r>
              <a:rPr lang="tr-TR" altLang="tr-TR" sz="2100" dirty="0">
                <a:cs typeface="Times New Roman" panose="02020603050405020304" pitchFamily="18" charset="0"/>
                <a:sym typeface="Symbol" panose="05050102010706020507" pitchFamily="18" charset="2"/>
              </a:rPr>
              <a:t>= 4)</a:t>
            </a:r>
            <a:endParaRPr lang="en-US" altLang="tr-TR" sz="21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8FFDFED-A1A2-A7F7-8AA9-5910D8036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Number of Bits Required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891CF3-7BE4-05DA-C4C9-1AFF97732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3136901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>
            <a:extLst>
              <a:ext uri="{FF2B5EF4-FFF2-40B4-BE49-F238E27FC236}">
                <a16:creationId xmlns:a16="http://schemas.microsoft.com/office/drawing/2014/main" id="{0D4A8A63-4501-A755-C502-9624DDEBE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Number of Elements Represented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0C6F19FA-3133-038E-9780-AB6AFBCE0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Given </a:t>
            </a:r>
            <a:r>
              <a:rPr lang="en-US" altLang="tr-TR" i="1" dirty="0">
                <a:solidFill>
                  <a:schemeClr val="accent1"/>
                </a:solidFill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 digits in radix </a:t>
            </a:r>
            <a:r>
              <a:rPr lang="en-US" altLang="tr-TR" i="1" dirty="0">
                <a:solidFill>
                  <a:schemeClr val="accent1"/>
                </a:solidFill>
                <a:cs typeface="Times New Roman" panose="02020603050405020304" pitchFamily="18" charset="0"/>
              </a:rPr>
              <a:t>r</a:t>
            </a:r>
            <a:r>
              <a:rPr lang="en-US" altLang="tr-TR" i="1" dirty="0">
                <a:cs typeface="Times New Roman" panose="02020603050405020304" pitchFamily="18" charset="0"/>
              </a:rPr>
              <a:t>,</a:t>
            </a:r>
            <a:r>
              <a:rPr lang="en-US" altLang="tr-TR" dirty="0">
                <a:cs typeface="Times New Roman" panose="02020603050405020304" pitchFamily="18" charset="0"/>
              </a:rPr>
              <a:t> there are </a:t>
            </a:r>
            <a:r>
              <a:rPr lang="en-US" altLang="tr-TR" i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r</a:t>
            </a:r>
            <a:r>
              <a:rPr lang="en-US" altLang="tr-TR" i="1" baseline="300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 distinct elements that can be represented.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But</a:t>
            </a:r>
            <a:r>
              <a:rPr lang="tr-TR" altLang="tr-TR" dirty="0">
                <a:cs typeface="Times New Roman" panose="02020603050405020304" pitchFamily="18" charset="0"/>
              </a:rPr>
              <a:t>,</a:t>
            </a:r>
            <a:r>
              <a:rPr lang="en-US" altLang="tr-TR" dirty="0">
                <a:cs typeface="Times New Roman" panose="02020603050405020304" pitchFamily="18" charset="0"/>
              </a:rPr>
              <a:t> you can represent </a:t>
            </a:r>
            <a:r>
              <a:rPr lang="en-US" altLang="tr-TR" i="1" dirty="0">
                <a:solidFill>
                  <a:schemeClr val="accent1"/>
                </a:solidFill>
                <a:cs typeface="Times New Roman" panose="02020603050405020304" pitchFamily="18" charset="0"/>
              </a:rPr>
              <a:t>m</a:t>
            </a:r>
            <a:r>
              <a:rPr lang="en-US" altLang="tr-TR" i="1" dirty="0">
                <a:cs typeface="Times New Roman" panose="02020603050405020304" pitchFamily="18" charset="0"/>
              </a:rPr>
              <a:t> </a:t>
            </a:r>
            <a:r>
              <a:rPr lang="en-US" altLang="tr-TR" dirty="0">
                <a:cs typeface="Times New Roman" panose="02020603050405020304" pitchFamily="18" charset="0"/>
              </a:rPr>
              <a:t>elements,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 </a:t>
            </a:r>
            <a:r>
              <a:rPr lang="en-US" altLang="tr-TR" i="1" dirty="0">
                <a:solidFill>
                  <a:schemeClr val="accent1"/>
                </a:solidFill>
                <a:cs typeface="Times New Roman" panose="02020603050405020304" pitchFamily="18" charset="0"/>
              </a:rPr>
              <a:t>m</a:t>
            </a:r>
            <a:r>
              <a:rPr lang="en-US" altLang="tr-TR" dirty="0">
                <a:solidFill>
                  <a:schemeClr val="accent1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tr-TR" i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r</a:t>
            </a:r>
            <a:r>
              <a:rPr lang="en-US" altLang="tr-TR" i="1" baseline="300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n</a:t>
            </a:r>
            <a:endParaRPr lang="en-US" altLang="tr-TR" i="1" baseline="300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You can represent 4 elements in radix </a:t>
            </a:r>
            <a:r>
              <a:rPr lang="en-US" altLang="tr-TR" i="1" dirty="0">
                <a:cs typeface="Times New Roman" panose="02020603050405020304" pitchFamily="18" charset="0"/>
              </a:rPr>
              <a:t>r</a:t>
            </a:r>
            <a:r>
              <a:rPr lang="en-US" altLang="tr-TR" dirty="0">
                <a:cs typeface="Times New Roman" panose="02020603050405020304" pitchFamily="18" charset="0"/>
              </a:rPr>
              <a:t> = 2 with </a:t>
            </a:r>
            <a:r>
              <a:rPr lang="en-US" altLang="tr-TR" i="1" dirty="0"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 = 2 digits: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(00, 01, 10, 11).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You can represent 4 elements in radix </a:t>
            </a:r>
            <a:r>
              <a:rPr lang="en-US" altLang="tr-TR" i="1" dirty="0">
                <a:cs typeface="Times New Roman" panose="02020603050405020304" pitchFamily="18" charset="0"/>
              </a:rPr>
              <a:t>r</a:t>
            </a:r>
            <a:r>
              <a:rPr lang="en-US" altLang="tr-TR" dirty="0">
                <a:cs typeface="Times New Roman" panose="02020603050405020304" pitchFamily="18" charset="0"/>
              </a:rPr>
              <a:t> = 2 with </a:t>
            </a:r>
            <a:r>
              <a:rPr lang="en-US" altLang="tr-TR" i="1" dirty="0">
                <a:cs typeface="Times New Roman" panose="02020603050405020304" pitchFamily="18" charset="0"/>
              </a:rPr>
              <a:t>n</a:t>
            </a:r>
            <a:r>
              <a:rPr lang="en-US" altLang="tr-TR" dirty="0">
                <a:cs typeface="Times New Roman" panose="02020603050405020304" pitchFamily="18" charset="0"/>
              </a:rPr>
              <a:t> = 4 digits: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dirty="0">
                <a:cs typeface="Times New Roman" panose="02020603050405020304" pitchFamily="18" charset="0"/>
              </a:rPr>
              <a:t>(0001, 0010, 0100, 1000).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8209C-F427-D9E6-D5CE-F4F5E5029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0097679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>
            <a:extLst>
              <a:ext uri="{FF2B5EF4-FFF2-40B4-BE49-F238E27FC236}">
                <a16:creationId xmlns:a16="http://schemas.microsoft.com/office/drawing/2014/main" id="{49B5DDCA-DC20-EA09-679B-6A40AAD72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Binary Coded Decimal (BCD)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956B087A-A2E4-318E-9B74-06F075D55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8421</a:t>
            </a:r>
            <a:r>
              <a:rPr lang="en-US" dirty="0"/>
              <a:t> Binary Coded Decimal (BCD) representation each decimal digit is converted to its 4-bit pure binary equivalent </a:t>
            </a:r>
            <a:endParaRPr lang="tr-TR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This code is the simplest, most intuitive binary code for decimal digits and uses the same powers of 2 as a binary number, </a:t>
            </a:r>
            <a:endParaRPr lang="tr-TR" dirty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but only encodes the first ten values from 0 to 9.</a:t>
            </a:r>
            <a:endParaRPr lang="tr-TR" dirty="0">
              <a:cs typeface="Times New Roman" panose="02020603050405020304" pitchFamily="18" charset="0"/>
            </a:endParaRPr>
          </a:p>
          <a:p>
            <a:pPr lvl="2" eaLnBrk="1" hangingPunct="1">
              <a:defRPr/>
            </a:pPr>
            <a:r>
              <a:rPr lang="en-US" dirty="0"/>
              <a:t>For example: </a:t>
            </a:r>
            <a:r>
              <a:rPr lang="tr-TR" dirty="0"/>
              <a:t>(</a:t>
            </a:r>
            <a:r>
              <a:rPr lang="en-US" dirty="0"/>
              <a:t>57</a:t>
            </a:r>
            <a:r>
              <a:rPr lang="tr-TR" dirty="0"/>
              <a:t>)</a:t>
            </a:r>
            <a:r>
              <a:rPr lang="en-US" baseline="-25000" dirty="0" err="1"/>
              <a:t>dec</a:t>
            </a:r>
            <a:r>
              <a:rPr lang="en-US" dirty="0"/>
              <a:t> </a:t>
            </a:r>
            <a:r>
              <a:rPr lang="tr-TR" dirty="0">
                <a:sym typeface="Wingdings" panose="05000000000000000000" pitchFamily="2" charset="2"/>
              </a:rPr>
              <a:t> (?) </a:t>
            </a:r>
            <a:r>
              <a:rPr lang="en-US" baseline="-25000" dirty="0" err="1"/>
              <a:t>bcd</a:t>
            </a:r>
            <a:endParaRPr lang="tr-TR" baseline="-25000" dirty="0"/>
          </a:p>
          <a:p>
            <a:pPr lvl="2" eaLnBrk="1" hangingPunct="1">
              <a:defRPr/>
            </a:pPr>
            <a:endParaRPr lang="tr-TR" dirty="0"/>
          </a:p>
          <a:p>
            <a:pPr marL="685800" lvl="2" indent="0" eaLnBrk="1" hangingPunct="1">
              <a:buNone/>
              <a:defRPr/>
            </a:pPr>
            <a:r>
              <a:rPr lang="tr-TR" b="1" dirty="0"/>
              <a:t>			</a:t>
            </a:r>
            <a:r>
              <a:rPr lang="tr-TR" dirty="0"/>
              <a:t>    (   5       7  ) </a:t>
            </a:r>
            <a:r>
              <a:rPr lang="en-US" dirty="0" err="1"/>
              <a:t>dec</a:t>
            </a:r>
            <a:endParaRPr lang="tr-TR" dirty="0"/>
          </a:p>
          <a:p>
            <a:pPr marL="685800" lvl="2" indent="0" eaLnBrk="1" hangingPunct="1">
              <a:buNone/>
              <a:defRPr/>
            </a:pPr>
            <a:r>
              <a:rPr lang="tr-TR" dirty="0"/>
              <a:t>			</a:t>
            </a:r>
            <a:r>
              <a:rPr lang="en-US" dirty="0"/>
              <a:t>= </a:t>
            </a:r>
            <a:r>
              <a:rPr lang="tr-TR" dirty="0"/>
              <a:t>(</a:t>
            </a:r>
            <a:r>
              <a:rPr lang="en-US" dirty="0"/>
              <a:t>0101 0111</a:t>
            </a:r>
            <a:r>
              <a:rPr lang="tr-TR" dirty="0"/>
              <a:t>)</a:t>
            </a:r>
            <a:r>
              <a:rPr lang="en-US" dirty="0" err="1"/>
              <a:t>bcd</a:t>
            </a:r>
            <a:r>
              <a:rPr lang="en-US" dirty="0"/>
              <a:t>                      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49D19-1643-0342-C86C-2E5A0CB2D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277160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>
            <a:extLst>
              <a:ext uri="{FF2B5EF4-FFF2-40B4-BE49-F238E27FC236}">
                <a16:creationId xmlns:a16="http://schemas.microsoft.com/office/drawing/2014/main" id="{D5F381A6-15DD-C8C8-DC29-DAE0E8B6A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Error-Detection Codes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EBCCBCFA-E1C0-57E7-8B77-E12E5121C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Redundancy</a:t>
            </a:r>
            <a:r>
              <a:rPr lang="en-US" dirty="0">
                <a:cs typeface="Times New Roman" panose="02020603050405020304" pitchFamily="18" charset="0"/>
              </a:rPr>
              <a:t> (e.g. extra information), in the form of extra bits, can be incorporated into binary code words to detect and correct errors.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 simple form of redundancy is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parity</a:t>
            </a:r>
            <a:r>
              <a:rPr lang="en-US" dirty="0">
                <a:cs typeface="Times New Roman" panose="02020603050405020304" pitchFamily="18" charset="0"/>
              </a:rPr>
              <a:t>, an extra bit appended onto the code word to make the number of 1’s odd or even. </a:t>
            </a:r>
            <a:endParaRPr lang="tr-TR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Parity can detect all single-bit errors and some multiple-bit errors.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 code word has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even parity </a:t>
            </a:r>
            <a:r>
              <a:rPr lang="en-US" dirty="0">
                <a:cs typeface="Times New Roman" panose="02020603050405020304" pitchFamily="18" charset="0"/>
              </a:rPr>
              <a:t>if the number of 1’s in the code word is even.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 code word has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odd parity</a:t>
            </a:r>
            <a:r>
              <a:rPr lang="en-US" dirty="0">
                <a:cs typeface="Times New Roman" panose="02020603050405020304" pitchFamily="18" charset="0"/>
              </a:rPr>
              <a:t> if the number of 1’s in the code word is odd.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2155C8-A86F-220F-ED95-B01E15CF3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4609716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5" name="Rectangle 34">
            <a:extLst>
              <a:ext uri="{FF2B5EF4-FFF2-40B4-BE49-F238E27FC236}">
                <a16:creationId xmlns:a16="http://schemas.microsoft.com/office/drawing/2014/main" id="{E0A65184-EBF3-9EDF-195E-C92E1D789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4-Bit Parity Code Example</a:t>
            </a:r>
          </a:p>
        </p:txBody>
      </p:sp>
      <p:sp>
        <p:nvSpPr>
          <p:cNvPr id="289827" name="Rectangle 35">
            <a:extLst>
              <a:ext uri="{FF2B5EF4-FFF2-40B4-BE49-F238E27FC236}">
                <a16:creationId xmlns:a16="http://schemas.microsoft.com/office/drawing/2014/main" id="{E34DFFED-FBC9-9078-8F71-90A610424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80920" cy="53998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/>
              <a:t>Fill in the even and odd parity bits:</a:t>
            </a:r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  <a:p>
            <a:pPr eaLnBrk="1" hangingPunct="1">
              <a:lnSpc>
                <a:spcPct val="90000"/>
              </a:lnSpc>
            </a:pPr>
            <a:endParaRPr lang="en-US" altLang="tr-TR" sz="165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195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195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195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tr-TR" sz="195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sz="1950" dirty="0">
                <a:cs typeface="Times New Roman" panose="02020603050405020304" pitchFamily="18" charset="0"/>
              </a:rPr>
              <a:t>The codeword "1111" has </a:t>
            </a:r>
            <a:r>
              <a:rPr lang="en-US" altLang="tr-TR" sz="1950" u="sng" dirty="0">
                <a:cs typeface="Times New Roman" panose="02020603050405020304" pitchFamily="18" charset="0"/>
              </a:rPr>
              <a:t>even parity</a:t>
            </a:r>
            <a:r>
              <a:rPr lang="en-US" altLang="tr-TR" sz="1950" dirty="0">
                <a:cs typeface="Times New Roman" panose="02020603050405020304" pitchFamily="18" charset="0"/>
              </a:rPr>
              <a:t> and the codeword "1110" has </a:t>
            </a:r>
            <a:r>
              <a:rPr lang="en-US" altLang="tr-TR" sz="1950" u="sng" dirty="0">
                <a:cs typeface="Times New Roman" panose="02020603050405020304" pitchFamily="18" charset="0"/>
              </a:rPr>
              <a:t>odd parity</a:t>
            </a:r>
            <a:r>
              <a:rPr lang="en-US" altLang="tr-TR" sz="1950" dirty="0">
                <a:cs typeface="Times New Roman" panose="02020603050405020304" pitchFamily="18" charset="0"/>
              </a:rPr>
              <a:t>.   </a:t>
            </a:r>
            <a:endParaRPr lang="tr-TR" altLang="tr-TR" sz="195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tr-TR" sz="1650" dirty="0">
                <a:cs typeface="Times New Roman" panose="02020603050405020304" pitchFamily="18" charset="0"/>
              </a:rPr>
              <a:t>Both can be used to represent 3-bit data.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62613-8FBD-4902-23D2-3C9DE1114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55</a:t>
            </a:fld>
            <a:endParaRPr lang="en-US" altLang="tr-TR"/>
          </a:p>
        </p:txBody>
      </p:sp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id="{72853126-5856-2149-31B1-8A9A42069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58285"/>
              </p:ext>
            </p:extLst>
          </p:nvPr>
        </p:nvGraphicFramePr>
        <p:xfrm>
          <a:off x="1763688" y="1781814"/>
          <a:ext cx="5259288" cy="3726180"/>
        </p:xfrm>
        <a:graphic>
          <a:graphicData uri="http://schemas.openxmlformats.org/drawingml/2006/table">
            <a:tbl>
              <a:tblPr/>
              <a:tblGrid>
                <a:gridCol w="263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r-T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Parity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r-TR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Message_Parity</a:t>
                      </a:r>
                      <a:endParaRPr kumimoji="0" lang="en-US" altLang="tr-TR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r-TR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Parity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tr-TR" sz="2000" b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Message_Parity</a:t>
                      </a:r>
                      <a:endParaRPr kumimoji="0" lang="en-US" altLang="tr-TR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111_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76760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5C11-7805-9A32-6AED-B178E827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Alphanumeric</a:t>
            </a:r>
            <a:r>
              <a:rPr lang="tr-TR" dirty="0"/>
              <a:t> </a:t>
            </a:r>
            <a:r>
              <a:rPr lang="tr-TR" dirty="0" err="1"/>
              <a:t>Codes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82A0-1A1B-3449-DD29-0687F0DC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Arbitrary choice of bits to represent characters</a:t>
            </a:r>
          </a:p>
          <a:p>
            <a:pPr lvl="1"/>
            <a:r>
              <a:rPr lang="en-US" dirty="0"/>
              <a:t>Consistency: </a:t>
            </a:r>
            <a:endParaRPr lang="tr-TR" dirty="0"/>
          </a:p>
          <a:p>
            <a:pPr lvl="2"/>
            <a:r>
              <a:rPr lang="en-US" dirty="0"/>
              <a:t>input and output device must recognize same code</a:t>
            </a:r>
          </a:p>
          <a:p>
            <a:r>
              <a:rPr lang="en-US" dirty="0"/>
              <a:t>Value of binary number representing character corresponds to placement in the alphabet</a:t>
            </a:r>
          </a:p>
          <a:p>
            <a:pPr lvl="1"/>
            <a:r>
              <a:rPr lang="en-US" dirty="0"/>
              <a:t>Facilitates sorting and searching</a:t>
            </a:r>
          </a:p>
          <a:p>
            <a:r>
              <a:rPr lang="en-US" altLang="tr-TR" dirty="0"/>
              <a:t>Representing Characters</a:t>
            </a:r>
            <a:endParaRPr lang="tr-TR" altLang="tr-TR" dirty="0"/>
          </a:p>
          <a:p>
            <a:pPr lvl="1"/>
            <a:r>
              <a:rPr lang="en-US" dirty="0"/>
              <a:t>ASCII</a:t>
            </a:r>
            <a:r>
              <a:rPr lang="tr-TR" dirty="0"/>
              <a:t>:</a:t>
            </a:r>
            <a:r>
              <a:rPr lang="en-US" dirty="0"/>
              <a:t> </a:t>
            </a:r>
            <a:endParaRPr lang="tr-TR" dirty="0"/>
          </a:p>
          <a:p>
            <a:pPr lvl="2"/>
            <a:r>
              <a:rPr lang="en-US" dirty="0"/>
              <a:t>most widely used coding scheme </a:t>
            </a:r>
          </a:p>
          <a:p>
            <a:pPr lvl="1"/>
            <a:r>
              <a:rPr lang="en-US" dirty="0"/>
              <a:t>EBCDIC:  </a:t>
            </a:r>
            <a:endParaRPr lang="tr-TR" dirty="0"/>
          </a:p>
          <a:p>
            <a:pPr lvl="2"/>
            <a:r>
              <a:rPr lang="en-US" dirty="0"/>
              <a:t>IBM mainframe  (legacy)</a:t>
            </a:r>
          </a:p>
          <a:p>
            <a:pPr lvl="1"/>
            <a:r>
              <a:rPr lang="en-US" dirty="0"/>
              <a:t>Unicode:  </a:t>
            </a:r>
            <a:endParaRPr lang="tr-TR" dirty="0"/>
          </a:p>
          <a:p>
            <a:pPr lvl="2"/>
            <a:r>
              <a:rPr lang="en-US" dirty="0"/>
              <a:t>developed for worldwide use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33EE-38EB-307D-9142-972AB17F1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2290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>
            <a:extLst>
              <a:ext uri="{FF2B5EF4-FFF2-40B4-BE49-F238E27FC236}">
                <a16:creationId xmlns:a16="http://schemas.microsoft.com/office/drawing/2014/main" id="{EF9D2F3B-200E-4A12-196E-0D2F86FD4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ASCII Character Codes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BC4B908B-58C7-8308-3529-B1CBE1F7B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352927" cy="547189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en-US" dirty="0">
                <a:cs typeface="Times New Roman" panose="02020603050405020304" pitchFamily="18" charset="0"/>
              </a:rPr>
              <a:t>merican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dirty="0">
                <a:cs typeface="Times New Roman" panose="02020603050405020304" pitchFamily="18" charset="0"/>
              </a:rPr>
              <a:t>tandard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ode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nformation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nterchange</a:t>
            </a: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ASCII</a:t>
            </a: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This code is a popular code used to represent information sent as character-based data.   </a:t>
            </a:r>
            <a:endParaRPr lang="tr-TR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It uses 7-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bits to represent</a:t>
            </a: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94 Graphic printing characters</a:t>
            </a: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34 Non-printing characters</a:t>
            </a: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Some non-printing characters are used for text format </a:t>
            </a:r>
            <a:endParaRPr lang="tr-TR" dirty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e.g.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BS</a:t>
            </a:r>
            <a:r>
              <a:rPr lang="en-US" dirty="0">
                <a:cs typeface="Times New Roman" panose="02020603050405020304" pitchFamily="18" charset="0"/>
              </a:rPr>
              <a:t> = Backspace,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CR</a:t>
            </a:r>
            <a:r>
              <a:rPr lang="en-US" dirty="0">
                <a:cs typeface="Times New Roman" panose="02020603050405020304" pitchFamily="18" charset="0"/>
              </a:rPr>
              <a:t> = carriage return</a:t>
            </a: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Other non-printing characters are used for record marking and flow control </a:t>
            </a:r>
            <a:endParaRPr lang="tr-TR" dirty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e.g.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STX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= </a:t>
            </a:r>
            <a:r>
              <a:rPr lang="en-US" dirty="0">
                <a:cs typeface="Times New Roman" panose="02020603050405020304" pitchFamily="18" charset="0"/>
              </a:rPr>
              <a:t>start text areas</a:t>
            </a:r>
            <a:r>
              <a:rPr lang="tr-TR" dirty="0">
                <a:cs typeface="Times New Roman" panose="02020603050405020304" pitchFamily="18" charset="0"/>
              </a:rPr>
              <a:t>,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ETX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tr-TR" dirty="0">
                <a:cs typeface="Times New Roman" panose="02020603050405020304" pitchFamily="18" charset="0"/>
              </a:rPr>
              <a:t>= </a:t>
            </a:r>
            <a:r>
              <a:rPr lang="en-US" dirty="0">
                <a:cs typeface="Times New Roman" panose="02020603050405020304" pitchFamily="18" charset="0"/>
              </a:rPr>
              <a:t>end text areas.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BF6D7-BC90-1D76-D496-6ED5755AD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3543977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18E34ECE-2172-3620-CCFB-79DC315F5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ASCII Properties</a:t>
            </a:r>
            <a:endParaRPr lang="tr-TR" alt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6C4F-3AED-5DB7-E3B9-1FC7D51B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ASCII</a:t>
            </a:r>
            <a:r>
              <a:rPr lang="en-US" b="1" dirty="0"/>
              <a:t> has some interesting properties: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Digits 0 to 9 span Hexadecimal values 30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39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Upper case A</a:t>
            </a:r>
            <a:r>
              <a:rPr lang="tr-TR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Z span 41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tr-TR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5A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Lower case a</a:t>
            </a:r>
            <a:r>
              <a:rPr lang="tr-TR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z span 61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tr-TR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7A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Lower to upper case translation (and vice versa) occurs by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flipping bit 6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Delete (DEL) is all bits set, </a:t>
            </a:r>
            <a:endParaRPr lang="tr-TR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a carryover from when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punched paper tape was used to store messages </a:t>
            </a:r>
            <a:endParaRPr lang="tr-TR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b="1" baseline="-25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b="1" baseline="-25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AF141-F09C-38EC-880E-34E53C3BB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13859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D2E1-F23C-368D-36A8-59A4EC81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ASCII Reference Table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3800-6B2D-7DFA-C92A-29F90321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Group 3">
            <a:extLst>
              <a:ext uri="{FF2B5EF4-FFF2-40B4-BE49-F238E27FC236}">
                <a16:creationId xmlns:a16="http://schemas.microsoft.com/office/drawing/2014/main" id="{105BEA08-F564-52E4-E386-B204EAC30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380580"/>
              </p:ext>
            </p:extLst>
          </p:nvPr>
        </p:nvGraphicFramePr>
        <p:xfrm>
          <a:off x="1200381" y="1125537"/>
          <a:ext cx="6102675" cy="5399094"/>
        </p:xfrm>
        <a:graphic>
          <a:graphicData uri="http://schemas.openxmlformats.org/drawingml/2006/table">
            <a:tbl>
              <a:tblPr/>
              <a:tblGrid>
                <a:gridCol w="678075">
                  <a:extLst>
                    <a:ext uri="{9D8B030D-6E8A-4147-A177-3AD203B41FA5}">
                      <a16:colId xmlns:a16="http://schemas.microsoft.com/office/drawing/2014/main" val="3777290357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1553068455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638605965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360165086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409841524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1223806557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2533574464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2824994698"/>
                    </a:ext>
                  </a:extLst>
                </a:gridCol>
                <a:gridCol w="678075">
                  <a:extLst>
                    <a:ext uri="{9D8B030D-6E8A-4147-A177-3AD203B41FA5}">
                      <a16:colId xmlns:a16="http://schemas.microsoft.com/office/drawing/2014/main" val="1199556224"/>
                    </a:ext>
                  </a:extLst>
                </a:gridCol>
              </a:tblGrid>
              <a:tr h="5600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LSD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84052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@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26514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!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84064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238548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844651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EOT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40733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95453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69779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29654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46445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369190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911001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38365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\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|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61553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180793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^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~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890745"/>
                  </a:ext>
                </a:extLst>
              </a:tr>
              <a:tr h="302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_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94172"/>
                  </a:ext>
                </a:extLst>
              </a:tr>
            </a:tbl>
          </a:graphicData>
        </a:graphic>
      </p:graphicFrame>
      <p:sp>
        <p:nvSpPr>
          <p:cNvPr id="11" name="Line 211">
            <a:extLst>
              <a:ext uri="{FF2B5EF4-FFF2-40B4-BE49-F238E27FC236}">
                <a16:creationId xmlns:a16="http://schemas.microsoft.com/office/drawing/2014/main" id="{48307C22-7A7F-58A3-9020-10468D7AD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998" y="1596025"/>
            <a:ext cx="632756" cy="42881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200"/>
          </a:p>
        </p:txBody>
      </p:sp>
      <p:sp>
        <p:nvSpPr>
          <p:cNvPr id="12" name="Text Box 212">
            <a:extLst>
              <a:ext uri="{FF2B5EF4-FFF2-40B4-BE49-F238E27FC236}">
                <a16:creationId xmlns:a16="http://schemas.microsoft.com/office/drawing/2014/main" id="{5816E838-9E7A-3A15-76EC-82D3706B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002" y="3386845"/>
            <a:ext cx="14398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000" b="1" dirty="0">
                <a:solidFill>
                  <a:srgbClr val="FF0000"/>
                </a:solidFill>
              </a:rPr>
              <a:t>7</a:t>
            </a:r>
            <a:r>
              <a:rPr lang="en-US" altLang="tr-TR" sz="2000" b="1" dirty="0">
                <a:solidFill>
                  <a:srgbClr val="00B050"/>
                </a:solidFill>
              </a:rPr>
              <a:t>4</a:t>
            </a:r>
            <a:r>
              <a:rPr lang="en-US" altLang="tr-TR" sz="2000" b="1" baseline="-25000" dirty="0">
                <a:solidFill>
                  <a:srgbClr val="000099"/>
                </a:solidFill>
              </a:rPr>
              <a:t>16</a:t>
            </a:r>
          </a:p>
          <a:p>
            <a:pPr algn="ctr">
              <a:spcBef>
                <a:spcPct val="50000"/>
              </a:spcBef>
            </a:pPr>
            <a:r>
              <a:rPr lang="en-US" altLang="tr-TR" sz="2000" b="1" dirty="0">
                <a:solidFill>
                  <a:srgbClr val="FF0000"/>
                </a:solidFill>
              </a:rPr>
              <a:t>111</a:t>
            </a:r>
            <a:r>
              <a:rPr lang="en-US" altLang="tr-TR" sz="2000" b="1" dirty="0">
                <a:solidFill>
                  <a:srgbClr val="000099"/>
                </a:solidFill>
              </a:rPr>
              <a:t> </a:t>
            </a:r>
            <a:r>
              <a:rPr lang="en-US" altLang="tr-TR" sz="2000" b="1" dirty="0">
                <a:solidFill>
                  <a:srgbClr val="00B050"/>
                </a:solidFill>
              </a:rPr>
              <a:t>0100</a:t>
            </a:r>
          </a:p>
        </p:txBody>
      </p:sp>
      <p:sp>
        <p:nvSpPr>
          <p:cNvPr id="13" name="Arc 213">
            <a:extLst>
              <a:ext uri="{FF2B5EF4-FFF2-40B4-BE49-F238E27FC236}">
                <a16:creationId xmlns:a16="http://schemas.microsoft.com/office/drawing/2014/main" id="{B8A76488-ACF5-2DE1-FEB8-27C7CFD5062B}"/>
              </a:ext>
            </a:extLst>
          </p:cNvPr>
          <p:cNvSpPr>
            <a:spLocks/>
          </p:cNvSpPr>
          <p:nvPr/>
        </p:nvSpPr>
        <p:spPr bwMode="auto">
          <a:xfrm rot="10413647">
            <a:off x="1604445" y="1959085"/>
            <a:ext cx="6655188" cy="2671145"/>
          </a:xfrm>
          <a:custGeom>
            <a:avLst/>
            <a:gdLst>
              <a:gd name="G0" fmla="+- 2524 0 0"/>
              <a:gd name="G1" fmla="+- 21600 0 0"/>
              <a:gd name="G2" fmla="+- 21600 0 0"/>
              <a:gd name="T0" fmla="*/ 0 w 22999"/>
              <a:gd name="T1" fmla="*/ 148 h 21600"/>
              <a:gd name="T2" fmla="*/ 22999 w 22999"/>
              <a:gd name="T3" fmla="*/ 14719 h 21600"/>
              <a:gd name="T4" fmla="*/ 2524 w 22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9" h="21600" fill="none" extrusionOk="0">
                <a:moveTo>
                  <a:pt x="-1" y="147"/>
                </a:moveTo>
                <a:cubicBezTo>
                  <a:pt x="837" y="49"/>
                  <a:pt x="1680" y="0"/>
                  <a:pt x="2524" y="0"/>
                </a:cubicBezTo>
                <a:cubicBezTo>
                  <a:pt x="11801" y="0"/>
                  <a:pt x="20043" y="5924"/>
                  <a:pt x="22998" y="14719"/>
                </a:cubicBezTo>
              </a:path>
              <a:path w="22999" h="21600" stroke="0" extrusionOk="0">
                <a:moveTo>
                  <a:pt x="-1" y="147"/>
                </a:moveTo>
                <a:cubicBezTo>
                  <a:pt x="837" y="49"/>
                  <a:pt x="1680" y="0"/>
                  <a:pt x="2524" y="0"/>
                </a:cubicBezTo>
                <a:cubicBezTo>
                  <a:pt x="11801" y="0"/>
                  <a:pt x="20043" y="5924"/>
                  <a:pt x="22998" y="14719"/>
                </a:cubicBezTo>
                <a:lnTo>
                  <a:pt x="2524" y="21600"/>
                </a:lnTo>
                <a:close/>
              </a:path>
            </a:pathLst>
          </a:custGeom>
          <a:noFill/>
          <a:ln w="15875">
            <a:solidFill>
              <a:srgbClr val="00B05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200"/>
          </a:p>
        </p:txBody>
      </p:sp>
      <p:sp>
        <p:nvSpPr>
          <p:cNvPr id="14" name="Line 214">
            <a:extLst>
              <a:ext uri="{FF2B5EF4-FFF2-40B4-BE49-F238E27FC236}">
                <a16:creationId xmlns:a16="http://schemas.microsoft.com/office/drawing/2014/main" id="{91A3FAE5-942A-10B0-049A-3C8FDE47D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917" y="1484784"/>
            <a:ext cx="632756" cy="244827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73ECE-21D3-094D-F3F7-B72E5CFDE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59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932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941E574-3A29-C925-8867-813B9DA2E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Data - Information -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AF77-F727-AC58-0372-F8CD422A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dirty="0"/>
              <a:t> </a:t>
            </a:r>
            <a:endParaRPr lang="tr-TR" dirty="0"/>
          </a:p>
          <a:p>
            <a:pPr lvl="1">
              <a:defRPr/>
            </a:pPr>
            <a:r>
              <a:rPr lang="en-US" dirty="0"/>
              <a:t>unprocessed facts and figures without any added interpretation or analysis. </a:t>
            </a:r>
            <a:endParaRPr lang="tr-TR" dirty="0"/>
          </a:p>
          <a:p>
            <a:pPr lvl="2">
              <a:defRPr/>
            </a:pPr>
            <a:r>
              <a:rPr lang="tr-TR" dirty="0"/>
              <a:t>{</a:t>
            </a:r>
            <a:r>
              <a:rPr lang="en-US" dirty="0"/>
              <a:t>The price of crude oil is $80 per barrel.</a:t>
            </a:r>
            <a:r>
              <a:rPr lang="tr-TR" dirty="0"/>
              <a:t>}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en-US" dirty="0"/>
              <a:t> </a:t>
            </a:r>
            <a:endParaRPr lang="tr-TR" dirty="0"/>
          </a:p>
          <a:p>
            <a:pPr lvl="1">
              <a:defRPr/>
            </a:pPr>
            <a:r>
              <a:rPr lang="en-US" dirty="0"/>
              <a:t>data that has been interpreted so that it has meaning for the user. </a:t>
            </a:r>
            <a:endParaRPr lang="tr-TR" dirty="0"/>
          </a:p>
          <a:p>
            <a:pPr lvl="2">
              <a:defRPr/>
            </a:pPr>
            <a:r>
              <a:rPr lang="tr-TR" dirty="0"/>
              <a:t>{</a:t>
            </a:r>
            <a:r>
              <a:rPr lang="en-US" dirty="0"/>
              <a:t>The price of crude oil has risen from $70 to $80 per barrel</a:t>
            </a:r>
            <a:r>
              <a:rPr lang="tr-TR" dirty="0"/>
              <a:t>}</a:t>
            </a:r>
            <a:r>
              <a:rPr lang="en-US" dirty="0"/>
              <a:t> </a:t>
            </a:r>
          </a:p>
          <a:p>
            <a:pPr lvl="0">
              <a:defRPr/>
            </a:pPr>
            <a:r>
              <a:rPr lang="tr-TR" dirty="0">
                <a:solidFill>
                  <a:srgbClr val="3366FF">
                    <a:lumMod val="75000"/>
                  </a:srgbClr>
                </a:solidFill>
              </a:rPr>
              <a:t>Process</a:t>
            </a:r>
          </a:p>
          <a:p>
            <a:pPr lvl="1">
              <a:defRPr/>
            </a:pPr>
            <a:r>
              <a:rPr lang="en-US" dirty="0"/>
              <a:t>Set of logically related tasks</a:t>
            </a:r>
            <a:endParaRPr lang="tr-TR" dirty="0"/>
          </a:p>
          <a:p>
            <a:pPr lvl="0">
              <a:defRPr/>
            </a:pPr>
            <a:r>
              <a:rPr lang="en-US" dirty="0">
                <a:solidFill>
                  <a:srgbClr val="3366FF">
                    <a:lumMod val="75000"/>
                  </a:srgbClr>
                </a:solidFill>
              </a:rPr>
              <a:t>Knowledge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tr-TR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/>
              <a:t>a combination of </a:t>
            </a:r>
            <a:r>
              <a:rPr lang="en-US" dirty="0">
                <a:solidFill>
                  <a:srgbClr val="3366FF">
                    <a:lumMod val="75000"/>
                  </a:srgbClr>
                </a:solidFill>
              </a:rPr>
              <a:t>information</a:t>
            </a:r>
            <a:r>
              <a:rPr lang="en-US" dirty="0"/>
              <a:t>, </a:t>
            </a:r>
            <a:r>
              <a:rPr lang="en-US" dirty="0">
                <a:solidFill>
                  <a:srgbClr val="3366FF">
                    <a:lumMod val="75000"/>
                  </a:srgbClr>
                </a:solidFill>
              </a:rPr>
              <a:t>experience</a:t>
            </a:r>
            <a:r>
              <a:rPr lang="en-US" dirty="0"/>
              <a:t> and </a:t>
            </a:r>
            <a:r>
              <a:rPr lang="en-US" dirty="0">
                <a:solidFill>
                  <a:srgbClr val="3366FF">
                    <a:lumMod val="75000"/>
                  </a:srgbClr>
                </a:solidFill>
              </a:rPr>
              <a:t>insight</a:t>
            </a:r>
            <a:r>
              <a:rPr lang="en-US" dirty="0"/>
              <a:t> that may benefit the individual or the </a:t>
            </a:r>
            <a:r>
              <a:rPr lang="en-US" dirty="0" err="1"/>
              <a:t>organisation</a:t>
            </a:r>
            <a:r>
              <a:rPr lang="en-US" dirty="0"/>
              <a:t>. </a:t>
            </a:r>
            <a:endParaRPr lang="tr-TR" dirty="0"/>
          </a:p>
          <a:p>
            <a:pPr lvl="2">
              <a:defRPr/>
            </a:pPr>
            <a:r>
              <a:rPr lang="tr-TR" dirty="0">
                <a:solidFill>
                  <a:srgbClr val="009900"/>
                </a:solidFill>
              </a:rPr>
              <a:t>{</a:t>
            </a:r>
            <a:r>
              <a:rPr lang="en-US" dirty="0">
                <a:solidFill>
                  <a:srgbClr val="009900"/>
                </a:solidFill>
              </a:rPr>
              <a:t>When crude oil prices go up by $10 per barrel, it's likely that petrol prices will rise by 2p per </a:t>
            </a:r>
            <a:r>
              <a:rPr lang="en-US" dirty="0" err="1">
                <a:solidFill>
                  <a:srgbClr val="009900"/>
                </a:solidFill>
              </a:rPr>
              <a:t>litre</a:t>
            </a:r>
            <a:r>
              <a:rPr lang="tr-TR" dirty="0">
                <a:solidFill>
                  <a:srgbClr val="009900"/>
                </a:solidFill>
              </a:rPr>
              <a:t>.}</a:t>
            </a:r>
            <a:endParaRPr lang="tr-TR" dirty="0">
              <a:solidFill>
                <a:srgbClr val="000000"/>
              </a:solidFill>
            </a:endParaRPr>
          </a:p>
          <a:p>
            <a:pPr lvl="3">
              <a:defRPr/>
            </a:pPr>
            <a:r>
              <a:rPr lang="tr-TR" dirty="0">
                <a:solidFill>
                  <a:srgbClr val="000000"/>
                </a:solidFill>
              </a:rPr>
              <a:t>[</a:t>
            </a:r>
            <a:r>
              <a:rPr lang="tr-TR" dirty="0">
                <a:solidFill>
                  <a:srgbClr val="3366FF">
                    <a:lumMod val="75000"/>
                  </a:srgbClr>
                </a:solidFill>
              </a:rPr>
              <a:t>insight</a:t>
            </a:r>
            <a:r>
              <a:rPr lang="tr-TR" dirty="0">
                <a:solidFill>
                  <a:srgbClr val="000000"/>
                </a:solidFill>
              </a:rPr>
              <a:t>: t</a:t>
            </a:r>
            <a:r>
              <a:rPr lang="en-US" dirty="0">
                <a:solidFill>
                  <a:srgbClr val="000000"/>
                </a:solidFill>
              </a:rPr>
              <a:t>he capacity to gain an accurate and deep understanding of someone or something</a:t>
            </a:r>
            <a:r>
              <a:rPr lang="tr-TR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0000"/>
                </a:solidFill>
              </a:rPr>
              <a:t>an accurate and deep understanding</a:t>
            </a:r>
            <a:r>
              <a:rPr lang="tr-TR" dirty="0">
                <a:solidFill>
                  <a:srgbClr val="000000"/>
                </a:solidFill>
              </a:rPr>
              <a:t>]</a:t>
            </a:r>
          </a:p>
          <a:p>
            <a:pPr lvl="2">
              <a:defRPr/>
            </a:pPr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A6575-66AC-6060-4362-D4637DBAE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</a:t>
            </a:fld>
            <a:endParaRPr lang="en-US" alt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D6-BD9F-1088-24E1-C1504292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EBCDIC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312E-B36C-EB10-5802-D180B7FA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Extended</a:t>
            </a:r>
            <a:r>
              <a:rPr lang="tr-TR" dirty="0"/>
              <a:t> </a:t>
            </a:r>
            <a:r>
              <a:rPr lang="tr-TR" dirty="0" err="1"/>
              <a:t>Binary</a:t>
            </a:r>
            <a:r>
              <a:rPr lang="tr-TR" dirty="0"/>
              <a:t> </a:t>
            </a:r>
            <a:r>
              <a:rPr lang="tr-TR" dirty="0" err="1"/>
              <a:t>Coded</a:t>
            </a:r>
            <a:r>
              <a:rPr lang="tr-TR" dirty="0"/>
              <a:t> </a:t>
            </a:r>
            <a:r>
              <a:rPr lang="tr-TR" dirty="0" err="1"/>
              <a:t>Decimal</a:t>
            </a:r>
            <a:r>
              <a:rPr lang="tr-TR" dirty="0"/>
              <a:t> </a:t>
            </a:r>
            <a:r>
              <a:rPr lang="tr-TR" dirty="0" err="1"/>
              <a:t>Interchange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developed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IBM</a:t>
            </a:r>
          </a:p>
          <a:p>
            <a:pPr lvl="1"/>
            <a:r>
              <a:rPr lang="tr-TR" dirty="0" err="1"/>
              <a:t>Restricted</a:t>
            </a:r>
            <a:r>
              <a:rPr lang="tr-TR" dirty="0"/>
              <a:t> </a:t>
            </a:r>
            <a:r>
              <a:rPr lang="tr-TR" dirty="0" err="1"/>
              <a:t>mainly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IBM </a:t>
            </a:r>
            <a:r>
              <a:rPr lang="tr-TR" dirty="0" err="1"/>
              <a:t>or</a:t>
            </a:r>
            <a:r>
              <a:rPr lang="tr-TR" dirty="0"/>
              <a:t> IBM </a:t>
            </a:r>
            <a:r>
              <a:rPr lang="tr-TR" dirty="0" err="1"/>
              <a:t>compatible</a:t>
            </a:r>
            <a:r>
              <a:rPr lang="tr-TR" dirty="0"/>
              <a:t> </a:t>
            </a:r>
            <a:r>
              <a:rPr lang="tr-TR" dirty="0" err="1"/>
              <a:t>mainframes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Conversion software </a:t>
            </a:r>
            <a:r>
              <a:rPr lang="tr-TR" dirty="0" err="1"/>
              <a:t>to</a:t>
            </a:r>
            <a:r>
              <a:rPr lang="tr-TR" dirty="0"/>
              <a:t>/</a:t>
            </a:r>
            <a:r>
              <a:rPr lang="tr-TR" dirty="0" err="1"/>
              <a:t>from</a:t>
            </a:r>
            <a:r>
              <a:rPr lang="tr-TR" dirty="0"/>
              <a:t> ASCII </a:t>
            </a:r>
            <a:r>
              <a:rPr lang="tr-TR" dirty="0" err="1"/>
              <a:t>available</a:t>
            </a:r>
            <a:endParaRPr lang="tr-TR" dirty="0"/>
          </a:p>
          <a:p>
            <a:pPr marL="447675" lvl="1" indent="-190500"/>
            <a:r>
              <a:rPr lang="tr-TR" dirty="0" err="1"/>
              <a:t>Common</a:t>
            </a:r>
            <a:r>
              <a:rPr lang="tr-TR" dirty="0"/>
              <a:t> in </a:t>
            </a:r>
            <a:r>
              <a:rPr lang="tr-TR" dirty="0" err="1"/>
              <a:t>archival</a:t>
            </a:r>
            <a:r>
              <a:rPr lang="tr-TR" dirty="0"/>
              <a:t> data </a:t>
            </a:r>
          </a:p>
          <a:p>
            <a:pPr marL="447675" lvl="1" indent="-190500"/>
            <a:r>
              <a:rPr lang="tr-TR" dirty="0" err="1"/>
              <a:t>Character</a:t>
            </a:r>
            <a:r>
              <a:rPr lang="tr-TR" dirty="0"/>
              <a:t> </a:t>
            </a:r>
            <a:r>
              <a:rPr lang="tr-TR" dirty="0" err="1"/>
              <a:t>codes</a:t>
            </a:r>
            <a:r>
              <a:rPr lang="tr-TR" dirty="0"/>
              <a:t> </a:t>
            </a:r>
            <a:r>
              <a:rPr lang="tr-TR" dirty="0" err="1"/>
              <a:t>differ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ASCII</a:t>
            </a:r>
          </a:p>
          <a:p>
            <a:endParaRPr lang="tr-TR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F93C2BD-DA81-51E9-C36A-1E4F1C3CF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08557"/>
              </p:ext>
            </p:extLst>
          </p:nvPr>
        </p:nvGraphicFramePr>
        <p:xfrm>
          <a:off x="1835695" y="3933056"/>
          <a:ext cx="3672409" cy="1493520"/>
        </p:xfrm>
        <a:graphic>
          <a:graphicData uri="http://schemas.openxmlformats.org/drawingml/2006/table">
            <a:tbl>
              <a:tblPr/>
              <a:tblGrid>
                <a:gridCol w="918102">
                  <a:extLst>
                    <a:ext uri="{9D8B030D-6E8A-4147-A177-3AD203B41FA5}">
                      <a16:colId xmlns:a16="http://schemas.microsoft.com/office/drawing/2014/main" val="150302961"/>
                    </a:ext>
                  </a:extLst>
                </a:gridCol>
                <a:gridCol w="1366952">
                  <a:extLst>
                    <a:ext uri="{9D8B030D-6E8A-4147-A177-3AD203B41FA5}">
                      <a16:colId xmlns:a16="http://schemas.microsoft.com/office/drawing/2014/main" val="3273807367"/>
                    </a:ext>
                  </a:extLst>
                </a:gridCol>
                <a:gridCol w="1387355">
                  <a:extLst>
                    <a:ext uri="{9D8B030D-6E8A-4147-A177-3AD203B41FA5}">
                      <a16:colId xmlns:a16="http://schemas.microsoft.com/office/drawing/2014/main" val="123863874"/>
                    </a:ext>
                  </a:extLst>
                </a:gridCol>
              </a:tblGrid>
              <a:tr h="34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ASCII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EBCDIC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84790"/>
                  </a:ext>
                </a:extLst>
              </a:tr>
              <a:tr h="297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Space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02232"/>
                  </a:ext>
                </a:extLst>
              </a:tr>
              <a:tr h="297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681499"/>
                  </a:ext>
                </a:extLst>
              </a:tr>
              <a:tr h="297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r>
                        <a:rPr kumimoji="0" lang="en-US" altLang="tr-T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r>
                        <a:rPr kumimoji="0" lang="en-US" altLang="tr-TR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8793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D301-62CD-D769-A2D1-8AF134F11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3802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CC65-76C0-E780-EC60-B2E551CD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9832-8880-4567-8009-50FD7AC7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extends ASCII to 65,536 universal  characters codes</a:t>
            </a:r>
          </a:p>
          <a:p>
            <a:r>
              <a:rPr lang="en-GB" dirty="0"/>
              <a:t>Available in many modern applications</a:t>
            </a:r>
          </a:p>
          <a:p>
            <a:r>
              <a:rPr lang="en-GB" dirty="0"/>
              <a:t>2 byte (16-bit) code words</a:t>
            </a:r>
          </a:p>
          <a:p>
            <a:endParaRPr lang="en-US" dirty="0"/>
          </a:p>
          <a:p>
            <a:r>
              <a:rPr lang="en-US" dirty="0"/>
              <a:t>ASCII Latin-I subset of Unicode</a:t>
            </a:r>
          </a:p>
          <a:p>
            <a:pPr lvl="1"/>
            <a:r>
              <a:rPr lang="en-US" dirty="0"/>
              <a:t>Values 0 to 255 in Unicode table</a:t>
            </a:r>
          </a:p>
          <a:p>
            <a:r>
              <a:rPr lang="en-US" dirty="0"/>
              <a:t>Multilingual: defines codes for </a:t>
            </a:r>
          </a:p>
          <a:p>
            <a:pPr lvl="1"/>
            <a:r>
              <a:rPr lang="en-US" dirty="0"/>
              <a:t>Nearly every character-based alphabet</a:t>
            </a:r>
          </a:p>
          <a:p>
            <a:pPr lvl="1"/>
            <a:r>
              <a:rPr lang="en-US" dirty="0"/>
              <a:t>Large set of ideographs for Chinese, Japanese and Korean</a:t>
            </a:r>
          </a:p>
          <a:p>
            <a:pPr lvl="1"/>
            <a:r>
              <a:rPr lang="en-US" dirty="0"/>
              <a:t>Composite characters for vowels and syllabic clusters required by some languages</a:t>
            </a:r>
          </a:p>
          <a:p>
            <a:r>
              <a:rPr lang="en-US" dirty="0"/>
              <a:t>Allows software modifications for local-languages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BA94E-C3BB-EE42-D93B-A3AD2704E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8846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371D-0788-6DB5-037D-8E89EEE1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Unicode </a:t>
            </a:r>
            <a:r>
              <a:rPr lang="tr-TR" dirty="0" err="1"/>
              <a:t>Assignment</a:t>
            </a:r>
            <a:r>
              <a:rPr lang="tr-TR" dirty="0"/>
              <a:t> </a:t>
            </a:r>
            <a:r>
              <a:rPr lang="tr-TR" dirty="0" err="1"/>
              <a:t>Table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5BED-EFCE-56EC-8411-E3262A1C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2861C-6485-723E-A93B-DC31B5BD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5" y="1125539"/>
            <a:ext cx="8336933" cy="53990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93E8-4AC1-F52A-8DE4-E1BDB00D0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25153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E7BF-29AD-5D96-BEDA-6EF55868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2 Classes of Codes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1A6E-E31C-EDD2-08E4-88AA4B977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Printing</a:t>
            </a:r>
            <a:r>
              <a:rPr lang="en-US" dirty="0"/>
              <a:t> characters</a:t>
            </a:r>
          </a:p>
          <a:p>
            <a:pPr lvl="1"/>
            <a:r>
              <a:rPr lang="en-US" dirty="0"/>
              <a:t>Produced on the screen or printer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lang="en-US" dirty="0"/>
              <a:t> characters</a:t>
            </a:r>
          </a:p>
          <a:p>
            <a:pPr lvl="1"/>
            <a:r>
              <a:rPr lang="en-US" dirty="0"/>
              <a:t>Control position of output on screen or printer</a:t>
            </a:r>
          </a:p>
          <a:p>
            <a:pPr lvl="2"/>
            <a:r>
              <a:rPr lang="en-US" altLang="tr-TR" dirty="0"/>
              <a:t>VT: vertical tab</a:t>
            </a:r>
            <a:r>
              <a:rPr lang="tr-TR" altLang="tr-TR" dirty="0"/>
              <a:t>		</a:t>
            </a:r>
            <a:r>
              <a:rPr lang="en-US" altLang="tr-TR" dirty="0"/>
              <a:t>LF: Line feed</a:t>
            </a:r>
            <a:endParaRPr lang="tr-TR" altLang="tr-TR" dirty="0"/>
          </a:p>
          <a:p>
            <a:pPr lvl="1"/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occur</a:t>
            </a:r>
            <a:endParaRPr lang="tr-TR" dirty="0"/>
          </a:p>
          <a:p>
            <a:pPr lvl="2"/>
            <a:r>
              <a:rPr lang="tr-TR" dirty="0"/>
              <a:t>BEL: </a:t>
            </a:r>
            <a:r>
              <a:rPr lang="tr-TR" dirty="0" err="1"/>
              <a:t>bell</a:t>
            </a:r>
            <a:r>
              <a:rPr lang="tr-TR" dirty="0"/>
              <a:t> </a:t>
            </a:r>
            <a:r>
              <a:rPr lang="tr-TR" dirty="0" err="1"/>
              <a:t>rings</a:t>
            </a:r>
            <a:r>
              <a:rPr lang="tr-TR" dirty="0"/>
              <a:t>		DEL: </a:t>
            </a:r>
            <a:r>
              <a:rPr lang="tr-TR" dirty="0" err="1"/>
              <a:t>delete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character</a:t>
            </a:r>
            <a:endParaRPr lang="tr-TR" dirty="0"/>
          </a:p>
          <a:p>
            <a:pPr lvl="1"/>
            <a:r>
              <a:rPr lang="en-US" dirty="0"/>
              <a:t>Communicate status between computer and I/O device</a:t>
            </a:r>
          </a:p>
          <a:p>
            <a:pPr lvl="2"/>
            <a:r>
              <a:rPr lang="en-US" dirty="0"/>
              <a:t>ESC: provides extensions by changing the meaning of a specified number of contiguous following characters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B1E64-4342-7D68-FFBC-6EDF31DD2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0805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8B21-BD3F-1280-C9B6-8337831D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Control </a:t>
            </a:r>
            <a:r>
              <a:rPr lang="tr-TR" dirty="0" err="1"/>
              <a:t>Code</a:t>
            </a:r>
            <a:r>
              <a:rPr lang="tr-TR" dirty="0"/>
              <a:t> </a:t>
            </a:r>
            <a:r>
              <a:rPr lang="tr-TR" dirty="0" err="1"/>
              <a:t>Definitions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DCAB-A916-2C70-9190-CC5ADD1E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FB7B3-627B-7525-BBB0-ECA97A38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06" y="1117670"/>
            <a:ext cx="8189794" cy="54103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36A5-3ED5-DD75-BBF7-363AE330F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899862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1D57-FB5A-36A1-867A-18CAD01F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Keyboard </a:t>
            </a:r>
            <a:r>
              <a:rPr lang="tr-TR" dirty="0" err="1"/>
              <a:t>Input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B22A-3385-F999-519B-B10D667E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Scan code</a:t>
            </a:r>
          </a:p>
          <a:p>
            <a:pPr lvl="1"/>
            <a:r>
              <a:rPr lang="en-US" dirty="0"/>
              <a:t>Two different scan codes on keyboard</a:t>
            </a:r>
          </a:p>
          <a:p>
            <a:pPr lvl="2"/>
            <a:r>
              <a:rPr lang="en-US" dirty="0"/>
              <a:t>One generated when key is struck and another when key is released</a:t>
            </a:r>
          </a:p>
          <a:p>
            <a:pPr lvl="1"/>
            <a:r>
              <a:rPr lang="en-US" dirty="0"/>
              <a:t>Converted to Unicode, ASCII or EBCDIC by software in terminal or PC</a:t>
            </a:r>
          </a:p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Easily adapted to different languages or keyboard layout</a:t>
            </a:r>
          </a:p>
          <a:p>
            <a:pPr lvl="1"/>
            <a:r>
              <a:rPr lang="en-US" dirty="0"/>
              <a:t>Separate scan codes for key press/release for multiple key combinations</a:t>
            </a:r>
          </a:p>
          <a:p>
            <a:pPr lvl="2"/>
            <a:r>
              <a:rPr lang="en-US" dirty="0"/>
              <a:t>Examples:  shift and control keys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92A69-A8E7-FE09-5F36-A61124E27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1202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6FB8-FA9B-02AD-500C-211F7C6A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Alphanumeric</a:t>
            </a:r>
            <a:r>
              <a:rPr lang="tr-TR" dirty="0"/>
              <a:t> </a:t>
            </a:r>
            <a:r>
              <a:rPr lang="tr-TR" dirty="0" err="1"/>
              <a:t>Input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BC31-6227-4C92-0E36-947A384E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OCR (optical character reader)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Scans text and inputs it as character data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Used to read specially encoded characters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Example: magnetically printed check numbers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General use limited by high error rate</a:t>
            </a:r>
          </a:p>
          <a:p>
            <a:pPr>
              <a:lnSpc>
                <a:spcPct val="120000"/>
              </a:lnSpc>
            </a:pPr>
            <a:r>
              <a:rPr lang="en-US" dirty="0"/>
              <a:t>Bar Code Readers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Used in applications that require fast, accurate and repetitive input with minimal employee training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Examples: supermarket checkout counters and inventory control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Alphanumeric data in bar code read optically using wand </a:t>
            </a:r>
          </a:p>
          <a:p>
            <a:pPr>
              <a:lnSpc>
                <a:spcPct val="120000"/>
              </a:lnSpc>
            </a:pPr>
            <a:r>
              <a:rPr lang="en-US" dirty="0"/>
              <a:t>Magnetic stripe reader: </a:t>
            </a:r>
            <a:endParaRPr lang="tr-TR" dirty="0"/>
          </a:p>
          <a:p>
            <a:pPr lvl="1">
              <a:lnSpc>
                <a:spcPct val="120000"/>
              </a:lnSpc>
            </a:pPr>
            <a:r>
              <a:rPr lang="en-US" dirty="0"/>
              <a:t>alphanumeric data from credit cards</a:t>
            </a:r>
          </a:p>
          <a:p>
            <a:pPr>
              <a:lnSpc>
                <a:spcPct val="120000"/>
              </a:lnSpc>
            </a:pPr>
            <a:r>
              <a:rPr lang="en-US" dirty="0"/>
              <a:t>Voice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Digitized audio recording common but conversion to alphanumeric data difficult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Requires knowledge of sound patterns in a language (phonemes) plus rules for pronunciation, grammar, and syntax</a:t>
            </a:r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26DEB-CD75-BDE4-7E63-0FC6576D5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23290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DA0E-E2ED-E65C-42B5-00422D73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FF58-7C98-DADE-D099-07DB901A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Photographs, figures, icons, drawings, charts and graphs</a:t>
            </a:r>
          </a:p>
          <a:p>
            <a:r>
              <a:rPr lang="en-US" dirty="0"/>
              <a:t>Two approaches:  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Bitmap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raster images </a:t>
            </a:r>
            <a:r>
              <a:rPr lang="en-US" dirty="0"/>
              <a:t>of photos and paintings with continuous variation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vector images </a:t>
            </a:r>
            <a:r>
              <a:rPr lang="en-US" dirty="0"/>
              <a:t>composed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graphical objects </a:t>
            </a:r>
            <a:r>
              <a:rPr lang="en-US" dirty="0"/>
              <a:t>like lines and curves defined geometrically</a:t>
            </a:r>
          </a:p>
          <a:p>
            <a:r>
              <a:rPr lang="en-US" dirty="0"/>
              <a:t> Differences include:</a:t>
            </a:r>
          </a:p>
          <a:p>
            <a:pPr lvl="1"/>
            <a:r>
              <a:rPr lang="en-US" dirty="0"/>
              <a:t>Quality of the image</a:t>
            </a:r>
          </a:p>
          <a:p>
            <a:pPr lvl="1"/>
            <a:r>
              <a:rPr lang="en-US" dirty="0"/>
              <a:t>Storage space required  </a:t>
            </a:r>
          </a:p>
          <a:p>
            <a:pPr lvl="1"/>
            <a:r>
              <a:rPr lang="en-US" dirty="0"/>
              <a:t>Time to transmit</a:t>
            </a:r>
          </a:p>
          <a:p>
            <a:pPr lvl="1"/>
            <a:r>
              <a:rPr lang="en-US" dirty="0"/>
              <a:t>Ease of modification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1322B-72B4-F49C-914F-1E58EAC2F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417823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80FB-A7C0-3BDB-A890-3DB163D2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Bitmap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019F-4BB1-CADF-3B71-A4B11963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for realistic images with continuous variations in shading, color, shape and texture 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Scanned photos </a:t>
            </a:r>
          </a:p>
          <a:p>
            <a:pPr lvl="2"/>
            <a:r>
              <a:rPr lang="en-US" dirty="0"/>
              <a:t>Clip art generated by a paint program</a:t>
            </a:r>
          </a:p>
          <a:p>
            <a:r>
              <a:rPr lang="en-US" dirty="0"/>
              <a:t>Preferred when image contains large amount of detail and processing requirements are fairly simple </a:t>
            </a:r>
          </a:p>
          <a:p>
            <a:r>
              <a:rPr lang="en-US" dirty="0"/>
              <a:t>Input devices: </a:t>
            </a:r>
          </a:p>
          <a:p>
            <a:pPr lvl="1"/>
            <a:r>
              <a:rPr lang="en-US" dirty="0"/>
              <a:t>Scanners</a:t>
            </a:r>
          </a:p>
          <a:p>
            <a:pPr lvl="1"/>
            <a:r>
              <a:rPr lang="en-US" dirty="0"/>
              <a:t>Digital cameras and video capture devices</a:t>
            </a:r>
          </a:p>
          <a:p>
            <a:pPr lvl="1"/>
            <a:r>
              <a:rPr lang="en-US" dirty="0"/>
              <a:t>Graphical input devices like mice and pens</a:t>
            </a:r>
          </a:p>
          <a:p>
            <a:r>
              <a:rPr lang="en-US" dirty="0"/>
              <a:t>Managed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photo editing software </a:t>
            </a:r>
            <a:r>
              <a:rPr lang="en-US" dirty="0"/>
              <a:t>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paint software </a:t>
            </a:r>
          </a:p>
          <a:p>
            <a:pPr lvl="1"/>
            <a:r>
              <a:rPr lang="en-US" dirty="0"/>
              <a:t>Editing tools to make tedious bit by bit process easier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58A44-A637-E3CA-1D1F-9549E3AE1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501788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E7F3-2FDF-0C8F-8D01-D94B600D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Bitmap 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CF03-256A-F783-929A-001621EE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individual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pixel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</a:t>
            </a:r>
            <a:r>
              <a:rPr lang="en-US" dirty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/>
              <a:t>)</a:t>
            </a:r>
            <a:r>
              <a:rPr lang="en-US" dirty="0" err="1"/>
              <a:t>cture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dirty="0"/>
              <a:t>ement) in a graphic stored as a binary number</a:t>
            </a:r>
          </a:p>
          <a:p>
            <a:pPr lvl="1"/>
            <a:r>
              <a:rPr lang="en-US" dirty="0"/>
              <a:t>Pixel: </a:t>
            </a:r>
            <a:endParaRPr lang="tr-TR" dirty="0"/>
          </a:p>
          <a:p>
            <a:pPr lvl="2"/>
            <a:r>
              <a:rPr lang="en-US" dirty="0"/>
              <a:t>A small area with associated coordinate location</a:t>
            </a:r>
          </a:p>
          <a:p>
            <a:pPr lvl="1"/>
            <a:r>
              <a:rPr lang="en-US" dirty="0"/>
              <a:t>Example:  </a:t>
            </a:r>
            <a:endParaRPr lang="tr-TR" dirty="0"/>
          </a:p>
          <a:p>
            <a:pPr lvl="2"/>
            <a:r>
              <a:rPr lang="en-US" dirty="0"/>
              <a:t>each point below represented by a 4-bit code corresponding to 1 of 16 shades of gray</a:t>
            </a:r>
          </a:p>
          <a:p>
            <a:endParaRPr lang="tr-T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3DE1377-9C96-F99A-5693-A4D49508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795" y="3789039"/>
            <a:ext cx="7151613" cy="26901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5C2A-3DD7-C6D3-FC13-EF1017F70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69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780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766A0C7-855B-4156-D06C-669B4E044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Converting data into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1F12-AE0E-7909-79F1-ED6A6AA26B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Collecting data is expensive </a:t>
            </a:r>
            <a:endParaRPr lang="tr-TR" altLang="tr-TR"/>
          </a:p>
          <a:p>
            <a:pPr lvl="1"/>
            <a:r>
              <a:rPr lang="en-US" altLang="tr-TR"/>
              <a:t>you need to be very clear about why you need it and how you plan to use it. </a:t>
            </a:r>
            <a:endParaRPr lang="tr-TR" altLang="tr-TR"/>
          </a:p>
          <a:p>
            <a:pPr lvl="1"/>
            <a:r>
              <a:rPr lang="en-US" altLang="tr-TR"/>
              <a:t>One of the main reasons that organisations collect data is to monitor and improve performance. </a:t>
            </a:r>
            <a:endParaRPr lang="tr-TR" altLang="tr-TR"/>
          </a:p>
          <a:p>
            <a:pPr lvl="2"/>
            <a:r>
              <a:rPr lang="en-US" altLang="tr-TR"/>
              <a:t>if you are to have the information you need for control and performance improvement, you need to:</a:t>
            </a:r>
          </a:p>
          <a:p>
            <a:pPr lvl="3"/>
            <a:r>
              <a:rPr lang="en-US" altLang="tr-TR"/>
              <a:t>collect data on the indicators that really do affect performance</a:t>
            </a:r>
          </a:p>
          <a:p>
            <a:pPr lvl="3"/>
            <a:r>
              <a:rPr lang="en-US" altLang="tr-TR"/>
              <a:t>collect data reliably and regularly</a:t>
            </a:r>
          </a:p>
          <a:p>
            <a:pPr lvl="3"/>
            <a:r>
              <a:rPr lang="en-US" altLang="tr-TR"/>
              <a:t>be able to convert data into the information you need.</a:t>
            </a:r>
            <a:endParaRPr lang="tr-TR" altLang="tr-TR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B4444A0-575D-BB85-6160-C80041199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AABF835-0D2F-4096-899F-F5F7ED9181D9}" type="slidenum">
              <a:rPr kumimoji="0" lang="en-US" altLang="tr-TR" sz="90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900"/>
          </a:p>
        </p:txBody>
      </p:sp>
    </p:spTree>
    <p:extLst>
      <p:ext uri="{BB962C8B-B14F-4D97-AF65-F5344CB8AC3E}">
        <p14:creationId xmlns:p14="http://schemas.microsoft.com/office/powerpoint/2010/main" val="2672967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909E-CBDA-3A29-08AC-CE5796CF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Bitmap Display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A1C6-B929-19B1-F075-07CAA447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Monochrome:  </a:t>
            </a:r>
            <a:endParaRPr lang="tr-TR" dirty="0"/>
          </a:p>
          <a:p>
            <a:pPr lvl="1"/>
            <a:r>
              <a:rPr lang="en-US" dirty="0"/>
              <a:t>black or white</a:t>
            </a:r>
          </a:p>
          <a:p>
            <a:pPr lvl="2"/>
            <a:r>
              <a:rPr lang="en-US" dirty="0"/>
              <a:t>1 bit per pixel</a:t>
            </a:r>
          </a:p>
          <a:p>
            <a:r>
              <a:rPr lang="en-US" dirty="0"/>
              <a:t>Gray scale:  </a:t>
            </a:r>
            <a:endParaRPr lang="tr-TR" dirty="0"/>
          </a:p>
          <a:p>
            <a:pPr lvl="1"/>
            <a:r>
              <a:rPr lang="en-US" dirty="0"/>
              <a:t>black, white or 254 shades of gray</a:t>
            </a:r>
          </a:p>
          <a:p>
            <a:pPr lvl="2"/>
            <a:r>
              <a:rPr lang="en-US" dirty="0"/>
              <a:t>1 byte per pixel</a:t>
            </a:r>
          </a:p>
          <a:p>
            <a:r>
              <a:rPr lang="en-US" dirty="0"/>
              <a:t>Color graphics:  </a:t>
            </a:r>
            <a:endParaRPr lang="tr-TR" dirty="0"/>
          </a:p>
          <a:p>
            <a:pPr lvl="1"/>
            <a:r>
              <a:rPr lang="en-US" dirty="0"/>
              <a:t>16 colors, 256 colors, or 24-bit true color (16.7 million colors)</a:t>
            </a:r>
          </a:p>
          <a:p>
            <a:pPr lvl="2"/>
            <a:r>
              <a:rPr lang="en-US" dirty="0"/>
              <a:t>4, 8, and 24 bits respectively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268F0-3C3B-0FBC-BDB4-C6AB797E4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004076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9B3D-91EE-BEC8-5D05-037141C2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Storing Bitmap 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DABB-CF9B-A6FF-DBAF-918A0870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large files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600 rows of 800 pixels with 1 byte for each of 3 colors</a:t>
            </a:r>
            <a:r>
              <a:rPr lang="tr-TR" dirty="0"/>
              <a:t>  </a:t>
            </a:r>
            <a:r>
              <a:rPr lang="tr-TR" dirty="0">
                <a:sym typeface="Wingdings" panose="05000000000000000000" pitchFamily="2" charset="2"/>
              </a:rPr>
              <a:t></a:t>
            </a:r>
            <a:r>
              <a:rPr lang="en-US" dirty="0"/>
              <a:t>  ~1.5 MB file</a:t>
            </a:r>
          </a:p>
          <a:p>
            <a:r>
              <a:rPr lang="en-US" dirty="0"/>
              <a:t>File size affected by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Resolution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number of pixels per inch </a:t>
            </a:r>
          </a:p>
          <a:p>
            <a:pPr lvl="2"/>
            <a:r>
              <a:rPr lang="en-US" dirty="0"/>
              <a:t>Amount of detail affecting clarity and sharpness of an image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Levels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Number of bits for displaying shades of gray or multiple colors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Palette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Color translation table that uses a code for each pixel rather than actual color value</a:t>
            </a:r>
          </a:p>
          <a:p>
            <a:r>
              <a:rPr lang="en-US" dirty="0"/>
              <a:t>Data compression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992FD-9D81-9F7B-4EA4-84E8C28FF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450354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EA1D-3E12-2A50-2C33-A0EBA9E0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300" dirty="0"/>
              <a:t>GIF </a:t>
            </a:r>
            <a:r>
              <a:rPr lang="en-US" altLang="tr-TR" dirty="0"/>
              <a:t>(Graphics Interchange Format)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15E6-6F27-467F-EABD-9FBEAC1B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developed by CompuServe in 1987</a:t>
            </a:r>
          </a:p>
          <a:p>
            <a:r>
              <a:rPr lang="en-US" dirty="0"/>
              <a:t>GIF89a enabled animated images</a:t>
            </a:r>
          </a:p>
          <a:p>
            <a:pPr lvl="1"/>
            <a:r>
              <a:rPr lang="en-US" dirty="0"/>
              <a:t>allows images to be displayed sequentially at fixed time sequences</a:t>
            </a:r>
          </a:p>
          <a:p>
            <a:r>
              <a:rPr lang="en-US" dirty="0"/>
              <a:t>Color limitation: 256</a:t>
            </a:r>
          </a:p>
          <a:p>
            <a:r>
              <a:rPr lang="en-US" dirty="0"/>
              <a:t>Image compressed by LZW (Lempel-Zif-Welch) algorithm</a:t>
            </a:r>
          </a:p>
          <a:p>
            <a:r>
              <a:rPr lang="en-US" dirty="0"/>
              <a:t>Preferred for line drawings, clip art and pictures with large blocks of solid color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Lossless compression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7C81E-F196-1EF3-BA7E-66CFAB996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853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EA1D-3E12-2A50-2C33-A0EBA9E0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300" dirty="0"/>
              <a:t>GIF </a:t>
            </a:r>
            <a:r>
              <a:rPr lang="en-US" altLang="tr-TR" dirty="0"/>
              <a:t>(Graphics Interchange Format)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15E6-6F27-467F-EABD-9FBEAC1B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CE0E43-E247-34C5-D066-9A5A91CE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8" y="1577128"/>
            <a:ext cx="5458817" cy="252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B620ECD-78DE-D706-0E9B-4E84E51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683" y="4364805"/>
            <a:ext cx="5996665" cy="13664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555A-F705-FEAB-134F-A34B81314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497778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0376-31E6-D2D6-BDFA-30E42595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JPEG (Joint Photographers Expert Group)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8E3B-C45A-1886-22D9-02545EDF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more than 16 million colors</a:t>
            </a:r>
          </a:p>
          <a:p>
            <a:r>
              <a:rPr lang="en-US" dirty="0"/>
              <a:t>Suitable for highly detailed photographs and paintings</a:t>
            </a:r>
          </a:p>
          <a:p>
            <a:r>
              <a:rPr lang="en-US" dirty="0"/>
              <a:t>Employs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lossy compression </a:t>
            </a:r>
            <a:r>
              <a:rPr lang="en-US" dirty="0"/>
              <a:t>algorithm that </a:t>
            </a:r>
          </a:p>
          <a:p>
            <a:pPr lvl="1"/>
            <a:r>
              <a:rPr lang="en-US" dirty="0"/>
              <a:t>Discards data to decreases file size and transmission speed</a:t>
            </a:r>
          </a:p>
          <a:p>
            <a:pPr lvl="1"/>
            <a:r>
              <a:rPr lang="en-US" dirty="0"/>
              <a:t>May reduce image resolution, tends to distort sharp lines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482F1-4F6E-7FDF-1239-9232D99A0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0436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D148-46C2-F83F-3861-7EB20CAF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Bitmap </a:t>
            </a:r>
            <a:r>
              <a:rPr lang="tr-TR" dirty="0" err="1"/>
              <a:t>Formats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8061-02F9-5035-425B-896DC418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TIFF 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tr-TR" dirty="0" err="1"/>
              <a:t>agged</a:t>
            </a:r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dirty="0"/>
              <a:t>mage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tr-TR" dirty="0"/>
              <a:t>ile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tr-TR" dirty="0"/>
              <a:t>ormat):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tif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tif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high-quality</a:t>
            </a:r>
            <a:r>
              <a:rPr lang="tr-TR" dirty="0"/>
              <a:t> </a:t>
            </a:r>
            <a:r>
              <a:rPr lang="tr-TR" dirty="0" err="1"/>
              <a:t>image</a:t>
            </a:r>
            <a:r>
              <a:rPr lang="tr-TR" dirty="0"/>
              <a:t> </a:t>
            </a:r>
            <a:r>
              <a:rPr lang="tr-TR" dirty="0" err="1"/>
              <a:t>processing</a:t>
            </a:r>
            <a:r>
              <a:rPr lang="tr-TR" dirty="0"/>
              <a:t>, </a:t>
            </a:r>
            <a:r>
              <a:rPr lang="tr-TR" dirty="0" err="1"/>
              <a:t>particularly</a:t>
            </a:r>
            <a:r>
              <a:rPr lang="tr-TR" dirty="0"/>
              <a:t> in </a:t>
            </a:r>
            <a:r>
              <a:rPr lang="tr-TR" dirty="0" err="1"/>
              <a:t>publishing</a:t>
            </a:r>
            <a:endParaRPr lang="tr-TR" dirty="0"/>
          </a:p>
          <a:p>
            <a:r>
              <a:rPr lang="tr-TR" dirty="0"/>
              <a:t>BMP 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tr-TR" dirty="0" err="1"/>
              <a:t>it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tr-TR" dirty="0" err="1"/>
              <a:t>a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dirty="0" err="1"/>
              <a:t>ped</a:t>
            </a:r>
            <a:r>
              <a:rPr lang="tr-TR" dirty="0"/>
              <a:t>):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bmp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bmp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Device-</a:t>
            </a:r>
            <a:r>
              <a:rPr lang="tr-TR" dirty="0" err="1"/>
              <a:t>independent</a:t>
            </a:r>
            <a:r>
              <a:rPr lang="tr-TR" dirty="0"/>
              <a:t> format </a:t>
            </a:r>
            <a:r>
              <a:rPr lang="tr-TR" dirty="0" err="1"/>
              <a:t>for</a:t>
            </a:r>
            <a:r>
              <a:rPr lang="tr-TR" dirty="0"/>
              <a:t> Microsoft Windows </a:t>
            </a:r>
            <a:r>
              <a:rPr lang="tr-TR" dirty="0" err="1"/>
              <a:t>environment</a:t>
            </a:r>
            <a:r>
              <a:rPr lang="tr-TR" dirty="0"/>
              <a:t>: </a:t>
            </a:r>
          </a:p>
          <a:p>
            <a:pPr lvl="2"/>
            <a:r>
              <a:rPr lang="tr-TR" dirty="0" err="1"/>
              <a:t>pixel</a:t>
            </a:r>
            <a:r>
              <a:rPr lang="tr-TR" dirty="0"/>
              <a:t> </a:t>
            </a:r>
            <a:r>
              <a:rPr lang="tr-TR" dirty="0" err="1"/>
              <a:t>colors</a:t>
            </a:r>
            <a:r>
              <a:rPr lang="tr-TR" dirty="0"/>
              <a:t> </a:t>
            </a:r>
            <a:r>
              <a:rPr lang="tr-TR" dirty="0" err="1"/>
              <a:t>stored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 of </a:t>
            </a:r>
            <a:r>
              <a:rPr lang="tr-TR" dirty="0" err="1"/>
              <a:t>output</a:t>
            </a:r>
            <a:r>
              <a:rPr lang="tr-TR" dirty="0"/>
              <a:t> </a:t>
            </a:r>
            <a:r>
              <a:rPr lang="tr-TR" dirty="0" err="1"/>
              <a:t>device</a:t>
            </a:r>
            <a:endParaRPr lang="tr-TR" dirty="0"/>
          </a:p>
          <a:p>
            <a:r>
              <a:rPr lang="tr-TR" dirty="0"/>
              <a:t>PCX: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pcx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dot</a:t>
            </a:r>
            <a:r>
              <a:rPr lang="tr-TR" dirty="0"/>
              <a:t> p c x)</a:t>
            </a:r>
          </a:p>
          <a:p>
            <a:pPr lvl="1"/>
            <a:r>
              <a:rPr lang="tr-TR" dirty="0"/>
              <a:t>Windows Paintbrush software</a:t>
            </a:r>
          </a:p>
          <a:p>
            <a:r>
              <a:rPr lang="tr-TR" dirty="0"/>
              <a:t>PNG: 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dirty="0" err="1"/>
              <a:t>ortable</a:t>
            </a:r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tr-TR" dirty="0"/>
              <a:t>etwork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tr-TR" dirty="0"/>
              <a:t>raphics):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png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pronounced</a:t>
            </a:r>
            <a:r>
              <a:rPr lang="tr-TR" dirty="0"/>
              <a:t> </a:t>
            </a:r>
            <a:r>
              <a:rPr lang="tr-TR" dirty="0" err="1"/>
              <a:t>ping</a:t>
            </a:r>
            <a:r>
              <a:rPr lang="tr-TR" dirty="0"/>
              <a:t>)</a:t>
            </a:r>
          </a:p>
          <a:p>
            <a:pPr lvl="1"/>
            <a:r>
              <a:rPr lang="tr-TR" dirty="0" err="1"/>
              <a:t>Designed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replace</a:t>
            </a:r>
            <a:r>
              <a:rPr lang="tr-TR" dirty="0"/>
              <a:t> GIF </a:t>
            </a:r>
            <a:r>
              <a:rPr lang="tr-TR" dirty="0" err="1"/>
              <a:t>and</a:t>
            </a:r>
            <a:r>
              <a:rPr lang="tr-TR" dirty="0"/>
              <a:t> JPEG </a:t>
            </a:r>
            <a:r>
              <a:rPr lang="tr-TR" dirty="0" err="1"/>
              <a:t>for</a:t>
            </a:r>
            <a:r>
              <a:rPr lang="tr-TR" dirty="0"/>
              <a:t> Internet </a:t>
            </a:r>
            <a:r>
              <a:rPr lang="tr-TR" dirty="0" err="1"/>
              <a:t>applications</a:t>
            </a:r>
            <a:endParaRPr lang="tr-TR" dirty="0"/>
          </a:p>
          <a:p>
            <a:pPr lvl="1"/>
            <a:r>
              <a:rPr lang="tr-TR" dirty="0"/>
              <a:t>Patent-</a:t>
            </a:r>
            <a:r>
              <a:rPr lang="tr-TR" dirty="0" err="1"/>
              <a:t>free</a:t>
            </a:r>
            <a:endParaRPr lang="tr-TR" dirty="0"/>
          </a:p>
          <a:p>
            <a:pPr lvl="1"/>
            <a:r>
              <a:rPr lang="tr-TR" dirty="0" err="1"/>
              <a:t>Improved</a:t>
            </a:r>
            <a:r>
              <a:rPr lang="tr-TR" dirty="0"/>
              <a:t> </a:t>
            </a:r>
            <a:r>
              <a:rPr lang="tr-TR" dirty="0" err="1"/>
              <a:t>lossless</a:t>
            </a:r>
            <a:r>
              <a:rPr lang="tr-TR" dirty="0"/>
              <a:t> </a:t>
            </a:r>
            <a:r>
              <a:rPr lang="tr-TR" dirty="0" err="1"/>
              <a:t>compression</a:t>
            </a:r>
            <a:endParaRPr lang="tr-TR" dirty="0"/>
          </a:p>
          <a:p>
            <a:pPr lvl="1"/>
            <a:r>
              <a:rPr lang="tr-TR" dirty="0"/>
              <a:t>No </a:t>
            </a:r>
            <a:r>
              <a:rPr lang="tr-TR" dirty="0" err="1"/>
              <a:t>animation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DB976-6D5D-4A7B-F3FC-D882CA6C1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66138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936F-1F08-BEDD-1C4F-0C74C6B7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Object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D828-CE8C-D259-1559-114814AD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Created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drawing</a:t>
            </a:r>
            <a:r>
              <a:rPr lang="en-US" dirty="0"/>
              <a:t> packages or output from spreadsheet data graphs</a:t>
            </a:r>
          </a:p>
          <a:p>
            <a:pPr>
              <a:lnSpc>
                <a:spcPct val="110000"/>
              </a:lnSpc>
            </a:pPr>
            <a:r>
              <a:rPr lang="en-US" dirty="0"/>
              <a:t>Composed of lines and shapes in various colors</a:t>
            </a:r>
          </a:p>
          <a:p>
            <a:pPr>
              <a:lnSpc>
                <a:spcPct val="110000"/>
              </a:lnSpc>
            </a:pPr>
            <a:r>
              <a:rPr lang="en-US" dirty="0"/>
              <a:t>Computer translates geometric formulas to create the graphic</a:t>
            </a:r>
          </a:p>
          <a:p>
            <a:pPr>
              <a:lnSpc>
                <a:spcPct val="110000"/>
              </a:lnSpc>
            </a:pPr>
            <a:r>
              <a:rPr lang="en-US" dirty="0"/>
              <a:t>Storage space depends on image complexity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number of instructions to create lines, shapes, fill patterns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rgbClr val="00B050"/>
                </a:solidFill>
              </a:rPr>
              <a:t>Movies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Shrek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Toy Story </a:t>
            </a:r>
            <a:r>
              <a:rPr lang="en-US" dirty="0">
                <a:solidFill>
                  <a:srgbClr val="00B050"/>
                </a:solidFill>
              </a:rPr>
              <a:t>use object images</a:t>
            </a:r>
          </a:p>
          <a:p>
            <a:pPr>
              <a:lnSpc>
                <a:spcPct val="110000"/>
              </a:lnSpc>
            </a:pPr>
            <a:r>
              <a:rPr lang="en-US" dirty="0"/>
              <a:t>Based on mathematical formulas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Easy to move, scale and rotate without losing shape and identity as bitmap images may</a:t>
            </a:r>
          </a:p>
          <a:p>
            <a:pPr>
              <a:lnSpc>
                <a:spcPct val="110000"/>
              </a:lnSpc>
            </a:pPr>
            <a:r>
              <a:rPr lang="en-US" dirty="0"/>
              <a:t>Require less storage space than bitmap images </a:t>
            </a:r>
          </a:p>
          <a:p>
            <a:pPr>
              <a:lnSpc>
                <a:spcPct val="110000"/>
              </a:lnSpc>
            </a:pPr>
            <a:r>
              <a:rPr lang="en-US" dirty="0"/>
              <a:t>Cannot represent photos or paintings</a:t>
            </a:r>
          </a:p>
          <a:p>
            <a:pPr>
              <a:lnSpc>
                <a:spcPct val="110000"/>
              </a:lnSpc>
            </a:pPr>
            <a:r>
              <a:rPr lang="en-US" dirty="0"/>
              <a:t>Cannot be displayed or printed directly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Must be converted to bitmap since output devices except plotters are bitmap</a:t>
            </a:r>
          </a:p>
          <a:p>
            <a:pPr>
              <a:lnSpc>
                <a:spcPct val="110000"/>
              </a:lnSpc>
            </a:pP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A79FA-CA64-9CA7-1FC1-8D631BF0B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230237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54A0-B891-922E-D421-5F377B4A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Popular Object Graphics Software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679C-A7D6-4248-32D5-156D43C9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399885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object</a:t>
            </a:r>
            <a:r>
              <a:rPr lang="tr-TR" dirty="0"/>
              <a:t> </a:t>
            </a:r>
            <a:r>
              <a:rPr lang="tr-TR" dirty="0" err="1"/>
              <a:t>image</a:t>
            </a:r>
            <a:r>
              <a:rPr lang="tr-TR" dirty="0"/>
              <a:t> </a:t>
            </a:r>
            <a:r>
              <a:rPr lang="tr-TR" dirty="0" err="1"/>
              <a:t>formats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proprietary</a:t>
            </a:r>
            <a:endParaRPr lang="tr-TR" dirty="0"/>
          </a:p>
          <a:p>
            <a:pPr lvl="1"/>
            <a:r>
              <a:rPr lang="tr-TR" dirty="0" err="1"/>
              <a:t>Files</a:t>
            </a:r>
            <a:r>
              <a:rPr lang="tr-TR" dirty="0"/>
              <a:t> </a:t>
            </a:r>
            <a:r>
              <a:rPr lang="tr-TR" dirty="0" err="1"/>
              <a:t>extensions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.</a:t>
            </a:r>
            <a:r>
              <a:rPr lang="tr-TR" dirty="0" err="1"/>
              <a:t>wmf</a:t>
            </a:r>
            <a:r>
              <a:rPr lang="tr-TR" dirty="0"/>
              <a:t>, .</a:t>
            </a:r>
            <a:r>
              <a:rPr lang="tr-TR" dirty="0" err="1"/>
              <a:t>dxf</a:t>
            </a:r>
            <a:r>
              <a:rPr lang="tr-TR" dirty="0"/>
              <a:t>, .</a:t>
            </a:r>
            <a:r>
              <a:rPr lang="tr-TR" dirty="0" err="1"/>
              <a:t>mgx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.</a:t>
            </a:r>
            <a:r>
              <a:rPr lang="tr-TR" dirty="0" err="1"/>
              <a:t>cgm</a:t>
            </a:r>
            <a:endParaRPr lang="tr-TR" dirty="0"/>
          </a:p>
          <a:p>
            <a:r>
              <a:rPr lang="tr-TR" dirty="0"/>
              <a:t>Macromedia Flash: </a:t>
            </a:r>
          </a:p>
          <a:p>
            <a:pPr lvl="1"/>
            <a:r>
              <a:rPr lang="tr-TR" dirty="0" err="1"/>
              <a:t>low-bandwidth</a:t>
            </a:r>
            <a:r>
              <a:rPr lang="tr-TR" dirty="0"/>
              <a:t> </a:t>
            </a:r>
            <a:r>
              <a:rPr lang="tr-TR" dirty="0" err="1"/>
              <a:t>animation</a:t>
            </a:r>
            <a:r>
              <a:rPr lang="tr-TR" dirty="0"/>
              <a:t>  </a:t>
            </a:r>
          </a:p>
          <a:p>
            <a:r>
              <a:rPr lang="tr-TR" dirty="0" err="1"/>
              <a:t>Micrographx</a:t>
            </a:r>
            <a:r>
              <a:rPr lang="tr-TR" dirty="0"/>
              <a:t> Designer: </a:t>
            </a:r>
          </a:p>
          <a:p>
            <a:pPr lvl="1"/>
            <a:r>
              <a:rPr lang="tr-TR" dirty="0" err="1"/>
              <a:t>technical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illustrate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</a:p>
          <a:p>
            <a:r>
              <a:rPr lang="tr-TR" dirty="0" err="1"/>
              <a:t>CorelDraw</a:t>
            </a:r>
            <a:r>
              <a:rPr lang="tr-TR" dirty="0"/>
              <a:t>: </a:t>
            </a:r>
          </a:p>
          <a:p>
            <a:pPr lvl="1"/>
            <a:r>
              <a:rPr lang="tr-TR" dirty="0" err="1"/>
              <a:t>vector</a:t>
            </a:r>
            <a:r>
              <a:rPr lang="tr-TR" dirty="0"/>
              <a:t> </a:t>
            </a:r>
            <a:r>
              <a:rPr lang="tr-TR" dirty="0" err="1"/>
              <a:t>illustration</a:t>
            </a:r>
            <a:r>
              <a:rPr lang="tr-TR" dirty="0"/>
              <a:t>, </a:t>
            </a:r>
            <a:r>
              <a:rPr lang="tr-TR" dirty="0" err="1"/>
              <a:t>layout</a:t>
            </a:r>
            <a:r>
              <a:rPr lang="tr-TR" dirty="0"/>
              <a:t>, </a:t>
            </a:r>
            <a:r>
              <a:rPr lang="tr-TR" dirty="0" err="1"/>
              <a:t>bitmap</a:t>
            </a:r>
            <a:r>
              <a:rPr lang="tr-TR" dirty="0"/>
              <a:t> </a:t>
            </a:r>
            <a:r>
              <a:rPr lang="tr-TR" dirty="0" err="1"/>
              <a:t>creation</a:t>
            </a:r>
            <a:r>
              <a:rPr lang="tr-TR" dirty="0"/>
              <a:t>, </a:t>
            </a:r>
            <a:r>
              <a:rPr lang="tr-TR" dirty="0" err="1"/>
              <a:t>image-editing</a:t>
            </a:r>
            <a:r>
              <a:rPr lang="tr-TR" dirty="0"/>
              <a:t>, </a:t>
            </a:r>
            <a:r>
              <a:rPr lang="tr-TR" dirty="0" err="1"/>
              <a:t>painting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animation</a:t>
            </a:r>
            <a:r>
              <a:rPr lang="tr-TR" dirty="0"/>
              <a:t> software </a:t>
            </a:r>
          </a:p>
          <a:p>
            <a:r>
              <a:rPr lang="tr-TR" dirty="0" err="1"/>
              <a:t>Autodesk</a:t>
            </a:r>
            <a:r>
              <a:rPr lang="tr-TR" dirty="0"/>
              <a:t> AutoCAD: </a:t>
            </a:r>
          </a:p>
          <a:p>
            <a:pPr lvl="1"/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architects</a:t>
            </a:r>
            <a:r>
              <a:rPr lang="tr-TR" dirty="0"/>
              <a:t>, </a:t>
            </a:r>
            <a:r>
              <a:rPr lang="tr-TR" dirty="0" err="1"/>
              <a:t>engineers</a:t>
            </a:r>
            <a:r>
              <a:rPr lang="tr-TR" dirty="0"/>
              <a:t>, </a:t>
            </a:r>
            <a:r>
              <a:rPr lang="tr-TR" dirty="0" err="1"/>
              <a:t>drafters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design-related</a:t>
            </a:r>
            <a:r>
              <a:rPr lang="tr-TR" dirty="0"/>
              <a:t> </a:t>
            </a:r>
            <a:r>
              <a:rPr lang="tr-TR" dirty="0" err="1"/>
              <a:t>professionals</a:t>
            </a:r>
            <a:r>
              <a:rPr lang="tr-TR" dirty="0"/>
              <a:t> </a:t>
            </a:r>
          </a:p>
          <a:p>
            <a:r>
              <a:rPr lang="tr-TR" dirty="0"/>
              <a:t>W3C SVG (</a:t>
            </a:r>
            <a:r>
              <a:rPr lang="tr-TR" dirty="0" err="1"/>
              <a:t>Scalable</a:t>
            </a:r>
            <a:r>
              <a:rPr lang="tr-TR" dirty="0"/>
              <a:t> </a:t>
            </a:r>
            <a:r>
              <a:rPr lang="tr-TR" dirty="0" err="1"/>
              <a:t>Vector</a:t>
            </a:r>
            <a:r>
              <a:rPr lang="tr-TR" dirty="0"/>
              <a:t> Graphics) </a:t>
            </a:r>
            <a:r>
              <a:rPr lang="tr-TR" dirty="0" err="1"/>
              <a:t>based</a:t>
            </a:r>
            <a:r>
              <a:rPr lang="tr-TR" dirty="0"/>
              <a:t> on XML Web </a:t>
            </a:r>
            <a:r>
              <a:rPr lang="tr-TR" dirty="0" err="1"/>
              <a:t>description</a:t>
            </a:r>
            <a:r>
              <a:rPr lang="tr-TR" dirty="0"/>
              <a:t> </a:t>
            </a:r>
            <a:r>
              <a:rPr lang="tr-TR" dirty="0" err="1"/>
              <a:t>language</a:t>
            </a:r>
            <a:endParaRPr lang="tr-TR" dirty="0"/>
          </a:p>
          <a:p>
            <a:pPr lvl="1"/>
            <a:r>
              <a:rPr lang="tr-TR" dirty="0"/>
              <a:t>Not </a:t>
            </a:r>
            <a:r>
              <a:rPr lang="tr-TR" dirty="0" err="1"/>
              <a:t>proprietary</a:t>
            </a:r>
            <a:endParaRPr lang="tr-TR" dirty="0"/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06402-68A2-FC09-CC9D-B8F25B5B6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33916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62A5-247F-3181-F053-D7CED1F2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PostScript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1998-1ACE-FF3E-055E-FCF2141A6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Page description language</a:t>
            </a:r>
            <a:r>
              <a:rPr lang="en-US" dirty="0"/>
              <a:t>: </a:t>
            </a:r>
            <a:endParaRPr lang="tr-TR" dirty="0"/>
          </a:p>
          <a:p>
            <a:pPr lvl="1"/>
            <a:r>
              <a:rPr lang="en-US" dirty="0"/>
              <a:t>list of procedures and statements that describe each of the objects to be printed on a page</a:t>
            </a:r>
          </a:p>
          <a:p>
            <a:pPr lvl="2"/>
            <a:r>
              <a:rPr lang="en-US" dirty="0"/>
              <a:t>Stored in ASCII or Unicode text file</a:t>
            </a:r>
          </a:p>
          <a:p>
            <a:pPr lvl="2"/>
            <a:r>
              <a:rPr lang="en-US" dirty="0"/>
              <a:t>Interpreter program in computer or output device reads PostScript to generate image</a:t>
            </a:r>
          </a:p>
          <a:p>
            <a:pPr lvl="1"/>
            <a:r>
              <a:rPr lang="en-US" dirty="0"/>
              <a:t>Scalable font </a:t>
            </a:r>
            <a:br>
              <a:rPr lang="en-US" dirty="0"/>
            </a:br>
            <a:r>
              <a:rPr lang="en-US" dirty="0"/>
              <a:t>support</a:t>
            </a:r>
          </a:p>
          <a:p>
            <a:pPr lvl="2"/>
            <a:r>
              <a:rPr lang="en-US" dirty="0"/>
              <a:t>Font outline objects </a:t>
            </a:r>
            <a:br>
              <a:rPr lang="en-US" dirty="0"/>
            </a:br>
            <a:r>
              <a:rPr lang="en-US" dirty="0"/>
              <a:t>specified like other </a:t>
            </a:r>
            <a:br>
              <a:rPr lang="en-US" dirty="0"/>
            </a:br>
            <a:r>
              <a:rPr lang="en-US" dirty="0"/>
              <a:t>objects</a:t>
            </a:r>
          </a:p>
          <a:p>
            <a:pPr marL="4506516" indent="-171450"/>
            <a:endParaRPr lang="tr-TR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6B28ECB-6837-95B0-E61D-CA5205E0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40" y="3212976"/>
            <a:ext cx="55758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3EB9-2A8E-9BC9-148B-D0D9EA9C1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176575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47DD-406F-3EC8-CAF4-2AE80CEB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Representing</a:t>
            </a:r>
            <a:r>
              <a:rPr lang="tr-TR" dirty="0"/>
              <a:t> </a:t>
            </a:r>
            <a:r>
              <a:rPr lang="tr-TR" dirty="0" err="1"/>
              <a:t>Characters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605A-7848-1215-8A4F-EDF5F0E6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Characters stored in format like Unicode or ASCII</a:t>
            </a:r>
          </a:p>
          <a:p>
            <a:pPr lvl="1"/>
            <a:r>
              <a:rPr lang="en-US" dirty="0"/>
              <a:t>Text processed and stored primarily for content </a:t>
            </a:r>
          </a:p>
          <a:p>
            <a:r>
              <a:rPr lang="en-US" dirty="0"/>
              <a:t>Presentation requirements like font stored with the character </a:t>
            </a:r>
          </a:p>
          <a:p>
            <a:pPr lvl="1"/>
            <a:r>
              <a:rPr lang="en-US" dirty="0"/>
              <a:t>Text appearance is primary factor</a:t>
            </a:r>
          </a:p>
          <a:p>
            <a:pPr lvl="2"/>
            <a:r>
              <a:rPr lang="en-US" dirty="0"/>
              <a:t>Example: screen fonts in Windows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Glyphs</a:t>
            </a:r>
            <a:r>
              <a:rPr lang="en-US" dirty="0"/>
              <a:t>:  </a:t>
            </a:r>
            <a:endParaRPr lang="tr-TR" dirty="0"/>
          </a:p>
          <a:p>
            <a:pPr lvl="1"/>
            <a:r>
              <a:rPr lang="en-US" dirty="0"/>
              <a:t>Macintosh coding scheme that includes both identification and presentation requirement for characters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8068D-1D55-8025-2F3C-564E4FA20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79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693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AA55C7-9D22-49F1-1F7D-028E7527B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Converting data into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B23E-F38A-03C8-D3E4-5C69A6F79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tr-TR" dirty="0"/>
              <a:t>To be useful, data must satisfy several conditions. </a:t>
            </a:r>
          </a:p>
          <a:p>
            <a:pPr lvl="1"/>
            <a:r>
              <a:rPr lang="en-US" altLang="tr-TR" dirty="0"/>
              <a:t>It must be:</a:t>
            </a:r>
          </a:p>
          <a:p>
            <a:pPr lvl="2"/>
            <a:r>
              <a:rPr lang="en-US" altLang="tr-TR" dirty="0"/>
              <a:t>relevant to the specific purpose</a:t>
            </a:r>
          </a:p>
          <a:p>
            <a:pPr lvl="2"/>
            <a:r>
              <a:rPr lang="en-US" altLang="tr-TR" dirty="0"/>
              <a:t>complete</a:t>
            </a:r>
          </a:p>
          <a:p>
            <a:pPr lvl="2"/>
            <a:r>
              <a:rPr lang="en-US" altLang="tr-TR" dirty="0"/>
              <a:t>accurate</a:t>
            </a:r>
          </a:p>
          <a:p>
            <a:pPr lvl="2"/>
            <a:r>
              <a:rPr lang="tr-TR" altLang="tr-TR" dirty="0"/>
              <a:t>t</a:t>
            </a:r>
            <a:r>
              <a:rPr lang="en-US" altLang="tr-TR" dirty="0" err="1"/>
              <a:t>imely</a:t>
            </a:r>
            <a:endParaRPr lang="tr-TR" altLang="tr-TR" dirty="0"/>
          </a:p>
          <a:p>
            <a:pPr lvl="3"/>
            <a:r>
              <a:rPr lang="en-US" altLang="tr-TR" dirty="0"/>
              <a:t>data that arrives after you have made your decision is of no value</a:t>
            </a:r>
          </a:p>
          <a:p>
            <a:pPr lvl="2">
              <a:defRPr/>
            </a:pPr>
            <a:r>
              <a:rPr lang="en-US" dirty="0"/>
              <a:t>in the right format</a:t>
            </a:r>
            <a:endParaRPr lang="tr-TR" dirty="0"/>
          </a:p>
          <a:p>
            <a:pPr lvl="3">
              <a:defRPr/>
            </a:pPr>
            <a:r>
              <a:rPr lang="en-US" dirty="0"/>
              <a:t>information can only be analyzed using a spreadsheet if all the data can be entered into the computer system</a:t>
            </a:r>
          </a:p>
          <a:p>
            <a:pPr lvl="2">
              <a:defRPr/>
            </a:pPr>
            <a:r>
              <a:rPr lang="en-US" dirty="0"/>
              <a:t>available at a suitable price</a:t>
            </a:r>
            <a:endParaRPr lang="tr-TR" dirty="0"/>
          </a:p>
          <a:p>
            <a:pPr lvl="3">
              <a:defRPr/>
            </a:pPr>
            <a:r>
              <a:rPr lang="en-US" dirty="0"/>
              <a:t>the benefits of the data must merit the cost of collecting or buying it.</a:t>
            </a:r>
          </a:p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The same criteria apply to </a:t>
            </a:r>
            <a:r>
              <a:rPr lang="en-US" dirty="0">
                <a:solidFill>
                  <a:srgbClr val="3366FF">
                    <a:lumMod val="75000"/>
                  </a:srgbClr>
                </a:solidFill>
              </a:rPr>
              <a:t>information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tr-TR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tr-TR" dirty="0"/>
              <a:t>It is important</a:t>
            </a:r>
            <a:endParaRPr lang="en-US" dirty="0"/>
          </a:p>
          <a:p>
            <a:pPr lvl="2">
              <a:defRPr/>
            </a:pPr>
            <a:r>
              <a:rPr lang="tr-TR" dirty="0">
                <a:solidFill>
                  <a:srgbClr val="009900"/>
                </a:solidFill>
              </a:rPr>
              <a:t>to </a:t>
            </a:r>
            <a:r>
              <a:rPr lang="en-US" dirty="0">
                <a:solidFill>
                  <a:srgbClr val="009900"/>
                </a:solidFill>
              </a:rPr>
              <a:t>get the right information </a:t>
            </a:r>
            <a:endParaRPr lang="tr-TR" dirty="0">
              <a:solidFill>
                <a:srgbClr val="009900"/>
              </a:solidFill>
            </a:endParaRPr>
          </a:p>
          <a:p>
            <a:pPr lvl="2">
              <a:defRPr/>
            </a:pPr>
            <a:r>
              <a:rPr lang="tr-TR" dirty="0">
                <a:solidFill>
                  <a:srgbClr val="009900"/>
                </a:solidFill>
              </a:rPr>
              <a:t>to </a:t>
            </a:r>
            <a:r>
              <a:rPr lang="en-US" dirty="0">
                <a:solidFill>
                  <a:srgbClr val="009900"/>
                </a:solidFill>
              </a:rPr>
              <a:t>get the information right</a:t>
            </a:r>
            <a:endParaRPr lang="tr-TR" dirty="0">
              <a:solidFill>
                <a:srgbClr val="009900"/>
              </a:solidFill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FE56BC-CA16-BB10-3341-599F1305F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D464B8F-8270-48F8-AE50-05651A85875A}" type="slidenum">
              <a:rPr kumimoji="0" lang="en-US" altLang="tr-TR" sz="90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900"/>
          </a:p>
        </p:txBody>
      </p:sp>
    </p:spTree>
    <p:extLst>
      <p:ext uri="{BB962C8B-B14F-4D97-AF65-F5344CB8AC3E}">
        <p14:creationId xmlns:p14="http://schemas.microsoft.com/office/powerpoint/2010/main" val="1060874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A853-82AF-D730-A9CE-2DDECA9B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Bitmap vs. Object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A198-D8FC-8734-8071-52206992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Group 100">
            <a:extLst>
              <a:ext uri="{FF2B5EF4-FFF2-40B4-BE49-F238E27FC236}">
                <a16:creationId xmlns:a16="http://schemas.microsoft.com/office/drawing/2014/main" id="{64043A7E-CE56-7E5A-1E02-379377D1D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966824"/>
              </p:ext>
            </p:extLst>
          </p:nvPr>
        </p:nvGraphicFramePr>
        <p:xfrm>
          <a:off x="899592" y="1196752"/>
          <a:ext cx="7632848" cy="5256584"/>
        </p:xfrm>
        <a:graphic>
          <a:graphicData uri="http://schemas.openxmlformats.org/drawingml/2006/table">
            <a:tbl>
              <a:tblPr/>
              <a:tblGrid>
                <a:gridCol w="3777874">
                  <a:extLst>
                    <a:ext uri="{9D8B030D-6E8A-4147-A177-3AD203B41FA5}">
                      <a16:colId xmlns:a16="http://schemas.microsoft.com/office/drawing/2014/main" val="186613221"/>
                    </a:ext>
                  </a:extLst>
                </a:gridCol>
                <a:gridCol w="3854974">
                  <a:extLst>
                    <a:ext uri="{9D8B030D-6E8A-4147-A177-3AD203B41FA5}">
                      <a16:colId xmlns:a16="http://schemas.microsoft.com/office/drawing/2014/main" val="1813616302"/>
                    </a:ext>
                  </a:extLst>
                </a:gridCol>
              </a:tblGrid>
              <a:tr h="68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Bitmap (Raster)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Object (Vector)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F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07995"/>
                  </a:ext>
                </a:extLst>
              </a:tr>
              <a:tr h="682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Pixel map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Geometrically defined shapes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278520"/>
                  </a:ext>
                </a:extLst>
              </a:tr>
              <a:tr h="68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Photographic quality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Complex drawings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145965"/>
                  </a:ext>
                </a:extLst>
              </a:tr>
              <a:tr h="68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Paint software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Drawing software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40803"/>
                  </a:ext>
                </a:extLst>
              </a:tr>
              <a:tr h="844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Larger storage requirements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Higher computational requirements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141946"/>
                  </a:ext>
                </a:extLst>
              </a:tr>
              <a:tr h="844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Enlarging images produces jagged edges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Objects scale smoothly 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162"/>
                  </a:ext>
                </a:extLst>
              </a:tr>
              <a:tr h="844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output limited by resolution of image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output limited by output device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44104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32420-891B-189F-A83A-BEF94FC7E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895342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A853-82AF-D730-A9CE-2DDECA9B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Bitmap vs. Object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A198-D8FC-8734-8071-52206992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FFE2A7-9BA5-BF8D-536F-602796319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8" y="1988840"/>
            <a:ext cx="8391347" cy="39511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34EB1-5FCC-B95E-DA46-BDE30437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465411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D651-8F07-5C1B-4620-404D43E2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Video </a:t>
            </a:r>
            <a:r>
              <a:rPr lang="tr-TR" dirty="0" err="1"/>
              <a:t>Images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0B616-5FC3-BEA2-C6C8-1E4A71858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Require massive amount of data</a:t>
            </a:r>
          </a:p>
          <a:p>
            <a:pPr lvl="1"/>
            <a:r>
              <a:rPr lang="en-US" dirty="0"/>
              <a:t>Video camera producing full screen 640x480 pixel true color image at 30 frames/sec 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en-US" dirty="0"/>
              <a:t>27.65 MB of data/sec </a:t>
            </a:r>
          </a:p>
          <a:p>
            <a:pPr lvl="1"/>
            <a:r>
              <a:rPr lang="en-US" dirty="0"/>
              <a:t>1-minute film clip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 </a:t>
            </a:r>
            <a:r>
              <a:rPr lang="en-US" dirty="0"/>
              <a:t>1.6 GB storage</a:t>
            </a:r>
          </a:p>
          <a:p>
            <a:r>
              <a:rPr lang="en-US" dirty="0"/>
              <a:t>Options for reducing file size: </a:t>
            </a:r>
          </a:p>
          <a:p>
            <a:pPr lvl="1"/>
            <a:r>
              <a:rPr lang="en-US" dirty="0"/>
              <a:t>decrease size of image, </a:t>
            </a:r>
          </a:p>
          <a:p>
            <a:pPr lvl="1"/>
            <a:r>
              <a:rPr lang="en-US" dirty="0"/>
              <a:t>limit number of colors, </a:t>
            </a:r>
          </a:p>
          <a:p>
            <a:pPr lvl="1"/>
            <a:r>
              <a:rPr lang="en-US" dirty="0"/>
              <a:t>reduce frame rate </a:t>
            </a:r>
          </a:p>
          <a:p>
            <a:r>
              <a:rPr lang="en-US" dirty="0"/>
              <a:t>Method depends on how video delivered to users</a:t>
            </a:r>
          </a:p>
          <a:p>
            <a:pPr lvl="1"/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Streaming video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video displayed as it is downloaded from the Web server</a:t>
            </a:r>
            <a:endParaRPr lang="tr-TR" dirty="0"/>
          </a:p>
          <a:p>
            <a:pPr lvl="3"/>
            <a:r>
              <a:rPr lang="en-US" dirty="0"/>
              <a:t>Example: video conferencing</a:t>
            </a:r>
          </a:p>
          <a:p>
            <a:pPr lvl="1"/>
            <a:r>
              <a:rPr lang="en-US" dirty="0"/>
              <a:t>Local data (file on DVD or downloaded onto system) for higher quality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MPEG-2</a:t>
            </a:r>
            <a:r>
              <a:rPr lang="en-US" dirty="0"/>
              <a:t>: movie quality images with high compression require substantial processing capability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437A0-DF1B-CBF4-D277-755A8BBDC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161188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1193-F829-C6A7-16BA-DAB0706A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Audio Data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41AA-56C6-8E2F-6E20-01E8A45F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en-US" dirty="0"/>
              <a:t>Transmission and processing requirements less demanding than those for video</a:t>
            </a:r>
          </a:p>
          <a:p>
            <a:pPr marL="214313" indent="-214313">
              <a:tabLst>
                <a:tab pos="3632597" algn="l"/>
              </a:tabLst>
            </a:pPr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Waveform audio</a:t>
            </a:r>
            <a:r>
              <a:rPr lang="en-US" dirty="0"/>
              <a:t>:  </a:t>
            </a:r>
          </a:p>
          <a:p>
            <a:pPr marL="514350" lvl="1">
              <a:tabLst>
                <a:tab pos="3632597" algn="l"/>
              </a:tabLst>
            </a:pPr>
            <a:r>
              <a:rPr lang="en-US" dirty="0"/>
              <a:t>digital representation </a:t>
            </a:r>
            <a:br>
              <a:rPr lang="en-US" dirty="0"/>
            </a:br>
            <a:r>
              <a:rPr lang="en-US" dirty="0"/>
              <a:t>of sound</a:t>
            </a:r>
            <a:endParaRPr lang="tr-TR" dirty="0"/>
          </a:p>
          <a:p>
            <a:pPr marL="739378" lvl="2">
              <a:tabLst>
                <a:tab pos="3632597" algn="l"/>
              </a:tabLst>
            </a:pPr>
            <a:r>
              <a:rPr lang="en-US" dirty="0"/>
              <a:t>Audio CD sampling rate </a:t>
            </a:r>
            <a:br>
              <a:rPr lang="en-US" dirty="0"/>
            </a:br>
            <a:r>
              <a:rPr lang="en-US" dirty="0"/>
              <a:t>= 44.1KHz</a:t>
            </a:r>
            <a:endParaRPr lang="tr-TR" dirty="0"/>
          </a:p>
          <a:p>
            <a:pPr marL="739378" lvl="2">
              <a:tabLst>
                <a:tab pos="3632597" algn="l"/>
              </a:tabLst>
            </a:pPr>
            <a:r>
              <a:rPr lang="en-US" dirty="0"/>
              <a:t>Height of each sample </a:t>
            </a:r>
            <a:br>
              <a:rPr lang="en-US" dirty="0"/>
            </a:br>
            <a:r>
              <a:rPr lang="en-US" dirty="0"/>
              <a:t>saved as:</a:t>
            </a:r>
          </a:p>
          <a:p>
            <a:pPr marL="895350" lvl="3"/>
            <a:r>
              <a:rPr lang="en-US" dirty="0"/>
              <a:t>8-bit number for radio-quality </a:t>
            </a:r>
            <a:br>
              <a:rPr lang="en-US" dirty="0"/>
            </a:br>
            <a:r>
              <a:rPr lang="en-US" dirty="0"/>
              <a:t>recordings</a:t>
            </a:r>
          </a:p>
          <a:p>
            <a:pPr marL="895350" lvl="3"/>
            <a:r>
              <a:rPr lang="en-US" dirty="0"/>
              <a:t>16-bit number for high-fidelity </a:t>
            </a:r>
            <a:br>
              <a:rPr lang="en-US" dirty="0"/>
            </a:br>
            <a:r>
              <a:rPr lang="en-US" dirty="0"/>
              <a:t>recordings</a:t>
            </a:r>
          </a:p>
          <a:p>
            <a:pPr marL="1076325" lvl="4"/>
            <a:r>
              <a:rPr lang="en-US" dirty="0"/>
              <a:t>2 x 16-bits for stereo</a:t>
            </a:r>
          </a:p>
          <a:p>
            <a:pPr marL="4000500" lvl="2"/>
            <a:endParaRPr lang="tr-TR" dirty="0"/>
          </a:p>
          <a:p>
            <a:pPr marL="4000500" lvl="2"/>
            <a:endParaRPr lang="tr-TR" dirty="0"/>
          </a:p>
          <a:p>
            <a:pPr marL="4000500" lvl="2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700CEFA5-AC6D-EDBC-E449-7FB15307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72" y="2492896"/>
            <a:ext cx="480798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428DF-4FA6-6910-43A9-4BFD5C308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196380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1789-13AC-6F48-6054-F70687B3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A769-E065-68DB-9280-416E9DDD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MIDI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/>
              <a:t>usical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/>
              <a:t>nstrument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/>
              <a:t>igital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/>
              <a:t>nterface): </a:t>
            </a:r>
            <a:endParaRPr lang="tr-TR" dirty="0"/>
          </a:p>
          <a:p>
            <a:pPr lvl="1"/>
            <a:r>
              <a:rPr lang="en-US" dirty="0"/>
              <a:t>instructions to recreate or synthesize sounds</a:t>
            </a:r>
          </a:p>
          <a:p>
            <a:pPr lvl="2"/>
            <a:r>
              <a:rPr lang="en-US" dirty="0"/>
              <a:t>Analog sound converted to digital values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A-to-D</a:t>
            </a:r>
            <a:r>
              <a:rPr lang="en-US" dirty="0"/>
              <a:t> converter</a:t>
            </a:r>
          </a:p>
          <a:p>
            <a:pPr lvl="1"/>
            <a:r>
              <a:rPr lang="en-US" dirty="0"/>
              <a:t>Music notation system that allows computers to communicate with music synthesizers </a:t>
            </a:r>
          </a:p>
          <a:p>
            <a:pPr lvl="1"/>
            <a:r>
              <a:rPr lang="en-US" dirty="0"/>
              <a:t>Instructions that MIDI instruments and MIDI sound cards use to recreate or synthesize sounds.</a:t>
            </a:r>
          </a:p>
          <a:p>
            <a:pPr lvl="2"/>
            <a:r>
              <a:rPr lang="en-US" dirty="0"/>
              <a:t>Do not store or recreate speaking or singing voices</a:t>
            </a:r>
          </a:p>
          <a:p>
            <a:pPr lvl="2"/>
            <a:r>
              <a:rPr lang="en-US" dirty="0"/>
              <a:t>More compact than waveform</a:t>
            </a:r>
          </a:p>
          <a:p>
            <a:pPr lvl="3"/>
            <a:r>
              <a:rPr lang="en-US" dirty="0"/>
              <a:t>3 minutes = 10 KB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B8A88-0A85-22C5-EEE4-DC6801672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414514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E89C-BF7E-A756-3015-6840ED73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Audio</a:t>
            </a:r>
            <a:r>
              <a:rPr lang="tr-TR" dirty="0"/>
              <a:t> </a:t>
            </a:r>
            <a:r>
              <a:rPr lang="tr-TR" dirty="0" err="1"/>
              <a:t>Formats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B681-3D34-C9F5-87AE-163CA7EE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MP3 </a:t>
            </a:r>
          </a:p>
          <a:p>
            <a:pPr lvl="1"/>
            <a:r>
              <a:rPr lang="en-US" dirty="0"/>
              <a:t>Derivative of MPEG-2 (ISO Moving Picture Experts Group)</a:t>
            </a:r>
          </a:p>
          <a:p>
            <a:pPr lvl="1"/>
            <a:r>
              <a:rPr lang="en-US" dirty="0"/>
              <a:t>Uses psychoacoustic compression techniques to reduce storage requirements</a:t>
            </a:r>
          </a:p>
          <a:p>
            <a:pPr lvl="1"/>
            <a:r>
              <a:rPr lang="en-US" dirty="0"/>
              <a:t>Discards sounds outside human hearing range: lossy compression</a:t>
            </a:r>
          </a:p>
          <a:p>
            <a:r>
              <a:rPr lang="en-US" dirty="0"/>
              <a:t>WAV</a:t>
            </a:r>
          </a:p>
          <a:p>
            <a:pPr lvl="1"/>
            <a:r>
              <a:rPr lang="en-US" dirty="0"/>
              <a:t>Developed by Microsoft as part of its multimedia specification</a:t>
            </a:r>
          </a:p>
          <a:p>
            <a:pPr lvl="1"/>
            <a:r>
              <a:rPr lang="en-US" dirty="0"/>
              <a:t>General-purpose format for </a:t>
            </a:r>
            <a:br>
              <a:rPr lang="en-US" dirty="0"/>
            </a:br>
            <a:r>
              <a:rPr lang="en-US" dirty="0"/>
              <a:t>storing and reproducing </a:t>
            </a:r>
            <a:br>
              <a:rPr lang="en-US" dirty="0"/>
            </a:br>
            <a:r>
              <a:rPr lang="en-US" dirty="0"/>
              <a:t>small snippets of sound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E655E-8037-D086-C1DB-D9E287AA24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85</a:t>
            </a:fld>
            <a:endParaRPr lang="en-US" altLang="tr-T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8273CFE-6BF5-1535-0901-F07F5858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25733"/>
            <a:ext cx="4572508" cy="13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404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A184-2113-EE98-2B54-42B23978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Data </a:t>
            </a:r>
            <a:r>
              <a:rPr lang="tr-TR" dirty="0" err="1"/>
              <a:t>Compression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079E-A723-CEDF-09A0-75E941D7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Compression</a:t>
            </a:r>
            <a:r>
              <a:rPr lang="en-US" dirty="0"/>
              <a:t>:  recoding data so that it requires fewer bytes of storage space.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Compression ratio</a:t>
            </a:r>
            <a:r>
              <a:rPr lang="en-US" dirty="0"/>
              <a:t>: the amount file is shrunk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Lossless</a:t>
            </a:r>
            <a:r>
              <a:rPr lang="en-US" dirty="0"/>
              <a:t>: inverse algorithm restores data to exact original form</a:t>
            </a:r>
          </a:p>
          <a:p>
            <a:pPr lvl="1"/>
            <a:r>
              <a:rPr lang="en-US" dirty="0"/>
              <a:t>Examples:  GIF, PCX, TIFF</a:t>
            </a:r>
          </a:p>
          <a:p>
            <a:r>
              <a:rPr lang="tr-TR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Lossy</a:t>
            </a:r>
            <a:r>
              <a:rPr lang="en-US" dirty="0"/>
              <a:t>: trades off data degradation for file size and download speed</a:t>
            </a:r>
          </a:p>
          <a:p>
            <a:pPr lvl="1"/>
            <a:r>
              <a:rPr lang="en-US" dirty="0"/>
              <a:t>Much higher compression ratios, often 10 to 1</a:t>
            </a:r>
          </a:p>
          <a:p>
            <a:pPr lvl="2"/>
            <a:r>
              <a:rPr lang="en-US" dirty="0"/>
              <a:t>Example:  JPEG </a:t>
            </a:r>
          </a:p>
          <a:p>
            <a:pPr lvl="1"/>
            <a:r>
              <a:rPr lang="en-US" dirty="0"/>
              <a:t>Common in multimedia </a:t>
            </a:r>
          </a:p>
          <a:p>
            <a:r>
              <a:rPr lang="en-US" dirty="0"/>
              <a:t>MPEG-2: </a:t>
            </a:r>
          </a:p>
          <a:p>
            <a:pPr lvl="1"/>
            <a:r>
              <a:rPr lang="en-US" dirty="0"/>
              <a:t>uses both forms for ratios of 100:1</a:t>
            </a:r>
            <a:endParaRPr lang="tr-TR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61B91-4BE0-8B40-E40F-1D03DEF0C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621676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4FE3-3480-42F1-C198-E03562D0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Compression</a:t>
            </a:r>
            <a:r>
              <a:rPr lang="tr-TR" dirty="0"/>
              <a:t> </a:t>
            </a:r>
            <a:r>
              <a:rPr lang="tr-TR" dirty="0" err="1"/>
              <a:t>Algorithms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53C6-5360-E26A-74F1-805096A6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Repetition</a:t>
            </a:r>
            <a:endParaRPr lang="tr-TR" dirty="0"/>
          </a:p>
          <a:p>
            <a:pPr lvl="1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tr-TR" dirty="0"/>
              <a:t> 5 8 7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0 0 0 0 </a:t>
            </a:r>
            <a:r>
              <a:rPr lang="tr-TR" dirty="0"/>
              <a:t>3 4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0 0 0  </a:t>
            </a:r>
            <a:r>
              <a:rPr lang="tr-TR" dirty="0">
                <a:sym typeface="Wingdings" panose="05000000000000000000" pitchFamily="2" charset="2"/>
              </a:rPr>
              <a:t></a:t>
            </a:r>
            <a:r>
              <a:rPr lang="tr-TR" dirty="0"/>
              <a:t>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0 1</a:t>
            </a:r>
            <a:r>
              <a:rPr lang="tr-TR" dirty="0"/>
              <a:t> 5 8 7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0 4 </a:t>
            </a:r>
            <a:r>
              <a:rPr lang="tr-TR" dirty="0"/>
              <a:t>3 4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0 3</a:t>
            </a:r>
          </a:p>
          <a:p>
            <a:pPr lvl="1"/>
            <a:r>
              <a:rPr lang="tr-TR" dirty="0" err="1"/>
              <a:t>Example</a:t>
            </a:r>
            <a:r>
              <a:rPr lang="tr-TR" dirty="0"/>
              <a:t>: 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blocks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color</a:t>
            </a:r>
            <a:r>
              <a:rPr lang="tr-TR" dirty="0"/>
              <a:t>  </a:t>
            </a:r>
          </a:p>
          <a:p>
            <a:r>
              <a:rPr lang="tr-TR" dirty="0" err="1"/>
              <a:t>Pattern</a:t>
            </a:r>
            <a:r>
              <a:rPr lang="tr-TR" dirty="0"/>
              <a:t> </a:t>
            </a:r>
            <a:r>
              <a:rPr lang="tr-TR" dirty="0" err="1"/>
              <a:t>Substitution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Scans</a:t>
            </a:r>
            <a:r>
              <a:rPr lang="tr-TR" dirty="0"/>
              <a:t> data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patterns</a:t>
            </a:r>
            <a:endParaRPr lang="tr-TR" dirty="0"/>
          </a:p>
          <a:p>
            <a:pPr lvl="1"/>
            <a:r>
              <a:rPr lang="tr-TR" dirty="0" err="1"/>
              <a:t>Substitutes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pattern</a:t>
            </a:r>
            <a:r>
              <a:rPr lang="tr-TR" dirty="0"/>
              <a:t>, </a:t>
            </a:r>
            <a:br>
              <a:rPr lang="tr-TR" dirty="0"/>
            </a:br>
            <a:r>
              <a:rPr lang="tr-TR" dirty="0" err="1"/>
              <a:t>makes</a:t>
            </a:r>
            <a:r>
              <a:rPr lang="tr-TR" dirty="0"/>
              <a:t> </a:t>
            </a:r>
            <a:r>
              <a:rPr lang="tr-TR" dirty="0" err="1"/>
              <a:t>dictionary</a:t>
            </a:r>
            <a:r>
              <a:rPr lang="tr-TR" dirty="0"/>
              <a:t> </a:t>
            </a:r>
            <a:r>
              <a:rPr lang="tr-TR" dirty="0" err="1"/>
              <a:t>entry</a:t>
            </a:r>
            <a:endParaRPr lang="tr-TR" dirty="0"/>
          </a:p>
          <a:p>
            <a:r>
              <a:rPr lang="tr-TR" dirty="0" err="1"/>
              <a:t>Example</a:t>
            </a:r>
            <a:r>
              <a:rPr lang="tr-TR" dirty="0"/>
              <a:t>: 45 </a:t>
            </a:r>
            <a:r>
              <a:rPr lang="tr-TR" dirty="0" err="1"/>
              <a:t>to</a:t>
            </a:r>
            <a:r>
              <a:rPr lang="tr-TR" dirty="0"/>
              <a:t> 30 </a:t>
            </a:r>
            <a:r>
              <a:rPr lang="tr-TR" dirty="0" err="1"/>
              <a:t>bytes</a:t>
            </a:r>
            <a:r>
              <a:rPr lang="tr-TR" dirty="0"/>
              <a:t>  </a:t>
            </a:r>
            <a:r>
              <a:rPr lang="tr-TR" dirty="0" err="1"/>
              <a:t>plus</a:t>
            </a:r>
            <a:r>
              <a:rPr lang="tr-TR" dirty="0"/>
              <a:t> </a:t>
            </a:r>
            <a:r>
              <a:rPr lang="tr-TR" dirty="0" err="1"/>
              <a:t>dictionary</a:t>
            </a:r>
            <a:endParaRPr lang="tr-TR" dirty="0"/>
          </a:p>
          <a:p>
            <a:pPr lvl="1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Peter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Piper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picked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peck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pickled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peppers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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t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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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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ZapfDingbats" pitchFamily="82" charset="2"/>
              </a:rPr>
              <a:t>  a </a:t>
            </a:r>
            <a:r>
              <a:rPr lang="en-US" altLang="tr-T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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ZapfDingbats" pitchFamily="82" charset="2"/>
              </a:rPr>
              <a:t>  of  l  </a:t>
            </a:r>
            <a:r>
              <a:rPr lang="en-US" altLang="tr-T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 pp </a:t>
            </a:r>
            <a:r>
              <a:rPr lang="en-US" altLang="tr-TR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 s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Group 192">
            <a:extLst>
              <a:ext uri="{FF2B5EF4-FFF2-40B4-BE49-F238E27FC236}">
                <a16:creationId xmlns:a16="http://schemas.microsoft.com/office/drawing/2014/main" id="{9442698E-D262-3B5C-C84F-07E93753D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870062"/>
              </p:ext>
            </p:extLst>
          </p:nvPr>
        </p:nvGraphicFramePr>
        <p:xfrm>
          <a:off x="4842030" y="2888940"/>
          <a:ext cx="2571751" cy="754380"/>
        </p:xfrm>
        <a:graphic>
          <a:graphicData uri="http://schemas.openxmlformats.org/drawingml/2006/table">
            <a:tbl>
              <a:tblPr/>
              <a:tblGrid>
                <a:gridCol w="321469">
                  <a:extLst>
                    <a:ext uri="{9D8B030D-6E8A-4147-A177-3AD203B41FA5}">
                      <a16:colId xmlns:a16="http://schemas.microsoft.com/office/drawing/2014/main" val="217412378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2260220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178668025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1559722519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30039715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357852342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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ZapfDingbats" pitchFamily="82" charset="2"/>
                        </a:rPr>
                        <a:t>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ZapfDingbats" pitchFamily="82" charset="2"/>
                        </a:rPr>
                        <a:t>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06727"/>
                  </a:ext>
                </a:extLst>
              </a:tr>
              <a:tr h="251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 2" panose="05020102010507070707" pitchFamily="18" charset="2"/>
                        </a:rPr>
                        <a:t>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ZapfDingbats" pitchFamily="82" charset="2"/>
                        </a:rPr>
                        <a:t>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ck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</a:t>
                      </a:r>
                      <a:endParaRPr kumimoji="0" lang="en-US" alt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3168"/>
                  </a:ext>
                </a:extLst>
              </a:tr>
              <a:tr h="251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Wingdings" panose="05000000000000000000" pitchFamily="2" charset="2"/>
                        </a:rPr>
                        <a:t>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9F1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80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9F1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2027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B470-0779-E369-729F-5402A28ED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49585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>
            <a:extLst>
              <a:ext uri="{FF2B5EF4-FFF2-40B4-BE49-F238E27FC236}">
                <a16:creationId xmlns:a16="http://schemas.microsoft.com/office/drawing/2014/main" id="{0952586B-5C99-6A2B-3DC8-6DC990145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Warning: Conversion or Coding?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32A31FDB-E4D7-6C3D-C508-256EEEEC7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Do 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NOT</a:t>
            </a:r>
            <a:r>
              <a:rPr lang="en-US" dirty="0">
                <a:cs typeface="Times New Roman" panose="02020603050405020304" pitchFamily="18" charset="0"/>
              </a:rPr>
              <a:t> mix up </a:t>
            </a:r>
            <a:r>
              <a:rPr lang="tr-TR" dirty="0">
                <a:cs typeface="Times New Roman" panose="02020603050405020304" pitchFamily="18" charset="0"/>
              </a:rPr>
              <a:t>"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conversion</a:t>
            </a:r>
            <a:r>
              <a:rPr lang="en-US" dirty="0">
                <a:cs typeface="Times New Roman" panose="02020603050405020304" pitchFamily="18" charset="0"/>
              </a:rPr>
              <a:t> of a decimal number to a binary number</a:t>
            </a:r>
            <a:r>
              <a:rPr lang="tr-TR" dirty="0">
                <a:cs typeface="Times New Roman" panose="02020603050405020304" pitchFamily="18" charset="0"/>
              </a:rPr>
              <a:t>"</a:t>
            </a:r>
            <a:r>
              <a:rPr lang="en-US" dirty="0">
                <a:cs typeface="Times New Roman" panose="02020603050405020304" pitchFamily="18" charset="0"/>
              </a:rPr>
              <a:t> with </a:t>
            </a:r>
            <a:r>
              <a:rPr lang="tr-TR" dirty="0">
                <a:cs typeface="Times New Roman" panose="02020603050405020304" pitchFamily="18" charset="0"/>
              </a:rPr>
              <a:t>"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coding</a:t>
            </a:r>
            <a:r>
              <a:rPr lang="en-US" dirty="0">
                <a:cs typeface="Times New Roman" panose="02020603050405020304" pitchFamily="18" charset="0"/>
              </a:rPr>
              <a:t> a decimal number with a </a:t>
            </a:r>
            <a:r>
              <a:rPr lang="tr-TR" dirty="0" err="1">
                <a:cs typeface="Times New Roman" panose="02020603050405020304" pitchFamily="18" charset="0"/>
              </a:rPr>
              <a:t>binary</a:t>
            </a:r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dirty="0" err="1">
                <a:cs typeface="Times New Roman" panose="02020603050405020304" pitchFamily="18" charset="0"/>
              </a:rPr>
              <a:t>code</a:t>
            </a:r>
            <a:r>
              <a:rPr lang="tr-TR" dirty="0">
                <a:cs typeface="Times New Roman" panose="02020603050405020304" pitchFamily="18" charset="0"/>
              </a:rPr>
              <a:t>"</a:t>
            </a:r>
            <a:r>
              <a:rPr lang="en-US" dirty="0">
                <a:cs typeface="Times New Roman" panose="02020603050405020304" pitchFamily="18" charset="0"/>
              </a:rPr>
              <a:t>. </a:t>
            </a:r>
          </a:p>
          <a:p>
            <a:pPr eaLnBrk="1" hangingPunct="1">
              <a:defRPr/>
            </a:pPr>
            <a:r>
              <a:rPr lang="en-US" sz="3000" dirty="0">
                <a:cs typeface="Times New Roman" panose="02020603050405020304" pitchFamily="18" charset="0"/>
              </a:rPr>
              <a:t>13</a:t>
            </a:r>
            <a:r>
              <a:rPr lang="en-US" sz="3000" baseline="-25000" dirty="0">
                <a:cs typeface="Times New Roman" panose="02020603050405020304" pitchFamily="18" charset="0"/>
              </a:rPr>
              <a:t>10</a:t>
            </a:r>
            <a:r>
              <a:rPr lang="en-US" sz="3000" dirty="0">
                <a:cs typeface="Times New Roman" panose="02020603050405020304" pitchFamily="18" charset="0"/>
              </a:rPr>
              <a:t> = 1101</a:t>
            </a:r>
            <a:r>
              <a:rPr lang="en-US" sz="3000" baseline="-25000" dirty="0">
                <a:cs typeface="Times New Roman" panose="02020603050405020304" pitchFamily="18" charset="0"/>
              </a:rPr>
              <a:t>2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endParaRPr lang="tr-TR" sz="3000" dirty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sz="2700" dirty="0">
                <a:cs typeface="Times New Roman" panose="02020603050405020304" pitchFamily="18" charset="0"/>
              </a:rPr>
              <a:t>This is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conversion</a:t>
            </a:r>
            <a:r>
              <a:rPr lang="en-US" sz="2700" dirty="0">
                <a:cs typeface="Times New Roman" panose="02020603050405020304" pitchFamily="18" charset="0"/>
              </a:rPr>
              <a:t> </a:t>
            </a:r>
            <a:endParaRPr lang="tr-TR" sz="2700" dirty="0">
              <a:cs typeface="Times New Roman" panose="02020603050405020304" pitchFamily="18" charset="0"/>
            </a:endParaRPr>
          </a:p>
          <a:p>
            <a:pPr marL="342900" lvl="1" indent="0" eaLnBrk="1" hangingPunct="1">
              <a:buNone/>
              <a:defRPr/>
            </a:pPr>
            <a:endParaRPr lang="en-US" sz="27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000" dirty="0">
                <a:solidFill>
                  <a:srgbClr val="00B050"/>
                </a:solidFill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r>
              <a:rPr lang="en-US" sz="3000" dirty="0">
                <a:cs typeface="Times New Roman" panose="02020603050405020304" pitchFamily="18" charset="0"/>
              </a:rPr>
              <a:t>  </a:t>
            </a:r>
            <a:r>
              <a:rPr lang="en-US" sz="30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B050"/>
                </a:solidFill>
                <a:cs typeface="Times New Roman" panose="02020603050405020304" pitchFamily="18" charset="0"/>
              </a:rPr>
              <a:t>0001</a:t>
            </a:r>
            <a:r>
              <a:rPr lang="tr-TR" sz="3000" dirty="0"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C00000"/>
                </a:solidFill>
                <a:cs typeface="Times New Roman" panose="02020603050405020304" pitchFamily="18" charset="0"/>
              </a:rPr>
              <a:t>0011</a:t>
            </a:r>
            <a:r>
              <a:rPr lang="tr-TR" sz="3000" baseline="-25000" dirty="0">
                <a:cs typeface="Times New Roman" panose="02020603050405020304" pitchFamily="18" charset="0"/>
              </a:rPr>
              <a:t>BCD</a:t>
            </a:r>
          </a:p>
          <a:p>
            <a:pPr lvl="1" eaLnBrk="1" hangingPunct="1">
              <a:defRPr/>
            </a:pPr>
            <a:r>
              <a:rPr lang="en-US" sz="2700" dirty="0">
                <a:cs typeface="Times New Roman" panose="02020603050405020304" pitchFamily="18" charset="0"/>
              </a:rPr>
              <a:t>This is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coding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EA17E-8282-5726-AA59-BED6AD3A7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22179524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>
            <a:extLst>
              <a:ext uri="{FF2B5EF4-FFF2-40B4-BE49-F238E27FC236}">
                <a16:creationId xmlns:a16="http://schemas.microsoft.com/office/drawing/2014/main" id="{D0488E4E-15A9-2D9D-D79B-AD841CE39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Another use for bits: Logic</a:t>
            </a:r>
          </a:p>
        </p:txBody>
      </p:sp>
      <p:sp>
        <p:nvSpPr>
          <p:cNvPr id="228356" name="Rectangle 4">
            <a:extLst>
              <a:ext uri="{FF2B5EF4-FFF2-40B4-BE49-F238E27FC236}">
                <a16:creationId xmlns:a16="http://schemas.microsoft.com/office/drawing/2014/main" id="{85DC04D2-E2D5-10C5-470D-AA06C7CFE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124745"/>
            <a:ext cx="8280919" cy="53998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/>
              <a:t>Beyond numbers</a:t>
            </a:r>
          </a:p>
          <a:p>
            <a:pPr lvl="4" eaLnBrk="1" hangingPunct="1">
              <a:lnSpc>
                <a:spcPct val="90000"/>
              </a:lnSpc>
            </a:pPr>
            <a:endParaRPr lang="en-US" altLang="tr-TR" sz="1350" dirty="0"/>
          </a:p>
          <a:p>
            <a:pPr lvl="1" eaLnBrk="1" hangingPunct="1">
              <a:lnSpc>
                <a:spcPct val="90000"/>
              </a:lnSpc>
            </a:pPr>
            <a:r>
              <a:rPr lang="en-US" altLang="tr-TR" i="1" dirty="0"/>
              <a:t>logical variables</a:t>
            </a:r>
            <a:r>
              <a:rPr lang="en-US" altLang="tr-TR" dirty="0"/>
              <a:t> can be </a:t>
            </a:r>
            <a:r>
              <a:rPr lang="en-US" altLang="tr-TR" i="1" dirty="0">
                <a:solidFill>
                  <a:schemeClr val="accent1"/>
                </a:solidFill>
              </a:rPr>
              <a:t>true</a:t>
            </a:r>
            <a:r>
              <a:rPr lang="en-US" altLang="tr-TR" i="1" dirty="0"/>
              <a:t> </a:t>
            </a:r>
            <a:r>
              <a:rPr lang="en-US" altLang="tr-TR" dirty="0"/>
              <a:t>or</a:t>
            </a:r>
            <a:r>
              <a:rPr lang="en-US" altLang="tr-TR" i="1" dirty="0"/>
              <a:t> </a:t>
            </a:r>
            <a:r>
              <a:rPr lang="en-US" altLang="tr-TR" i="1" dirty="0">
                <a:solidFill>
                  <a:schemeClr val="accent1"/>
                </a:solidFill>
              </a:rPr>
              <a:t>false</a:t>
            </a:r>
            <a:r>
              <a:rPr lang="en-US" altLang="tr-TR" dirty="0"/>
              <a:t>,</a:t>
            </a:r>
            <a:r>
              <a:rPr lang="en-US" altLang="tr-TR" i="1" dirty="0"/>
              <a:t> </a:t>
            </a:r>
            <a:r>
              <a:rPr lang="en-US" altLang="tr-TR" i="1" dirty="0">
                <a:solidFill>
                  <a:schemeClr val="accent1"/>
                </a:solidFill>
              </a:rPr>
              <a:t>on</a:t>
            </a:r>
            <a:r>
              <a:rPr lang="en-US" altLang="tr-TR" i="1" dirty="0"/>
              <a:t> </a:t>
            </a:r>
            <a:r>
              <a:rPr lang="en-US" altLang="tr-TR" dirty="0"/>
              <a:t>or</a:t>
            </a:r>
            <a:r>
              <a:rPr lang="en-US" altLang="tr-TR" i="1" dirty="0"/>
              <a:t> </a:t>
            </a:r>
            <a:r>
              <a:rPr lang="en-US" altLang="tr-TR" i="1" dirty="0">
                <a:solidFill>
                  <a:schemeClr val="accent1"/>
                </a:solidFill>
              </a:rPr>
              <a:t>off</a:t>
            </a:r>
            <a:r>
              <a:rPr lang="en-US" altLang="tr-TR" dirty="0"/>
              <a:t>, etc., and so are readily represented by the binary system.</a:t>
            </a:r>
          </a:p>
          <a:p>
            <a:pPr lvl="4" eaLnBrk="1" hangingPunct="1">
              <a:lnSpc>
                <a:spcPct val="90000"/>
              </a:lnSpc>
            </a:pPr>
            <a:endParaRPr lang="en-US" altLang="tr-TR" sz="1350" dirty="0"/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A logical variable A can take the values </a:t>
            </a:r>
            <a:r>
              <a:rPr lang="en-US" altLang="tr-TR" i="1" dirty="0">
                <a:solidFill>
                  <a:schemeClr val="accent1"/>
                </a:solidFill>
              </a:rPr>
              <a:t>false = 0</a:t>
            </a:r>
            <a:r>
              <a:rPr lang="en-US" altLang="tr-TR" dirty="0">
                <a:solidFill>
                  <a:schemeClr val="accent1"/>
                </a:solidFill>
              </a:rPr>
              <a:t> </a:t>
            </a:r>
            <a:r>
              <a:rPr lang="en-US" altLang="tr-TR" dirty="0"/>
              <a:t>or </a:t>
            </a:r>
            <a:r>
              <a:rPr lang="en-US" altLang="tr-TR" i="1" dirty="0">
                <a:solidFill>
                  <a:schemeClr val="accent1"/>
                </a:solidFill>
              </a:rPr>
              <a:t>true = 1</a:t>
            </a:r>
            <a:r>
              <a:rPr lang="en-US" altLang="tr-TR" dirty="0">
                <a:solidFill>
                  <a:schemeClr val="accent1"/>
                </a:solidFill>
              </a:rPr>
              <a:t> </a:t>
            </a:r>
            <a:r>
              <a:rPr lang="en-US" altLang="tr-TR" dirty="0"/>
              <a:t>only.</a:t>
            </a:r>
          </a:p>
          <a:p>
            <a:pPr lvl="4" eaLnBrk="1" hangingPunct="1">
              <a:lnSpc>
                <a:spcPct val="90000"/>
              </a:lnSpc>
            </a:pPr>
            <a:endParaRPr lang="en-US" altLang="tr-TR" sz="1350" dirty="0"/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The manipulation of logical variables is known as </a:t>
            </a:r>
            <a:r>
              <a:rPr lang="en-US" altLang="tr-TR" dirty="0">
                <a:solidFill>
                  <a:schemeClr val="accent1"/>
                </a:solidFill>
              </a:rPr>
              <a:t>Boolean Algebra</a:t>
            </a:r>
            <a:r>
              <a:rPr lang="en-US" altLang="tr-TR" dirty="0"/>
              <a:t>, and has its own set of operations </a:t>
            </a:r>
            <a:endParaRPr lang="tr-TR" altLang="tr-TR" dirty="0"/>
          </a:p>
          <a:p>
            <a:pPr lvl="2" eaLnBrk="1" hangingPunct="1">
              <a:lnSpc>
                <a:spcPct val="90000"/>
              </a:lnSpc>
            </a:pPr>
            <a:r>
              <a:rPr lang="en-US" altLang="tr-TR" dirty="0"/>
              <a:t>which are not to be confused with the arithmetical operations.</a:t>
            </a:r>
          </a:p>
          <a:p>
            <a:pPr lvl="4" eaLnBrk="1" hangingPunct="1">
              <a:lnSpc>
                <a:spcPct val="90000"/>
              </a:lnSpc>
            </a:pPr>
            <a:endParaRPr lang="en-US" altLang="tr-TR" sz="1350" dirty="0"/>
          </a:p>
          <a:p>
            <a:pPr lvl="1" eaLnBrk="1" hangingPunct="1">
              <a:lnSpc>
                <a:spcPct val="90000"/>
              </a:lnSpc>
            </a:pPr>
            <a:r>
              <a:rPr lang="en-US" altLang="tr-TR" dirty="0"/>
              <a:t>Some basic operations: NOT, AND, OR, XOR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A327F-DFE9-124F-8978-15D1AD7AF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89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60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5C79-5908-E34B-D79E-7A92CD5F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BDA6-60E7-553E-CCAD-13C3C9A0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en-US" dirty="0"/>
              <a:t> is an assembly of parts where:</a:t>
            </a:r>
          </a:p>
          <a:p>
            <a:pPr lvl="1"/>
            <a:r>
              <a:rPr lang="en-US" dirty="0"/>
              <a:t>the parts or components are connected together in an organized way,</a:t>
            </a:r>
          </a:p>
          <a:p>
            <a:pPr lvl="1"/>
            <a:r>
              <a:rPr lang="en-US" dirty="0"/>
              <a:t>the parts or components are affected by being in the system (and are changed by leaving it),</a:t>
            </a:r>
          </a:p>
          <a:p>
            <a:pPr lvl="1"/>
            <a:r>
              <a:rPr lang="en-US" dirty="0"/>
              <a:t>the assembly does something,</a:t>
            </a:r>
          </a:p>
          <a:p>
            <a:pPr lvl="1"/>
            <a:r>
              <a:rPr lang="en-US" dirty="0"/>
              <a:t>the assembly has been identified by a person as being of special interest.</a:t>
            </a:r>
          </a:p>
          <a:p>
            <a:r>
              <a:rPr lang="en-US" dirty="0"/>
              <a:t>Any arrangement which involves the handling, processing or manipulation of resources of whatever type can be represented 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en-US" dirty="0"/>
              <a:t> is defined as multiple parts working together for a common purpose or goal.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B0F5E-B41B-7848-2FBE-52721E625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244301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>
            <a:extLst>
              <a:ext uri="{FF2B5EF4-FFF2-40B4-BE49-F238E27FC236}">
                <a16:creationId xmlns:a16="http://schemas.microsoft.com/office/drawing/2014/main" id="{CC3484C8-AB2B-08A4-D027-BD7176359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Basic Logic Operations</a:t>
            </a:r>
          </a:p>
        </p:txBody>
      </p:sp>
      <p:graphicFrame>
        <p:nvGraphicFramePr>
          <p:cNvPr id="229464" name="Group 88">
            <a:extLst>
              <a:ext uri="{FF2B5EF4-FFF2-40B4-BE49-F238E27FC236}">
                <a16:creationId xmlns:a16="http://schemas.microsoft.com/office/drawing/2014/main" id="{06560072-BB00-5E6F-A3EA-437D833A0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34865"/>
              </p:ext>
            </p:extLst>
          </p:nvPr>
        </p:nvGraphicFramePr>
        <p:xfrm>
          <a:off x="3593083" y="1996280"/>
          <a:ext cx="1477986" cy="2331372"/>
        </p:xfrm>
        <a:graphic>
          <a:graphicData uri="http://schemas.openxmlformats.org/drawingml/2006/table">
            <a:tbl>
              <a:tblPr/>
              <a:tblGrid>
                <a:gridCol w="38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.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9468" name="Group 92">
            <a:extLst>
              <a:ext uri="{FF2B5EF4-FFF2-40B4-BE49-F238E27FC236}">
                <a16:creationId xmlns:a16="http://schemas.microsoft.com/office/drawing/2014/main" id="{21B0FCAF-FF66-56F7-D0A2-3C5CB4629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82445"/>
              </p:ext>
            </p:extLst>
          </p:nvPr>
        </p:nvGraphicFramePr>
        <p:xfrm>
          <a:off x="5573663" y="1996280"/>
          <a:ext cx="1558253" cy="2331372"/>
        </p:xfrm>
        <a:graphic>
          <a:graphicData uri="http://schemas.openxmlformats.org/drawingml/2006/table">
            <a:tbl>
              <a:tblPr/>
              <a:tblGrid>
                <a:gridCol w="40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+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9466" name="Group 90">
            <a:extLst>
              <a:ext uri="{FF2B5EF4-FFF2-40B4-BE49-F238E27FC236}">
                <a16:creationId xmlns:a16="http://schemas.microsoft.com/office/drawing/2014/main" id="{93C91F08-B2B7-920C-4D3C-5F1D67D6B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79284"/>
              </p:ext>
            </p:extLst>
          </p:nvPr>
        </p:nvGraphicFramePr>
        <p:xfrm>
          <a:off x="1979712" y="1988840"/>
          <a:ext cx="1110777" cy="1554956"/>
        </p:xfrm>
        <a:graphic>
          <a:graphicData uri="http://schemas.openxmlformats.org/drawingml/2006/table">
            <a:tbl>
              <a:tblPr/>
              <a:tblGrid>
                <a:gridCol w="38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73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</a:p>
                  </a:txBody>
                  <a:tcPr marL="68580" marR="68580" marT="34301" marB="34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A'</a:t>
                      </a:r>
                    </a:p>
                  </a:txBody>
                  <a:tcPr marL="68580" marR="68580" marT="34301" marB="3430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301" marB="3430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301" marB="3430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301" marB="3430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301" marB="3430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9462" name="Text Box 86">
            <a:extLst>
              <a:ext uri="{FF2B5EF4-FFF2-40B4-BE49-F238E27FC236}">
                <a16:creationId xmlns:a16="http://schemas.microsoft.com/office/drawing/2014/main" id="{AFDFE408-CBF0-D1D3-CF0B-0BEF3790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29351"/>
            <a:ext cx="4201920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9056" tIns="34529" rIns="69056" bIns="34529" anchor="ctr">
            <a:spAutoFit/>
          </a:bodyPr>
          <a:lstStyle>
            <a:lvl1pPr marL="173038" indent="-1730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75000"/>
              <a:buFont typeface="Wingdings" panose="05000000000000000000" pitchFamily="2" charset="2"/>
              <a:buChar char="l"/>
            </a:pPr>
            <a:r>
              <a:rPr kumimoji="0" lang="en-US" altLang="tr-TR" sz="2100" dirty="0">
                <a:latin typeface="Arial" panose="020B0604020202020204" pitchFamily="34" charset="0"/>
              </a:rPr>
              <a:t>Truth Tables of Basic Operations</a:t>
            </a:r>
            <a:endParaRPr kumimoji="0" lang="en-US" altLang="tr-TR" sz="225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467" name="Rectangle 91">
                <a:extLst>
                  <a:ext uri="{FF2B5EF4-FFF2-40B4-BE49-F238E27FC236}">
                    <a16:creationId xmlns:a16="http://schemas.microsoft.com/office/drawing/2014/main" id="{61554BC1-473E-3797-CE6E-3E39523DDF1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57542" y="4735314"/>
                <a:ext cx="6210300" cy="1574006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tr-TR" dirty="0"/>
                  <a:t>Equivalent Notations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tr-TR" dirty="0"/>
                  <a:t> not A = A</a:t>
                </a:r>
                <a:r>
                  <a:rPr lang="en-US" altLang="tr-TR" dirty="0">
                    <a:cs typeface="Times New Roman" panose="02020603050405020304" pitchFamily="18" charset="0"/>
                  </a:rPr>
                  <a:t>'</a:t>
                </a:r>
                <a:r>
                  <a:rPr lang="en-US" altLang="tr-T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tr-T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tr-TR" i="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endParaRPr lang="en-US" altLang="tr-TR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tr-TR" dirty="0"/>
                  <a:t> A and B = A.B = A</a:t>
                </a:r>
                <a:r>
                  <a:rPr lang="en-US" altLang="tr-TR" dirty="0">
                    <a:sym typeface="Symbol" panose="05050102010706020507" pitchFamily="18" charset="2"/>
                  </a:rPr>
                  <a:t>B = A intersection B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tr-TR" dirty="0">
                    <a:sym typeface="Symbol" panose="05050102010706020507" pitchFamily="18" charset="2"/>
                  </a:rPr>
                  <a:t> A or B = A+B = AB = A union B</a:t>
                </a:r>
                <a:endParaRPr lang="en-US" altLang="tr-TR" dirty="0"/>
              </a:p>
            </p:txBody>
          </p:sp>
        </mc:Choice>
        <mc:Fallback xmlns="">
          <p:sp>
            <p:nvSpPr>
              <p:cNvPr id="229467" name="Rectangle 91">
                <a:extLst>
                  <a:ext uri="{FF2B5EF4-FFF2-40B4-BE49-F238E27FC236}">
                    <a16:creationId xmlns:a16="http://schemas.microsoft.com/office/drawing/2014/main" id="{61554BC1-473E-3797-CE6E-3E39523DD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57542" y="4735314"/>
                <a:ext cx="6210300" cy="1574006"/>
              </a:xfrm>
              <a:blipFill>
                <a:blip r:embed="rId2"/>
                <a:stretch>
                  <a:fillRect l="-1375" t="-5039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C668B-859B-ED6B-AC43-2FA68C409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521968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>
            <a:extLst>
              <a:ext uri="{FF2B5EF4-FFF2-40B4-BE49-F238E27FC236}">
                <a16:creationId xmlns:a16="http://schemas.microsoft.com/office/drawing/2014/main" id="{6C77DD45-5C80-9219-47A6-0D46127C1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More Logic Operations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4590E4B-B761-6A36-B158-67BBDBA07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2089" y="4573192"/>
            <a:ext cx="6566295" cy="764381"/>
          </a:xfrm>
        </p:spPr>
        <p:txBody>
          <a:bodyPr/>
          <a:lstStyle/>
          <a:p>
            <a:pPr marL="476250" lvl="1" indent="-172641" eaLnBrk="1" hangingPunct="1">
              <a:lnSpc>
                <a:spcPct val="120000"/>
              </a:lnSpc>
            </a:pPr>
            <a:r>
              <a:rPr lang="en-US" altLang="tr-TR" dirty="0"/>
              <a:t> Exclusive OR (XOR): </a:t>
            </a:r>
          </a:p>
          <a:p>
            <a:pPr marL="701278" lvl="2" indent="-172641" eaLnBrk="1" hangingPunct="1">
              <a:lnSpc>
                <a:spcPct val="120000"/>
              </a:lnSpc>
            </a:pPr>
            <a:r>
              <a:rPr lang="en-US" altLang="tr-TR" dirty="0"/>
              <a:t>either A or B is 1, not  both</a:t>
            </a:r>
          </a:p>
          <a:p>
            <a:pPr marL="476250" lvl="1" indent="-172641" eaLnBrk="1" hangingPunct="1">
              <a:lnSpc>
                <a:spcPct val="120000"/>
              </a:lnSpc>
            </a:pPr>
            <a:r>
              <a:rPr lang="en-US" altLang="tr-TR" dirty="0"/>
              <a:t> A</a:t>
            </a:r>
            <a:r>
              <a:rPr lang="en-US" altLang="tr-TR" dirty="0">
                <a:sym typeface="Symbol" panose="05050102010706020507" pitchFamily="18" charset="2"/>
              </a:rPr>
              <a:t></a:t>
            </a:r>
            <a:r>
              <a:rPr lang="en-US" altLang="tr-TR" dirty="0"/>
              <a:t>B = A.B</a:t>
            </a:r>
            <a:r>
              <a:rPr lang="en-US" altLang="tr-TR" dirty="0">
                <a:cs typeface="Times New Roman" panose="02020603050405020304" pitchFamily="18" charset="0"/>
              </a:rPr>
              <a:t>'</a:t>
            </a:r>
            <a:r>
              <a:rPr lang="en-US" altLang="tr-TR" dirty="0"/>
              <a:t> + A</a:t>
            </a:r>
            <a:r>
              <a:rPr lang="en-US" altLang="tr-TR" dirty="0">
                <a:cs typeface="Times New Roman" panose="02020603050405020304" pitchFamily="18" charset="0"/>
              </a:rPr>
              <a:t>'</a:t>
            </a:r>
            <a:r>
              <a:rPr lang="en-US" altLang="tr-TR" dirty="0"/>
              <a:t>.B</a:t>
            </a:r>
          </a:p>
        </p:txBody>
      </p:sp>
      <p:graphicFrame>
        <p:nvGraphicFramePr>
          <p:cNvPr id="230474" name="Group 74">
            <a:extLst>
              <a:ext uri="{FF2B5EF4-FFF2-40B4-BE49-F238E27FC236}">
                <a16:creationId xmlns:a16="http://schemas.microsoft.com/office/drawing/2014/main" id="{2D75D875-978F-B479-8A97-C17E168B0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22113"/>
              </p:ext>
            </p:extLst>
          </p:nvPr>
        </p:nvGraphicFramePr>
        <p:xfrm>
          <a:off x="2195514" y="1859756"/>
          <a:ext cx="1793082" cy="2331372"/>
        </p:xfrm>
        <a:graphic>
          <a:graphicData uri="http://schemas.openxmlformats.org/drawingml/2006/table">
            <a:tbl>
              <a:tblPr/>
              <a:tblGrid>
                <a:gridCol w="46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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0475" name="Group 75">
            <a:extLst>
              <a:ext uri="{FF2B5EF4-FFF2-40B4-BE49-F238E27FC236}">
                <a16:creationId xmlns:a16="http://schemas.microsoft.com/office/drawing/2014/main" id="{74070DE5-7CF6-794C-9862-99F0D0D73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04067"/>
              </p:ext>
            </p:extLst>
          </p:nvPr>
        </p:nvGraphicFramePr>
        <p:xfrm>
          <a:off x="4569321" y="1859756"/>
          <a:ext cx="2293144" cy="2331372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56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XNOR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</a:t>
                      </a: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B)'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61" marB="3426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943A0-637E-0F3F-4EF2-10EA7F47F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05207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C22A-508A-3C3D-BBDB-67DB55DF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D85-9E8D-EB51-448A-C7525381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B0F0"/>
                </a:solidFill>
              </a:rPr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DE224-DC17-8872-681C-6B455173D2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B80BB-128E-4902-B3C3-D56A4AC28474}" type="slidenum">
              <a:rPr lang="en-US" altLang="tr-TR" smtClean="0"/>
              <a:pPr>
                <a:defRPr/>
              </a:pPr>
              <a:t>92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7080345"/>
      </p:ext>
    </p:extLst>
  </p:cSld>
  <p:clrMapOvr>
    <a:masterClrMapping/>
  </p:clrMapOvr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6506</Words>
  <Application>Microsoft Office PowerPoint</Application>
  <PresentationFormat>On-screen Show (4:3)</PresentationFormat>
  <Paragraphs>1330</Paragraphs>
  <Slides>92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3" baseType="lpstr">
      <vt:lpstr>Arial</vt:lpstr>
      <vt:lpstr>Cambria Math</vt:lpstr>
      <vt:lpstr>Monotype Sorts</vt:lpstr>
      <vt:lpstr>Symbol</vt:lpstr>
      <vt:lpstr>Times New Roman</vt:lpstr>
      <vt:lpstr>Wingdings</vt:lpstr>
      <vt:lpstr>Wingdings 2</vt:lpstr>
      <vt:lpstr>ZapfDingbats</vt:lpstr>
      <vt:lpstr>Bahcesehir master slide</vt:lpstr>
      <vt:lpstr>Photo Editor Photo</vt:lpstr>
      <vt:lpstr>Bitmap Image</vt:lpstr>
      <vt:lpstr>PowerPoint Presentation</vt:lpstr>
      <vt:lpstr>PowerPoint Presentation</vt:lpstr>
      <vt:lpstr>Outline</vt:lpstr>
      <vt:lpstr>Informatics</vt:lpstr>
      <vt:lpstr>Informatics</vt:lpstr>
      <vt:lpstr>Data - Information - Knowledge</vt:lpstr>
      <vt:lpstr>Converting data into information</vt:lpstr>
      <vt:lpstr>Converting data into information</vt:lpstr>
      <vt:lpstr>Definition of system</vt:lpstr>
      <vt:lpstr>Input, Processing, Output, Feedback</vt:lpstr>
      <vt:lpstr>System Performance</vt:lpstr>
      <vt:lpstr>Information Systems</vt:lpstr>
      <vt:lpstr>Digital System</vt:lpstr>
      <vt:lpstr>A Digital Computer Example</vt:lpstr>
      <vt:lpstr>A generic complete digital processing system</vt:lpstr>
      <vt:lpstr>Block diagram of sound card modules</vt:lpstr>
      <vt:lpstr>Analogue/Digital signal</vt:lpstr>
      <vt:lpstr>PowerPoint Presentation</vt:lpstr>
      <vt:lpstr>Sampling</vt:lpstr>
      <vt:lpstr>Sampling</vt:lpstr>
      <vt:lpstr>Sampling</vt:lpstr>
      <vt:lpstr>Sampling</vt:lpstr>
      <vt:lpstr>Sampling Theorem</vt:lpstr>
      <vt:lpstr>Quantization</vt:lpstr>
      <vt:lpstr>Quantization and encoding of a sampled signal</vt:lpstr>
      <vt:lpstr>Example - Digital Sound System</vt:lpstr>
      <vt:lpstr>Measures in Computers</vt:lpstr>
      <vt:lpstr>Example</vt:lpstr>
      <vt:lpstr>Data Formats</vt:lpstr>
      <vt:lpstr>Sources of Data</vt:lpstr>
      <vt:lpstr>Common Data Representations</vt:lpstr>
      <vt:lpstr>Data Representation</vt:lpstr>
      <vt:lpstr>Metadata</vt:lpstr>
      <vt:lpstr>What kinds of data do we need to represent?</vt:lpstr>
      <vt:lpstr>Numbers: Physical Representation</vt:lpstr>
      <vt:lpstr>Number System</vt:lpstr>
      <vt:lpstr>Decimal Numbers</vt:lpstr>
      <vt:lpstr>Internal Computer Data Format</vt:lpstr>
      <vt:lpstr>Representing Numbers -  32-bit Data Word</vt:lpstr>
      <vt:lpstr>Unsigned Binary Integers</vt:lpstr>
      <vt:lpstr>Signed Binary Integers - 2s Complement representation</vt:lpstr>
      <vt:lpstr>Signed Binary Integers - 2s Complement representation</vt:lpstr>
      <vt:lpstr>Limitations of integer representations</vt:lpstr>
      <vt:lpstr>Real numbers</vt:lpstr>
      <vt:lpstr>Real numbers in binary </vt:lpstr>
      <vt:lpstr>Floating Point Representation (IEEE-754 fp)</vt:lpstr>
      <vt:lpstr>Floating Point Representation (IEEE-754 fp)</vt:lpstr>
      <vt:lpstr>Floating Point Representation (IEEE-754 fp)</vt:lpstr>
      <vt:lpstr>Binary Numbers and Binary Coding</vt:lpstr>
      <vt:lpstr>Non-numeric Binary Codes</vt:lpstr>
      <vt:lpstr>Number of Bits Required</vt:lpstr>
      <vt:lpstr>Number of Elements Represented</vt:lpstr>
      <vt:lpstr>Binary Coded Decimal (BCD)</vt:lpstr>
      <vt:lpstr>Error-Detection Codes</vt:lpstr>
      <vt:lpstr>4-Bit Parity Code Example</vt:lpstr>
      <vt:lpstr>Alphanumeric Codes</vt:lpstr>
      <vt:lpstr>ASCII Character Codes</vt:lpstr>
      <vt:lpstr>ASCII Properties</vt:lpstr>
      <vt:lpstr>ASCII Reference Table </vt:lpstr>
      <vt:lpstr>EBCDIC</vt:lpstr>
      <vt:lpstr>UNICODE</vt:lpstr>
      <vt:lpstr>Unicode Assignment Table</vt:lpstr>
      <vt:lpstr>2 Classes of Codes</vt:lpstr>
      <vt:lpstr>Control Code Definitions</vt:lpstr>
      <vt:lpstr>Keyboard Input</vt:lpstr>
      <vt:lpstr>Other Alphanumeric Input</vt:lpstr>
      <vt:lpstr>Image Data</vt:lpstr>
      <vt:lpstr>Bitmap Images</vt:lpstr>
      <vt:lpstr>Bitmap Images</vt:lpstr>
      <vt:lpstr>Bitmap Display </vt:lpstr>
      <vt:lpstr>Storing Bitmap Images</vt:lpstr>
      <vt:lpstr>GIF (Graphics Interchange Format)</vt:lpstr>
      <vt:lpstr>GIF (Graphics Interchange Format)</vt:lpstr>
      <vt:lpstr>JPEG (Joint Photographers Expert Group)</vt:lpstr>
      <vt:lpstr>Other Bitmap Formats</vt:lpstr>
      <vt:lpstr>Object Images</vt:lpstr>
      <vt:lpstr>Popular Object Graphics Software</vt:lpstr>
      <vt:lpstr>PostScript</vt:lpstr>
      <vt:lpstr>Representing Characters</vt:lpstr>
      <vt:lpstr>Bitmap vs. Object Images</vt:lpstr>
      <vt:lpstr>Bitmap vs. Object Images</vt:lpstr>
      <vt:lpstr>Video Images</vt:lpstr>
      <vt:lpstr>Audio Data</vt:lpstr>
      <vt:lpstr>MIDI</vt:lpstr>
      <vt:lpstr>Audio Formats</vt:lpstr>
      <vt:lpstr>Data Compression</vt:lpstr>
      <vt:lpstr>Compression Algorithms</vt:lpstr>
      <vt:lpstr>Warning: Conversion or Coding?</vt:lpstr>
      <vt:lpstr>Another use for bits: Logic</vt:lpstr>
      <vt:lpstr>Basic Logic Operations</vt:lpstr>
      <vt:lpstr>More Logic Operations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362</cp:revision>
  <dcterms:created xsi:type="dcterms:W3CDTF">2004-11-05T11:30:37Z</dcterms:created>
  <dcterms:modified xsi:type="dcterms:W3CDTF">2024-07-07T21:43:25Z</dcterms:modified>
</cp:coreProperties>
</file>