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20" r:id="rId2"/>
    <p:sldId id="406" r:id="rId3"/>
    <p:sldId id="408" r:id="rId4"/>
    <p:sldId id="509" r:id="rId5"/>
    <p:sldId id="519" r:id="rId6"/>
    <p:sldId id="510" r:id="rId7"/>
    <p:sldId id="511" r:id="rId8"/>
    <p:sldId id="512" r:id="rId9"/>
    <p:sldId id="407" r:id="rId10"/>
    <p:sldId id="513" r:id="rId11"/>
    <p:sldId id="514" r:id="rId12"/>
    <p:sldId id="515" r:id="rId13"/>
    <p:sldId id="516" r:id="rId14"/>
    <p:sldId id="405" r:id="rId15"/>
    <p:sldId id="410" r:id="rId16"/>
    <p:sldId id="508" r:id="rId17"/>
    <p:sldId id="518" r:id="rId18"/>
  </p:sldIdLst>
  <p:sldSz cx="9144000" cy="6858000" type="screen4x3"/>
  <p:notesSz cx="6642100" cy="965358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431" autoAdjust="0"/>
  </p:normalViewPr>
  <p:slideViewPr>
    <p:cSldViewPr>
      <p:cViewPr varScale="1">
        <p:scale>
          <a:sx n="101" d="100"/>
          <a:sy n="101" d="100"/>
        </p:scale>
        <p:origin x="14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97D7DB-1292-4C2B-9BEE-3D1F88C6E4E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82041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584700"/>
            <a:ext cx="53149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D1B35F-4AE8-4F50-9FF3-FA55D3B14EA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144206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E98D93B3-19CB-F5B1-06E5-E5E8D6A45CF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B7484560-CBC1-7A3C-ECBA-E20AB58D82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995FBE65-257E-4DEB-8382-5B929EEF0D04}" type="slidenum">
              <a:rPr lang="tr-TR" altLang="tr-TR" smtClean="0">
                <a:solidFill>
                  <a:schemeClr val="tx1"/>
                </a:solidFill>
              </a:rPr>
              <a:pPr/>
              <a:t>1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0DAD8AE5-E23C-C2A0-7C7E-325D6E070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176ADE2A-602E-9C2D-FFAB-2D8837BB9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4583113"/>
            <a:ext cx="4875213" cy="434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2936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006FA-D0EA-4E89-8971-6241876F26B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2167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4A56-DE4D-4ABE-A358-2049E491923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380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E341F-692B-4323-AD00-311EB5C4E9F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8278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90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12DBC-736C-4DEC-AEAE-72DF32F5E56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60816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90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125538"/>
            <a:ext cx="40640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690938"/>
            <a:ext cx="40640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E441B-D185-4DAB-A789-31BCDEB6376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0782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538" y="1125538"/>
            <a:ext cx="8370930" cy="539909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B80BB-128E-4902-B3C3-D56A4AC2847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0084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FD5E1-54BF-4A4A-AE42-66A6189F67D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3860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90" y="1125538"/>
            <a:ext cx="4064000" cy="49784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06ABE-9823-4A2D-85FA-9E38D57ED23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9908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AA99-5845-4832-9CA7-64C548B3A4B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7428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FCA22-3DF8-4E6A-B3CE-ABF16B37C35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1466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C6466-14BB-4F17-B43D-F368CAF0225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5909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10A5-DDD2-430D-ABDC-C4A8E43C1C6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9612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3AEA0-EE63-4438-A6E8-1D10FD30B49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4814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9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dirty="0"/>
              <a:t>Click to edit Master text styles</a:t>
            </a:r>
          </a:p>
          <a:p>
            <a:pPr lvl="1"/>
            <a:r>
              <a:rPr lang="en-US" altLang="tr-TR" dirty="0"/>
              <a:t>Second level</a:t>
            </a:r>
          </a:p>
          <a:p>
            <a:pPr lvl="2"/>
            <a:r>
              <a:rPr lang="en-US" altLang="tr-TR" dirty="0"/>
              <a:t>Third level</a:t>
            </a:r>
          </a:p>
          <a:p>
            <a:pPr lvl="3"/>
            <a:r>
              <a:rPr lang="en-US" altLang="tr-TR" dirty="0"/>
              <a:t>Fourth level</a:t>
            </a:r>
          </a:p>
          <a:p>
            <a:pPr lvl="4"/>
            <a:r>
              <a:rPr lang="en-US" altLang="tr-TR" dirty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9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675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8C8213-E9CE-4B62-9324-B8540159252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4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5pPr>
      <a:lvl6pPr marL="257175" algn="ctr" rtl="0" fontAlgn="base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6pPr>
      <a:lvl7pPr marL="514350" algn="ctr" rtl="0" fontAlgn="base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7pPr>
      <a:lvl8pPr marL="771525" algn="ctr" rtl="0" fontAlgn="base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8pPr>
      <a:lvl9pPr marL="1028700" algn="ctr" rtl="0" fontAlgn="base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kumimoji="1" sz="1575">
          <a:solidFill>
            <a:srgbClr val="FF3300"/>
          </a:solidFill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kumimoji="1" sz="1350">
          <a:solidFill>
            <a:schemeClr val="accent2"/>
          </a:solidFill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kumimoji="1" sz="1125">
          <a:solidFill>
            <a:schemeClr val="tx1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•"/>
        <a:defRPr kumimoji="1" sz="1125">
          <a:solidFill>
            <a:schemeClr val="tx1"/>
          </a:solidFill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•"/>
        <a:defRPr kumimoji="1" sz="1125">
          <a:solidFill>
            <a:schemeClr val="tx1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•"/>
        <a:defRPr kumimoji="1" sz="1125">
          <a:solidFill>
            <a:schemeClr val="tx1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•"/>
        <a:defRPr kumimoji="1" sz="1125">
          <a:solidFill>
            <a:schemeClr val="tx1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•"/>
        <a:defRPr kumimoji="1"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services.ozyegin.edu.tr/tr/mevzuatla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>
            <a:extLst>
              <a:ext uri="{FF2B5EF4-FFF2-40B4-BE49-F238E27FC236}">
                <a16:creationId xmlns:a16="http://schemas.microsoft.com/office/drawing/2014/main" id="{A4F0290F-906C-FE9D-0AE3-62EFD59D8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640" y="1862826"/>
            <a:ext cx="6534726" cy="451850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tr-TR" sz="3300" b="1" dirty="0">
                <a:solidFill>
                  <a:srgbClr val="0070C0"/>
                </a:solidFill>
              </a:rPr>
              <a:t>CS105 </a:t>
            </a:r>
          </a:p>
          <a:p>
            <a:pPr algn="ctr" eaLnBrk="1" hangingPunct="1">
              <a:buFontTx/>
              <a:buNone/>
            </a:pPr>
            <a:r>
              <a:rPr lang="en-US" altLang="tr-TR" sz="3300" b="1" dirty="0">
                <a:solidFill>
                  <a:srgbClr val="0070C0"/>
                </a:solidFill>
              </a:rPr>
              <a:t>Introduction to Object-Oriented Programming</a:t>
            </a:r>
          </a:p>
          <a:p>
            <a:pPr algn="ctr" eaLnBrk="1" hangingPunct="1">
              <a:buFontTx/>
              <a:buNone/>
            </a:pPr>
            <a:endParaRPr lang="en-US" altLang="tr-TR" sz="27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tr-TR" sz="27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tr-TR" sz="2700" b="1" dirty="0">
                <a:solidFill>
                  <a:srgbClr val="C00000"/>
                </a:solidFill>
                <a:cs typeface="Times New Roman" panose="02020603050405020304" pitchFamily="18" charset="0"/>
              </a:rPr>
              <a:t>Prof. Dr. Nizamettin AYDIN</a:t>
            </a:r>
          </a:p>
          <a:p>
            <a:pPr algn="ctr" eaLnBrk="1" hangingPunct="1">
              <a:buFontTx/>
              <a:buNone/>
            </a:pPr>
            <a:r>
              <a:rPr lang="en-US" altLang="tr-TR" sz="2700" b="1" dirty="0">
                <a:solidFill>
                  <a:srgbClr val="BA0698"/>
                </a:solidFill>
                <a:cs typeface="Times New Roman" panose="02020603050405020304" pitchFamily="18" charset="0"/>
              </a:rPr>
              <a:t>naydin@itu.edu.tr</a:t>
            </a:r>
          </a:p>
          <a:p>
            <a:pPr algn="ctr" eaLnBrk="1" hangingPunct="1">
              <a:buNone/>
            </a:pPr>
            <a:r>
              <a:rPr lang="en-US" altLang="tr-TR" sz="2700" b="1" dirty="0">
                <a:solidFill>
                  <a:srgbClr val="0070C0"/>
                </a:solidFill>
                <a:cs typeface="Times New Roman" panose="02020603050405020304" pitchFamily="18" charset="0"/>
              </a:rPr>
              <a:t>nizamettin.aydin@ozyegin.edu.tr</a:t>
            </a:r>
          </a:p>
          <a:p>
            <a:pPr algn="ctr" eaLnBrk="1" hangingPunct="1">
              <a:buFontTx/>
              <a:buNone/>
            </a:pPr>
            <a:endParaRPr lang="en-US" altLang="tr-TR" sz="27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124" name="Rectangle 9">
            <a:extLst>
              <a:ext uri="{FF2B5EF4-FFF2-40B4-BE49-F238E27FC236}">
                <a16:creationId xmlns:a16="http://schemas.microsoft.com/office/drawing/2014/main" id="{EA151DCE-3727-280C-DAB8-D56F2FEDD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tr-TR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62E90F-C089-97B1-7C91-D4F902315E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</a:t>
            </a:fld>
            <a:endParaRPr lang="en-US" altLang="tr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B122F-3563-9F7F-13AE-13F03B105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059" y="-4911"/>
            <a:ext cx="2535881" cy="765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Assessment</a:t>
            </a:r>
            <a:r>
              <a:rPr lang="en-US" altLang="tr-TR" dirty="0"/>
              <a:t> (Grading)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altLang="tr-TR" dirty="0"/>
              <a:t>The total grade of the homework will be %15 (5 x %3).</a:t>
            </a:r>
          </a:p>
          <a:p>
            <a:pPr marL="567929" lvl="1" indent="-342900" eaLnBrk="1" hangingPunct="1"/>
            <a:r>
              <a:rPr lang="en-US" altLang="tr-TR" dirty="0"/>
              <a:t>Homework 1: [2024-mm-dd, 2024-mm-dd]</a:t>
            </a:r>
          </a:p>
          <a:p>
            <a:pPr marL="567929" lvl="1" indent="-342900" eaLnBrk="1" hangingPunct="1"/>
            <a:r>
              <a:rPr lang="en-US" altLang="tr-TR" dirty="0"/>
              <a:t>Homework 2: [2024-mm-dd, 2024-mm-dd]</a:t>
            </a:r>
          </a:p>
          <a:p>
            <a:pPr marL="567929" lvl="1" indent="-342900" eaLnBrk="1" hangingPunct="1"/>
            <a:r>
              <a:rPr lang="en-US" altLang="tr-TR" dirty="0"/>
              <a:t>Homework 3: [2024-mm-dd, 2024-mm-dd]</a:t>
            </a:r>
          </a:p>
          <a:p>
            <a:pPr marL="567929" lvl="1" indent="-342900" eaLnBrk="1" hangingPunct="1"/>
            <a:r>
              <a:rPr lang="en-US" altLang="tr-TR" dirty="0"/>
              <a:t>Homework 4: [2024-mm-dd, 2024-mm-dd]</a:t>
            </a:r>
          </a:p>
          <a:p>
            <a:pPr marL="567929" lvl="1" indent="-342900" eaLnBrk="1" hangingPunct="1"/>
            <a:r>
              <a:rPr lang="en-US" altLang="tr-TR" dirty="0"/>
              <a:t>Homework 5: [2024-mm-dd, 2024-mm-dd]</a:t>
            </a:r>
          </a:p>
          <a:p>
            <a:pPr marL="342900" indent="-342900" eaLnBrk="1" hangingPunct="1"/>
            <a:endParaRPr lang="en-US" dirty="0"/>
          </a:p>
          <a:p>
            <a:pPr marL="342900" indent="-342900" eaLnBrk="1" hangingPunct="1"/>
            <a:r>
              <a:rPr lang="en-US" dirty="0"/>
              <a:t>The total grade of the quiz will be %15 (5 x %3).</a:t>
            </a:r>
          </a:p>
          <a:p>
            <a:pPr marL="567929" lvl="1" indent="-342900" eaLnBrk="1" hangingPunct="1"/>
            <a:r>
              <a:rPr lang="en-US" dirty="0"/>
              <a:t>Quiz 1: </a:t>
            </a:r>
            <a:r>
              <a:rPr lang="en-US" altLang="tr-TR" dirty="0"/>
              <a:t>2024-mm-dd</a:t>
            </a:r>
            <a:endParaRPr lang="en-US" dirty="0"/>
          </a:p>
          <a:p>
            <a:pPr marL="567929" lvl="1" indent="-342900" eaLnBrk="1" hangingPunct="1"/>
            <a:r>
              <a:rPr lang="en-US" dirty="0"/>
              <a:t>Quiz 2: </a:t>
            </a:r>
            <a:r>
              <a:rPr lang="en-US" altLang="tr-TR" dirty="0"/>
              <a:t>2024-mm-dd</a:t>
            </a:r>
            <a:endParaRPr lang="en-US" dirty="0"/>
          </a:p>
          <a:p>
            <a:pPr marL="567929" lvl="1" indent="-342900" eaLnBrk="1" hangingPunct="1"/>
            <a:r>
              <a:rPr lang="en-US" dirty="0"/>
              <a:t>Quiz 3: </a:t>
            </a:r>
            <a:r>
              <a:rPr lang="en-US" altLang="tr-TR" dirty="0"/>
              <a:t>2024-mm-dd</a:t>
            </a:r>
            <a:endParaRPr lang="en-US" dirty="0"/>
          </a:p>
          <a:p>
            <a:pPr marL="567929" lvl="1" indent="-342900" eaLnBrk="1" hangingPunct="1"/>
            <a:r>
              <a:rPr lang="en-US" dirty="0"/>
              <a:t>Quiz 4: </a:t>
            </a:r>
            <a:r>
              <a:rPr lang="en-US" altLang="tr-TR" dirty="0"/>
              <a:t>2024-mm-dd</a:t>
            </a:r>
            <a:endParaRPr lang="en-US" dirty="0"/>
          </a:p>
          <a:p>
            <a:pPr marL="567929" lvl="1" indent="-342900" eaLnBrk="1" hangingPunct="1"/>
            <a:r>
              <a:rPr lang="en-US" dirty="0"/>
              <a:t>Quiz 5: </a:t>
            </a:r>
            <a:r>
              <a:rPr lang="en-US" altLang="tr-TR" dirty="0"/>
              <a:t>2024-mm-dd</a:t>
            </a:r>
            <a:endParaRPr lang="tr-T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9B607-71CD-D120-1F73-6EA70CD594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3909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992B-4226-3FED-7E02-9A7C6E180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B210A-F25C-9435-1490-DB6139D74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language: Java (without ACM library)</a:t>
            </a:r>
          </a:p>
          <a:p>
            <a:pPr marL="417910" marR="0" lvl="1" indent="-16073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lang="en-US" dirty="0"/>
              <a:t>Standard Development Kit </a:t>
            </a:r>
            <a:r>
              <a:rPr kumimoji="1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https://www.oracle.com/java/technologies/downloads</a:t>
            </a:r>
            <a:r>
              <a:rPr kumimoji="1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Keep in mind that you may be asked to use </a:t>
            </a:r>
            <a:br>
              <a:rPr lang="en-US" dirty="0"/>
            </a:br>
            <a:r>
              <a:rPr lang="en-US" dirty="0"/>
              <a:t>other programming languages (Python, C++)</a:t>
            </a:r>
          </a:p>
          <a:p>
            <a:pPr lvl="1"/>
            <a:endParaRPr lang="en-US" dirty="0"/>
          </a:p>
          <a:p>
            <a:r>
              <a:rPr lang="en-US" dirty="0"/>
              <a:t>Some Java IDEs:</a:t>
            </a:r>
          </a:p>
          <a:p>
            <a:pPr marL="417910" marR="0" lvl="1" indent="-16073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lang="en-US" dirty="0"/>
              <a:t>Eclipse </a:t>
            </a:r>
            <a:r>
              <a:rPr kumimoji="1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https://www.eclipse.org</a:t>
            </a:r>
            <a:r>
              <a:rPr kumimoji="1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/>
          </a:p>
          <a:p>
            <a:pPr lvl="1"/>
            <a:r>
              <a:rPr lang="en-US" dirty="0" err="1"/>
              <a:t>Intellij</a:t>
            </a:r>
            <a:r>
              <a:rPr lang="en-US" dirty="0"/>
              <a:t> IDEA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https://www.jetbrains.com</a:t>
            </a:r>
            <a:r>
              <a:rPr lang="en-US" dirty="0"/>
              <a:t>)</a:t>
            </a:r>
          </a:p>
          <a:p>
            <a:pPr marL="417910" marR="0" lvl="1" indent="-16073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lang="en-US" dirty="0"/>
              <a:t>NetBeans </a:t>
            </a:r>
            <a:r>
              <a:rPr kumimoji="1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https://netbeans.apache.org</a:t>
            </a:r>
            <a:r>
              <a:rPr kumimoji="1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/>
          </a:p>
          <a:p>
            <a:pPr marL="417910" marR="0" lvl="1" indent="-16073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lang="en-US" dirty="0" err="1"/>
              <a:t>BlueJ</a:t>
            </a:r>
            <a:r>
              <a:rPr lang="en-US" dirty="0"/>
              <a:t> </a:t>
            </a:r>
            <a:r>
              <a:rPr kumimoji="1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https://www.bluej.org</a:t>
            </a:r>
            <a:r>
              <a:rPr kumimoji="1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17910" marR="0" lvl="1" indent="-16073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endParaRPr lang="en-US" dirty="0"/>
          </a:p>
          <a:p>
            <a:r>
              <a:rPr lang="en-US" dirty="0"/>
              <a:t>Projects will be accepted via LMS</a:t>
            </a:r>
          </a:p>
          <a:p>
            <a:pPr lvl="1"/>
            <a:r>
              <a:rPr lang="en-US" dirty="0"/>
              <a:t>http://lms.ozyegin.edu.tr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F8BB2-C5CB-F354-038A-09C208844F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11</a:t>
            </a:fld>
            <a:endParaRPr lang="en-US" alt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5E704-7957-7B50-B21B-37C4DF44C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123465"/>
            <a:ext cx="2714286" cy="4401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75EE41-D918-3C5D-CD36-670015B4C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520" y="4797152"/>
            <a:ext cx="1512168" cy="52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8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1D774-6E09-33A8-9D3F-36D3C18A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AA624-F8FB-AD9E-D063-CAE97EEF3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homework assignments will have strict guidelines for input / output / submission </a:t>
            </a:r>
          </a:p>
          <a:p>
            <a:pPr lvl="1"/>
            <a:r>
              <a:rPr lang="en-GB" dirty="0"/>
              <a:t>Any submission which does NOT obey these guidelines  will be given a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GB" dirty="0"/>
              <a:t> (zero/</a:t>
            </a:r>
            <a:r>
              <a:rPr lang="en-GB" dirty="0" err="1"/>
              <a:t>sıfır</a:t>
            </a:r>
            <a:r>
              <a:rPr lang="en-GB" dirty="0"/>
              <a:t>/null/</a:t>
            </a:r>
            <a:r>
              <a:rPr lang="az-Cyrl-AZ" dirty="0"/>
              <a:t>нуль/</a:t>
            </a:r>
            <a:r>
              <a:rPr lang="en-GB" dirty="0"/>
              <a:t>cero/</a:t>
            </a:r>
            <a:r>
              <a:rPr lang="ja-JP" altLang="en-US" dirty="0"/>
              <a:t>零</a:t>
            </a:r>
            <a:r>
              <a:rPr lang="en-US" altLang="ja-JP" dirty="0"/>
              <a:t>/</a:t>
            </a:r>
            <a:r>
              <a:rPr lang="ar-EG" sz="1500" b="0" i="0" u="none" strike="noStrike" dirty="0">
                <a:solidFill>
                  <a:srgbClr val="4C4545"/>
                </a:solidFill>
                <a:latin typeface="FreeSans"/>
              </a:rPr>
              <a:t> </a:t>
            </a:r>
            <a:r>
              <a:rPr lang="ar-EG" b="0" i="0" u="none" strike="noStrike" dirty="0">
                <a:solidFill>
                  <a:srgbClr val="FF0000"/>
                </a:solidFill>
                <a:latin typeface="FreeSans"/>
              </a:rPr>
              <a:t>صفر</a:t>
            </a:r>
            <a:r>
              <a:rPr lang="en-US" b="0" i="0" u="none" strike="noStrike" dirty="0">
                <a:solidFill>
                  <a:srgbClr val="FF0000"/>
                </a:solidFill>
                <a:latin typeface="FreeSans"/>
              </a:rPr>
              <a:t>)</a:t>
            </a:r>
            <a:r>
              <a:rPr lang="en-US" b="0" i="0" u="none" strike="noStrike" dirty="0">
                <a:solidFill>
                  <a:srgbClr val="4C4545"/>
                </a:solidFill>
                <a:latin typeface="FreeSans"/>
              </a:rPr>
              <a:t> </a:t>
            </a:r>
            <a:r>
              <a:rPr lang="en-GB" dirty="0"/>
              <a:t>grade </a:t>
            </a:r>
          </a:p>
          <a:p>
            <a:r>
              <a:rPr lang="en-GB" dirty="0"/>
              <a:t>Late submissions will not be accepted </a:t>
            </a:r>
          </a:p>
          <a:p>
            <a:r>
              <a:rPr lang="en-GB" dirty="0"/>
              <a:t>No exception to these rules</a:t>
            </a:r>
          </a:p>
          <a:p>
            <a:r>
              <a:rPr lang="en-US" dirty="0"/>
              <a:t>We expect that you adhere by basic academic ethics guidelines while working on your projects.</a:t>
            </a:r>
          </a:p>
          <a:p>
            <a:pPr lvl="1"/>
            <a:r>
              <a:rPr lang="en-US" dirty="0"/>
              <a:t>You can study with your friends, but the implementation must be performed individually. </a:t>
            </a:r>
          </a:p>
          <a:p>
            <a:r>
              <a:rPr lang="en-US" dirty="0"/>
              <a:t>Zero tolerance policy  </a:t>
            </a:r>
          </a:p>
          <a:p>
            <a:r>
              <a:rPr lang="en-US" dirty="0"/>
              <a:t>In case of plagiarism</a:t>
            </a:r>
          </a:p>
          <a:p>
            <a:pPr lvl="1"/>
            <a:r>
              <a:rPr lang="en-US" dirty="0"/>
              <a:t>You will receive -100 as a grade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E3083-E483-8875-7968-17E4B0EF2A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6174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1D774-6E09-33A8-9D3F-36D3C18A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AA624-F8FB-AD9E-D063-CAE97EEF3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main objective of programming assignments is for you to LEARN.</a:t>
            </a:r>
          </a:p>
          <a:p>
            <a:r>
              <a:rPr lang="en-US" dirty="0"/>
              <a:t>Submitting a fully-finished/working code does not necessarily mean that you will get full grade. There is more to it than making it work.</a:t>
            </a:r>
          </a:p>
          <a:p>
            <a:r>
              <a:rPr lang="en-US" dirty="0"/>
              <a:t>You can be asked for a demo where you explain your code or make some small changes in your code. </a:t>
            </a:r>
          </a:p>
          <a:p>
            <a:pPr lvl="1"/>
            <a:r>
              <a:rPr lang="en-US" dirty="0"/>
              <a:t>If you cannot show your work in these demo sessions which means that you did not learn, then your grade can be decreased.</a:t>
            </a:r>
          </a:p>
          <a:p>
            <a:r>
              <a:rPr lang="en-US" dirty="0"/>
              <a:t>How should we deal with assignments?</a:t>
            </a:r>
          </a:p>
          <a:p>
            <a:pPr lvl="1"/>
            <a:r>
              <a:rPr lang="en-US" dirty="0"/>
              <a:t>Read and understand every detail and requirement.</a:t>
            </a:r>
          </a:p>
          <a:p>
            <a:pPr lvl="1"/>
            <a:r>
              <a:rPr lang="en-US" dirty="0"/>
              <a:t>Use your time carefully-Do not leave it to the last day.</a:t>
            </a:r>
          </a:p>
          <a:p>
            <a:pPr lvl="1"/>
            <a:r>
              <a:rPr lang="en-US" dirty="0"/>
              <a:t>Make sure you understand your solution before you start coding it– otherwise you will have big problems.</a:t>
            </a:r>
          </a:p>
          <a:p>
            <a:pPr lvl="1"/>
            <a:r>
              <a:rPr lang="en-US" dirty="0"/>
              <a:t>Use office hours to discuss it with your professor &amp; assistants</a:t>
            </a:r>
          </a:p>
          <a:p>
            <a:pPr lvl="1"/>
            <a:r>
              <a:rPr lang="en-US" dirty="0"/>
              <a:t>Don’t cheat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E3083-E483-8875-7968-17E4B0EF2A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02653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Rules of the Conduct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478756" indent="-160735">
              <a:tabLst>
                <a:tab pos="471488" algn="l"/>
              </a:tabLst>
            </a:pPr>
            <a:r>
              <a:rPr lang="en-US" altLang="tr-TR" dirty="0"/>
              <a:t>No eating /drinking in class </a:t>
            </a:r>
          </a:p>
          <a:p>
            <a:pPr marL="1750219" lvl="1">
              <a:tabLst>
                <a:tab pos="471488" algn="l"/>
              </a:tabLst>
            </a:pPr>
            <a:r>
              <a:rPr lang="en-US" altLang="tr-TR" dirty="0"/>
              <a:t>except water </a:t>
            </a:r>
          </a:p>
          <a:p>
            <a:pPr marL="1478756" indent="-160735"/>
            <a:r>
              <a:rPr lang="en-US" altLang="tr-TR" dirty="0"/>
              <a:t>Cell phones must be kept outside of class or switched-off during class </a:t>
            </a:r>
          </a:p>
          <a:p>
            <a:pPr marL="1750219" lvl="1"/>
            <a:r>
              <a:rPr lang="en-US" altLang="tr-TR" dirty="0"/>
              <a:t>If your cell-phone rings during class or you use it in any way, you will be asked to leave and counted as unexcused absent.</a:t>
            </a:r>
          </a:p>
          <a:p>
            <a:r>
              <a:rPr lang="en-US" altLang="tr-TR" dirty="0"/>
              <a:t>No web surfing and/or unrelated use of computers, </a:t>
            </a:r>
          </a:p>
          <a:p>
            <a:pPr lvl="1"/>
            <a:r>
              <a:rPr lang="en-US" altLang="tr-TR" dirty="0"/>
              <a:t>when computers are used in class or lab.</a:t>
            </a:r>
          </a:p>
          <a:p>
            <a:r>
              <a:rPr lang="en-US" altLang="tr-TR" dirty="0"/>
              <a:t>You are responsible for checking the class web page often for announcements.</a:t>
            </a:r>
          </a:p>
          <a:p>
            <a:r>
              <a:rPr lang="en-US" altLang="tr-TR" dirty="0"/>
              <a:t>Academic dishonesty and cheating will not be tolerated and will be dealt with according to university rules and regulations.</a:t>
            </a:r>
          </a:p>
          <a:p>
            <a:pPr lvl="1"/>
            <a:r>
              <a:rPr lang="en-US" altLang="tr-TR" dirty="0">
                <a:solidFill>
                  <a:srgbClr val="0039E5"/>
                </a:solidFill>
              </a:rPr>
              <a:t>Presenting any work that does not belong to you is also considered academic dishonesty.</a:t>
            </a:r>
          </a:p>
        </p:txBody>
      </p:sp>
      <p:pic>
        <p:nvPicPr>
          <p:cNvPr id="5" name="Picture 2" descr="How to silence your phone – Don't be an annoyance! | | Resource Centre by  Reliance Digital">
            <a:extLst>
              <a:ext uri="{FF2B5EF4-FFF2-40B4-BE49-F238E27FC236}">
                <a16:creationId xmlns:a16="http://schemas.microsoft.com/office/drawing/2014/main" id="{7640270D-E938-7CA7-930C-14C02898D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6" r="25768"/>
          <a:stretch/>
        </p:blipFill>
        <p:spPr bwMode="auto">
          <a:xfrm>
            <a:off x="629562" y="2258482"/>
            <a:ext cx="837028" cy="73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70+ No Food Or Drink Sign Stock Photos, Pictures &amp; Royalty ...">
            <a:extLst>
              <a:ext uri="{FF2B5EF4-FFF2-40B4-BE49-F238E27FC236}">
                <a16:creationId xmlns:a16="http://schemas.microsoft.com/office/drawing/2014/main" id="{D38F4BF5-8F0E-A378-8F19-93511FB6D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2" y="1132036"/>
            <a:ext cx="837028" cy="78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9AF4-2E5F-B7B9-C260-5D109C323E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63267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Rules of the Conduct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  <a:defRPr/>
            </a:pPr>
            <a:r>
              <a:rPr lang="en-US" dirty="0"/>
              <a:t>The requirement for attendance is 70% 	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dirty="0"/>
              <a:t>Hospital reports are not accepted to fulfill the requirement for attendance. 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dirty="0"/>
              <a:t>The students, who fail to fulfill the attendance requirement, will be excluded from the final exams and the grade of </a:t>
            </a:r>
            <a:r>
              <a:rPr lang="en-US" dirty="0">
                <a:solidFill>
                  <a:schemeClr val="accent1"/>
                </a:solidFill>
              </a:rPr>
              <a:t>F/U</a:t>
            </a:r>
            <a:r>
              <a:rPr lang="en-US" dirty="0"/>
              <a:t> will be given.</a:t>
            </a:r>
          </a:p>
          <a:p>
            <a:pPr marL="192881" lvl="1" indent="-192881">
              <a:lnSpc>
                <a:spcPct val="11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Link for the rules and regulations: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dirty="0">
                <a:hlinkClick r:id="rId2"/>
              </a:rPr>
              <a:t>https://studentservices.ozyegin.edu.tr/tr/mevzuatlar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tr-TR" dirty="0"/>
              <a:t>Exam</a:t>
            </a:r>
            <a:r>
              <a:rPr lang="en-US" dirty="0"/>
              <a:t>s: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Midterm</a:t>
            </a:r>
          </a:p>
          <a:p>
            <a:pPr lvl="2"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Covers almost first half of class 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Final</a:t>
            </a:r>
          </a:p>
          <a:p>
            <a:pPr lvl="2"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Covers second half of class + selected material from first part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Project/homework-related knowledge may be included in the exams</a:t>
            </a:r>
          </a:p>
          <a:p>
            <a:pPr lvl="2"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So do your project/homework 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 not copy</a:t>
            </a:r>
            <a:r>
              <a:rPr lang="en-US" dirty="0"/>
              <a:t>!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D69EF-CABA-8796-9611-F3A9398076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35611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1835-C02D-4F05-3AB5-A1E6D106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(not) to pass this course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C5E77-BFFD-CB04-3A47-CD4370C53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to pass this course</a:t>
            </a:r>
          </a:p>
          <a:p>
            <a:pPr lvl="1"/>
            <a:r>
              <a:rPr lang="en-US" dirty="0"/>
              <a:t>Ideas are simple, but build on one another</a:t>
            </a:r>
          </a:p>
          <a:p>
            <a:pPr lvl="2"/>
            <a:r>
              <a:rPr lang="en-US" dirty="0"/>
              <a:t>Attend the lectures </a:t>
            </a:r>
          </a:p>
          <a:p>
            <a:pPr lvl="1"/>
            <a:r>
              <a:rPr lang="en-US" dirty="0"/>
              <a:t>Read the notes after the class</a:t>
            </a:r>
          </a:p>
          <a:p>
            <a:pPr lvl="1"/>
            <a:r>
              <a:rPr lang="en-US" dirty="0"/>
              <a:t>Complete/solve the problems</a:t>
            </a:r>
          </a:p>
          <a:p>
            <a:pPr lvl="1"/>
            <a:r>
              <a:rPr lang="en-US" dirty="0"/>
              <a:t>Do the </a:t>
            </a:r>
            <a:r>
              <a:rPr lang="en-US" dirty="0" err="1"/>
              <a:t>homeworks</a:t>
            </a:r>
            <a:r>
              <a:rPr lang="en-US" dirty="0"/>
              <a:t> (on your own) </a:t>
            </a:r>
          </a:p>
          <a:p>
            <a:pPr lvl="1"/>
            <a:r>
              <a:rPr lang="en-US" dirty="0"/>
              <a:t>Work together on non-assessed work</a:t>
            </a:r>
          </a:p>
          <a:p>
            <a:endParaRPr lang="en-US" dirty="0"/>
          </a:p>
          <a:p>
            <a:r>
              <a:rPr lang="en-US" dirty="0"/>
              <a:t>How not to pass this course</a:t>
            </a:r>
          </a:p>
          <a:p>
            <a:pPr lvl="1"/>
            <a:r>
              <a:rPr lang="en-US" dirty="0"/>
              <a:t>Do not come to lecture</a:t>
            </a:r>
          </a:p>
          <a:p>
            <a:pPr lvl="2"/>
            <a:r>
              <a:rPr lang="en-US" dirty="0"/>
              <a:t>It’s nice out, the slides are online, and material is in the book anyway!</a:t>
            </a:r>
          </a:p>
          <a:p>
            <a:pPr lvl="3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TRUTH</a:t>
            </a:r>
            <a:r>
              <a:rPr lang="en-US" dirty="0"/>
              <a:t>: </a:t>
            </a:r>
            <a:endParaRPr lang="tr-TR" dirty="0"/>
          </a:p>
          <a:p>
            <a:pPr lvl="4"/>
            <a:r>
              <a:rPr lang="en-US" dirty="0"/>
              <a:t>Lecture material is the basis for exams</a:t>
            </a:r>
          </a:p>
          <a:p>
            <a:pPr lvl="3"/>
            <a:r>
              <a:rPr lang="en-US" dirty="0"/>
              <a:t>It is much more efficient to learn through discussion</a:t>
            </a:r>
          </a:p>
          <a:p>
            <a:pPr lvl="1"/>
            <a:r>
              <a:rPr lang="en-US" dirty="0"/>
              <a:t>Copy other people’s project/homework</a:t>
            </a:r>
          </a:p>
          <a:p>
            <a:pPr lvl="2"/>
            <a:r>
              <a:rPr lang="en-US" dirty="0"/>
              <a:t>It is cheating!</a:t>
            </a:r>
          </a:p>
          <a:p>
            <a:pPr lvl="3"/>
            <a:r>
              <a:rPr lang="en-US" dirty="0"/>
              <a:t>How can you answer the questions in midterm or final exams?</a:t>
            </a:r>
            <a:endParaRPr lang="tr-TR" dirty="0"/>
          </a:p>
          <a:p>
            <a:pPr lvl="1">
              <a:defRPr/>
            </a:pPr>
            <a:r>
              <a:rPr lang="tr-TR" dirty="0"/>
              <a:t>Get your </a:t>
            </a:r>
            <a:r>
              <a:rPr lang="en-US" dirty="0"/>
              <a:t>project/homework</a:t>
            </a:r>
            <a:r>
              <a:rPr lang="tr-TR" dirty="0"/>
              <a:t> done by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ChatGPT</a:t>
            </a:r>
            <a:r>
              <a:rPr lang="tr-TR" dirty="0"/>
              <a:t>!</a:t>
            </a:r>
            <a:endParaRPr lang="en-US" sz="1575" dirty="0">
              <a:latin typeface="Times New Roman"/>
            </a:endParaRPr>
          </a:p>
          <a:p>
            <a:pPr lvl="3"/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D1A0A-1904-3D97-6BA9-2D105650A1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770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C22A-508A-3C3D-BBDB-67DB55DF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81D85-9E8D-EB51-448A-C75253812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36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GB" sz="36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GB" sz="48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GB" sz="4800" b="1" dirty="0">
                <a:solidFill>
                  <a:srgbClr val="00B0F0"/>
                </a:solidFill>
              </a:rPr>
              <a:t>Any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DE224-DC17-8872-681C-6B455173D2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0708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FF0000"/>
                </a:solidFill>
              </a:rPr>
              <a:t>Course Details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eaLnBrk="1" hangingPunct="1">
              <a:defRPr/>
            </a:pPr>
            <a:r>
              <a:rPr lang="tr-TR" altLang="tr-TR" dirty="0"/>
              <a:t>Course Code	: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CS105</a:t>
            </a:r>
          </a:p>
          <a:p>
            <a:pPr marL="342900" indent="-342900" eaLnBrk="1" hangingPunct="1">
              <a:defRPr/>
            </a:pPr>
            <a:r>
              <a:rPr lang="tr-TR" altLang="tr-TR" dirty="0"/>
              <a:t>Course Name	: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Introduction to Object-Oriented </a:t>
            </a:r>
            <a:b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			  Programming</a:t>
            </a:r>
            <a:endParaRPr lang="tr-TR" altLang="tr-TR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1" hangingPunct="1">
              <a:defRPr/>
            </a:pPr>
            <a:r>
              <a:rPr lang="tr-TR" altLang="tr-TR" dirty="0"/>
              <a:t>Credit		: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6.00 (ECTS)</a:t>
            </a:r>
            <a:r>
              <a:rPr lang="tr-TR" alt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42900" indent="-342900" eaLnBrk="1" hangingPunct="1">
              <a:defRPr/>
            </a:pPr>
            <a:r>
              <a:rPr lang="tr-TR" altLang="tr-TR" dirty="0"/>
              <a:t>Course Level	: </a:t>
            </a:r>
            <a:r>
              <a:rPr lang="tr-TR" altLang="tr-TR" dirty="0">
                <a:solidFill>
                  <a:schemeClr val="accent1">
                    <a:lumMod val="75000"/>
                  </a:schemeClr>
                </a:solidFill>
              </a:rPr>
              <a:t>Undergradute</a:t>
            </a:r>
          </a:p>
          <a:p>
            <a:pPr marL="342900" indent="-342900" eaLnBrk="1" hangingPunct="1">
              <a:defRPr/>
            </a:pPr>
            <a:r>
              <a:rPr lang="tr-TR" altLang="tr-TR" dirty="0"/>
              <a:t>Course web page	: </a:t>
            </a:r>
            <a:r>
              <a:rPr lang="tr-TR" altLang="tr-TR" dirty="0">
                <a:solidFill>
                  <a:schemeClr val="accent1">
                    <a:lumMod val="75000"/>
                  </a:schemeClr>
                </a:solidFill>
              </a:rPr>
              <a:t>https://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............</a:t>
            </a:r>
            <a:endParaRPr lang="tr-TR" altLang="tr-TR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1" hangingPunct="1">
              <a:defRPr/>
            </a:pPr>
            <a:r>
              <a:rPr lang="tr-TR" altLang="tr-TR" dirty="0"/>
              <a:t>Instructor(s)	: </a:t>
            </a:r>
            <a:r>
              <a:rPr lang="tr-TR" altLang="tr-TR" dirty="0">
                <a:solidFill>
                  <a:schemeClr val="accent1">
                    <a:lumMod val="75000"/>
                  </a:schemeClr>
                </a:solidFill>
              </a:rPr>
              <a:t>Nizamettin AYDIN </a:t>
            </a:r>
          </a:p>
          <a:p>
            <a:pPr marL="342900" indent="-342900" eaLnBrk="1" hangingPunct="1">
              <a:defRPr/>
            </a:pPr>
            <a:r>
              <a:rPr lang="tr-TR" altLang="tr-TR" dirty="0"/>
              <a:t>Room		: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……</a:t>
            </a:r>
            <a:endParaRPr lang="tr-TR" altLang="tr-TR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1" hangingPunct="1">
              <a:defRPr/>
            </a:pPr>
            <a:r>
              <a:rPr lang="tr-TR" altLang="tr-TR" dirty="0"/>
              <a:t>Email		: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naydin</a:t>
            </a:r>
            <a:r>
              <a:rPr lang="tr-TR" altLang="tr-TR" dirty="0">
                <a:solidFill>
                  <a:schemeClr val="accent1">
                    <a:lumMod val="75000"/>
                  </a:schemeClr>
                </a:solidFill>
              </a:rPr>
              <a:t>@itu.edu.tr </a:t>
            </a:r>
          </a:p>
          <a:p>
            <a:pPr marL="342900" indent="-342900" eaLnBrk="1" hangingPunct="1">
              <a:defRPr/>
            </a:pPr>
            <a:r>
              <a:rPr lang="tr-TR" altLang="tr-TR" dirty="0"/>
              <a:t>TAs		</a:t>
            </a:r>
            <a:r>
              <a:rPr lang="en-US" altLang="tr-TR" dirty="0"/>
              <a:t>	</a:t>
            </a:r>
            <a:r>
              <a:rPr lang="tr-TR" altLang="tr-TR" dirty="0"/>
              <a:t>: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O. </a:t>
            </a:r>
            <a:r>
              <a:rPr lang="tr-TR" altLang="tr-TR" dirty="0">
                <a:solidFill>
                  <a:schemeClr val="accent1">
                    <a:lumMod val="75000"/>
                  </a:schemeClr>
                </a:solidFill>
              </a:rPr>
              <a:t>Furkan Kınlı, </a:t>
            </a:r>
            <a:b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			  </a:t>
            </a:r>
            <a:r>
              <a:rPr lang="tr-TR" altLang="tr-TR" dirty="0">
                <a:solidFill>
                  <a:srgbClr val="00B0F0"/>
                </a:solidFill>
              </a:rPr>
              <a:t>furkan.kinli@ozyegin.edu.tr </a:t>
            </a:r>
            <a:endParaRPr lang="en-US" altLang="tr-TR" dirty="0">
              <a:solidFill>
                <a:srgbClr val="00B0F0"/>
              </a:solidFill>
            </a:endParaRPr>
          </a:p>
          <a:p>
            <a:pPr marL="342900" indent="-342900" eaLnBrk="1" hangingPunct="1">
              <a:defRPr/>
            </a:pPr>
            <a:r>
              <a:rPr lang="en-US" altLang="tr-TR" dirty="0"/>
              <a:t>Office Hours	:</a:t>
            </a:r>
            <a:endParaRPr lang="tr-TR" altLang="tr-TR" dirty="0"/>
          </a:p>
          <a:p>
            <a:pPr marL="0" indent="0" eaLnBrk="1" hangingPunct="1">
              <a:buNone/>
              <a:defRPr/>
            </a:pPr>
            <a:r>
              <a:rPr lang="tr-TR" altLang="tr-TR" dirty="0">
                <a:solidFill>
                  <a:schemeClr val="accent1">
                    <a:lumMod val="75000"/>
                  </a:schemeClr>
                </a:solidFill>
              </a:rPr>
              <a:t>			</a:t>
            </a:r>
            <a:endParaRPr lang="tr-TR" altLang="tr-TR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F9369-AB3F-8A32-3974-EA45EE30AA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6237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FF0000"/>
                </a:solidFill>
              </a:rPr>
              <a:t>Course Outline</a:t>
            </a:r>
            <a:r>
              <a:rPr lang="en-US" altLang="tr-TR" dirty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tr-TR" dirty="0">
                <a:solidFill>
                  <a:srgbClr val="00B0F0"/>
                </a:solidFill>
              </a:rPr>
              <a:t>Object-oriented languages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tr-TR" dirty="0">
                <a:solidFill>
                  <a:srgbClr val="00B0F0"/>
                </a:solidFill>
              </a:rPr>
              <a:t>Basic organization and control structures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tr-TR" dirty="0">
                <a:solidFill>
                  <a:srgbClr val="00B0F0"/>
                </a:solidFill>
              </a:rPr>
              <a:t>Methods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tr-TR" dirty="0">
                <a:solidFill>
                  <a:srgbClr val="00B0F0"/>
                </a:solidFill>
              </a:rPr>
              <a:t>Classes and Objects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tr-TR" dirty="0">
                <a:solidFill>
                  <a:srgbClr val="00B0F0"/>
                </a:solidFill>
              </a:rPr>
              <a:t>Constructors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tr-TR" dirty="0">
                <a:solidFill>
                  <a:srgbClr val="00B0F0"/>
                </a:solidFill>
              </a:rPr>
              <a:t>Method Overloading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tr-TR" dirty="0">
                <a:solidFill>
                  <a:srgbClr val="00B0F0"/>
                </a:solidFill>
              </a:rPr>
              <a:t>Collection Libraries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tr-TR" dirty="0">
                <a:solidFill>
                  <a:srgbClr val="00B0F0"/>
                </a:solidFill>
              </a:rPr>
              <a:t>Access Modifiers and “this” keyword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tr-TR" dirty="0">
                <a:solidFill>
                  <a:srgbClr val="00B0F0"/>
                </a:solidFill>
              </a:rPr>
              <a:t>Objects and Memory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tr-TR" dirty="0">
                <a:solidFill>
                  <a:srgbClr val="00B0F0"/>
                </a:solidFill>
              </a:rPr>
              <a:t>Inheritance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tr-TR" dirty="0">
                <a:solidFill>
                  <a:srgbClr val="00B0F0"/>
                </a:solidFill>
              </a:rPr>
              <a:t>Polymorphism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tr-TR" dirty="0">
                <a:solidFill>
                  <a:srgbClr val="00B0F0"/>
                </a:solidFill>
              </a:rPr>
              <a:t>Abstract Classes and Interfaces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tr-TR" dirty="0">
                <a:solidFill>
                  <a:srgbClr val="00B0F0"/>
                </a:solidFill>
              </a:rPr>
              <a:t>Class Hierarchy and Class Diagrams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tr-TR" dirty="0">
                <a:solidFill>
                  <a:srgbClr val="00B0F0"/>
                </a:solidFill>
              </a:rPr>
              <a:t>Static members and methods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9C4A1-2E5C-4F0C-EA11-BA2FA303A3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0145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FF0000"/>
                </a:solidFill>
              </a:rPr>
              <a:t>Learning Outcomes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tr-TR" dirty="0">
                <a:solidFill>
                  <a:srgbClr val="00B0F0"/>
                </a:solidFill>
              </a:rPr>
              <a:t>Develop the necessary interface of an object and concretization of an abstract object.</a:t>
            </a:r>
          </a:p>
          <a:p>
            <a:pPr eaLnBrk="1" hangingPunct="1"/>
            <a:r>
              <a:rPr lang="en-US" altLang="tr-TR" dirty="0">
                <a:solidFill>
                  <a:srgbClr val="00B0F0"/>
                </a:solidFill>
              </a:rPr>
              <a:t>Utilize static and non-static methods.</a:t>
            </a:r>
          </a:p>
          <a:p>
            <a:pPr eaLnBrk="1" hangingPunct="1"/>
            <a:r>
              <a:rPr lang="en-US" altLang="tr-TR" dirty="0">
                <a:solidFill>
                  <a:srgbClr val="00B0F0"/>
                </a:solidFill>
              </a:rPr>
              <a:t>Utilize an object-oriented library.</a:t>
            </a:r>
          </a:p>
          <a:p>
            <a:pPr eaLnBrk="1" hangingPunct="1"/>
            <a:r>
              <a:rPr lang="en-US" altLang="tr-TR" dirty="0">
                <a:solidFill>
                  <a:srgbClr val="00B0F0"/>
                </a:solidFill>
              </a:rPr>
              <a:t>Write programs that use polymorphism.</a:t>
            </a:r>
          </a:p>
          <a:p>
            <a:pPr eaLnBrk="1" hangingPunct="1"/>
            <a:r>
              <a:rPr lang="en-US" altLang="tr-TR" dirty="0">
                <a:solidFill>
                  <a:srgbClr val="00B0F0"/>
                </a:solidFill>
              </a:rPr>
              <a:t>Design an object-oriented solution to a problem.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9C4A1-2E5C-4F0C-EA11-BA2FA303A3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5922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61-1A9B-A828-412A-DB45C947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Books</a:t>
            </a:r>
            <a:endParaRPr lang="en-GB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E119F1D8-7F8D-2778-9A72-5E33A4871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1351" y="4071029"/>
            <a:ext cx="1878738" cy="241114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9F3CB-F973-C678-747F-9B6FF657AC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5</a:t>
            </a:fld>
            <a:endParaRPr lang="en-US" altLang="tr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D60F08-C69D-127B-BE3D-E47DACB37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48" y="1106314"/>
            <a:ext cx="1626327" cy="23754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BC072D-A36F-12D2-6D35-C63888719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649" y="1103870"/>
            <a:ext cx="1855119" cy="23971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D581A8-82F8-5357-7512-89A294ED0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574" y="1104806"/>
            <a:ext cx="2059452" cy="23754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4315C9-4B15-B2C3-EE18-DABDFE2093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48" y="4109931"/>
            <a:ext cx="1878738" cy="23722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381011-49A6-0915-D4A7-4D9BDF40C7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8237" y="4111162"/>
            <a:ext cx="1752617" cy="23993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AFCEA8-6621-9A2C-C8FD-13F0BD0954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5832" y="4111162"/>
            <a:ext cx="1794100" cy="23993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9AB6A0-D1F0-CC1C-AFD7-21479E49CD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5832" y="1125537"/>
            <a:ext cx="1788817" cy="236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4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600F-8AFE-71CF-7E66-D8478797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E70D9-30CE-2C22-DC01-FD17BD318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  <a:p>
            <a:pPr lvl="1"/>
            <a:r>
              <a:rPr lang="en-US" dirty="0"/>
              <a:t>Schedule</a:t>
            </a:r>
          </a:p>
          <a:p>
            <a:pPr lvl="1"/>
            <a:r>
              <a:rPr lang="en-US" dirty="0"/>
              <a:t>Grading &amp; Other course policies</a:t>
            </a:r>
          </a:p>
          <a:p>
            <a:r>
              <a:rPr lang="en-US" dirty="0"/>
              <a:t>First part of the course</a:t>
            </a:r>
          </a:p>
          <a:p>
            <a:pPr lvl="1"/>
            <a:r>
              <a:rPr lang="en-US" dirty="0"/>
              <a:t>Fundamental Concepts</a:t>
            </a:r>
          </a:p>
          <a:p>
            <a:pPr lvl="1"/>
            <a:r>
              <a:rPr lang="en-US" dirty="0"/>
              <a:t>A brief overview</a:t>
            </a:r>
          </a:p>
          <a:p>
            <a:pPr lvl="1"/>
            <a:r>
              <a:rPr lang="en-US" dirty="0"/>
              <a:t>Object-oriented languages</a:t>
            </a:r>
          </a:p>
          <a:p>
            <a:pPr lvl="1"/>
            <a:r>
              <a:rPr lang="en-US" dirty="0"/>
              <a:t>Hello World!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A8898-05D0-E16C-BE3E-A366D7A217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43652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C22A-508A-3C3D-BBDB-67DB55DF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81D85-9E8D-EB51-448A-C75253812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36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GB" sz="36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GB" sz="48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GB" sz="4800" b="1" dirty="0">
                <a:solidFill>
                  <a:srgbClr val="00B0F0"/>
                </a:solidFill>
              </a:rPr>
              <a:t>Course Organization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DE224-DC17-8872-681C-6B455173D2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12423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8992-273E-10CC-E9DF-9EBC6050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Weekly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A2BF8-6607-4D39-A6D1-E44317889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Lectures </a:t>
            </a:r>
          </a:p>
          <a:p>
            <a:pPr marL="257175" lvl="1" indent="0">
              <a:buNone/>
            </a:pPr>
            <a:r>
              <a:rPr lang="en-US" sz="1800" u="sng" dirty="0"/>
              <a:t>	Day	</a:t>
            </a:r>
            <a:r>
              <a:rPr lang="en-US" sz="1800" u="sng" dirty="0" err="1">
                <a:solidFill>
                  <a:schemeClr val="accent1">
                    <a:lumMod val="75000"/>
                  </a:schemeClr>
                </a:solidFill>
              </a:rPr>
              <a:t>S.Time</a:t>
            </a:r>
            <a:r>
              <a:rPr lang="en-US" sz="1800" u="sng" dirty="0">
                <a:solidFill>
                  <a:schemeClr val="accent1">
                    <a:lumMod val="75000"/>
                  </a:schemeClr>
                </a:solidFill>
              </a:rPr>
              <a:t>  -  </a:t>
            </a:r>
            <a:r>
              <a:rPr lang="en-US" sz="1800" u="sng" dirty="0" err="1">
                <a:solidFill>
                  <a:schemeClr val="accent1">
                    <a:lumMod val="75000"/>
                  </a:schemeClr>
                </a:solidFill>
              </a:rPr>
              <a:t>E.Time</a:t>
            </a:r>
            <a:r>
              <a:rPr lang="en-US" sz="1800" u="sng" dirty="0">
                <a:solidFill>
                  <a:srgbClr val="C00000"/>
                </a:solidFill>
              </a:rPr>
              <a:t>		     Room		 </a:t>
            </a:r>
          </a:p>
          <a:p>
            <a:pPr marL="257175" lvl="1" indent="0">
              <a:buNone/>
            </a:pPr>
            <a:r>
              <a:rPr lang="en-US" dirty="0"/>
              <a:t>Wednesday: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08:40  -  12:30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EF_AB1 #241-Classroom #241</a:t>
            </a:r>
          </a:p>
          <a:p>
            <a:pPr marL="257175" lvl="1" indent="0">
              <a:buNone/>
            </a:pPr>
            <a:r>
              <a:rPr lang="en-US" dirty="0"/>
              <a:t>Thursday    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08:40  -  12:30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EF_AB1 #241-Classroom #241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Thursday lectures may be used </a:t>
            </a:r>
          </a:p>
          <a:p>
            <a:pPr lvl="3"/>
            <a:r>
              <a:rPr lang="en-US" dirty="0"/>
              <a:t>for labs</a:t>
            </a:r>
          </a:p>
          <a:p>
            <a:pPr lvl="3"/>
            <a:r>
              <a:rPr lang="en-US" dirty="0"/>
              <a:t>to cover additional lectures &amp; course related materials</a:t>
            </a:r>
          </a:p>
          <a:p>
            <a:pPr lvl="3"/>
            <a:r>
              <a:rPr lang="en-US" dirty="0"/>
              <a:t>for quizzes</a:t>
            </a:r>
          </a:p>
          <a:p>
            <a:pPr lvl="3"/>
            <a:r>
              <a:rPr lang="en-US" dirty="0"/>
              <a:t>for midterm exam</a:t>
            </a:r>
          </a:p>
          <a:p>
            <a:endParaRPr lang="en-US" dirty="0"/>
          </a:p>
          <a:p>
            <a:r>
              <a:rPr lang="en-US" dirty="0"/>
              <a:t>Lecture slides will be uploaded to LMS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59BD5-D67E-D010-ECD6-4D48DF3902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3355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Assessment</a:t>
            </a:r>
            <a:r>
              <a:rPr lang="en-US" altLang="tr-TR" dirty="0"/>
              <a:t> (Grading)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altLang="tr-TR" dirty="0"/>
              <a:t>Quiz  (</a:t>
            </a:r>
            <a:r>
              <a:rPr lang="en-US" altLang="tr-TR" dirty="0">
                <a:solidFill>
                  <a:srgbClr val="00B0F0"/>
                </a:solidFill>
              </a:rPr>
              <a:t>5 x %3</a:t>
            </a:r>
            <a:r>
              <a:rPr lang="en-US" altLang="tr-TR" dirty="0"/>
              <a:t>)		</a:t>
            </a:r>
            <a:r>
              <a:rPr lang="tr-TR" altLang="tr-TR" dirty="0"/>
              <a:t>		</a:t>
            </a:r>
            <a:r>
              <a:rPr lang="en-US" altLang="tr-TR" dirty="0"/>
              <a:t>	: </a:t>
            </a:r>
            <a:r>
              <a:rPr lang="en-US" altLang="tr-TR" dirty="0">
                <a:solidFill>
                  <a:schemeClr val="hlink"/>
                </a:solidFill>
              </a:rPr>
              <a:t>15</a:t>
            </a:r>
            <a:r>
              <a:rPr lang="tr-TR" altLang="tr-TR" dirty="0">
                <a:solidFill>
                  <a:schemeClr val="hlink"/>
                </a:solidFill>
              </a:rPr>
              <a:t>%</a:t>
            </a:r>
            <a:r>
              <a:rPr lang="en-US" altLang="tr-TR" dirty="0"/>
              <a:t>	</a:t>
            </a:r>
          </a:p>
          <a:p>
            <a:pPr marL="342900" indent="-342900" eaLnBrk="1" hangingPunct="1"/>
            <a:r>
              <a:rPr lang="tr-TR" altLang="tr-TR" dirty="0"/>
              <a:t>Midterm </a:t>
            </a:r>
            <a:r>
              <a:rPr lang="en-US" altLang="tr-TR" dirty="0"/>
              <a:t>		</a:t>
            </a:r>
            <a:r>
              <a:rPr lang="tr-TR" altLang="tr-TR" dirty="0"/>
              <a:t>		</a:t>
            </a:r>
            <a:r>
              <a:rPr lang="en-US" altLang="tr-TR" dirty="0"/>
              <a:t>	</a:t>
            </a:r>
            <a:r>
              <a:rPr lang="tr-TR" altLang="tr-TR" dirty="0"/>
              <a:t>	: </a:t>
            </a:r>
            <a:r>
              <a:rPr lang="en-US" altLang="tr-TR" dirty="0">
                <a:solidFill>
                  <a:schemeClr val="hlink"/>
                </a:solidFill>
              </a:rPr>
              <a:t>25</a:t>
            </a:r>
            <a:r>
              <a:rPr lang="tr-TR" altLang="tr-TR" dirty="0">
                <a:solidFill>
                  <a:schemeClr val="hlink"/>
                </a:solidFill>
              </a:rPr>
              <a:t>%</a:t>
            </a:r>
          </a:p>
          <a:p>
            <a:pPr marL="342900" indent="-342900" eaLnBrk="1" hangingPunct="1"/>
            <a:r>
              <a:rPr lang="tr-TR" altLang="tr-TR" dirty="0"/>
              <a:t>Homework	</a:t>
            </a:r>
            <a:r>
              <a:rPr lang="en-US" altLang="tr-TR" dirty="0"/>
              <a:t> (</a:t>
            </a:r>
            <a:r>
              <a:rPr lang="en-US" altLang="tr-TR" dirty="0">
                <a:solidFill>
                  <a:srgbClr val="00B0F0"/>
                </a:solidFill>
              </a:rPr>
              <a:t>5 x %3</a:t>
            </a:r>
            <a:r>
              <a:rPr lang="en-US" altLang="tr-TR" dirty="0"/>
              <a:t>)</a:t>
            </a:r>
            <a:r>
              <a:rPr lang="tr-TR" altLang="tr-TR" dirty="0"/>
              <a:t>			</a:t>
            </a:r>
            <a:r>
              <a:rPr lang="en-US" altLang="tr-TR" dirty="0"/>
              <a:t>	</a:t>
            </a:r>
            <a:r>
              <a:rPr lang="tr-TR" altLang="tr-TR" dirty="0"/>
              <a:t>:</a:t>
            </a:r>
            <a:r>
              <a:rPr lang="en-US" altLang="tr-TR" dirty="0"/>
              <a:t> </a:t>
            </a:r>
            <a:r>
              <a:rPr lang="tr-TR" altLang="tr-TR" dirty="0">
                <a:solidFill>
                  <a:schemeClr val="hlink"/>
                </a:solidFill>
              </a:rPr>
              <a:t>15%</a:t>
            </a:r>
          </a:p>
          <a:p>
            <a:pPr marL="342900" indent="-342900" eaLnBrk="1" hangingPunct="1"/>
            <a:r>
              <a:rPr lang="tr-TR" altLang="tr-TR" dirty="0"/>
              <a:t>Final					</a:t>
            </a:r>
            <a:r>
              <a:rPr lang="en-US" altLang="tr-TR" dirty="0"/>
              <a:t>	</a:t>
            </a:r>
            <a:r>
              <a:rPr lang="tr-TR" altLang="tr-TR" dirty="0"/>
              <a:t>:</a:t>
            </a:r>
            <a:r>
              <a:rPr lang="en-US" altLang="tr-TR" dirty="0"/>
              <a:t> </a:t>
            </a:r>
            <a:r>
              <a:rPr lang="en-US" altLang="tr-TR" dirty="0">
                <a:solidFill>
                  <a:schemeClr val="hlink"/>
                </a:solidFill>
              </a:rPr>
              <a:t>40</a:t>
            </a:r>
            <a:r>
              <a:rPr lang="tr-TR" altLang="tr-TR" dirty="0">
                <a:solidFill>
                  <a:schemeClr val="hlink"/>
                </a:solidFill>
              </a:rPr>
              <a:t>%</a:t>
            </a:r>
          </a:p>
          <a:p>
            <a:pPr marL="342900" indent="-342900" eaLnBrk="1" hangingPunct="1"/>
            <a:r>
              <a:rPr lang="tr-TR" altLang="tr-TR" dirty="0"/>
              <a:t>A</a:t>
            </a:r>
            <a:r>
              <a:rPr lang="en-US" altLang="tr-TR" dirty="0" err="1"/>
              <a:t>ttendance</a:t>
            </a:r>
            <a:r>
              <a:rPr lang="en-US" altLang="tr-TR" dirty="0"/>
              <a:t> &amp; participation</a:t>
            </a:r>
            <a:r>
              <a:rPr lang="tr-TR" altLang="tr-TR" dirty="0"/>
              <a:t>		</a:t>
            </a:r>
            <a:r>
              <a:rPr lang="en-US" altLang="tr-TR" dirty="0"/>
              <a:t>	</a:t>
            </a:r>
            <a:r>
              <a:rPr lang="tr-TR" altLang="tr-TR" dirty="0"/>
              <a:t>:</a:t>
            </a:r>
            <a:r>
              <a:rPr lang="en-US" altLang="tr-TR" dirty="0"/>
              <a:t> </a:t>
            </a:r>
            <a:r>
              <a:rPr lang="tr-TR" altLang="tr-TR" dirty="0">
                <a:solidFill>
                  <a:schemeClr val="hlink"/>
                </a:solidFill>
              </a:rPr>
              <a:t>0</a:t>
            </a:r>
            <a:r>
              <a:rPr lang="en-US" altLang="tr-TR" dirty="0">
                <a:solidFill>
                  <a:schemeClr val="hlink"/>
                </a:solidFill>
              </a:rPr>
              <a:t>5</a:t>
            </a:r>
            <a:r>
              <a:rPr lang="tr-TR" altLang="tr-TR" dirty="0">
                <a:solidFill>
                  <a:schemeClr val="hlink"/>
                </a:solidFill>
              </a:rPr>
              <a:t>%</a:t>
            </a:r>
            <a:endParaRPr lang="en-US" altLang="tr-TR" dirty="0">
              <a:solidFill>
                <a:srgbClr val="0039E5"/>
              </a:solidFill>
            </a:endParaRPr>
          </a:p>
          <a:p>
            <a:pPr marL="342900" indent="-342900" eaLnBrk="1" hangingPunct="1"/>
            <a:r>
              <a:rPr lang="tr-TR" dirty="0"/>
              <a:t>Expected minimum average </a:t>
            </a:r>
            <a:r>
              <a:rPr lang="en-US" dirty="0"/>
              <a:t>grade</a:t>
            </a:r>
            <a:r>
              <a:rPr lang="tr-TR" dirty="0"/>
              <a:t> to pass </a:t>
            </a:r>
            <a:r>
              <a:rPr lang="en-US" dirty="0"/>
              <a:t>	</a:t>
            </a:r>
            <a:r>
              <a:rPr lang="tr-TR" dirty="0"/>
              <a:t>: </a:t>
            </a:r>
            <a:r>
              <a:rPr lang="tr-TR" dirty="0">
                <a:solidFill>
                  <a:srgbClr val="FF0000"/>
                </a:solidFill>
              </a:rPr>
              <a:t>40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  <a:p>
            <a:pPr marL="342900" indent="-342900" eaLnBrk="1" hangingPunct="1"/>
            <a:r>
              <a:rPr lang="tr-TR" dirty="0"/>
              <a:t>Expected minimum final exam</a:t>
            </a:r>
            <a:r>
              <a:rPr lang="en-US" dirty="0"/>
              <a:t> grade</a:t>
            </a:r>
            <a:r>
              <a:rPr lang="tr-TR" dirty="0"/>
              <a:t> to pass</a:t>
            </a:r>
            <a:r>
              <a:rPr lang="en-US" dirty="0"/>
              <a:t>	</a:t>
            </a:r>
            <a:r>
              <a:rPr lang="tr-TR" dirty="0"/>
              <a:t>: </a:t>
            </a:r>
            <a:r>
              <a:rPr lang="en-US" dirty="0">
                <a:solidFill>
                  <a:srgbClr val="FF0000"/>
                </a:solidFill>
              </a:rPr>
              <a:t>35</a:t>
            </a:r>
            <a:endParaRPr lang="tr-TR" dirty="0">
              <a:solidFill>
                <a:srgbClr val="FF0000"/>
              </a:solidFill>
            </a:endParaRPr>
          </a:p>
          <a:p>
            <a:pPr marL="342900" indent="-342900" eaLnBrk="1" hangingPunct="1"/>
            <a:r>
              <a:rPr lang="en-US" dirty="0"/>
              <a:t>Missing midterm exam or final exam results in a failing grade</a:t>
            </a:r>
          </a:p>
          <a:p>
            <a:pPr marL="342900" indent="-342900" eaLnBrk="1" hangingPunct="1"/>
            <a:r>
              <a:rPr lang="en-US" dirty="0"/>
              <a:t>Grades will be announced through LMS</a:t>
            </a:r>
          </a:p>
          <a:p>
            <a:pPr marL="342900" indent="-342900" eaLnBrk="1" hangingPunct="1"/>
            <a:r>
              <a:rPr lang="en-US" dirty="0"/>
              <a:t>Do not take make-up exams unless you have a very convincing reason</a:t>
            </a:r>
            <a:endParaRPr lang="tr-T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9B607-71CD-D120-1F73-6EA70CD594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76879857"/>
      </p:ext>
    </p:extLst>
  </p:cSld>
  <p:clrMapOvr>
    <a:masterClrMapping/>
  </p:clrMapOvr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6599</TotalTime>
  <Words>1267</Words>
  <Application>Microsoft Office PowerPoint</Application>
  <PresentationFormat>On-screen Show (4:3)</PresentationFormat>
  <Paragraphs>191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FreeSans</vt:lpstr>
      <vt:lpstr>Times New Roman</vt:lpstr>
      <vt:lpstr>Bahcesehir master slide</vt:lpstr>
      <vt:lpstr>PowerPoint Presentation</vt:lpstr>
      <vt:lpstr>Course Details</vt:lpstr>
      <vt:lpstr>Course Outline </vt:lpstr>
      <vt:lpstr>Learning Outcomes</vt:lpstr>
      <vt:lpstr>Some Books</vt:lpstr>
      <vt:lpstr>Outline for Today</vt:lpstr>
      <vt:lpstr>PowerPoint Presentation</vt:lpstr>
      <vt:lpstr>Weekly Schedule</vt:lpstr>
      <vt:lpstr>Assessment (Grading)</vt:lpstr>
      <vt:lpstr>Assessment (Grading)</vt:lpstr>
      <vt:lpstr>Programming Environment</vt:lpstr>
      <vt:lpstr>Programming Assignments</vt:lpstr>
      <vt:lpstr>Programming Assignments</vt:lpstr>
      <vt:lpstr>Rules of the Conduct</vt:lpstr>
      <vt:lpstr>Rules of the Conduct</vt:lpstr>
      <vt:lpstr>How (not) to pass this course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Nizamettin AYDIN</cp:lastModifiedBy>
  <cp:revision>362</cp:revision>
  <dcterms:created xsi:type="dcterms:W3CDTF">2004-11-05T11:30:37Z</dcterms:created>
  <dcterms:modified xsi:type="dcterms:W3CDTF">2024-07-07T21:43:21Z</dcterms:modified>
</cp:coreProperties>
</file>