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07" r:id="rId2"/>
    <p:sldId id="355" r:id="rId3"/>
    <p:sldId id="404" r:id="rId4"/>
    <p:sldId id="707" r:id="rId5"/>
    <p:sldId id="708" r:id="rId6"/>
    <p:sldId id="709" r:id="rId7"/>
    <p:sldId id="710" r:id="rId8"/>
    <p:sldId id="711" r:id="rId9"/>
    <p:sldId id="713" r:id="rId10"/>
    <p:sldId id="712" r:id="rId11"/>
    <p:sldId id="715" r:id="rId12"/>
    <p:sldId id="750" r:id="rId13"/>
    <p:sldId id="716" r:id="rId14"/>
    <p:sldId id="717" r:id="rId15"/>
    <p:sldId id="719" r:id="rId16"/>
    <p:sldId id="720" r:id="rId17"/>
    <p:sldId id="718" r:id="rId18"/>
    <p:sldId id="714" r:id="rId19"/>
    <p:sldId id="721" r:id="rId20"/>
    <p:sldId id="722" r:id="rId21"/>
    <p:sldId id="723" r:id="rId22"/>
    <p:sldId id="724" r:id="rId23"/>
    <p:sldId id="726" r:id="rId24"/>
    <p:sldId id="725" r:id="rId25"/>
    <p:sldId id="727" r:id="rId26"/>
    <p:sldId id="728" r:id="rId27"/>
    <p:sldId id="729" r:id="rId28"/>
    <p:sldId id="730" r:id="rId29"/>
    <p:sldId id="731" r:id="rId30"/>
    <p:sldId id="732" r:id="rId31"/>
    <p:sldId id="733" r:id="rId32"/>
    <p:sldId id="734" r:id="rId33"/>
    <p:sldId id="735" r:id="rId34"/>
    <p:sldId id="736" r:id="rId35"/>
    <p:sldId id="737" r:id="rId36"/>
    <p:sldId id="738" r:id="rId37"/>
    <p:sldId id="739" r:id="rId38"/>
    <p:sldId id="740" r:id="rId39"/>
    <p:sldId id="741" r:id="rId40"/>
    <p:sldId id="742" r:id="rId41"/>
    <p:sldId id="743" r:id="rId42"/>
    <p:sldId id="744" r:id="rId43"/>
    <p:sldId id="745" r:id="rId44"/>
    <p:sldId id="747" r:id="rId45"/>
    <p:sldId id="748" r:id="rId46"/>
    <p:sldId id="749" r:id="rId47"/>
    <p:sldId id="746" r:id="rId48"/>
    <p:sldId id="706" r:id="rId49"/>
  </p:sldIdLst>
  <p:sldSz cx="9144000" cy="6858000" type="screen4x3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BA0698"/>
    <a:srgbClr val="CCFFFF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068" autoAdjust="0"/>
  </p:normalViewPr>
  <p:slideViewPr>
    <p:cSldViewPr>
      <p:cViewPr varScale="1">
        <p:scale>
          <a:sx n="68" d="100"/>
          <a:sy n="68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7D7DB-1292-4C2B-9BEE-3D1F88C6E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2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B35F-4AE8-4F50-9FF3-FA55D3B14EA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4420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E98D93B3-19CB-F5B1-06E5-E5E8D6A45C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B7484560-CBC1-7A3C-ECBA-E20AB58D8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95FBE65-257E-4DEB-8382-5B929EEF0D04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DAD8AE5-E23C-C2A0-7C7E-325D6E070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76ADE2A-602E-9C2D-FFAB-2D8837BB9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93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06FA-D0EA-4E89-8971-6241876F26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16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4A56-DE4D-4ABE-A358-2049E49192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8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41F-692B-4323-AD00-311EB5C4E9F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7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DBC-736C-4DEC-AEAE-72DF32F5E5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8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441B-D185-4DAB-A789-31BCDEB6376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78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538" y="1125538"/>
            <a:ext cx="8370930" cy="539909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80BB-128E-4902-B3C3-D56A4AC284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08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5E1-54BF-4A4A-AE42-66A6189F67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86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ABE-9823-4A2D-85FA-9E38D57ED2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9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A99-5845-4832-9CA7-64C548B3A4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4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CA22-3DF8-4E6A-B3CE-ABF16B37C3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46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6466-14BB-4F17-B43D-F368CAF022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0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0A5-DDD2-430D-ABDC-C4A8E43C1C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61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AEA0-EE63-4438-A6E8-1D10FD30B4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81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dirty="0"/>
              <a:t>Click to edit Master text styles</a:t>
            </a:r>
          </a:p>
          <a:p>
            <a:pPr lvl="1"/>
            <a:r>
              <a:rPr lang="en-US" altLang="tr-TR" dirty="0"/>
              <a:t>Second level</a:t>
            </a:r>
          </a:p>
          <a:p>
            <a:pPr lvl="2"/>
            <a:r>
              <a:rPr lang="en-US" altLang="tr-TR" dirty="0"/>
              <a:t>Third level</a:t>
            </a:r>
          </a:p>
          <a:p>
            <a:pPr lvl="3"/>
            <a:r>
              <a:rPr lang="en-US" altLang="tr-TR" dirty="0"/>
              <a:t>Fourth level</a:t>
            </a:r>
          </a:p>
          <a:p>
            <a:pPr lvl="4"/>
            <a:r>
              <a:rPr lang="en-US" altLang="tr-TR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9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67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8C8213-E9CE-4B62-9324-B854015925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4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6pPr>
      <a:lvl7pPr marL="51435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7pPr>
      <a:lvl8pPr marL="77152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8pPr>
      <a:lvl9pPr marL="102870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kumimoji="1" sz="1575">
          <a:solidFill>
            <a:srgbClr val="FF3300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accent2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>
            <a:extLst>
              <a:ext uri="{FF2B5EF4-FFF2-40B4-BE49-F238E27FC236}">
                <a16:creationId xmlns:a16="http://schemas.microsoft.com/office/drawing/2014/main" id="{A4F0290F-906C-FE9D-0AE3-62EFD59D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640" y="1862826"/>
            <a:ext cx="6534726" cy="45185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CS105 </a:t>
            </a:r>
          </a:p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Introduction to Object-Oriented Programming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Prof. Dr. Nizamettin AYDIN</a:t>
            </a: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BA0698"/>
                </a:solidFill>
                <a:cs typeface="Times New Roman" panose="02020603050405020304" pitchFamily="18" charset="0"/>
              </a:rPr>
              <a:t>naydin@itu.edu.tr</a:t>
            </a:r>
          </a:p>
          <a:p>
            <a:pPr algn="ctr" eaLnBrk="1" hangingPunct="1">
              <a:buNone/>
            </a:pPr>
            <a:r>
              <a:rPr lang="en-US" altLang="tr-TR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nizamettin.aydin@ozyegin.edu.tr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EA151DCE-3727-280C-DAB8-D56F2FEDD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tr-TR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2E90F-C089-97B1-7C91-D4F902315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122F-3563-9F7F-13AE-13F03B10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9" y="-4911"/>
            <a:ext cx="2535881" cy="765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declare a variable in a program, Java allocates space for that variable from one of several memory regions</a:t>
            </a:r>
            <a:r>
              <a:rPr lang="tr-TR" dirty="0"/>
              <a:t>:</a:t>
            </a:r>
            <a:endParaRPr lang="en-US" dirty="0"/>
          </a:p>
          <a:p>
            <a:r>
              <a:rPr lang="tr-TR" b="1" dirty="0"/>
              <a:t>Heap</a:t>
            </a:r>
            <a:r>
              <a:rPr lang="tr-TR" dirty="0"/>
              <a:t> </a:t>
            </a:r>
          </a:p>
          <a:p>
            <a:pPr lvl="1"/>
            <a:r>
              <a:rPr lang="en-US" dirty="0"/>
              <a:t>Holds objects created in the program</a:t>
            </a:r>
          </a:p>
          <a:p>
            <a:r>
              <a:rPr lang="tr-TR" b="1" dirty="0"/>
              <a:t>Stack</a:t>
            </a:r>
          </a:p>
          <a:p>
            <a:pPr lvl="1"/>
            <a:r>
              <a:rPr lang="en-US" dirty="0"/>
              <a:t>Used during the execution of the program</a:t>
            </a:r>
          </a:p>
          <a:p>
            <a:pPr lvl="1"/>
            <a:r>
              <a:rPr lang="tr-TR" dirty="0"/>
              <a:t>Stack holds </a:t>
            </a:r>
          </a:p>
          <a:p>
            <a:pPr lvl="2"/>
            <a:r>
              <a:rPr lang="en-US" dirty="0"/>
              <a:t>short lived objects (local primitive types)</a:t>
            </a:r>
          </a:p>
          <a:p>
            <a:pPr lvl="2"/>
            <a:r>
              <a:rPr lang="en-US" dirty="0"/>
              <a:t>When a function is called a block of memory (stack frame) is allocated to hold the local variables. </a:t>
            </a:r>
            <a:endParaRPr lang="tr-TR" dirty="0"/>
          </a:p>
          <a:p>
            <a:pPr lvl="2"/>
            <a:r>
              <a:rPr lang="en-US" dirty="0"/>
              <a:t>It is removed when the execution of function finishes</a:t>
            </a:r>
          </a:p>
          <a:p>
            <a:pPr lvl="1"/>
            <a:r>
              <a:rPr lang="en-US" dirty="0"/>
              <a:t>references to other objects in the heap</a:t>
            </a:r>
          </a:p>
          <a:p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88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vs. Stack</a:t>
            </a:r>
          </a:p>
          <a:p>
            <a:pPr lvl="1"/>
            <a:r>
              <a:rPr lang="en-US" dirty="0"/>
              <a:t>Heap holds the objects where Stack holds reference to these objects</a:t>
            </a:r>
          </a:p>
          <a:p>
            <a:r>
              <a:rPr lang="en-US" dirty="0"/>
              <a:t>Objects</a:t>
            </a:r>
          </a:p>
          <a:p>
            <a:pPr lvl="1"/>
            <a:r>
              <a:rPr lang="en-US" dirty="0"/>
              <a:t>When new keyword is used, some space</a:t>
            </a:r>
            <a:r>
              <a:rPr lang="tr-TR" dirty="0"/>
              <a:t> to</a:t>
            </a:r>
            <a:r>
              <a:rPr lang="en-US" dirty="0"/>
              <a:t> store this object is allocated from the heap memory. </a:t>
            </a:r>
          </a:p>
          <a:p>
            <a:r>
              <a:rPr lang="en-US" b="1" dirty="0"/>
              <a:t>Variable declaration</a:t>
            </a:r>
            <a:r>
              <a:rPr lang="tr-TR" b="1" dirty="0"/>
              <a:t>:</a:t>
            </a:r>
          </a:p>
          <a:p>
            <a:pPr lvl="1"/>
            <a:r>
              <a:rPr lang="en-US" dirty="0"/>
              <a:t>Primitive type</a:t>
            </a:r>
          </a:p>
          <a:p>
            <a:pPr lvl="2"/>
            <a:r>
              <a:rPr lang="tr-TR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   </a:t>
            </a:r>
            <a:r>
              <a:rPr lang="en-US" dirty="0"/>
              <a:t>	 </a:t>
            </a:r>
          </a:p>
          <a:p>
            <a:endParaRPr lang="en-US" dirty="0"/>
          </a:p>
          <a:p>
            <a:pPr lvl="1"/>
            <a:r>
              <a:rPr lang="en-US" dirty="0"/>
              <a:t>Object type</a:t>
            </a:r>
          </a:p>
          <a:p>
            <a:pPr lvl="2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myString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349" y="3866906"/>
            <a:ext cx="2787301" cy="95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7" y="5100316"/>
            <a:ext cx="2787301" cy="9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heap</a:t>
            </a:r>
            <a:r>
              <a:rPr lang="en-US" dirty="0"/>
              <a:t> (or, for greater clarity, max-heap) is a binary tree that:</a:t>
            </a:r>
          </a:p>
          <a:p>
            <a:pPr lvl="1"/>
            <a:r>
              <a:rPr lang="en-US" dirty="0"/>
              <a:t>is almost complete: all nodes are filled except the last level may have some missing toward the right.</a:t>
            </a:r>
          </a:p>
          <a:p>
            <a:pPr lvl="1"/>
            <a:r>
              <a:rPr lang="en-US" dirty="0"/>
              <a:t>all nodes store values that are at least as large as the values stored in their descendants.</a:t>
            </a:r>
          </a:p>
          <a:p>
            <a:r>
              <a:rPr lang="en-US" dirty="0"/>
              <a:t>The heap property ensures that the tree’s largest element is stored in the root</a:t>
            </a:r>
            <a:endParaRPr lang="tr-TR" dirty="0"/>
          </a:p>
          <a:p>
            <a:r>
              <a:rPr lang="en-US" dirty="0"/>
              <a:t>The shape of a heap is </a:t>
            </a:r>
            <a:br>
              <a:rPr lang="tr-TR" dirty="0"/>
            </a:br>
            <a:r>
              <a:rPr lang="en-US" dirty="0"/>
              <a:t>very regular</a:t>
            </a:r>
            <a:endParaRPr lang="tr-TR" dirty="0"/>
          </a:p>
          <a:p>
            <a:r>
              <a:rPr lang="en-US" dirty="0"/>
              <a:t>In a heap, the left and </a:t>
            </a:r>
            <a:br>
              <a:rPr lang="tr-TR" dirty="0"/>
            </a:br>
            <a:r>
              <a:rPr lang="en-US" dirty="0"/>
              <a:t>right subtrees both store </a:t>
            </a:r>
            <a:br>
              <a:rPr lang="tr-TR" dirty="0"/>
            </a:br>
            <a:r>
              <a:rPr lang="en-US" dirty="0"/>
              <a:t>elements that are </a:t>
            </a:r>
            <a:br>
              <a:rPr lang="tr-TR" dirty="0"/>
            </a:br>
            <a:r>
              <a:rPr lang="en-US" dirty="0"/>
              <a:t>smaller</a:t>
            </a:r>
            <a:r>
              <a:rPr lang="tr-TR" dirty="0"/>
              <a:t> </a:t>
            </a:r>
            <a:r>
              <a:rPr lang="en-US" dirty="0"/>
              <a:t>than the root </a:t>
            </a:r>
            <a:br>
              <a:rPr lang="tr-TR" dirty="0"/>
            </a:br>
            <a:r>
              <a:rPr lang="en-US" dirty="0"/>
              <a:t>element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5" name="Picture 4" descr="Figure 2: diagram of a heap, as a binary tree.  Root node at top contains 80, children are 25 and 57.&#10;&#10;25 has children 16 and 10.&#10;57 has children 43 and 29.&#10;&#10;16 has children 7 and 9.  &#10;10 has child 4.&#10;The leaf level has only the 3 nodes, 7,9,4.  The remaining 5 leaf slots are empty."/>
          <p:cNvPicPr>
            <a:picLocks noChangeAspect="1"/>
          </p:cNvPicPr>
          <p:nvPr/>
        </p:nvPicPr>
        <p:blipFill rotWithShape="1">
          <a:blip r:embed="rId2"/>
          <a:srcRect b="9623"/>
          <a:stretch/>
        </p:blipFill>
        <p:spPr>
          <a:xfrm>
            <a:off x="4164711" y="3799840"/>
            <a:ext cx="4619757" cy="27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Variable </a:t>
            </a:r>
            <a:r>
              <a:rPr lang="tr-TR" b="1" dirty="0"/>
              <a:t>assignment:</a:t>
            </a:r>
          </a:p>
          <a:p>
            <a:endParaRPr lang="tr-TR" b="1" dirty="0"/>
          </a:p>
          <a:p>
            <a:pPr lvl="1"/>
            <a:r>
              <a:rPr lang="en-US" dirty="0"/>
              <a:t>Primitive type</a:t>
            </a:r>
          </a:p>
          <a:p>
            <a:pPr lvl="2"/>
            <a:r>
              <a:rPr lang="tr-TR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5;  </a:t>
            </a:r>
            <a:r>
              <a:rPr lang="en-US" dirty="0"/>
              <a:t>	 </a:t>
            </a:r>
          </a:p>
          <a:p>
            <a:endParaRPr lang="tr-TR" dirty="0"/>
          </a:p>
          <a:p>
            <a:endParaRPr lang="en-US" dirty="0"/>
          </a:p>
          <a:p>
            <a:pPr lvl="1"/>
            <a:r>
              <a:rPr lang="en-US" dirty="0"/>
              <a:t>Object type</a:t>
            </a:r>
          </a:p>
          <a:p>
            <a:pPr lvl="2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myString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myString = new String("Text");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99" y="1988840"/>
            <a:ext cx="2787301" cy="956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98" y="3829871"/>
            <a:ext cx="2787301" cy="956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198" y="5192465"/>
            <a:ext cx="2384778" cy="9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Variable </a:t>
            </a:r>
            <a:r>
              <a:rPr lang="tr-TR" b="1" dirty="0"/>
              <a:t>assignment:</a:t>
            </a:r>
          </a:p>
          <a:p>
            <a:endParaRPr lang="tr-TR" b="1" dirty="0"/>
          </a:p>
          <a:p>
            <a:pPr lvl="1"/>
            <a:r>
              <a:rPr lang="en-US" dirty="0"/>
              <a:t>Primitive type</a:t>
            </a:r>
          </a:p>
          <a:p>
            <a:pPr lvl="2"/>
            <a:r>
              <a:rPr lang="tr-TR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myInt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5;  </a:t>
            </a:r>
            <a:r>
              <a:rPr lang="en-US" dirty="0"/>
              <a:t>	 </a:t>
            </a:r>
          </a:p>
          <a:p>
            <a:endParaRPr lang="tr-TR" dirty="0"/>
          </a:p>
          <a:p>
            <a:endParaRPr lang="en-US" dirty="0"/>
          </a:p>
          <a:p>
            <a:pPr lvl="1"/>
            <a:r>
              <a:rPr lang="en-US" dirty="0"/>
              <a:t>Object type</a:t>
            </a:r>
          </a:p>
          <a:p>
            <a:pPr lvl="2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myString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myString = new String("Text");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Instead of showing the address, </a:t>
            </a:r>
            <a:br>
              <a:rPr lang="tr-TR" dirty="0"/>
            </a:br>
            <a:r>
              <a:rPr lang="en-US" dirty="0"/>
              <a:t>we will use an arrow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99" y="1988840"/>
            <a:ext cx="2787301" cy="95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48" y="4653136"/>
            <a:ext cx="200174" cy="1171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984631"/>
            <a:ext cx="2787301" cy="956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849" y="5346221"/>
            <a:ext cx="1712172" cy="9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Primitive types are stored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5537"/>
            <a:ext cx="7602142" cy="3167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02" y="3801990"/>
            <a:ext cx="2482540" cy="95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02" y="5223958"/>
            <a:ext cx="2482540" cy="13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Objects are stored in </a:t>
            </a:r>
            <a:r>
              <a:rPr lang="en-US" dirty="0">
                <a:solidFill>
                  <a:srgbClr val="FF9900"/>
                </a:solidFill>
              </a:rPr>
              <a:t>Heap</a:t>
            </a:r>
          </a:p>
          <a:p>
            <a:r>
              <a:rPr lang="en-US" dirty="0"/>
              <a:t>Their reference is stored in </a:t>
            </a:r>
            <a:r>
              <a:rPr lang="en-US" dirty="0">
                <a:solidFill>
                  <a:srgbClr val="0070C0"/>
                </a:solidFill>
              </a:rPr>
              <a:t>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5537"/>
            <a:ext cx="7602142" cy="3167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48" y="4653136"/>
            <a:ext cx="200174" cy="1171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371" y="3666099"/>
            <a:ext cx="2787301" cy="1322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75" y="5346220"/>
            <a:ext cx="1729119" cy="9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0650" y="1125537"/>
            <a:ext cx="3866667" cy="7811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8" y="1125537"/>
            <a:ext cx="3971429" cy="84784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6677" y="1989823"/>
            <a:ext cx="2406349" cy="4534806"/>
            <a:chOff x="4317674" y="786835"/>
            <a:chExt cx="2406349" cy="45348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0760" y="3645024"/>
              <a:ext cx="200174" cy="11713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3866" y="786835"/>
              <a:ext cx="2253968" cy="9565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5768" y="1772816"/>
              <a:ext cx="2330159" cy="1271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7674" y="3068960"/>
              <a:ext cx="2406349" cy="12264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0681" y="4365104"/>
              <a:ext cx="1720332" cy="95653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70808" y="2019267"/>
            <a:ext cx="2406349" cy="4505362"/>
            <a:chOff x="4843823" y="2019267"/>
            <a:chExt cx="2406349" cy="45053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6910" y="4883989"/>
              <a:ext cx="200174" cy="117135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0015" y="2019267"/>
              <a:ext cx="2253968" cy="9565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81919" y="2985669"/>
              <a:ext cx="2330159" cy="12711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3823" y="4293096"/>
              <a:ext cx="2406349" cy="11817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86831" y="5568092"/>
              <a:ext cx="1720332" cy="95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4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088" indent="-192088" defTabSz="984250"/>
            <a:r>
              <a:rPr lang="en-US" sz="2200" dirty="0"/>
              <a:t>Member functions can also be represented in memory diagrams</a:t>
            </a:r>
            <a:endParaRPr lang="tr-T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" y="1590619"/>
            <a:ext cx="8472201" cy="49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Class (Version 15)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5537"/>
            <a:ext cx="7277886" cy="52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D50030-49A4-D6D8-9FD6-891AB82A5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tr-TR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8AA87BB-7DBE-1A47-AE09-0526B11C1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tr-TR" sz="4950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endParaRPr lang="en-US" altLang="tr-TR" sz="4950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en-US" altLang="tr-TR" sz="4950" b="1" dirty="0">
                <a:solidFill>
                  <a:srgbClr val="00B0F0"/>
                </a:solidFill>
              </a:rPr>
              <a:t>Extending Bank Account Example</a:t>
            </a:r>
            <a:endParaRPr lang="en-US" altLang="tr-T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7D6015C-5A90-5754-EA10-E5F4313E5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95B791-DB99-4356-A537-772A09065FE2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Another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add another class</a:t>
            </a:r>
          </a:p>
          <a:p>
            <a:pPr lvl="1"/>
            <a:r>
              <a:rPr lang="en-US" dirty="0"/>
              <a:t>Customer object</a:t>
            </a:r>
            <a:endParaRPr lang="tr-TR" dirty="0"/>
          </a:p>
          <a:p>
            <a:pPr lvl="2"/>
            <a:r>
              <a:rPr lang="tr-TR" dirty="0"/>
              <a:t>Name</a:t>
            </a:r>
          </a:p>
          <a:p>
            <a:pPr lvl="2"/>
            <a:r>
              <a:rPr lang="tr-TR" dirty="0"/>
              <a:t>Account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07" y="2852936"/>
            <a:ext cx="6930621" cy="21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Customer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27" y="1196752"/>
            <a:ext cx="76619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Using Customer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Draw the Memory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125537"/>
            <a:ext cx="7851457" cy="3023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21088"/>
            <a:ext cx="4279365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Draw the 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4" y="2133132"/>
            <a:ext cx="7851457" cy="302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2" y="1516947"/>
            <a:ext cx="8324416" cy="46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is the output?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2" y="1196752"/>
            <a:ext cx="8023452" cy="362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14" y="4433859"/>
            <a:ext cx="4666154" cy="20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Before and After deposit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3" y="1549671"/>
            <a:ext cx="8325425" cy="46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is the output?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8100900" cy="3442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91" y="4457491"/>
            <a:ext cx="4150177" cy="20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Before and After setCurrency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7519"/>
            <a:ext cx="8604956" cy="49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final memory model?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5536"/>
            <a:ext cx="7188698" cy="38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83" y="202081"/>
            <a:ext cx="6819840" cy="148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9" y="1276434"/>
            <a:ext cx="8610810" cy="51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3E13-4CE6-4045-D982-72E354D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3600" b="0" dirty="0">
                <a:solidFill>
                  <a:srgbClr val="FF0000"/>
                </a:solidFill>
                <a:ea typeface="+mn-ea"/>
              </a:rPr>
              <a:t>Outline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E579-F81A-F525-ABA0-8CB4B509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tr-TR" dirty="0">
                <a:solidFill>
                  <a:srgbClr val="00B0F0"/>
                </a:solidFill>
              </a:rPr>
              <a:t>Primitive types</a:t>
            </a:r>
          </a:p>
          <a:p>
            <a:r>
              <a:rPr lang="en-GB" altLang="tr-TR" dirty="0">
                <a:solidFill>
                  <a:srgbClr val="00B0F0"/>
                </a:solidFill>
              </a:rPr>
              <a:t>Object types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Memory Allocation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Heaps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Member Functions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Memory Model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Class Instances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Standard Streams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Arrays</a:t>
            </a:r>
          </a:p>
          <a:p>
            <a:endParaRPr lang="en-GB" altLang="tr-TR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63388-2D14-FECC-557B-E07CF1FD6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22978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1896"/>
            <a:ext cx="5161696" cy="105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207945"/>
            <a:ext cx="8604957" cy="51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55" y="578117"/>
            <a:ext cx="4888889" cy="90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5" y="1305717"/>
            <a:ext cx="8605293" cy="51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Additional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customer and account, lets have a bank then.</a:t>
            </a:r>
          </a:p>
          <a:p>
            <a:r>
              <a:rPr lang="en-US" dirty="0"/>
              <a:t>A bank has a name and customers.</a:t>
            </a:r>
            <a:endParaRPr lang="tr-TR" dirty="0"/>
          </a:p>
          <a:p>
            <a:endParaRPr lang="tr-TR" b="1" dirty="0"/>
          </a:p>
          <a:p>
            <a:r>
              <a:rPr lang="tr-TR" b="1" dirty="0"/>
              <a:t>Bank Class – Class Instances:</a:t>
            </a:r>
          </a:p>
          <a:p>
            <a:r>
              <a:rPr lang="en-US" dirty="0"/>
              <a:t>Only one name but multiple customers.</a:t>
            </a:r>
          </a:p>
          <a:p>
            <a:pPr lvl="1"/>
            <a:r>
              <a:rPr lang="en-US" dirty="0"/>
              <a:t>name (String)</a:t>
            </a:r>
          </a:p>
          <a:p>
            <a:pPr lvl="1"/>
            <a:r>
              <a:rPr lang="en-US" dirty="0"/>
              <a:t>customers (array)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How many customers? </a:t>
            </a:r>
          </a:p>
          <a:p>
            <a:pPr lvl="1"/>
            <a:r>
              <a:rPr lang="en-US" dirty="0"/>
              <a:t>Need to know in advance, why?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49080"/>
            <a:ext cx="658822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Class – Class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say a bank can have at most 3 customers.</a:t>
            </a:r>
          </a:p>
          <a:p>
            <a:r>
              <a:rPr lang="en-US" dirty="0"/>
              <a:t>Create an array of size 3</a:t>
            </a:r>
            <a:endParaRPr lang="tr-TR" dirty="0"/>
          </a:p>
          <a:p>
            <a:endParaRPr lang="tr-TR" dirty="0"/>
          </a:p>
          <a:p>
            <a:r>
              <a:rPr lang="en-US" dirty="0"/>
              <a:t>But you don’t have to use all 3 customers. </a:t>
            </a:r>
            <a:endParaRPr lang="tr-TR" dirty="0"/>
          </a:p>
          <a:p>
            <a:pPr lvl="1"/>
            <a:r>
              <a:rPr lang="en-US" dirty="0"/>
              <a:t>It can be less. </a:t>
            </a:r>
            <a:endParaRPr lang="tr-TR" dirty="0"/>
          </a:p>
          <a:p>
            <a:pPr lvl="1"/>
            <a:r>
              <a:rPr lang="en-US" dirty="0"/>
              <a:t>Therefore keep the number of customers value in a variable.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33056"/>
            <a:ext cx="6480720" cy="15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Class -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banks have no customers.</a:t>
            </a:r>
          </a:p>
          <a:p>
            <a:r>
              <a:rPr lang="en-US" dirty="0"/>
              <a:t>What should be the constructor arguments?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58" y="2643030"/>
            <a:ext cx="6311192" cy="22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Class – Adding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addCustomer</a:t>
            </a:r>
            <a:r>
              <a:rPr lang="en-US" dirty="0"/>
              <a:t> method to add customers.</a:t>
            </a:r>
          </a:p>
          <a:p>
            <a:r>
              <a:rPr lang="en-US" dirty="0"/>
              <a:t>This method takes one customer as an argument.</a:t>
            </a:r>
          </a:p>
          <a:p>
            <a:r>
              <a:rPr lang="en-US" dirty="0"/>
              <a:t>It updates the array and the </a:t>
            </a:r>
            <a:r>
              <a:rPr lang="en-US" dirty="0" err="1"/>
              <a:t>numCustomers</a:t>
            </a:r>
            <a:r>
              <a:rPr lang="en-US" dirty="0"/>
              <a:t> value.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6849815" cy="15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Class – Other Functions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517" y="3501008"/>
            <a:ext cx="6182965" cy="19810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4574656" cy="20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we have an application which takes customer information in runtime from users.</a:t>
            </a:r>
          </a:p>
          <a:p>
            <a:r>
              <a:rPr lang="en-US" dirty="0"/>
              <a:t>We need to use Scanner in order to read the input from the console.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12976"/>
            <a:ext cx="742582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0848"/>
            <a:ext cx="645652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6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customer, what kind of information do we need?</a:t>
            </a:r>
            <a:endParaRPr lang="tr-TR" dirty="0"/>
          </a:p>
          <a:p>
            <a:endParaRPr lang="tr-TR" dirty="0"/>
          </a:p>
          <a:p>
            <a:r>
              <a:rPr lang="en-US" dirty="0"/>
              <a:t>Name</a:t>
            </a:r>
          </a:p>
          <a:p>
            <a:r>
              <a:rPr lang="en-US" dirty="0"/>
              <a:t>Account</a:t>
            </a:r>
          </a:p>
          <a:p>
            <a:pPr lvl="1"/>
            <a:r>
              <a:rPr lang="en-US" dirty="0"/>
              <a:t>Balance</a:t>
            </a:r>
          </a:p>
          <a:p>
            <a:pPr lvl="1"/>
            <a:r>
              <a:rPr lang="en-US" dirty="0"/>
              <a:t>Currency</a:t>
            </a:r>
          </a:p>
          <a:p>
            <a:pPr lvl="1"/>
            <a:r>
              <a:rPr lang="en-US" dirty="0"/>
              <a:t>Number?</a:t>
            </a:r>
          </a:p>
          <a:p>
            <a:pPr lvl="2"/>
            <a:r>
              <a:rPr lang="en-US" dirty="0"/>
              <a:t>The system can assign the next available account number to the account.</a:t>
            </a:r>
          </a:p>
          <a:p>
            <a:pPr lvl="2"/>
            <a:r>
              <a:rPr lang="en-US" dirty="0"/>
              <a:t>Need to keep a counter for account number.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806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implement a bank account program</a:t>
            </a:r>
          </a:p>
          <a:p>
            <a:r>
              <a:rPr lang="en-US" dirty="0"/>
              <a:t>What type of information do we need for a bank account?</a:t>
            </a:r>
          </a:p>
          <a:p>
            <a:pPr lvl="1"/>
            <a:r>
              <a:rPr lang="en-US" dirty="0"/>
              <a:t>Account ID 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Balance (double)</a:t>
            </a:r>
          </a:p>
          <a:p>
            <a:pPr lvl="1"/>
            <a:r>
              <a:rPr lang="en-US" dirty="0"/>
              <a:t>Currency (String)</a:t>
            </a:r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99323"/>
            <a:ext cx="7740860" cy="32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06019"/>
            <a:ext cx="6624736" cy="53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the memory model after user enters</a:t>
            </a:r>
          </a:p>
          <a:p>
            <a:pPr lvl="1"/>
            <a:r>
              <a:rPr lang="en-US" dirty="0"/>
              <a:t>‘‘Ali’’ for customer name</a:t>
            </a:r>
          </a:p>
          <a:p>
            <a:pPr lvl="1"/>
            <a:r>
              <a:rPr lang="en-US" dirty="0"/>
              <a:t>‘‘TL’’ for account’s currency</a:t>
            </a:r>
          </a:p>
          <a:p>
            <a:pPr lvl="1"/>
            <a:r>
              <a:rPr lang="en-US" dirty="0"/>
              <a:t>100 for initial balance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How many objects are we going to create?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4941168"/>
            <a:ext cx="7732296" cy="7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The path is from inside out.</a:t>
            </a:r>
          </a:p>
          <a:p>
            <a:r>
              <a:rPr lang="en-US" dirty="0"/>
              <a:t>User entered </a:t>
            </a:r>
          </a:p>
          <a:p>
            <a:pPr lvl="1"/>
            <a:r>
              <a:rPr lang="tr-TR" b="1" dirty="0"/>
              <a:t> "</a:t>
            </a:r>
            <a:r>
              <a:rPr lang="en-US" dirty="0"/>
              <a:t>TL</a:t>
            </a:r>
            <a:r>
              <a:rPr lang="tr-TR" b="1" dirty="0"/>
              <a:t>"</a:t>
            </a:r>
            <a:r>
              <a:rPr lang="en-US" dirty="0"/>
              <a:t> for account’s currency</a:t>
            </a:r>
          </a:p>
          <a:p>
            <a:pPr lvl="1"/>
            <a:r>
              <a:rPr lang="tr-TR" dirty="0"/>
              <a:t> </a:t>
            </a:r>
            <a:r>
              <a:rPr lang="en-US" dirty="0"/>
              <a:t>100 for initial balance</a:t>
            </a:r>
          </a:p>
          <a:p>
            <a:r>
              <a:rPr lang="tr-TR" dirty="0"/>
              <a:t> </a:t>
            </a:r>
            <a:r>
              <a:rPr lang="en-US" dirty="0"/>
              <a:t>Return its reference to</a:t>
            </a:r>
          </a:p>
          <a:p>
            <a:r>
              <a:rPr lang="en-US" dirty="0"/>
              <a:t> Customer constructor.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0" y="1340768"/>
            <a:ext cx="6554090" cy="60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564904"/>
            <a:ext cx="2076190" cy="36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9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Save customer’s </a:t>
            </a:r>
            <a:br>
              <a:rPr lang="tr-TR" dirty="0"/>
            </a:br>
            <a:r>
              <a:rPr lang="en-US" dirty="0"/>
              <a:t>address at bank’s </a:t>
            </a:r>
            <a:br>
              <a:rPr lang="tr-TR" dirty="0"/>
            </a:br>
            <a:r>
              <a:rPr lang="en-US" dirty="0"/>
              <a:t>customer array 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5537"/>
            <a:ext cx="6554090" cy="60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204864"/>
            <a:ext cx="4590476" cy="36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0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56241"/>
            <a:ext cx="8604956" cy="52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9" y="0"/>
            <a:ext cx="7886782" cy="65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8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are fixed length. </a:t>
            </a:r>
          </a:p>
          <a:p>
            <a:r>
              <a:rPr lang="en-US" dirty="0"/>
              <a:t>We need a data structure that can be resized.</a:t>
            </a:r>
          </a:p>
          <a:p>
            <a:pPr lvl="1"/>
            <a:r>
              <a:rPr lang="tr-TR" dirty="0"/>
              <a:t>ArrayList</a:t>
            </a:r>
          </a:p>
          <a:p>
            <a:endParaRPr lang="tr-TR" dirty="0"/>
          </a:p>
          <a:p>
            <a:endParaRPr lang="tr-TR" dirty="0"/>
          </a:p>
          <a:p>
            <a:r>
              <a:rPr lang="en-US" dirty="0" err="1"/>
              <a:t>ArrayList</a:t>
            </a:r>
            <a:endParaRPr lang="en-US" dirty="0"/>
          </a:p>
          <a:p>
            <a:pPr lvl="1"/>
            <a:r>
              <a:rPr lang="en-US" dirty="0"/>
              <a:t>Dynamic in size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ArrayList</a:t>
            </a:r>
            <a:r>
              <a:rPr lang="en-US" dirty="0"/>
              <a:t> slides ...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85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ArrayList</a:t>
            </a:r>
            <a:endParaRPr lang="en-US" dirty="0"/>
          </a:p>
          <a:p>
            <a:endParaRPr lang="en-US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We don’t need </a:t>
            </a:r>
            <a:br>
              <a:rPr lang="tr-TR" dirty="0"/>
            </a:br>
            <a:r>
              <a:rPr lang="en-US" dirty="0" err="1"/>
              <a:t>numCustomers</a:t>
            </a:r>
            <a:r>
              <a:rPr lang="en-US" dirty="0"/>
              <a:t> </a:t>
            </a:r>
            <a:br>
              <a:rPr lang="tr-TR" dirty="0"/>
            </a:br>
            <a:r>
              <a:rPr lang="en-US" dirty="0"/>
              <a:t>anymore.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581" y="1125537"/>
            <a:ext cx="4970887" cy="53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4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C22A-508A-3C3D-BBDB-67DB55D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D85-9E8D-EB51-448A-C7525381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B0F0"/>
                </a:solidFill>
              </a:rPr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DE224-DC17-8872-681C-6B455173D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212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>
                <a:solidFill>
                  <a:srgbClr val="C00000"/>
                </a:solidFill>
              </a:rPr>
              <a:t>i</a:t>
            </a:r>
            <a:r>
              <a:rPr lang="en-US" dirty="0" err="1">
                <a:solidFill>
                  <a:srgbClr val="C00000"/>
                </a:solidFill>
              </a:rPr>
              <a:t>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double</a:t>
            </a:r>
            <a:r>
              <a:rPr lang="en-US" dirty="0"/>
              <a:t> are primitive types</a:t>
            </a:r>
          </a:p>
          <a:p>
            <a:r>
              <a:rPr lang="tr-TR" dirty="0"/>
              <a:t> </a:t>
            </a:r>
            <a:r>
              <a:rPr lang="en-US" b="1" dirty="0"/>
              <a:t>String</a:t>
            </a:r>
            <a:r>
              <a:rPr lang="en-US" dirty="0"/>
              <a:t> is an object type</a:t>
            </a:r>
            <a:endParaRPr lang="tr-TR" dirty="0"/>
          </a:p>
          <a:p>
            <a:r>
              <a:rPr lang="en-US" dirty="0"/>
              <a:t>What is primitive type? What is object type?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5537"/>
            <a:ext cx="7161804" cy="29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Primitive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types</a:t>
            </a:r>
          </a:p>
          <a:p>
            <a:pPr lvl="1"/>
            <a:r>
              <a:rPr lang="en-US" dirty="0"/>
              <a:t>byte</a:t>
            </a:r>
          </a:p>
          <a:p>
            <a:pPr lvl="1"/>
            <a:r>
              <a:rPr lang="en-US" dirty="0"/>
              <a:t>short (16 bit signed)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(32 bit signed)</a:t>
            </a:r>
          </a:p>
          <a:p>
            <a:pPr lvl="1"/>
            <a:r>
              <a:rPr lang="en-US" dirty="0"/>
              <a:t>long (64 bit) </a:t>
            </a:r>
          </a:p>
          <a:p>
            <a:pPr lvl="1"/>
            <a:r>
              <a:rPr lang="en-US" dirty="0"/>
              <a:t>float (32 bit floating point)</a:t>
            </a:r>
          </a:p>
          <a:p>
            <a:pPr lvl="1"/>
            <a:r>
              <a:rPr lang="en-US" dirty="0"/>
              <a:t>double (64 bit floating point)</a:t>
            </a:r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</a:p>
          <a:p>
            <a:pPr lvl="1"/>
            <a:r>
              <a:rPr lang="tr-TR" dirty="0"/>
              <a:t>c</a:t>
            </a:r>
            <a:r>
              <a:rPr lang="en-US" dirty="0" err="1"/>
              <a:t>har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0281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else that is not primitive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All other user defined classes </a:t>
            </a:r>
          </a:p>
          <a:p>
            <a:r>
              <a:rPr lang="en-US" dirty="0"/>
              <a:t>An object can be created with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dirty="0"/>
              <a:t> keyword</a:t>
            </a:r>
          </a:p>
          <a:p>
            <a:pPr lvl="1"/>
            <a:r>
              <a:rPr lang="tr-TR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[10];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dirty="0"/>
              <a:t> keyword is used, some space to store this object is allocated from the memory. </a:t>
            </a:r>
          </a:p>
          <a:p>
            <a:r>
              <a:rPr lang="en-US" dirty="0"/>
              <a:t>Where in memory?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6241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  <a:r>
              <a:rPr lang="en-US" dirty="0" err="1">
                <a:solidFill>
                  <a:srgbClr val="C00000"/>
                </a:solidFill>
              </a:rPr>
              <a:t>int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double</a:t>
            </a:r>
            <a:r>
              <a:rPr lang="en-US" dirty="0"/>
              <a:t> are primitive types</a:t>
            </a:r>
          </a:p>
          <a:p>
            <a:r>
              <a:rPr lang="tr-TR" dirty="0"/>
              <a:t> </a:t>
            </a:r>
            <a:r>
              <a:rPr lang="en-US" b="1" dirty="0"/>
              <a:t>String</a:t>
            </a:r>
            <a:r>
              <a:rPr lang="en-US" dirty="0"/>
              <a:t> is an object type</a:t>
            </a:r>
          </a:p>
          <a:p>
            <a:r>
              <a:rPr lang="en-US" dirty="0"/>
              <a:t>How are they represented in memory?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5537"/>
            <a:ext cx="7602142" cy="31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Primitive types are stored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Stack</a:t>
            </a:r>
          </a:p>
          <a:p>
            <a:r>
              <a:rPr lang="en-US" dirty="0"/>
              <a:t>Objects are stored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Heap</a:t>
            </a:r>
          </a:p>
          <a:p>
            <a:r>
              <a:rPr lang="en-US" dirty="0"/>
              <a:t>What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Stack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Heap</a:t>
            </a:r>
            <a:r>
              <a:rPr lang="en-US" dirty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5537"/>
            <a:ext cx="7602142" cy="31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1065</Words>
  <Application>Microsoft Office PowerPoint</Application>
  <PresentationFormat>On-screen Show (4:3)</PresentationFormat>
  <Paragraphs>328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Courier New</vt:lpstr>
      <vt:lpstr>Times New Roman</vt:lpstr>
      <vt:lpstr>Bahcesehir master slide</vt:lpstr>
      <vt:lpstr>PowerPoint Presentation</vt:lpstr>
      <vt:lpstr>PowerPoint Presentation</vt:lpstr>
      <vt:lpstr>Outline</vt:lpstr>
      <vt:lpstr>Bank Account</vt:lpstr>
      <vt:lpstr>Bank Account</vt:lpstr>
      <vt:lpstr>Primitive types</vt:lpstr>
      <vt:lpstr>Object types</vt:lpstr>
      <vt:lpstr>Bank Account</vt:lpstr>
      <vt:lpstr>Bank Account</vt:lpstr>
      <vt:lpstr>Memory Allocation</vt:lpstr>
      <vt:lpstr>Memory Allocation</vt:lpstr>
      <vt:lpstr>Heaps</vt:lpstr>
      <vt:lpstr>Memory Allocation</vt:lpstr>
      <vt:lpstr>Memory Allocation</vt:lpstr>
      <vt:lpstr>Bank Account</vt:lpstr>
      <vt:lpstr>Bank Account</vt:lpstr>
      <vt:lpstr>Bank Account</vt:lpstr>
      <vt:lpstr>Member Functions</vt:lpstr>
      <vt:lpstr>Current Account Class (Version 15)</vt:lpstr>
      <vt:lpstr>Another class</vt:lpstr>
      <vt:lpstr>Customer Class</vt:lpstr>
      <vt:lpstr>Using Customer Class</vt:lpstr>
      <vt:lpstr>Draw the Memory Model</vt:lpstr>
      <vt:lpstr>What is the output?</vt:lpstr>
      <vt:lpstr>Before and After deposit</vt:lpstr>
      <vt:lpstr>What is the output?</vt:lpstr>
      <vt:lpstr>Before and After setCurrency</vt:lpstr>
      <vt:lpstr>What is the final memory model?</vt:lpstr>
      <vt:lpstr>PowerPoint Presentation</vt:lpstr>
      <vt:lpstr>PowerPoint Presentation</vt:lpstr>
      <vt:lpstr>PowerPoint Presentation</vt:lpstr>
      <vt:lpstr>Additional Classes</vt:lpstr>
      <vt:lpstr>Bank Class – Class Instances</vt:lpstr>
      <vt:lpstr>Bank Class - Constructor</vt:lpstr>
      <vt:lpstr>Bank Class – Adding Customers</vt:lpstr>
      <vt:lpstr>Bank Class – Other Functions</vt:lpstr>
      <vt:lpstr>Bank Application</vt:lpstr>
      <vt:lpstr>Standard Streams</vt:lpstr>
      <vt:lpstr>Bank Application</vt:lpstr>
      <vt:lpstr>Bank Application</vt:lpstr>
      <vt:lpstr>Memory Model?</vt:lpstr>
      <vt:lpstr>Memory Model</vt:lpstr>
      <vt:lpstr>Memory Model</vt:lpstr>
      <vt:lpstr>Memory Model</vt:lpstr>
      <vt:lpstr>Memory Model</vt:lpstr>
      <vt:lpstr>Arrays</vt:lpstr>
      <vt:lpstr>Bank Class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506</cp:revision>
  <dcterms:created xsi:type="dcterms:W3CDTF">2004-11-05T11:30:37Z</dcterms:created>
  <dcterms:modified xsi:type="dcterms:W3CDTF">2024-07-19T11:34:18Z</dcterms:modified>
</cp:coreProperties>
</file>