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507" r:id="rId2"/>
    <p:sldId id="355" r:id="rId3"/>
    <p:sldId id="404" r:id="rId4"/>
    <p:sldId id="508" r:id="rId5"/>
    <p:sldId id="710" r:id="rId6"/>
    <p:sldId id="709" r:id="rId7"/>
    <p:sldId id="711" r:id="rId8"/>
    <p:sldId id="712" r:id="rId9"/>
    <p:sldId id="713" r:id="rId10"/>
    <p:sldId id="714" r:id="rId11"/>
    <p:sldId id="716" r:id="rId12"/>
    <p:sldId id="717" r:id="rId13"/>
    <p:sldId id="718" r:id="rId14"/>
    <p:sldId id="719" r:id="rId15"/>
    <p:sldId id="715" r:id="rId16"/>
    <p:sldId id="720" r:id="rId17"/>
    <p:sldId id="722" r:id="rId18"/>
    <p:sldId id="723" r:id="rId19"/>
    <p:sldId id="721" r:id="rId20"/>
    <p:sldId id="724" r:id="rId21"/>
    <p:sldId id="725" r:id="rId22"/>
    <p:sldId id="726" r:id="rId23"/>
    <p:sldId id="727" r:id="rId24"/>
    <p:sldId id="728" r:id="rId25"/>
    <p:sldId id="730" r:id="rId26"/>
    <p:sldId id="731" r:id="rId27"/>
    <p:sldId id="732" r:id="rId28"/>
    <p:sldId id="706" r:id="rId29"/>
  </p:sldIdLst>
  <p:sldSz cx="9144000" cy="6858000" type="screen4x3"/>
  <p:notesSz cx="6642100" cy="9653588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996633"/>
    <a:srgbClr val="BA0698"/>
    <a:srgbClr val="CCFFFF"/>
    <a:srgbClr val="FFEC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068" autoAdjust="0"/>
  </p:normalViewPr>
  <p:slideViewPr>
    <p:cSldViewPr>
      <p:cViewPr varScale="1">
        <p:scale>
          <a:sx n="100" d="100"/>
          <a:sy n="100" d="100"/>
        </p:scale>
        <p:origin x="145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797D7DB-1292-4C2B-9BEE-3D1F88C6E4E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82041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23900"/>
            <a:ext cx="4826000" cy="3619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584700"/>
            <a:ext cx="531495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7D1B35F-4AE8-4F50-9FF3-FA55D3B14EA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1442066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E98D93B3-19CB-F5B1-06E5-E5E8D6A45C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>
                <a:solidFill>
                  <a:schemeClr val="tx1"/>
                </a:solidFill>
              </a:rPr>
              <a:t>Copyright 2000 N. AYDIN. All rights reserved.</a:t>
            </a:r>
          </a:p>
        </p:txBody>
      </p:sp>
      <p:sp>
        <p:nvSpPr>
          <p:cNvPr id="6147" name="Rectangle 7">
            <a:extLst>
              <a:ext uri="{FF2B5EF4-FFF2-40B4-BE49-F238E27FC236}">
                <a16:creationId xmlns:a16="http://schemas.microsoft.com/office/drawing/2014/main" id="{B7484560-CBC1-7A3C-ECBA-E20AB58D82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fld id="{995FBE65-257E-4DEB-8382-5B929EEF0D04}" type="slidenum">
              <a:rPr lang="tr-TR" altLang="tr-TR" smtClean="0">
                <a:solidFill>
                  <a:schemeClr val="tx1"/>
                </a:solidFill>
              </a:rPr>
              <a:pPr/>
              <a:t>1</a:t>
            </a:fld>
            <a:endParaRPr lang="tr-TR" altLang="tr-TR">
              <a:solidFill>
                <a:schemeClr val="tx1"/>
              </a:solidFill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0DAD8AE5-E23C-C2A0-7C7E-325D6E0700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30250"/>
            <a:ext cx="4808538" cy="3606800"/>
          </a:xfrm>
          <a:ln/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176ADE2A-602E-9C2D-FFAB-2D8837BB9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2650" y="4583113"/>
            <a:ext cx="4875213" cy="4344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369" tIns="45184" rIns="90369" bIns="45184"/>
          <a:lstStyle/>
          <a:p>
            <a:pPr eaLnBrk="1" hangingPunct="1"/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2936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57175" indent="0" algn="ctr">
              <a:buNone/>
              <a:defRPr/>
            </a:lvl2pPr>
            <a:lvl3pPr marL="514350" indent="0" algn="ctr">
              <a:buNone/>
              <a:defRPr/>
            </a:lvl3pPr>
            <a:lvl4pPr marL="771525" indent="0" algn="ctr">
              <a:buNone/>
              <a:defRPr/>
            </a:lvl4pPr>
            <a:lvl5pPr marL="1028700" indent="0" algn="ctr">
              <a:buNone/>
              <a:defRPr/>
            </a:lvl5pPr>
            <a:lvl6pPr marL="1285875" indent="0" algn="ctr">
              <a:buNone/>
              <a:defRPr/>
            </a:lvl6pPr>
            <a:lvl7pPr marL="1543050" indent="0" algn="ctr">
              <a:buNone/>
              <a:defRPr/>
            </a:lvl7pPr>
            <a:lvl8pPr marL="1800225" indent="0" algn="ctr">
              <a:buNone/>
              <a:defRPr/>
            </a:lvl8pPr>
            <a:lvl9pPr marL="20574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006FA-D0EA-4E89-8971-6241876F26B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2167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4A56-DE4D-4ABE-A358-2049E491923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380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03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03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E341F-692B-4323-AD00-311EB5C4E9F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82788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12DBC-736C-4DEC-AEAE-72DF32F5E5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60816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1688" y="11255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1688" y="36909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E441B-D185-4DAB-A789-31BCDEB6376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0782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3538" y="1125538"/>
            <a:ext cx="8370930" cy="539909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5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B80BB-128E-4902-B3C3-D56A4AC2847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0084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/>
            </a:lvl1pPr>
            <a:lvl2pPr marL="257175" indent="0">
              <a:buNone/>
              <a:defRPr sz="1013"/>
            </a:lvl2pPr>
            <a:lvl3pPr marL="514350" indent="0">
              <a:buNone/>
              <a:defRPr sz="900"/>
            </a:lvl3pPr>
            <a:lvl4pPr marL="771525" indent="0">
              <a:buNone/>
              <a:defRPr sz="788"/>
            </a:lvl4pPr>
            <a:lvl5pPr marL="1028700" indent="0">
              <a:buNone/>
              <a:defRPr sz="788"/>
            </a:lvl5pPr>
            <a:lvl6pPr marL="1285875" indent="0">
              <a:buNone/>
              <a:defRPr sz="788"/>
            </a:lvl6pPr>
            <a:lvl7pPr marL="1543050" indent="0">
              <a:buNone/>
              <a:defRPr sz="788"/>
            </a:lvl7pPr>
            <a:lvl8pPr marL="1800225" indent="0">
              <a:buNone/>
              <a:defRPr sz="788"/>
            </a:lvl8pPr>
            <a:lvl9pPr marL="205740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FD5E1-54BF-4A4A-AE42-66A6189F67D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3860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06ABE-9823-4A2D-85FA-9E38D57ED23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9908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AA99-5845-4832-9CA7-64C548B3A4B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7428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FCA22-3DF8-4E6A-B3CE-ABF16B37C35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1466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C6466-14BB-4F17-B43D-F368CAF0225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5909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C10A5-DDD2-430D-ABDC-C4A8E43C1C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9612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3AEA0-EE63-4438-A6E8-1D10FD30B49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4814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9" y="1125538"/>
            <a:ext cx="8280400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dirty="0"/>
              <a:t>Click to edit Master text styles</a:t>
            </a:r>
          </a:p>
          <a:p>
            <a:pPr lvl="1"/>
            <a:r>
              <a:rPr lang="en-US" altLang="tr-TR" dirty="0"/>
              <a:t>Second level</a:t>
            </a:r>
          </a:p>
          <a:p>
            <a:pPr lvl="2"/>
            <a:r>
              <a:rPr lang="en-US" altLang="tr-TR" dirty="0"/>
              <a:t>Third level</a:t>
            </a:r>
          </a:p>
          <a:p>
            <a:pPr lvl="3"/>
            <a:r>
              <a:rPr lang="en-US" altLang="tr-TR" dirty="0"/>
              <a:t>Fourth level</a:t>
            </a:r>
          </a:p>
          <a:p>
            <a:pPr lvl="4"/>
            <a:r>
              <a:rPr lang="en-US" altLang="tr-TR" dirty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24629"/>
            <a:ext cx="1905000" cy="333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675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D8C8213-E9CE-4B62-9324-B8540159252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0" y="4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5pPr>
      <a:lvl6pPr marL="25717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6pPr>
      <a:lvl7pPr marL="51435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7pPr>
      <a:lvl8pPr marL="77152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8pPr>
      <a:lvl9pPr marL="102870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9pPr>
    </p:titleStyle>
    <p:bodyStyle>
      <a:lvl1pPr marL="192881" indent="-192881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rtl="0" eaLnBrk="0" fontAlgn="base" hangingPunct="0">
        <a:spcBef>
          <a:spcPct val="20000"/>
        </a:spcBef>
        <a:spcAft>
          <a:spcPct val="0"/>
        </a:spcAft>
        <a:buChar char="–"/>
        <a:defRPr kumimoji="1" sz="1575">
          <a:solidFill>
            <a:srgbClr val="FF3300"/>
          </a:solidFill>
          <a:latin typeface="+mn-lt"/>
        </a:defRPr>
      </a:lvl2pPr>
      <a:lvl3pPr marL="64293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350">
          <a:solidFill>
            <a:schemeClr val="accent2"/>
          </a:solidFill>
          <a:latin typeface="+mn-lt"/>
        </a:defRPr>
      </a:lvl3pPr>
      <a:lvl4pPr marL="900113" indent="-128588" algn="l" rtl="0" eaLnBrk="0" fontAlgn="base" hangingPunct="0">
        <a:spcBef>
          <a:spcPct val="20000"/>
        </a:spcBef>
        <a:spcAft>
          <a:spcPct val="0"/>
        </a:spcAft>
        <a:buChar char="–"/>
        <a:defRPr kumimoji="1" sz="1125">
          <a:solidFill>
            <a:schemeClr val="tx1"/>
          </a:solidFill>
          <a:latin typeface="+mn-lt"/>
        </a:defRPr>
      </a:lvl4pPr>
      <a:lvl5pPr marL="115728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5pPr>
      <a:lvl6pPr marL="141446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6pPr>
      <a:lvl7pPr marL="167163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7pPr>
      <a:lvl8pPr marL="192881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8pPr>
      <a:lvl9pPr marL="218598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">
            <a:extLst>
              <a:ext uri="{FF2B5EF4-FFF2-40B4-BE49-F238E27FC236}">
                <a16:creationId xmlns:a16="http://schemas.microsoft.com/office/drawing/2014/main" id="{A4F0290F-906C-FE9D-0AE3-62EFD59D8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640" y="1862826"/>
            <a:ext cx="6534726" cy="451850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CS105 </a:t>
            </a:r>
          </a:p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Introduction to Object-Oriented Programming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C00000"/>
                </a:solidFill>
                <a:cs typeface="Times New Roman" panose="02020603050405020304" pitchFamily="18" charset="0"/>
              </a:rPr>
              <a:t>Prof. Dr. Nizamettin AYDIN</a:t>
            </a: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BA0698"/>
                </a:solidFill>
                <a:cs typeface="Times New Roman" panose="02020603050405020304" pitchFamily="18" charset="0"/>
              </a:rPr>
              <a:t>naydin@itu.edu.tr</a:t>
            </a:r>
          </a:p>
          <a:p>
            <a:pPr algn="ctr" eaLnBrk="1" hangingPunct="1">
              <a:buNone/>
            </a:pPr>
            <a:r>
              <a:rPr lang="en-US" altLang="tr-TR" sz="2700" b="1" dirty="0">
                <a:solidFill>
                  <a:srgbClr val="0070C0"/>
                </a:solidFill>
                <a:cs typeface="Times New Roman" panose="02020603050405020304" pitchFamily="18" charset="0"/>
              </a:rPr>
              <a:t>nizamettin.aydin@ozyegin.edu.tr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124" name="Rectangle 9">
            <a:extLst>
              <a:ext uri="{FF2B5EF4-FFF2-40B4-BE49-F238E27FC236}">
                <a16:creationId xmlns:a16="http://schemas.microsoft.com/office/drawing/2014/main" id="{EA151DCE-3727-280C-DAB8-D56F2FEDD4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altLang="tr-TR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62E90F-C089-97B1-7C91-D4F902315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</a:t>
            </a:fld>
            <a:endParaRPr lang="en-US" altLang="tr-TR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0B122F-3563-9F7F-13AE-13F03B105E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4059" y="-4911"/>
            <a:ext cx="2535881" cy="7651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25DFA59-7EE5-698B-B9AE-399D19B1D4C6}"/>
              </a:ext>
            </a:extLst>
          </p:cNvPr>
          <p:cNvSpPr/>
          <p:nvPr/>
        </p:nvSpPr>
        <p:spPr bwMode="auto">
          <a:xfrm>
            <a:off x="386532" y="3429001"/>
            <a:ext cx="8397933" cy="2088231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126125-227F-F7C7-9921-62766A6D8608}"/>
              </a:ext>
            </a:extLst>
          </p:cNvPr>
          <p:cNvSpPr/>
          <p:nvPr/>
        </p:nvSpPr>
        <p:spPr bwMode="auto">
          <a:xfrm>
            <a:off x="386533" y="1125537"/>
            <a:ext cx="8397933" cy="2196205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A36D91-467E-EE15-1C9E-CDFD2322E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this</a:t>
            </a:r>
            <a:r>
              <a:rPr lang="en-GB" dirty="0"/>
              <a:t> (first use case)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4430E-3FC0-9A78-D3EA-85C153BF1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setInterestRate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(String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 32.88;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)){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* 32.88;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||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4476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076325" marR="0" lvl="0" indent="0" algn="l" defTabSz="914400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setCurrency(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6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.getBalance()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6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.getCurrency()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setInterestRate(</a:t>
            </a:r>
            <a:r>
              <a:rPr lang="en-US" sz="1600" b="1" dirty="0">
                <a:latin typeface="CourierNewPSMT"/>
              </a:rPr>
              <a:t>0.02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6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.getInterestRate()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lang="en-US" sz="1600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What should be the output?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F1FE5-4A18-3C46-C301-944D6F643F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10</a:t>
            </a:fld>
            <a:endParaRPr lang="en-US" altLang="tr-T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31DA2E-C90F-2B55-59FD-371DF957D4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0464" y="5427903"/>
            <a:ext cx="3077004" cy="10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22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36D91-467E-EE15-1C9E-CDFD2322E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this</a:t>
            </a:r>
            <a:r>
              <a:rPr lang="en-GB" dirty="0"/>
              <a:t> (first use case)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4430E-3FC0-9A78-D3EA-85C153BF1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setInterestRate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(String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 32.88;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)){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* 32.88;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||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4476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When class instance and parameter have the same names, the assignment operation has no effect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F1FE5-4A18-3C46-C301-944D6F643F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11</a:t>
            </a:fld>
            <a:endParaRPr lang="en-US" altLang="tr-TR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8AD646C-2799-5E7D-5555-64101F25E3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4352" y="4365104"/>
            <a:ext cx="3296110" cy="103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59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36D91-467E-EE15-1C9E-CDFD2322E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this</a:t>
            </a:r>
            <a:r>
              <a:rPr lang="en-GB" dirty="0"/>
              <a:t> (first use case)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4430E-3FC0-9A78-D3EA-85C153BF1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The parameters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interestRate</a:t>
            </a:r>
            <a:r>
              <a:rPr lang="en-US" dirty="0"/>
              <a:t> and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currency</a:t>
            </a:r>
            <a:r>
              <a:rPr lang="en-US" dirty="0"/>
              <a:t> shadow the class instances.</a:t>
            </a:r>
          </a:p>
          <a:p>
            <a:pPr marL="361950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sz="2000" b="1" dirty="0">
              <a:solidFill>
                <a:srgbClr val="C00000"/>
              </a:solidFill>
              <a:latin typeface="CourierNewPSMT"/>
            </a:endParaRPr>
          </a:p>
          <a:p>
            <a:pPr marL="361950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2000" b="1" dirty="0">
                <a:solidFill>
                  <a:srgbClr val="C00000"/>
                </a:solidFill>
                <a:latin typeface="CourierNewPSMT"/>
              </a:rPr>
              <a:t>public void</a:t>
            </a:r>
            <a:r>
              <a:rPr lang="en-US" sz="2000" b="1" dirty="0">
                <a:solidFill>
                  <a:srgbClr val="000000"/>
                </a:solidFill>
                <a:latin typeface="CourierNewPSMT"/>
              </a:rPr>
              <a:t> </a:t>
            </a:r>
            <a:r>
              <a:rPr kumimoji="0" lang="en-US" sz="2000" b="1" dirty="0" err="1">
                <a:solidFill>
                  <a:srgbClr val="000000"/>
                </a:solidFill>
                <a:latin typeface="CourierNewPSMT"/>
              </a:rPr>
              <a:t>setInterestRate</a:t>
            </a:r>
            <a:r>
              <a:rPr lang="en-US" sz="2000" b="1" dirty="0">
                <a:solidFill>
                  <a:srgbClr val="000000"/>
                </a:solidFill>
                <a:latin typeface="CourierNewPSMT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NewPSMT"/>
              </a:rPr>
              <a:t>double</a:t>
            </a:r>
            <a:r>
              <a:rPr lang="en-US" sz="2000" b="1" dirty="0">
                <a:solidFill>
                  <a:srgbClr val="000000"/>
                </a:solidFill>
                <a:latin typeface="CourierNewPSMT"/>
              </a:rPr>
              <a:t> </a:t>
            </a:r>
            <a:r>
              <a:rPr lang="en-US" sz="2000" b="1" dirty="0">
                <a:solidFill>
                  <a:srgbClr val="996633"/>
                </a:solidFill>
                <a:latin typeface="CourierNewPSMT"/>
              </a:rPr>
              <a:t>interestRate</a:t>
            </a:r>
            <a:r>
              <a:rPr lang="en-US" sz="2000" b="1" dirty="0">
                <a:solidFill>
                  <a:srgbClr val="000000"/>
                </a:solidFill>
                <a:latin typeface="CourierNewPSMT"/>
              </a:rPr>
              <a:t>) {</a:t>
            </a:r>
          </a:p>
          <a:p>
            <a:pPr marL="714375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2000" b="1" dirty="0">
                <a:solidFill>
                  <a:srgbClr val="996633"/>
                </a:solidFill>
                <a:latin typeface="CourierNewPSMT"/>
              </a:rPr>
              <a:t>interestRate</a:t>
            </a:r>
            <a:r>
              <a:rPr kumimoji="0" lang="en-US" sz="20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2000" b="1" dirty="0">
                <a:solidFill>
                  <a:srgbClr val="000000"/>
                </a:solidFill>
                <a:latin typeface="CourierNewPSMT"/>
              </a:rPr>
              <a:t>=</a:t>
            </a:r>
            <a:r>
              <a:rPr kumimoji="0" lang="en-US" sz="20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lang="en-US" sz="2000" b="1" dirty="0">
                <a:solidFill>
                  <a:srgbClr val="996633"/>
                </a:solidFill>
                <a:latin typeface="CourierNewPSMT"/>
              </a:rPr>
              <a:t>interestRate</a:t>
            </a:r>
            <a:r>
              <a:rPr kumimoji="0" lang="en-US" sz="2000" b="1" dirty="0">
                <a:solidFill>
                  <a:srgbClr val="000000"/>
                </a:solidFill>
                <a:latin typeface="CourierNewPSMT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dirty="0"/>
              <a:t>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interestRate</a:t>
            </a:r>
            <a:r>
              <a:rPr lang="en-US" dirty="0"/>
              <a:t> assigns the parameter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interestRate</a:t>
            </a:r>
            <a:r>
              <a:rPr lang="en-US" dirty="0"/>
              <a:t> to itself, causing no change whatsoever.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In such cases you can use the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this </a:t>
            </a:r>
            <a:r>
              <a:rPr lang="en-US" dirty="0"/>
              <a:t>keyword to reach the class instances.</a:t>
            </a:r>
          </a:p>
          <a:p>
            <a:pPr marL="361950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2000" b="1" dirty="0">
                <a:solidFill>
                  <a:srgbClr val="C00000"/>
                </a:solidFill>
                <a:latin typeface="CourierNewPSMT"/>
              </a:rPr>
              <a:t>public void</a:t>
            </a:r>
            <a:r>
              <a:rPr lang="en-US" sz="2000" b="1" dirty="0">
                <a:solidFill>
                  <a:srgbClr val="000000"/>
                </a:solidFill>
                <a:latin typeface="CourierNewPSMT"/>
              </a:rPr>
              <a:t> </a:t>
            </a:r>
            <a:r>
              <a:rPr kumimoji="0" lang="en-US" sz="2000" b="1" dirty="0" err="1">
                <a:solidFill>
                  <a:srgbClr val="000000"/>
                </a:solidFill>
                <a:latin typeface="CourierNewPSMT"/>
              </a:rPr>
              <a:t>setInterestRate</a:t>
            </a:r>
            <a:r>
              <a:rPr lang="en-US" sz="2000" b="1" dirty="0">
                <a:solidFill>
                  <a:srgbClr val="000000"/>
                </a:solidFill>
                <a:latin typeface="CourierNewPSMT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NewPSMT"/>
              </a:rPr>
              <a:t>double</a:t>
            </a:r>
            <a:r>
              <a:rPr lang="en-US" sz="2000" b="1" dirty="0">
                <a:solidFill>
                  <a:srgbClr val="000000"/>
                </a:solidFill>
                <a:latin typeface="CourierNewPSMT"/>
              </a:rPr>
              <a:t> </a:t>
            </a:r>
            <a:r>
              <a:rPr lang="en-US" sz="2000" b="1" dirty="0">
                <a:solidFill>
                  <a:srgbClr val="996633"/>
                </a:solidFill>
                <a:latin typeface="CourierNewPSMT"/>
              </a:rPr>
              <a:t>interestRate</a:t>
            </a:r>
            <a:r>
              <a:rPr lang="en-US" sz="2000" b="1" dirty="0">
                <a:solidFill>
                  <a:srgbClr val="000000"/>
                </a:solidFill>
                <a:latin typeface="CourierNewPSMT"/>
              </a:rPr>
              <a:t>) {</a:t>
            </a:r>
          </a:p>
          <a:p>
            <a:pPr marL="714375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2000" b="1" dirty="0" err="1">
                <a:solidFill>
                  <a:srgbClr val="C00000"/>
                </a:solidFill>
                <a:latin typeface="CourierNewPSMT"/>
              </a:rPr>
              <a:t>this</a:t>
            </a:r>
            <a:r>
              <a:rPr lang="en-US" sz="2000" b="1" dirty="0" err="1">
                <a:latin typeface="CourierNewPSMT"/>
              </a:rPr>
              <a:t>.</a:t>
            </a:r>
            <a:r>
              <a:rPr lang="en-US" sz="2000" b="1" dirty="0" err="1">
                <a:solidFill>
                  <a:srgbClr val="996633"/>
                </a:solidFill>
                <a:latin typeface="CourierNewPSMT"/>
              </a:rPr>
              <a:t>interestRate</a:t>
            </a:r>
            <a:r>
              <a:rPr kumimoji="0" lang="en-US" sz="20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2000" b="1" dirty="0">
                <a:solidFill>
                  <a:srgbClr val="000000"/>
                </a:solidFill>
                <a:latin typeface="CourierNewPSMT"/>
              </a:rPr>
              <a:t>=</a:t>
            </a:r>
            <a:r>
              <a:rPr kumimoji="0" lang="en-US" sz="20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lang="en-US" sz="2000" b="1" dirty="0">
                <a:solidFill>
                  <a:srgbClr val="996633"/>
                </a:solidFill>
                <a:latin typeface="CourierNewPSMT"/>
              </a:rPr>
              <a:t>interestRate</a:t>
            </a:r>
            <a:r>
              <a:rPr kumimoji="0" lang="en-US" sz="2000" b="1" dirty="0">
                <a:solidFill>
                  <a:srgbClr val="000000"/>
                </a:solidFill>
                <a:latin typeface="CourierNewPSMT"/>
              </a:rPr>
              <a:t>;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F1FE5-4A18-3C46-C301-944D6F643F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2470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F70DE56-7F83-C672-DEF2-2197FD2E2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9814" y="4456481"/>
            <a:ext cx="990738" cy="108600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CEE7CE7-632D-FEAC-BA3C-E8F6D2EB63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9814" y="1747322"/>
            <a:ext cx="971686" cy="9526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7BA9E2B-1FA6-DC8A-7A43-4C41146652EC}"/>
              </a:ext>
            </a:extLst>
          </p:cNvPr>
          <p:cNvSpPr/>
          <p:nvPr/>
        </p:nvSpPr>
        <p:spPr bwMode="auto">
          <a:xfrm>
            <a:off x="413540" y="3968066"/>
            <a:ext cx="8397933" cy="2196205"/>
          </a:xfrm>
          <a:prstGeom prst="rect">
            <a:avLst/>
          </a:prstGeom>
          <a:solidFill>
            <a:srgbClr val="92D05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126125-227F-F7C7-9921-62766A6D8608}"/>
              </a:ext>
            </a:extLst>
          </p:cNvPr>
          <p:cNvSpPr/>
          <p:nvPr/>
        </p:nvSpPr>
        <p:spPr bwMode="auto">
          <a:xfrm>
            <a:off x="386533" y="1125537"/>
            <a:ext cx="8397933" cy="2196205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A36D91-467E-EE15-1C9E-CDFD2322E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this</a:t>
            </a:r>
            <a:r>
              <a:rPr lang="en-GB" dirty="0"/>
              <a:t> (first use case)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4430E-3FC0-9A78-D3EA-85C153BF1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setInterestRate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(String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 32.88;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)){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* 32.88;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||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4476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4476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>
              <a:solidFill>
                <a:srgbClr val="C00000"/>
              </a:solidFill>
              <a:latin typeface="CourierNewPSMT"/>
            </a:endParaRPr>
          </a:p>
          <a:p>
            <a:pPr marL="4476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>
              <a:solidFill>
                <a:srgbClr val="C00000"/>
              </a:solidFill>
              <a:latin typeface="CourierNewPSMT"/>
            </a:endParaRPr>
          </a:p>
          <a:p>
            <a:pPr marL="4476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>
              <a:solidFill>
                <a:srgbClr val="C00000"/>
              </a:solidFill>
              <a:latin typeface="CourierNewPSMT"/>
            </a:endParaRPr>
          </a:p>
          <a:p>
            <a:pPr marL="361950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1600" b="1" dirty="0">
                <a:solidFill>
                  <a:srgbClr val="C00000"/>
                </a:solidFill>
                <a:latin typeface="CourierNewPSMT"/>
              </a:rPr>
              <a:t>public void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 </a:t>
            </a:r>
            <a:r>
              <a:rPr kumimoji="0" lang="en-US" sz="1600" b="1" dirty="0" err="1">
                <a:solidFill>
                  <a:srgbClr val="000000"/>
                </a:solidFill>
                <a:latin typeface="CourierNewPSMT"/>
              </a:rPr>
              <a:t>setInterestRate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(</a:t>
            </a:r>
            <a:r>
              <a:rPr lang="en-US" sz="1600" b="1" dirty="0">
                <a:solidFill>
                  <a:srgbClr val="C00000"/>
                </a:solidFill>
                <a:latin typeface="CourierNewPSMT"/>
              </a:rPr>
              <a:t>double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 </a:t>
            </a:r>
            <a:r>
              <a:rPr lang="en-US" sz="1600" b="1" dirty="0">
                <a:solidFill>
                  <a:srgbClr val="996633"/>
                </a:solidFill>
                <a:latin typeface="CourierNewPSMT"/>
              </a:rPr>
              <a:t>interestRate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) {</a:t>
            </a:r>
          </a:p>
          <a:p>
            <a:pPr marL="714375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dirty="0" err="1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600" b="1" dirty="0" err="1">
                <a:latin typeface="CourierNewPSMT"/>
              </a:rPr>
              <a:t>.</a:t>
            </a:r>
            <a:r>
              <a:rPr lang="en-US" sz="1600" b="1" dirty="0" err="1">
                <a:solidFill>
                  <a:srgbClr val="996633"/>
                </a:solidFill>
                <a:latin typeface="CourierNewPSMT"/>
              </a:rPr>
              <a:t>interestRate</a:t>
            </a:r>
            <a:r>
              <a:rPr kumimoji="0"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=</a:t>
            </a:r>
            <a:r>
              <a:rPr kumimoji="0"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lang="en-US" sz="1600" b="1" dirty="0">
                <a:solidFill>
                  <a:srgbClr val="996633"/>
                </a:solidFill>
                <a:latin typeface="CourierNewPSMT"/>
              </a:rPr>
              <a:t>interestRate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;</a:t>
            </a:r>
          </a:p>
          <a:p>
            <a:pPr marL="361950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}</a:t>
            </a:r>
          </a:p>
          <a:p>
            <a:pPr marL="361950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1600" b="1" dirty="0">
                <a:solidFill>
                  <a:srgbClr val="C00000"/>
                </a:solidFill>
                <a:latin typeface="CourierNewPSMT"/>
              </a:rPr>
              <a:t>public void </a:t>
            </a:r>
            <a:r>
              <a:rPr lang="en-US" sz="1600" b="1" dirty="0" err="1">
                <a:solidFill>
                  <a:srgbClr val="000000"/>
                </a:solidFill>
                <a:latin typeface="CourierNewPSMT"/>
              </a:rPr>
              <a:t>setCurrency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(String </a:t>
            </a:r>
            <a:r>
              <a:rPr lang="en-US" sz="1600" b="1" dirty="0">
                <a:solidFill>
                  <a:srgbClr val="996633"/>
                </a:solidFill>
                <a:latin typeface="CourierNewPSMT"/>
              </a:rPr>
              <a:t>currency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) {</a:t>
            </a:r>
          </a:p>
          <a:p>
            <a:pPr marL="714375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dirty="0">
                <a:solidFill>
                  <a:srgbClr val="C00000"/>
                </a:solidFill>
                <a:latin typeface="CourierNewPSMT"/>
              </a:rPr>
              <a:t>if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 (</a:t>
            </a:r>
            <a:r>
              <a:rPr kumimoji="0" lang="en-US" sz="1600" b="1" dirty="0" err="1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600" b="1" dirty="0" err="1">
                <a:latin typeface="CourierNewPSMT"/>
              </a:rPr>
              <a:t>.</a:t>
            </a:r>
            <a:r>
              <a:rPr lang="en-US" sz="1600" b="1" dirty="0" err="1">
                <a:solidFill>
                  <a:srgbClr val="996633"/>
                </a:solidFill>
                <a:latin typeface="CourierNewPSMT"/>
              </a:rPr>
              <a:t>currency</a:t>
            </a:r>
            <a:r>
              <a:rPr lang="en-US" sz="1600" b="1" dirty="0" err="1">
                <a:solidFill>
                  <a:srgbClr val="000000"/>
                </a:solidFill>
                <a:latin typeface="CourierNewPSMT"/>
              </a:rPr>
              <a:t>.equals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(</a:t>
            </a:r>
            <a:r>
              <a:rPr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"TL"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) &amp;&amp; </a:t>
            </a:r>
            <a:r>
              <a:rPr lang="en-US" sz="1600" b="1" dirty="0">
                <a:solidFill>
                  <a:srgbClr val="996633"/>
                </a:solidFill>
                <a:latin typeface="CourierNewPSMT"/>
              </a:rPr>
              <a:t>currency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.equals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(</a:t>
            </a:r>
            <a:r>
              <a:rPr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"USD"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)) {</a:t>
            </a:r>
          </a:p>
          <a:p>
            <a:pPr marL="714375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1343025" algn="l"/>
              </a:tabLst>
              <a:defRPr/>
            </a:pPr>
            <a:r>
              <a:rPr kumimoji="0"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balance 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=</a:t>
            </a:r>
            <a:r>
              <a:rPr kumimoji="0"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balance 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/ 32.88;</a:t>
            </a:r>
          </a:p>
          <a:p>
            <a:pPr marL="361950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}</a:t>
            </a:r>
          </a:p>
          <a:p>
            <a:pPr marL="714375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dirty="0">
                <a:solidFill>
                  <a:srgbClr val="C00000"/>
                </a:solidFill>
                <a:latin typeface="CourierNewPSMT"/>
              </a:rPr>
              <a:t>if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 (</a:t>
            </a:r>
            <a:r>
              <a:rPr kumimoji="0" lang="en-US" sz="1600" b="1" dirty="0" err="1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600" b="1" dirty="0" err="1">
                <a:latin typeface="CourierNewPSMT"/>
              </a:rPr>
              <a:t>.</a:t>
            </a:r>
            <a:r>
              <a:rPr lang="en-US" sz="1600" b="1" dirty="0" err="1">
                <a:solidFill>
                  <a:srgbClr val="996633"/>
                </a:solidFill>
                <a:latin typeface="CourierNewPSMT"/>
              </a:rPr>
              <a:t>currency</a:t>
            </a:r>
            <a:r>
              <a:rPr lang="en-US" sz="1600" b="1" dirty="0" err="1">
                <a:solidFill>
                  <a:srgbClr val="000000"/>
                </a:solidFill>
                <a:latin typeface="CourierNewPSMT"/>
              </a:rPr>
              <a:t>.equals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(</a:t>
            </a:r>
            <a:r>
              <a:rPr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"USD"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) &amp;&amp; </a:t>
            </a:r>
            <a:r>
              <a:rPr lang="en-US" sz="1600" b="1" dirty="0">
                <a:solidFill>
                  <a:srgbClr val="996633"/>
                </a:solidFill>
                <a:latin typeface="CourierNewPSMT"/>
              </a:rPr>
              <a:t>currency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.equals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 (</a:t>
            </a:r>
            <a:r>
              <a:rPr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"TL"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)){</a:t>
            </a:r>
          </a:p>
          <a:p>
            <a:pPr marL="714375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1343025" algn="l"/>
              </a:tabLst>
              <a:defRPr/>
            </a:pPr>
            <a:r>
              <a:rPr kumimoji="0"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balance 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=</a:t>
            </a:r>
            <a:r>
              <a:rPr kumimoji="0"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balance 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* 32.88;</a:t>
            </a:r>
          </a:p>
          <a:p>
            <a:pPr marL="361950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}</a:t>
            </a:r>
            <a:r>
              <a:rPr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</a:p>
          <a:p>
            <a:pPr marL="714375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dirty="0">
                <a:solidFill>
                  <a:srgbClr val="C00000"/>
                </a:solidFill>
                <a:latin typeface="CourierNewPSMT"/>
              </a:rPr>
              <a:t>if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 (</a:t>
            </a:r>
            <a:r>
              <a:rPr lang="en-US" sz="1600" b="1" dirty="0">
                <a:solidFill>
                  <a:srgbClr val="996633"/>
                </a:solidFill>
                <a:latin typeface="CourierNewPSMT"/>
              </a:rPr>
              <a:t>currency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.equals(</a:t>
            </a:r>
            <a:r>
              <a:rPr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"TL"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) || </a:t>
            </a:r>
            <a:r>
              <a:rPr lang="en-US" sz="1600" b="1" dirty="0">
                <a:solidFill>
                  <a:srgbClr val="996633"/>
                </a:solidFill>
                <a:latin typeface="CourierNewPSMT"/>
              </a:rPr>
              <a:t>currency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.equals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(</a:t>
            </a:r>
            <a:r>
              <a:rPr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"USD"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)) {</a:t>
            </a:r>
          </a:p>
          <a:p>
            <a:pPr marL="714375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1343025" algn="l"/>
              </a:tabLst>
              <a:defRPr/>
            </a:pPr>
            <a:r>
              <a:rPr kumimoji="0" lang="en-US" sz="1600" b="1" dirty="0" err="1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600" b="1" dirty="0" err="1">
                <a:latin typeface="CourierNewPSMT"/>
              </a:rPr>
              <a:t>.</a:t>
            </a:r>
            <a:r>
              <a:rPr lang="en-US" sz="1600" b="1" dirty="0" err="1">
                <a:solidFill>
                  <a:srgbClr val="996633"/>
                </a:solidFill>
                <a:latin typeface="CourierNewPSMT"/>
              </a:rPr>
              <a:t>currency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 = </a:t>
            </a:r>
            <a:r>
              <a:rPr lang="en-US" sz="1600" b="1" dirty="0">
                <a:solidFill>
                  <a:srgbClr val="996633"/>
                </a:solidFill>
                <a:latin typeface="CourierNewPSMT"/>
              </a:rPr>
              <a:t>currency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;</a:t>
            </a:r>
          </a:p>
          <a:p>
            <a:pPr marL="361950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F1FE5-4A18-3C46-C301-944D6F643F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64033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25DFA59-7EE5-698B-B9AE-399D19B1D4C6}"/>
              </a:ext>
            </a:extLst>
          </p:cNvPr>
          <p:cNvSpPr/>
          <p:nvPr/>
        </p:nvSpPr>
        <p:spPr bwMode="auto">
          <a:xfrm>
            <a:off x="386532" y="3429001"/>
            <a:ext cx="8397933" cy="2088231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126125-227F-F7C7-9921-62766A6D8608}"/>
              </a:ext>
            </a:extLst>
          </p:cNvPr>
          <p:cNvSpPr/>
          <p:nvPr/>
        </p:nvSpPr>
        <p:spPr bwMode="auto">
          <a:xfrm>
            <a:off x="386533" y="1125537"/>
            <a:ext cx="8397933" cy="2196205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A36D91-467E-EE15-1C9E-CDFD2322E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this</a:t>
            </a:r>
            <a:r>
              <a:rPr lang="en-GB" dirty="0"/>
              <a:t> (first use case)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4430E-3FC0-9A78-D3EA-85C153BF1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setInterestRate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714375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600" b="1" dirty="0">
                <a:latin typeface="CourierNewPSMT"/>
              </a:rPr>
              <a:t>.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(String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714375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16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600" b="1" dirty="0">
                <a:latin typeface="CourierNewPSMT"/>
              </a:rPr>
              <a:t>.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 32.88;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14375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16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600" b="1" dirty="0">
                <a:latin typeface="CourierNewPSMT"/>
              </a:rPr>
              <a:t>.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)){</a:t>
            </a:r>
          </a:p>
          <a:p>
            <a:pPr marL="7143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* 32.88;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||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714375" lv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1343025" algn="l"/>
              </a:tabLst>
              <a:defRPr/>
            </a:pPr>
            <a:r>
              <a:rPr kumimoji="0" lang="en-US" sz="16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600" b="1" dirty="0">
                <a:latin typeface="CourierNewPSMT"/>
              </a:rPr>
              <a:t>.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447675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076325" marR="0" lvl="0" indent="0" algn="l" defTabSz="914400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setCurrency(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6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.getBalance()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6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.getCurrency()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setInterestRate(</a:t>
            </a:r>
            <a:r>
              <a:rPr lang="en-US" sz="1600" b="1" dirty="0">
                <a:latin typeface="CourierNewPSMT"/>
              </a:rPr>
              <a:t>0.02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6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.getInterestRate()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361950" marR="0" lvl="0" indent="0" algn="l" defTabSz="914400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lang="en-US" sz="1600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What should be the output?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F1FE5-4A18-3C46-C301-944D6F643F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14</a:t>
            </a:fld>
            <a:endParaRPr lang="en-US" altLang="tr-T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17F0588-0148-6443-C7CA-882248176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4621" y="5496982"/>
            <a:ext cx="3562847" cy="104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02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8E411-8271-FF41-7BAA-A802488CF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this</a:t>
            </a:r>
            <a:r>
              <a:rPr lang="en-GB" dirty="0"/>
              <a:t> (first use case)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7DAB9-A268-0BCD-21FE-526ED8550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538" y="1125538"/>
            <a:ext cx="3078342" cy="5399090"/>
          </a:xfrm>
        </p:spPr>
        <p:txBody>
          <a:bodyPr/>
          <a:lstStyle/>
          <a:p>
            <a:r>
              <a:rPr lang="en-US" dirty="0"/>
              <a:t>It can be also used inside constructors  to </a:t>
            </a:r>
            <a:r>
              <a:rPr lang="en-US" dirty="0" err="1"/>
              <a:t>seperate</a:t>
            </a:r>
            <a:r>
              <a:rPr lang="en-US" dirty="0"/>
              <a:t> class instances from parameters.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87922-5F95-054D-571F-15914D6BF7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15</a:t>
            </a:fld>
            <a:endParaRPr lang="en-US" altLang="tr-TR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703FAA8-5A6B-403E-B8B3-1CAD3FBDF36B}"/>
              </a:ext>
            </a:extLst>
          </p:cNvPr>
          <p:cNvSpPr txBox="1">
            <a:spLocks/>
          </p:cNvSpPr>
          <p:nvPr/>
        </p:nvSpPr>
        <p:spPr bwMode="auto">
          <a:xfrm>
            <a:off x="3347864" y="1125538"/>
            <a:ext cx="5400600" cy="539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192881" indent="-192881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7910" indent="-160735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21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113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15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728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1446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6pPr>
            <a:lvl7pPr marL="167163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7pPr>
            <a:lvl8pPr marL="192881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8pPr>
            <a:lvl9pPr marL="218598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9pPr>
          </a:lstStyle>
          <a:p>
            <a:pPr marL="7143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00B050"/>
                </a:solidFill>
                <a:latin typeface="CourierNewPSMT"/>
                <a:cs typeface="+mn-cs"/>
              </a:rPr>
              <a:t>// Constructors</a:t>
            </a:r>
          </a:p>
          <a:p>
            <a:pPr marL="7143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public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Account(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int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  <a:cs typeface="+mn-cs"/>
              </a:rPr>
              <a:t>n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,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double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  <a:cs typeface="+mn-cs"/>
              </a:rPr>
              <a:t>b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,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String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  <a:cs typeface="+mn-cs"/>
              </a:rPr>
              <a:t>c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){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number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=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  <a:cs typeface="+mn-cs"/>
              </a:rPr>
              <a:t>n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;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if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(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  <a:cs typeface="+mn-cs"/>
              </a:rPr>
              <a:t>b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&gt; 0)</a:t>
            </a:r>
          </a:p>
          <a:p>
            <a:pPr marL="14382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balance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=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  <a:cs typeface="+mn-cs"/>
              </a:rPr>
              <a:t>b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;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else </a:t>
            </a:r>
          </a:p>
          <a:p>
            <a:pPr marL="14382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balance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= 0;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kumimoji="0" lang="en-US" sz="1400" b="1" kern="0" dirty="0">
              <a:solidFill>
                <a:srgbClr val="C00000"/>
              </a:solidFill>
              <a:latin typeface="CourierNewPSMT"/>
              <a:cs typeface="+mn-cs"/>
            </a:endParaRP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interestRate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= 0;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 err="1">
                <a:solidFill>
                  <a:srgbClr val="000000"/>
                </a:solidFill>
                <a:latin typeface="CourierNewPSMT"/>
                <a:cs typeface="+mn-cs"/>
              </a:rPr>
              <a:t>checksetCurrency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(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  <a:cs typeface="+mn-cs"/>
              </a:rPr>
              <a:t>c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);</a:t>
            </a:r>
          </a:p>
          <a:p>
            <a:pPr marL="7143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}</a:t>
            </a:r>
          </a:p>
          <a:p>
            <a:pPr marL="7143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public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Account(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int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  <a:cs typeface="+mn-cs"/>
              </a:rPr>
              <a:t>n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,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String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  <a:cs typeface="+mn-cs"/>
              </a:rPr>
              <a:t>c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){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number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=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  <a:cs typeface="+mn-cs"/>
              </a:rPr>
              <a:t>n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;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balance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= 0;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interestRate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= 0;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kumimoji="0" lang="en-US" sz="1400" b="1" kern="0" dirty="0">
              <a:solidFill>
                <a:srgbClr val="000000"/>
              </a:solidFill>
              <a:latin typeface="CourierNewPSMT"/>
              <a:cs typeface="+mn-cs"/>
            </a:endParaRP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 err="1">
                <a:solidFill>
                  <a:srgbClr val="000000"/>
                </a:solidFill>
                <a:latin typeface="CourierNewPSMT"/>
                <a:cs typeface="+mn-cs"/>
              </a:rPr>
              <a:t>checksetCurrency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(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  <a:cs typeface="+mn-cs"/>
              </a:rPr>
              <a:t>c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);</a:t>
            </a:r>
          </a:p>
          <a:p>
            <a:pPr marL="7143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}</a:t>
            </a:r>
          </a:p>
          <a:p>
            <a:pPr marL="7143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public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Account(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int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  <a:cs typeface="+mn-cs"/>
              </a:rPr>
              <a:t>n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){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number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=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  <a:cs typeface="+mn-cs"/>
              </a:rPr>
              <a:t>n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;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balance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= 0;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currency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 = </a:t>
            </a: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"TL"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;</a:t>
            </a:r>
            <a:endParaRPr kumimoji="0" lang="en-US" sz="1400" b="1" kern="0" dirty="0">
              <a:solidFill>
                <a:srgbClr val="3366FF">
                  <a:lumMod val="75000"/>
                </a:srgbClr>
              </a:solidFill>
              <a:latin typeface="CourierNewPSMT"/>
              <a:cs typeface="+mn-cs"/>
            </a:endParaRP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interestRate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= 0;</a:t>
            </a:r>
          </a:p>
          <a:p>
            <a:pPr marL="7143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400" b="1" kern="0" dirty="0">
                <a:solidFill>
                  <a:srgbClr val="000000"/>
                </a:solidFill>
                <a:latin typeface="CourierNewPSMT"/>
                <a:cs typeface="+mn-cs"/>
              </a:rPr>
              <a:t>}</a:t>
            </a:r>
          </a:p>
          <a:p>
            <a:endParaRPr lang="en-GB" sz="1400" kern="0" dirty="0"/>
          </a:p>
        </p:txBody>
      </p:sp>
    </p:spTree>
    <p:extLst>
      <p:ext uri="{BB962C8B-B14F-4D97-AF65-F5344CB8AC3E}">
        <p14:creationId xmlns:p14="http://schemas.microsoft.com/office/powerpoint/2010/main" val="946820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431F133-0768-DDD5-4C3B-2C240FCBC567}"/>
              </a:ext>
            </a:extLst>
          </p:cNvPr>
          <p:cNvSpPr/>
          <p:nvPr/>
        </p:nvSpPr>
        <p:spPr bwMode="auto">
          <a:xfrm>
            <a:off x="386533" y="1125537"/>
            <a:ext cx="8397933" cy="2519487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ADC3F7-C207-C197-C14F-C2E4CDCA6680}"/>
              </a:ext>
            </a:extLst>
          </p:cNvPr>
          <p:cNvSpPr/>
          <p:nvPr/>
        </p:nvSpPr>
        <p:spPr bwMode="auto">
          <a:xfrm>
            <a:off x="373033" y="3795367"/>
            <a:ext cx="8397933" cy="2519487"/>
          </a:xfrm>
          <a:prstGeom prst="rect">
            <a:avLst/>
          </a:prstGeom>
          <a:solidFill>
            <a:srgbClr val="92D05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C4A17D-A08A-76C1-6E6B-C2E0481F8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First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5ABBE-0192-DA66-240B-3133ECB2B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public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Account(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int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double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String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){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if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&gt; 0)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else 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 0;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+mn-cs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interestRate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 0;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checksetCurrency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);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600" dirty="0"/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public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Account(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int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double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String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){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600" b="1" dirty="0">
                <a:latin typeface="CourierNewPSMT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if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&gt; 0)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600" b="1" dirty="0">
                <a:latin typeface="CourierNewPSMT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else 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600" b="1" dirty="0">
                <a:latin typeface="CourierNewPSMT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 0;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+mn-cs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600" b="1" dirty="0">
                <a:latin typeface="CourierNewPSMT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interestRate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 0;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600" b="1" dirty="0">
                <a:latin typeface="CourierNewPSMT"/>
              </a:rPr>
              <a:t>.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checksetCurrency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);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}</a:t>
            </a:r>
            <a:endParaRPr lang="en-GB" sz="1600" dirty="0"/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3C3DE-284B-E513-0E51-22F6FA5FD2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16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74291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6ADC3F7-C207-C197-C14F-C2E4CDCA6680}"/>
              </a:ext>
            </a:extLst>
          </p:cNvPr>
          <p:cNvSpPr/>
          <p:nvPr/>
        </p:nvSpPr>
        <p:spPr bwMode="auto">
          <a:xfrm>
            <a:off x="373033" y="3795367"/>
            <a:ext cx="8397933" cy="2081905"/>
          </a:xfrm>
          <a:prstGeom prst="rect">
            <a:avLst/>
          </a:prstGeom>
          <a:solidFill>
            <a:srgbClr val="92D05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31F133-0768-DDD5-4C3B-2C240FCBC567}"/>
              </a:ext>
            </a:extLst>
          </p:cNvPr>
          <p:cNvSpPr/>
          <p:nvPr/>
        </p:nvSpPr>
        <p:spPr bwMode="auto">
          <a:xfrm>
            <a:off x="386533" y="1125537"/>
            <a:ext cx="8397933" cy="2015431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C4A17D-A08A-76C1-6E6B-C2E0481F8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Second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5ABBE-0192-DA66-240B-3133ECB2B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43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public 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Account(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int </a:t>
            </a:r>
            <a:r>
              <a:rPr kumimoji="0" lang="en-US" sz="1800" b="1" kern="0" dirty="0">
                <a:solidFill>
                  <a:srgbClr val="996633"/>
                </a:solidFill>
                <a:latin typeface="CourierNewPSMT"/>
                <a:cs typeface="+mn-cs"/>
              </a:rPr>
              <a:t>n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,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String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996633"/>
                </a:solidFill>
                <a:latin typeface="CourierNewPSMT"/>
                <a:cs typeface="+mn-cs"/>
              </a:rPr>
              <a:t>c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){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number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=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996633"/>
                </a:solidFill>
                <a:latin typeface="CourierNewPSMT"/>
                <a:cs typeface="+mn-cs"/>
              </a:rPr>
              <a:t>n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;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balance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= 0;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interestRate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= 0;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kumimoji="0" lang="en-US" sz="1800" b="1" kern="0" dirty="0">
              <a:solidFill>
                <a:srgbClr val="000000"/>
              </a:solidFill>
              <a:latin typeface="CourierNewPSMT"/>
              <a:cs typeface="+mn-cs"/>
            </a:endParaRP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kern="0" dirty="0" err="1">
                <a:solidFill>
                  <a:srgbClr val="000000"/>
                </a:solidFill>
                <a:latin typeface="CourierNewPSMT"/>
                <a:cs typeface="+mn-cs"/>
              </a:rPr>
              <a:t>checksetCurrency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(</a:t>
            </a:r>
            <a:r>
              <a:rPr kumimoji="0" lang="en-US" sz="1800" b="1" kern="0" dirty="0">
                <a:solidFill>
                  <a:srgbClr val="996633"/>
                </a:solidFill>
                <a:latin typeface="CourierNewPSMT"/>
                <a:cs typeface="+mn-cs"/>
              </a:rPr>
              <a:t>c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);</a:t>
            </a:r>
          </a:p>
          <a:p>
            <a:pPr marL="7143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800" dirty="0"/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800" dirty="0"/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800" dirty="0"/>
          </a:p>
          <a:p>
            <a:pPr marL="7143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public 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Account(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int </a:t>
            </a:r>
            <a:r>
              <a:rPr kumimoji="0" lang="en-US" sz="1800" b="1" kern="0" dirty="0">
                <a:solidFill>
                  <a:srgbClr val="996633"/>
                </a:solidFill>
                <a:latin typeface="CourierNewPSMT"/>
                <a:cs typeface="+mn-cs"/>
              </a:rPr>
              <a:t>number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,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String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996633"/>
                </a:solidFill>
                <a:latin typeface="CourierNewPSMT"/>
                <a:cs typeface="+mn-cs"/>
              </a:rPr>
              <a:t>currency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){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dirty="0" err="1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800" b="1" dirty="0" err="1">
                <a:latin typeface="CourierNewPSMT"/>
              </a:rPr>
              <a:t>.</a:t>
            </a:r>
            <a:r>
              <a:rPr kumimoji="0" lang="en-US" sz="1800" b="1" kern="0" dirty="0" err="1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number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=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996633"/>
                </a:solidFill>
                <a:latin typeface="CourierNewPSMT"/>
                <a:cs typeface="+mn-cs"/>
              </a:rPr>
              <a:t>number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;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dirty="0" err="1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800" b="1" dirty="0" err="1">
                <a:latin typeface="CourierNewPSMT"/>
              </a:rPr>
              <a:t>.</a:t>
            </a:r>
            <a:r>
              <a:rPr kumimoji="0" lang="en-US" sz="1800" b="1" kern="0" dirty="0" err="1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balance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= 0;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dirty="0" err="1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800" b="1" dirty="0" err="1">
                <a:latin typeface="CourierNewPSMT"/>
              </a:rPr>
              <a:t>.</a:t>
            </a:r>
            <a:r>
              <a:rPr kumimoji="0" lang="en-US" sz="1800" b="1" kern="0" dirty="0" err="1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interestRate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= 0;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kumimoji="0" lang="en-US" sz="1800" b="1" kern="0" dirty="0">
              <a:solidFill>
                <a:srgbClr val="000000"/>
              </a:solidFill>
              <a:latin typeface="CourierNewPSMT"/>
              <a:cs typeface="+mn-cs"/>
            </a:endParaRP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kern="0" dirty="0" err="1">
                <a:solidFill>
                  <a:srgbClr val="000000"/>
                </a:solidFill>
                <a:latin typeface="CourierNewPSMT"/>
                <a:cs typeface="+mn-cs"/>
              </a:rPr>
              <a:t>checksetCurrency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(</a:t>
            </a:r>
            <a:r>
              <a:rPr kumimoji="0" lang="en-US" sz="1800" b="1" kern="0" dirty="0">
                <a:solidFill>
                  <a:srgbClr val="996633"/>
                </a:solidFill>
                <a:latin typeface="CourierNewPSMT"/>
                <a:cs typeface="+mn-cs"/>
              </a:rPr>
              <a:t>currency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);</a:t>
            </a:r>
          </a:p>
          <a:p>
            <a:pPr marL="7143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3C3DE-284B-E513-0E51-22F6FA5FD2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02825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6ADC3F7-C207-C197-C14F-C2E4CDCA6680}"/>
              </a:ext>
            </a:extLst>
          </p:cNvPr>
          <p:cNvSpPr/>
          <p:nvPr/>
        </p:nvSpPr>
        <p:spPr bwMode="auto">
          <a:xfrm>
            <a:off x="373033" y="3645025"/>
            <a:ext cx="8397933" cy="1656184"/>
          </a:xfrm>
          <a:prstGeom prst="rect">
            <a:avLst/>
          </a:prstGeom>
          <a:solidFill>
            <a:srgbClr val="92D05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31F133-0768-DDD5-4C3B-2C240FCBC567}"/>
              </a:ext>
            </a:extLst>
          </p:cNvPr>
          <p:cNvSpPr/>
          <p:nvPr/>
        </p:nvSpPr>
        <p:spPr bwMode="auto">
          <a:xfrm>
            <a:off x="386533" y="1125537"/>
            <a:ext cx="8397933" cy="1727399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C4A17D-A08A-76C1-6E6B-C2E0481F8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Third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5ABBE-0192-DA66-240B-3133ECB2B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43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public 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Account(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int </a:t>
            </a:r>
            <a:r>
              <a:rPr kumimoji="0" lang="en-US" sz="1800" b="1" kern="0" dirty="0">
                <a:solidFill>
                  <a:srgbClr val="996633"/>
                </a:solidFill>
                <a:latin typeface="CourierNewPSMT"/>
                <a:cs typeface="+mn-cs"/>
              </a:rPr>
              <a:t>n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){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number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=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996633"/>
                </a:solidFill>
                <a:latin typeface="CourierNewPSMT"/>
                <a:cs typeface="+mn-cs"/>
              </a:rPr>
              <a:t>n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;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balance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= 0;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currency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 = </a:t>
            </a:r>
            <a:r>
              <a:rPr kumimoji="0" lang="en-US" sz="18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"TL"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;</a:t>
            </a:r>
            <a:endParaRPr kumimoji="0" lang="en-US" sz="1800" b="1" kern="0" dirty="0">
              <a:solidFill>
                <a:srgbClr val="3366FF">
                  <a:lumMod val="75000"/>
                </a:srgbClr>
              </a:solidFill>
              <a:latin typeface="CourierNewPSMT"/>
              <a:cs typeface="+mn-cs"/>
            </a:endParaRP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interestRate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= 0;</a:t>
            </a:r>
          </a:p>
          <a:p>
            <a:pPr marL="7143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800" dirty="0"/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800" dirty="0"/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800" dirty="0"/>
          </a:p>
          <a:p>
            <a:pPr marL="7143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public 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Account(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int </a:t>
            </a:r>
            <a:r>
              <a:rPr kumimoji="0" lang="en-US" sz="1800" b="1" kern="0" dirty="0">
                <a:solidFill>
                  <a:srgbClr val="996633"/>
                </a:solidFill>
                <a:latin typeface="CourierNewPSMT"/>
                <a:cs typeface="+mn-cs"/>
              </a:rPr>
              <a:t>number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){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dirty="0" err="1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800" b="1" dirty="0" err="1">
                <a:latin typeface="CourierNewPSMT"/>
              </a:rPr>
              <a:t>.</a:t>
            </a:r>
            <a:r>
              <a:rPr kumimoji="0" lang="en-US" sz="1800" b="1" kern="0" dirty="0" err="1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number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=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996633"/>
                </a:solidFill>
                <a:latin typeface="CourierNewPSMT"/>
                <a:cs typeface="+mn-cs"/>
              </a:rPr>
              <a:t>number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;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dirty="0" err="1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800" b="1" dirty="0" err="1">
                <a:latin typeface="CourierNewPSMT"/>
              </a:rPr>
              <a:t>.</a:t>
            </a:r>
            <a:r>
              <a:rPr kumimoji="0" lang="en-US" sz="1800" b="1" kern="0" dirty="0" err="1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balance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= 0;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800" b="1" dirty="0" err="1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800" b="1" dirty="0" err="1">
                <a:latin typeface="CourierNewPSMT"/>
              </a:rPr>
              <a:t>.</a:t>
            </a:r>
            <a:r>
              <a:rPr kumimoji="0" lang="en-US" sz="1800" b="1" kern="0" dirty="0" err="1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currency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 = </a:t>
            </a:r>
            <a:r>
              <a:rPr kumimoji="0" lang="en-US" sz="1800" b="1" kern="0" dirty="0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"TL"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;</a:t>
            </a:r>
            <a:endParaRPr kumimoji="0" lang="en-US" sz="1800" b="1" kern="0" dirty="0">
              <a:solidFill>
                <a:srgbClr val="3366FF">
                  <a:lumMod val="75000"/>
                </a:srgbClr>
              </a:solidFill>
              <a:latin typeface="CourierNewPSMT"/>
              <a:cs typeface="+mn-cs"/>
            </a:endParaRPr>
          </a:p>
          <a:p>
            <a:pPr marL="107632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dirty="0" err="1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800" b="1" dirty="0" err="1">
                <a:latin typeface="CourierNewPSMT"/>
              </a:rPr>
              <a:t>.</a:t>
            </a:r>
            <a:r>
              <a:rPr kumimoji="0" lang="en-US" sz="1800" b="1" kern="0" dirty="0" err="1">
                <a:solidFill>
                  <a:srgbClr val="3366FF">
                    <a:lumMod val="75000"/>
                  </a:srgbClr>
                </a:solidFill>
                <a:latin typeface="CourierNewPSMT"/>
                <a:cs typeface="+mn-cs"/>
              </a:rPr>
              <a:t>interestRate</a:t>
            </a:r>
            <a:r>
              <a:rPr kumimoji="0" lang="en-US" sz="1800" b="1" kern="0" dirty="0">
                <a:solidFill>
                  <a:srgbClr val="C00000"/>
                </a:solidFill>
                <a:latin typeface="CourierNewPSMT"/>
                <a:cs typeface="+mn-cs"/>
              </a:rPr>
              <a:t> </a:t>
            </a: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= 0;</a:t>
            </a:r>
          </a:p>
          <a:p>
            <a:pPr marL="7143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1800" b="1" kern="0" dirty="0">
                <a:solidFill>
                  <a:srgbClr val="000000"/>
                </a:solidFill>
                <a:latin typeface="CourierNewPSMT"/>
                <a:cs typeface="+mn-cs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3C3DE-284B-E513-0E51-22F6FA5FD2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2921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E578B-BA32-5BE2-CAF0-A70A64A8E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this</a:t>
            </a:r>
            <a:r>
              <a:rPr lang="en-GB" dirty="0"/>
              <a:t> (first use case)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D1040-0581-64A9-C704-ECF2B59EE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be consistent, the same can be done in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get</a:t>
            </a:r>
            <a:r>
              <a:rPr lang="en-US" dirty="0"/>
              <a:t> methods.</a:t>
            </a:r>
          </a:p>
          <a:p>
            <a:endParaRPr lang="en-US" sz="2000" dirty="0"/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getNumber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() {</a:t>
            </a:r>
          </a:p>
          <a:p>
            <a:pPr marL="10763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return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2000" b="1" dirty="0">
                <a:latin typeface="CourierNewPSMT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getBalance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() {</a:t>
            </a:r>
          </a:p>
          <a:p>
            <a:pPr marL="10763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return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2000" b="1" dirty="0">
                <a:latin typeface="CourierNewPSMT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getCurrency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() {</a:t>
            </a:r>
          </a:p>
          <a:p>
            <a:pPr marL="10763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return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2000" b="1" dirty="0">
                <a:latin typeface="CourierNewPSMT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boolean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getInterestRate() {</a:t>
            </a:r>
          </a:p>
          <a:p>
            <a:pPr marL="10763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return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2000" b="1" dirty="0">
                <a:latin typeface="CourierNewPSMT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lang="en-GB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487A0-7B46-4B47-2975-083EF5475C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19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765717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B5D50030-49A4-D6D8-9FD6-891AB82A5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tr-TR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8AA87BB-7DBE-1A47-AE09-0526B11C16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r>
              <a:rPr lang="en-US" altLang="tr-TR" sz="4950" b="1" dirty="0">
                <a:solidFill>
                  <a:srgbClr val="00B0F0"/>
                </a:solidFill>
              </a:rPr>
              <a:t>this</a:t>
            </a:r>
            <a:endParaRPr lang="en-US" altLang="tr-TR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7D6015C-5A90-5754-EA10-E5F4313E5C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kumimoji="1" sz="2100">
                <a:solidFill>
                  <a:srgbClr val="FF3300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kumimoji="1" sz="1800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2C95B791-DB99-4356-A537-772A09065FE2}" type="slidenum">
              <a:rPr kumimoji="0" lang="en-US" altLang="tr-TR" sz="900"/>
              <a:pPr>
                <a:spcBef>
                  <a:spcPct val="50000"/>
                </a:spcBef>
                <a:buFontTx/>
                <a:buNone/>
              </a:pPr>
              <a:t>2</a:t>
            </a:fld>
            <a:endParaRPr kumimoji="0" lang="en-US" altLang="tr-TR" sz="9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A8934-3BE6-F7F8-B8E6-036980FA1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conceptual model for this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84A6E-DDEB-CD0E-2987-C951C5057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conceptual model </a:t>
            </a:r>
            <a:br>
              <a:rPr lang="en-US" dirty="0"/>
            </a:br>
            <a:r>
              <a:rPr lang="en-US" dirty="0"/>
              <a:t>for understanding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this</a:t>
            </a:r>
          </a:p>
          <a:p>
            <a:endParaRPr lang="en-US" dirty="0"/>
          </a:p>
          <a:p>
            <a:r>
              <a:rPr lang="en-US" dirty="0"/>
              <a:t>Each object in Java has </a:t>
            </a:r>
            <a:br>
              <a:rPr lang="en-US" dirty="0"/>
            </a:br>
            <a:r>
              <a:rPr lang="en-US" dirty="0"/>
              <a:t>an implicit instance </a:t>
            </a:r>
            <a:br>
              <a:rPr lang="en-US" dirty="0"/>
            </a:br>
            <a:r>
              <a:rPr lang="en-US" dirty="0"/>
              <a:t>variable, named </a:t>
            </a:r>
            <a:r>
              <a:rPr lang="en-US" b="1" dirty="0"/>
              <a:t>this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that points to the object </a:t>
            </a:r>
            <a:br>
              <a:rPr lang="en-US" dirty="0"/>
            </a:br>
            <a:r>
              <a:rPr lang="en-US" dirty="0"/>
              <a:t>itself.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1FCA83-3CC9-05EE-366C-E68E91CA8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20</a:t>
            </a:fld>
            <a:endParaRPr lang="en-US" altLang="tr-T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880EF8-D369-ED73-3233-1875D23334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928" y="1019866"/>
            <a:ext cx="4603654" cy="55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447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A8934-3BE6-F7F8-B8E6-036980FA1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conceptual model for this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84A6E-DDEB-CD0E-2987-C951C5057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not what really </a:t>
            </a:r>
            <a:br>
              <a:rPr lang="en-US" dirty="0"/>
            </a:br>
            <a:r>
              <a:rPr lang="en-US" dirty="0"/>
              <a:t>happens during execution.</a:t>
            </a:r>
          </a:p>
          <a:p>
            <a:r>
              <a:rPr lang="en-US" dirty="0"/>
              <a:t>In Java, each object does </a:t>
            </a:r>
            <a:br>
              <a:rPr lang="en-US" dirty="0"/>
            </a:br>
            <a:r>
              <a:rPr lang="en-US" dirty="0"/>
              <a:t>NOT keep a reference to </a:t>
            </a:r>
            <a:br>
              <a:rPr lang="en-US" dirty="0"/>
            </a:br>
            <a:r>
              <a:rPr lang="en-US" dirty="0"/>
              <a:t>itself – </a:t>
            </a:r>
          </a:p>
          <a:p>
            <a:pPr lvl="1"/>
            <a:r>
              <a:rPr lang="en-US" dirty="0"/>
              <a:t>that would be a waste of </a:t>
            </a:r>
            <a:br>
              <a:rPr lang="en-US" dirty="0"/>
            </a:br>
            <a:r>
              <a:rPr lang="en-US" dirty="0"/>
              <a:t>memory space.</a:t>
            </a:r>
          </a:p>
          <a:p>
            <a:r>
              <a:rPr lang="en-US" dirty="0"/>
              <a:t>However, take this as </a:t>
            </a:r>
            <a:br>
              <a:rPr lang="en-US" dirty="0"/>
            </a:br>
            <a:r>
              <a:rPr lang="en-US" dirty="0"/>
              <a:t>simply a conceptual </a:t>
            </a:r>
            <a:br>
              <a:rPr lang="en-US" dirty="0"/>
            </a:br>
            <a:r>
              <a:rPr lang="en-US" dirty="0"/>
              <a:t>model  that helps us </a:t>
            </a:r>
            <a:br>
              <a:rPr lang="en-US" dirty="0"/>
            </a:br>
            <a:r>
              <a:rPr lang="en-US" dirty="0"/>
              <a:t>understand what </a:t>
            </a:r>
            <a:br>
              <a:rPr lang="en-US" dirty="0"/>
            </a:br>
            <a:r>
              <a:rPr lang="en-US" dirty="0"/>
              <a:t>this means.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1FCA83-3CC9-05EE-366C-E68E91CA8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21</a:t>
            </a:fld>
            <a:endParaRPr lang="en-US" altLang="tr-T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880EF8-D369-ED73-3233-1875D23334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928" y="1019866"/>
            <a:ext cx="4603654" cy="55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6268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54C9A-50AF-BE53-D6FF-7C7601835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This </a:t>
            </a:r>
            <a:r>
              <a:rPr lang="en-GB" dirty="0"/>
              <a:t>(second use case)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D597E-5EF7-65B0-9164-A6C679C2A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several use cases of this</a:t>
            </a:r>
          </a:p>
          <a:p>
            <a:pPr marL="714375" lvl="1" indent="-457200">
              <a:buFont typeface="+mj-lt"/>
              <a:buAutoNum type="arabicPeriod"/>
            </a:pPr>
            <a:r>
              <a:rPr lang="en-US" dirty="0"/>
              <a:t>It is used to access the instance variables without any confusion with parameter names.</a:t>
            </a:r>
          </a:p>
          <a:p>
            <a:pPr marL="714375" lvl="1" indent="-457200">
              <a:buFont typeface="+mj-lt"/>
              <a:buAutoNum type="arabicPeriod"/>
            </a:pPr>
            <a:endParaRPr lang="en-US" dirty="0"/>
          </a:p>
          <a:p>
            <a:pPr marL="714375" lvl="1" indent="-457200">
              <a:buFont typeface="+mj-lt"/>
              <a:buAutoNum type="arabicPeriod"/>
            </a:pPr>
            <a:r>
              <a:rPr lang="en-US" dirty="0"/>
              <a:t>It can be used to invoke constructors of the same class.</a:t>
            </a:r>
          </a:p>
          <a:p>
            <a:endParaRPr lang="en-US" dirty="0"/>
          </a:p>
          <a:p>
            <a:r>
              <a:rPr lang="en-US" dirty="0"/>
              <a:t>When you have multiple constructors,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this</a:t>
            </a:r>
            <a:r>
              <a:rPr lang="en-US" dirty="0"/>
              <a:t> keyword can be used to call other constructors with a different set of arguments.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79C389-99D1-42FC-C7FB-EDE526399F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2720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8DCEB-E171-0691-6B61-F8BBAA0FB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Three 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46CE5-5DC7-EB89-EFED-88A1C5BDB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int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number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double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dirty="0">
                <a:solidFill>
                  <a:srgbClr val="00B050"/>
                </a:solidFill>
                <a:latin typeface="CourierNewPSMT"/>
              </a:rPr>
              <a:t>// Constructors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double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400" b="1" dirty="0">
                <a:latin typeface="CourierNewPSMT"/>
              </a:rPr>
              <a:t>.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&gt; 0)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400" b="1" dirty="0">
                <a:latin typeface="CourierNewPSMT"/>
              </a:rPr>
              <a:t>.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else 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400" b="1" dirty="0">
                <a:latin typeface="CourierNewPSMT"/>
              </a:rPr>
              <a:t>.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0;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400" b="1" dirty="0">
                <a:latin typeface="CourierNewPSMT"/>
              </a:rPr>
              <a:t>.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checksetCurrency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400" b="1" dirty="0">
                <a:latin typeface="CourierNewPSMT"/>
              </a:rPr>
              <a:t>.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400" b="1" dirty="0">
                <a:latin typeface="CourierNewPSMT"/>
              </a:rPr>
              <a:t>.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0;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checksetCurrency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400" b="1" dirty="0">
                <a:latin typeface="CourierNewPSMT"/>
              </a:rPr>
              <a:t>.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400" b="1" dirty="0">
                <a:latin typeface="CourierNewPSMT"/>
              </a:rPr>
              <a:t>.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0;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dirty="0">
                <a:solidFill>
                  <a:srgbClr val="C00000"/>
                </a:solidFill>
                <a:latin typeface="CourierNewPSMT"/>
              </a:rPr>
              <a:t>this</a:t>
            </a:r>
            <a:r>
              <a:rPr kumimoji="0" lang="en-US" sz="1400" b="1" dirty="0">
                <a:latin typeface="CourierNewPSMT"/>
              </a:rPr>
              <a:t>.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3366FF">
                  <a:lumMod val="75000"/>
                </a:srgbClr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B8AF47-8503-7022-3444-4B05D4AF37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107366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2812D-91A7-7DAA-EB4A-DBD6295A6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this</a:t>
            </a:r>
            <a:r>
              <a:rPr lang="en-GB" dirty="0"/>
              <a:t> (second use case)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C5023-F03F-125C-B2DA-9201C3245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int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number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double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Constructors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double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this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&gt; 0)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this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else 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this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0;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this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.checksetCurrency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this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 0,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 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this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 0,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 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49B637-EEAC-D49D-74BF-60B5284131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24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10331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2812D-91A7-7DAA-EB4A-DBD6295A6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this</a:t>
            </a:r>
            <a:r>
              <a:rPr lang="en-GB" dirty="0"/>
              <a:t> (second use case)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C5023-F03F-125C-B2DA-9201C3245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int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number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double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Constructors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double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this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&gt; 0)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this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else 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this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0;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this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.checksetCurrency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this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 0,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 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1076325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this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 0,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 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49B637-EEAC-D49D-74BF-60B5284131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25</a:t>
            </a:fld>
            <a:endParaRPr lang="en-US" altLang="tr-TR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3C22BD5-D6A2-284C-347A-407AA76F2C3E}"/>
              </a:ext>
            </a:extLst>
          </p:cNvPr>
          <p:cNvSpPr/>
          <p:nvPr/>
        </p:nvSpPr>
        <p:spPr bwMode="auto">
          <a:xfrm>
            <a:off x="914400" y="2905125"/>
            <a:ext cx="581025" cy="1943100"/>
          </a:xfrm>
          <a:custGeom>
            <a:avLst/>
            <a:gdLst>
              <a:gd name="connsiteX0" fmla="*/ 581025 w 581025"/>
              <a:gd name="connsiteY0" fmla="*/ 1943100 h 1943100"/>
              <a:gd name="connsiteX1" fmla="*/ 0 w 581025"/>
              <a:gd name="connsiteY1" fmla="*/ 1943100 h 1943100"/>
              <a:gd name="connsiteX2" fmla="*/ 0 w 581025"/>
              <a:gd name="connsiteY2" fmla="*/ 0 h 1943100"/>
              <a:gd name="connsiteX3" fmla="*/ 581025 w 581025"/>
              <a:gd name="connsiteY3" fmla="*/ 0 h 1943100"/>
              <a:gd name="connsiteX4" fmla="*/ 581025 w 581025"/>
              <a:gd name="connsiteY4" fmla="*/ 0 h 194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1025" h="1943100">
                <a:moveTo>
                  <a:pt x="581025" y="1943100"/>
                </a:moveTo>
                <a:lnTo>
                  <a:pt x="0" y="1943100"/>
                </a:lnTo>
                <a:lnTo>
                  <a:pt x="0" y="0"/>
                </a:lnTo>
                <a:lnTo>
                  <a:pt x="581025" y="0"/>
                </a:lnTo>
                <a:lnTo>
                  <a:pt x="581025" y="0"/>
                </a:lnTo>
              </a:path>
            </a:pathLst>
          </a:custGeom>
          <a:noFill/>
          <a:ln w="57150" cap="sq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7BF27F2-8561-2F31-EAE2-DC82396B3731}"/>
              </a:ext>
            </a:extLst>
          </p:cNvPr>
          <p:cNvSpPr/>
          <p:nvPr/>
        </p:nvSpPr>
        <p:spPr bwMode="auto">
          <a:xfrm>
            <a:off x="611560" y="2420888"/>
            <a:ext cx="523825" cy="3139409"/>
          </a:xfrm>
          <a:custGeom>
            <a:avLst/>
            <a:gdLst>
              <a:gd name="connsiteX0" fmla="*/ 581025 w 581025"/>
              <a:gd name="connsiteY0" fmla="*/ 1943100 h 1943100"/>
              <a:gd name="connsiteX1" fmla="*/ 0 w 581025"/>
              <a:gd name="connsiteY1" fmla="*/ 1943100 h 1943100"/>
              <a:gd name="connsiteX2" fmla="*/ 0 w 581025"/>
              <a:gd name="connsiteY2" fmla="*/ 0 h 1943100"/>
              <a:gd name="connsiteX3" fmla="*/ 581025 w 581025"/>
              <a:gd name="connsiteY3" fmla="*/ 0 h 1943100"/>
              <a:gd name="connsiteX4" fmla="*/ 581025 w 581025"/>
              <a:gd name="connsiteY4" fmla="*/ 0 h 194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1025" h="1943100">
                <a:moveTo>
                  <a:pt x="581025" y="1943100"/>
                </a:moveTo>
                <a:lnTo>
                  <a:pt x="0" y="1943100"/>
                </a:lnTo>
                <a:lnTo>
                  <a:pt x="0" y="0"/>
                </a:lnTo>
                <a:lnTo>
                  <a:pt x="581025" y="0"/>
                </a:lnTo>
                <a:lnTo>
                  <a:pt x="581025" y="0"/>
                </a:lnTo>
              </a:path>
            </a:pathLst>
          </a:custGeom>
          <a:noFill/>
          <a:ln w="57150" cap="sq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96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3139-8330-BB6A-D049-57C6FB8BE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this for constructor call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9FEF2-0E65-969A-705D-B04A439B4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constructor call should be the first statement in your constructor.</a:t>
            </a:r>
          </a:p>
          <a:p>
            <a:endParaRPr lang="en-US" dirty="0"/>
          </a:p>
          <a:p>
            <a:pPr marL="361950" lvl="0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kumimoji="0" 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Account(</a:t>
            </a:r>
            <a:r>
              <a:rPr kumimoji="0"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kumimoji="0" lang="en-US" sz="2000" b="1" dirty="0">
                <a:solidFill>
                  <a:srgbClr val="9966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kumimoji="0" 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1" dirty="0">
                <a:solidFill>
                  <a:srgbClr val="9966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currency</a:t>
            </a:r>
            <a:r>
              <a:rPr kumimoji="0" 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1076325" lvl="0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kumimoji="0" lang="en-US" sz="2000" b="1" dirty="0">
                <a:solidFill>
                  <a:srgbClr val="9966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0" 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76325" lvl="0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sz="2000" b="1" dirty="0">
                <a:solidFill>
                  <a:srgbClr val="9966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kumimoji="0" 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0,</a:t>
            </a:r>
            <a:r>
              <a:rPr kumimoji="0" lang="en-US" sz="2000" b="1" dirty="0">
                <a:solidFill>
                  <a:srgbClr val="9966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currency</a:t>
            </a:r>
            <a:r>
              <a:rPr kumimoji="0" 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Otherwise, you will receive the following error!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9571EC-78D5-4D44-82EA-7D8EA97D0F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26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4C7B2D-B4D8-A295-20DD-5129AECB5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4725144"/>
            <a:ext cx="5229955" cy="64779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39DF58-3F10-E9E1-6E6C-C31F9DB2598E}"/>
              </a:ext>
            </a:extLst>
          </p:cNvPr>
          <p:cNvCxnSpPr>
            <a:cxnSpLocks/>
          </p:cNvCxnSpPr>
          <p:nvPr/>
        </p:nvCxnSpPr>
        <p:spPr bwMode="auto">
          <a:xfrm>
            <a:off x="1619672" y="3356992"/>
            <a:ext cx="3888432" cy="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495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A59FF-2694-019A-754C-139076544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AD8CE-EB2B-1C39-7626-310732CC9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double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this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&gt; 0)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this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else 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this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0;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this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.checksetCurrency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this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 0,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 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 0.0,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 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US" dirty="0"/>
          </a:p>
          <a:p>
            <a:r>
              <a:rPr lang="en-US" dirty="0"/>
              <a:t>You cannot use the constructor of the class inside a constructor to call another constructor. </a:t>
            </a:r>
          </a:p>
          <a:p>
            <a:pPr lvl="1"/>
            <a:r>
              <a:rPr lang="en-US" dirty="0"/>
              <a:t>The only way of calling another constructor within a constructor is through using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this</a:t>
            </a:r>
            <a:r>
              <a:rPr lang="en-US" dirty="0"/>
              <a:t> keyword.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94321D-CD8E-045E-814E-D662C20DC5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27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6DAC4D-4465-659E-A3DA-337680F752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8450" y="4005064"/>
            <a:ext cx="3467584" cy="75258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7E8FCFE-7DDA-A74A-154F-CA0CF8985F0E}"/>
              </a:ext>
            </a:extLst>
          </p:cNvPr>
          <p:cNvCxnSpPr>
            <a:cxnSpLocks/>
          </p:cNvCxnSpPr>
          <p:nvPr/>
        </p:nvCxnSpPr>
        <p:spPr bwMode="auto">
          <a:xfrm>
            <a:off x="1547664" y="4221088"/>
            <a:ext cx="864096" cy="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50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BC22A-508A-3C3D-BBDB-67DB55DF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81D85-9E8D-EB51-448A-C75253812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4800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GB" sz="4800" b="1" dirty="0">
                <a:solidFill>
                  <a:srgbClr val="00B0F0"/>
                </a:solidFill>
              </a:rPr>
              <a:t>Any 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DE224-DC17-8872-681C-6B455173D2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62123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C3E13-4CE6-4045-D982-72E354DAC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tr-TR" sz="3600" b="0" dirty="0">
                <a:solidFill>
                  <a:srgbClr val="FF0000"/>
                </a:solidFill>
                <a:ea typeface="+mn-ea"/>
              </a:rPr>
              <a:t>Outline</a:t>
            </a:r>
            <a:endParaRPr lang="tr-TR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8E579-F81A-F525-ABA0-8CB4B5092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tr-TR" i="1" dirty="0">
                <a:solidFill>
                  <a:srgbClr val="00B0F0"/>
                </a:solidFill>
              </a:rPr>
              <a:t>this</a:t>
            </a:r>
            <a:r>
              <a:rPr lang="en-GB" altLang="tr-TR" dirty="0">
                <a:solidFill>
                  <a:srgbClr val="00B0F0"/>
                </a:solidFill>
              </a:rPr>
              <a:t> keyword</a:t>
            </a:r>
          </a:p>
          <a:p>
            <a:r>
              <a:rPr lang="en-GB" altLang="tr-TR" i="1" dirty="0">
                <a:solidFill>
                  <a:srgbClr val="00B0F0"/>
                </a:solidFill>
              </a:rPr>
              <a:t>this</a:t>
            </a:r>
            <a:r>
              <a:rPr lang="en-GB" altLang="tr-TR" dirty="0">
                <a:solidFill>
                  <a:srgbClr val="00B0F0"/>
                </a:solidFill>
              </a:rPr>
              <a:t> (first use case) </a:t>
            </a:r>
          </a:p>
          <a:p>
            <a:r>
              <a:rPr lang="en-GB" altLang="tr-TR" i="1" dirty="0">
                <a:solidFill>
                  <a:srgbClr val="00B0F0"/>
                </a:solidFill>
              </a:rPr>
              <a:t>this</a:t>
            </a:r>
            <a:r>
              <a:rPr lang="en-GB" altLang="tr-TR" dirty="0">
                <a:solidFill>
                  <a:srgbClr val="00B0F0"/>
                </a:solidFill>
              </a:rPr>
              <a:t> (second use case) </a:t>
            </a:r>
          </a:p>
          <a:p>
            <a:r>
              <a:rPr lang="en-US" altLang="tr-TR" dirty="0">
                <a:solidFill>
                  <a:srgbClr val="00B0F0"/>
                </a:solidFill>
              </a:rPr>
              <a:t>Using </a:t>
            </a:r>
            <a:r>
              <a:rPr lang="en-US" altLang="tr-TR" i="1" dirty="0">
                <a:solidFill>
                  <a:srgbClr val="00B0F0"/>
                </a:solidFill>
              </a:rPr>
              <a:t>this</a:t>
            </a:r>
            <a:r>
              <a:rPr lang="en-US" altLang="tr-TR" dirty="0">
                <a:solidFill>
                  <a:srgbClr val="00B0F0"/>
                </a:solidFill>
              </a:rPr>
              <a:t> for constructor call</a:t>
            </a:r>
          </a:p>
          <a:p>
            <a:endParaRPr lang="en-GB" altLang="tr-TR" dirty="0">
              <a:solidFill>
                <a:srgbClr val="00B0F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663388-2D14-FECC-557B-E07CF1FD68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229783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F89C3-E2F2-36EA-F391-263964D64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5DC57-BC99-D5A5-30D3-C8BE09B21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important keyword used inside methods in order to refer to the current object. </a:t>
            </a:r>
          </a:p>
          <a:p>
            <a:r>
              <a:rPr lang="en-US" dirty="0"/>
              <a:t>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this</a:t>
            </a:r>
            <a:r>
              <a:rPr lang="en-US" dirty="0"/>
              <a:t> is “</a:t>
            </a:r>
            <a:r>
              <a:rPr lang="en-US" b="1" dirty="0"/>
              <a:t>the calling object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this</a:t>
            </a:r>
            <a:r>
              <a:rPr lang="en-US" dirty="0"/>
              <a:t> is the object which called the method</a:t>
            </a:r>
          </a:p>
          <a:p>
            <a:pPr lvl="1"/>
            <a:r>
              <a:rPr lang="en-US" dirty="0"/>
              <a:t>The object that occurs before the dot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In sender: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receiver.method</a:t>
            </a:r>
            <a:r>
              <a:rPr lang="en-US" dirty="0"/>
              <a:t>(arguments)</a:t>
            </a:r>
          </a:p>
          <a:p>
            <a:r>
              <a:rPr lang="en-US" dirty="0"/>
              <a:t>If sender and receiver are the same:</a:t>
            </a:r>
          </a:p>
          <a:p>
            <a:pPr lvl="1"/>
            <a:r>
              <a:rPr lang="en-US" dirty="0"/>
              <a:t> method(arguments) [implicit version]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this.method</a:t>
            </a:r>
            <a:r>
              <a:rPr lang="en-US" dirty="0"/>
              <a:t>(arguments) [explicit version]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152AE-83C2-8BC6-31D5-4BDEB8759B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0609BA-BEF7-1F6C-2252-1911164683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3356992"/>
            <a:ext cx="3658111" cy="111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05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C0129-3FDF-3B14-7F2B-4AA5C07D0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Bank Account…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3F9F3-A2D3-F6C3-CCFF-0C8D74E94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538" y="1125538"/>
            <a:ext cx="8334926" cy="5399090"/>
          </a:xfrm>
        </p:spPr>
        <p:txBody>
          <a:bodyPr>
            <a:normAutofit lnSpcReduction="10000"/>
          </a:bodyPr>
          <a:lstStyle/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</a:rPr>
              <a:t>Public class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Account {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</a:endParaRP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</a:rPr>
              <a:t>private int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 number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</a:rPr>
              <a:t>private double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 balance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</a:rPr>
              <a:t>private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String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 currency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</a:rPr>
              <a:t>private double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 interestRate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public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Account(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int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,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double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,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String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){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number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if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(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&gt; 0)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balance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else 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balance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 0;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+mn-cs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interestRate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 0;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checksetCurrency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(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);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public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Account(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int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,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String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){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number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balance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 0;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interestRate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 0;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+mn-cs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checksetCurrency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(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);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public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Account(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int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){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number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balance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 0;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currency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=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"TL"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;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3366FF">
                  <a:lumMod val="75000"/>
                </a:srgbClr>
              </a:solidFill>
              <a:effectLst/>
              <a:uLnTx/>
              <a:uFillTx/>
              <a:latin typeface="CourierNewPSMT"/>
              <a:ea typeface="+mn-ea"/>
              <a:cs typeface="+mn-cs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interestRate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 0;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}</a:t>
            </a:r>
          </a:p>
          <a:p>
            <a:endParaRPr lang="en-GB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2D323-2EA7-3200-2BCE-61CE368E4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42479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C0129-3FDF-3B14-7F2B-4AA5C07D0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…Bank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3F9F3-A2D3-F6C3-CCFF-0C8D74E94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538" y="1125538"/>
            <a:ext cx="8334926" cy="5399090"/>
          </a:xfrm>
        </p:spPr>
        <p:txBody>
          <a:bodyPr/>
          <a:lstStyle/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</a:rPr>
              <a:t>public int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NewPSMT"/>
              </a:rPr>
              <a:t>getNumber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() {</a:t>
            </a:r>
          </a:p>
          <a:p>
            <a:pPr marL="10763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dirty="0">
                <a:solidFill>
                  <a:srgbClr val="C00000"/>
                </a:solidFill>
                <a:latin typeface="CourierNewPSMT"/>
              </a:rPr>
              <a:t>return</a:t>
            </a:r>
            <a:r>
              <a:rPr kumimoji="0" lang="en-US" sz="14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number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dirty="0">
                <a:solidFill>
                  <a:srgbClr val="000000"/>
                </a:solidFill>
                <a:latin typeface="CourierNewPSMT"/>
              </a:rPr>
              <a:t>}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</a:endParaRPr>
          </a:p>
          <a:p>
            <a:pPr marL="71437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400" b="1" dirty="0">
                <a:solidFill>
                  <a:srgbClr val="C00000"/>
                </a:solidFill>
                <a:latin typeface="CourierNewPSMT"/>
              </a:rPr>
              <a:t>public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</a:rPr>
              <a:t> double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 </a:t>
            </a:r>
            <a:r>
              <a:rPr kumimoji="0" lang="en-US" sz="1400" b="1" dirty="0" err="1">
                <a:latin typeface="CourierNewPSMT"/>
              </a:rPr>
              <a:t>getBalance</a:t>
            </a:r>
            <a:r>
              <a:rPr kumimoji="0" lang="en-US" sz="1400" b="1" dirty="0">
                <a:latin typeface="CourierNewPSMT"/>
              </a:rPr>
              <a:t>() {</a:t>
            </a:r>
          </a:p>
          <a:p>
            <a:pPr marL="1076325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</a:rPr>
              <a:t>return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 balance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;</a:t>
            </a:r>
          </a:p>
          <a:p>
            <a:pPr marL="714375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}</a:t>
            </a:r>
          </a:p>
          <a:p>
            <a:pPr marL="714375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400" b="1" dirty="0">
                <a:solidFill>
                  <a:srgbClr val="C00000"/>
                </a:solidFill>
                <a:latin typeface="CourierNewPSMT"/>
              </a:rPr>
              <a:t>public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String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 </a:t>
            </a:r>
            <a:r>
              <a:rPr kumimoji="0" lang="en-US" sz="1400" b="1" dirty="0" err="1">
                <a:latin typeface="CourierNewPSMT"/>
              </a:rPr>
              <a:t>getCurrency</a:t>
            </a:r>
            <a:r>
              <a:rPr kumimoji="0" lang="en-US" sz="1400" b="1" dirty="0">
                <a:latin typeface="CourierNewPSMT"/>
              </a:rPr>
              <a:t>() {</a:t>
            </a:r>
          </a:p>
          <a:p>
            <a:pPr marL="1076325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400" b="1" dirty="0">
                <a:solidFill>
                  <a:srgbClr val="C00000"/>
                </a:solidFill>
                <a:latin typeface="CourierNewPSMT"/>
              </a:rPr>
              <a:t>return</a:t>
            </a:r>
            <a:r>
              <a:rPr kumimoji="0" lang="en-US" sz="1400" b="1" dirty="0">
                <a:latin typeface="CourierNewPSMT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currency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;</a:t>
            </a:r>
          </a:p>
          <a:p>
            <a:pPr marL="714375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}</a:t>
            </a:r>
          </a:p>
          <a:p>
            <a:pPr marL="71437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400" b="1" dirty="0">
                <a:solidFill>
                  <a:srgbClr val="C00000"/>
                </a:solidFill>
                <a:latin typeface="CourierNewPSMT"/>
              </a:rPr>
              <a:t>public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</a:rPr>
              <a:t>boolean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 </a:t>
            </a:r>
            <a:r>
              <a:rPr kumimoji="0" lang="en-US" sz="1400" b="1" dirty="0">
                <a:latin typeface="CourierNewPSMT"/>
              </a:rPr>
              <a:t>getInterestRate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() {</a:t>
            </a:r>
          </a:p>
          <a:p>
            <a:pPr marL="107632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400" b="1" dirty="0">
                <a:solidFill>
                  <a:srgbClr val="C00000"/>
                </a:solidFill>
                <a:latin typeface="CourierNewPSMT"/>
              </a:rPr>
              <a:t>return</a:t>
            </a:r>
            <a:r>
              <a:rPr kumimoji="0" lang="en-US" sz="14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interestRate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;</a:t>
            </a:r>
          </a:p>
          <a:p>
            <a:pPr marL="71437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}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</a:endParaRP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setInterestRate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interestRate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1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setCurrency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(String 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 32.88;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)){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* 32.88;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||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1438275" indent="0">
              <a:spcBef>
                <a:spcPct val="0"/>
              </a:spcBef>
              <a:spcAft>
                <a:spcPct val="0"/>
              </a:spcAft>
              <a:buNone/>
              <a:tabLst>
                <a:tab pos="1343025" algn="l"/>
              </a:tabLst>
              <a:defRPr/>
            </a:pP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2D323-2EA7-3200-2BCE-61CE368E4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6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20496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6126125-227F-F7C7-9921-62766A6D8608}"/>
              </a:ext>
            </a:extLst>
          </p:cNvPr>
          <p:cNvSpPr/>
          <p:nvPr/>
        </p:nvSpPr>
        <p:spPr bwMode="auto">
          <a:xfrm>
            <a:off x="386533" y="2780928"/>
            <a:ext cx="8397933" cy="3528392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A36D91-467E-EE15-1C9E-CDFD2322E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4430E-3FC0-9A78-D3EA-85C153BF1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several use cases of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this</a:t>
            </a:r>
          </a:p>
          <a:p>
            <a:pPr marL="714375" lvl="1" indent="-457200">
              <a:buFont typeface="+mj-lt"/>
              <a:buAutoNum type="arabicPeriod"/>
            </a:pPr>
            <a:r>
              <a:rPr lang="en-US" dirty="0"/>
              <a:t>It is used to access the instance variables without any confusion with parameter names.</a:t>
            </a:r>
          </a:p>
          <a:p>
            <a:endParaRPr lang="en-GB" dirty="0"/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setInterestRate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setCurrency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(String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 32.88;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)){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* 32.88;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||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F1FE5-4A18-3C46-C301-944D6F643F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249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6126125-227F-F7C7-9921-62766A6D8608}"/>
              </a:ext>
            </a:extLst>
          </p:cNvPr>
          <p:cNvSpPr/>
          <p:nvPr/>
        </p:nvSpPr>
        <p:spPr bwMode="auto">
          <a:xfrm>
            <a:off x="386533" y="1196752"/>
            <a:ext cx="8397933" cy="3528392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A36D91-467E-EE15-1C9E-CDFD2322E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this</a:t>
            </a:r>
            <a:r>
              <a:rPr lang="en-GB" dirty="0"/>
              <a:t> (first use case)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4430E-3FC0-9A78-D3EA-85C153BF1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setInterestRate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setCurrency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(String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 32.88;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)){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* 32.88;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||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1438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r>
              <a:rPr lang="en-US" dirty="0"/>
              <a:t>One letter parameters are not very descriptive.</a:t>
            </a:r>
          </a:p>
          <a:p>
            <a:pPr lvl="1"/>
            <a:r>
              <a:rPr lang="en-US" dirty="0"/>
              <a:t>It is usually the convention in Java to use the instance variable name as parameters in the corresponding set methods.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F1FE5-4A18-3C46-C301-944D6F643F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2028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6126125-227F-F7C7-9921-62766A6D8608}"/>
              </a:ext>
            </a:extLst>
          </p:cNvPr>
          <p:cNvSpPr/>
          <p:nvPr/>
        </p:nvSpPr>
        <p:spPr bwMode="auto">
          <a:xfrm>
            <a:off x="386533" y="1628800"/>
            <a:ext cx="8397933" cy="3528392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A36D91-467E-EE15-1C9E-CDFD2322E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this</a:t>
            </a:r>
            <a:r>
              <a:rPr lang="en-GB" dirty="0"/>
              <a:t> (first use case)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4430E-3FC0-9A78-D3EA-85C153BF1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defTabSz="914400" latinLnBrk="0">
              <a:buClrTx/>
              <a:buSzTx/>
              <a:buFontTx/>
              <a:buChar char="•"/>
              <a:tabLst/>
              <a:defRPr/>
            </a:pPr>
            <a:r>
              <a:rPr lang="en-US" dirty="0"/>
              <a:t>It should be </a:t>
            </a:r>
            <a:r>
              <a:rPr lang="en-US" dirty="0" err="1"/>
              <a:t>smt</a:t>
            </a:r>
            <a:r>
              <a:rPr lang="en-US" dirty="0"/>
              <a:t> like: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setInterestRate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setCurrency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(String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 32.88;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)){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* 32.88;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||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US" dirty="0"/>
          </a:p>
          <a:p>
            <a:r>
              <a:rPr lang="en-US" dirty="0"/>
              <a:t>parameter names are same with class instance names</a:t>
            </a:r>
          </a:p>
          <a:p>
            <a:r>
              <a:rPr lang="en-US" dirty="0"/>
              <a:t>no compile error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F1FE5-4A18-3C46-C301-944D6F643F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9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93277366"/>
      </p:ext>
    </p:extLst>
  </p:cSld>
  <p:clrMapOvr>
    <a:masterClrMapping/>
  </p:clrMapOvr>
</p:sld>
</file>

<file path=ppt/theme/theme1.xml><?xml version="1.0" encoding="utf-8"?>
<a:theme xmlns:a="http://schemas.openxmlformats.org/drawingml/2006/main" name="Bahcesehir master slide">
  <a:themeElements>
    <a:clrScheme name="Bahcesehir master slide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Bahcesehir master slid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hcesehir master slide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hcesehir master slide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hcesehir master slid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11934</TotalTime>
  <Words>2465</Words>
  <Application>Microsoft Office PowerPoint</Application>
  <PresentationFormat>On-screen Show (4:3)</PresentationFormat>
  <Paragraphs>492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Courier New</vt:lpstr>
      <vt:lpstr>CourierNewPSMT</vt:lpstr>
      <vt:lpstr>Times New Roman</vt:lpstr>
      <vt:lpstr>Bahcesehir master slide</vt:lpstr>
      <vt:lpstr>PowerPoint Presentation</vt:lpstr>
      <vt:lpstr>PowerPoint Presentation</vt:lpstr>
      <vt:lpstr>Outline</vt:lpstr>
      <vt:lpstr>this</vt:lpstr>
      <vt:lpstr>Bank Account…</vt:lpstr>
      <vt:lpstr>…Bank Account</vt:lpstr>
      <vt:lpstr>this</vt:lpstr>
      <vt:lpstr>this (first use case) </vt:lpstr>
      <vt:lpstr>this (first use case) </vt:lpstr>
      <vt:lpstr>this (first use case) </vt:lpstr>
      <vt:lpstr>this (first use case) </vt:lpstr>
      <vt:lpstr>this (first use case) </vt:lpstr>
      <vt:lpstr>this (first use case) </vt:lpstr>
      <vt:lpstr>this (first use case) </vt:lpstr>
      <vt:lpstr>this (first use case) </vt:lpstr>
      <vt:lpstr>First Constructor</vt:lpstr>
      <vt:lpstr>Second Constructor</vt:lpstr>
      <vt:lpstr>Third Constructor</vt:lpstr>
      <vt:lpstr>this (first use case)</vt:lpstr>
      <vt:lpstr>A conceptual model for this</vt:lpstr>
      <vt:lpstr>A conceptual model for this</vt:lpstr>
      <vt:lpstr>This (second use case)</vt:lpstr>
      <vt:lpstr>Three Constructors</vt:lpstr>
      <vt:lpstr>this (second use case)</vt:lpstr>
      <vt:lpstr>this (second use case)</vt:lpstr>
      <vt:lpstr>Using this for constructor call</vt:lpstr>
      <vt:lpstr>this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UTP Cable Connectors</dc:title>
  <dc:creator>N AYDIN</dc:creator>
  <cp:lastModifiedBy>Nizamettin AYDIN</cp:lastModifiedBy>
  <cp:revision>471</cp:revision>
  <dcterms:created xsi:type="dcterms:W3CDTF">2004-11-05T11:30:37Z</dcterms:created>
  <dcterms:modified xsi:type="dcterms:W3CDTF">2024-07-10T20:34:30Z</dcterms:modified>
</cp:coreProperties>
</file>