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07" r:id="rId2"/>
    <p:sldId id="355" r:id="rId3"/>
    <p:sldId id="404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5" r:id="rId12"/>
    <p:sldId id="717" r:id="rId13"/>
    <p:sldId id="716" r:id="rId14"/>
    <p:sldId id="714" r:id="rId15"/>
    <p:sldId id="719" r:id="rId16"/>
    <p:sldId id="720" r:id="rId17"/>
    <p:sldId id="718" r:id="rId18"/>
    <p:sldId id="721" r:id="rId19"/>
    <p:sldId id="722" r:id="rId20"/>
    <p:sldId id="723" r:id="rId21"/>
    <p:sldId id="724" r:id="rId22"/>
    <p:sldId id="725" r:id="rId23"/>
    <p:sldId id="726" r:id="rId24"/>
    <p:sldId id="727" r:id="rId25"/>
    <p:sldId id="728" r:id="rId26"/>
    <p:sldId id="729" r:id="rId27"/>
    <p:sldId id="735" r:id="rId28"/>
    <p:sldId id="732" r:id="rId29"/>
    <p:sldId id="733" r:id="rId30"/>
    <p:sldId id="734" r:id="rId31"/>
    <p:sldId id="736" r:id="rId32"/>
    <p:sldId id="737" r:id="rId33"/>
    <p:sldId id="738" r:id="rId34"/>
    <p:sldId id="739" r:id="rId35"/>
    <p:sldId id="740" r:id="rId36"/>
    <p:sldId id="741" r:id="rId37"/>
    <p:sldId id="742" r:id="rId38"/>
    <p:sldId id="743" r:id="rId39"/>
    <p:sldId id="744" r:id="rId40"/>
    <p:sldId id="745" r:id="rId41"/>
    <p:sldId id="746" r:id="rId42"/>
    <p:sldId id="750" r:id="rId43"/>
    <p:sldId id="751" r:id="rId44"/>
    <p:sldId id="752" r:id="rId45"/>
    <p:sldId id="753" r:id="rId46"/>
    <p:sldId id="749" r:id="rId47"/>
    <p:sldId id="754" r:id="rId48"/>
    <p:sldId id="755" r:id="rId49"/>
    <p:sldId id="756" r:id="rId50"/>
    <p:sldId id="758" r:id="rId51"/>
    <p:sldId id="757" r:id="rId52"/>
    <p:sldId id="759" r:id="rId53"/>
    <p:sldId id="761" r:id="rId54"/>
    <p:sldId id="760" r:id="rId55"/>
    <p:sldId id="762" r:id="rId56"/>
    <p:sldId id="763" r:id="rId57"/>
    <p:sldId id="764" r:id="rId58"/>
    <p:sldId id="766" r:id="rId59"/>
    <p:sldId id="767" r:id="rId60"/>
    <p:sldId id="768" r:id="rId61"/>
    <p:sldId id="706" r:id="rId62"/>
  </p:sldIdLst>
  <p:sldSz cx="9144000" cy="6858000" type="screen4x3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33"/>
    <a:srgbClr val="BA0698"/>
    <a:srgbClr val="CCFFF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068" autoAdjust="0"/>
  </p:normalViewPr>
  <p:slideViewPr>
    <p:cSldViewPr>
      <p:cViewPr varScale="1">
        <p:scale>
          <a:sx n="68" d="100"/>
          <a:sy n="68" d="100"/>
        </p:scale>
        <p:origin x="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97D7DB-1292-4C2B-9BEE-3D1F88C6E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20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D1B35F-4AE8-4F50-9FF3-FA55D3B14E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4420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98D93B3-19CB-F5B1-06E5-E5E8D6A45C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7484560-CBC1-7A3C-ECBA-E20AB58D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995FBE65-257E-4DEB-8382-5B929EEF0D04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AD8AE5-E23C-C2A0-7C7E-325D6E070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76ADE2A-602E-9C2D-FFAB-2D8837BB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36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1B35F-4AE8-4F50-9FF3-FA55D3B14EA0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556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1B35F-4AE8-4F50-9FF3-FA55D3B14EA0}" type="slidenum">
              <a:rPr lang="tr-TR" altLang="tr-TR" smtClean="0"/>
              <a:pPr>
                <a:defRPr/>
              </a:pPr>
              <a:t>49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08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1B35F-4AE8-4F50-9FF3-FA55D3B14EA0}" type="slidenum">
              <a:rPr lang="tr-TR" altLang="tr-TR" smtClean="0"/>
              <a:pPr>
                <a:defRPr/>
              </a:pPr>
              <a:t>50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974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06FA-D0EA-4E89-8971-6241876F26B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1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4A56-DE4D-4ABE-A358-2049E49192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38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341F-692B-4323-AD00-311EB5C4E9F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27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2DBC-736C-4DEC-AEAE-72DF32F5E5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08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441B-D185-4DAB-A789-31BCDEB6376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7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538" y="1125538"/>
            <a:ext cx="8370930" cy="539909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5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80BB-128E-4902-B3C3-D56A4AC284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08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E1-54BF-4A4A-AE42-66A6189F67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6ABE-9823-4A2D-85FA-9E38D57ED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0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AA99-5845-4832-9CA7-64C548B3A4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42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A22-3DF8-4E6A-B3CE-ABF16B37C35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46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6466-14BB-4F17-B43D-F368CAF022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0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10A5-DDD2-430D-ABDC-C4A8E43C1C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1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AEA0-EE63-4438-A6E8-1D10FD30B4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text styles</a:t>
            </a:r>
          </a:p>
          <a:p>
            <a:pPr lvl="1"/>
            <a:r>
              <a:rPr lang="en-US" altLang="tr-TR" dirty="0"/>
              <a:t>Second level</a:t>
            </a:r>
          </a:p>
          <a:p>
            <a:pPr lvl="2"/>
            <a:r>
              <a:rPr lang="en-US" altLang="tr-TR" dirty="0"/>
              <a:t>Third level</a:t>
            </a:r>
          </a:p>
          <a:p>
            <a:pPr lvl="3"/>
            <a:r>
              <a:rPr lang="en-US" altLang="tr-TR" dirty="0"/>
              <a:t>Fourth level</a:t>
            </a:r>
          </a:p>
          <a:p>
            <a:pPr lvl="4"/>
            <a:r>
              <a:rPr lang="en-US" altLang="tr-TR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9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675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8C8213-E9CE-4B62-9324-B854015925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5pPr>
      <a:lvl6pPr marL="25717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6pPr>
      <a:lvl7pPr marL="51435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7pPr>
      <a:lvl8pPr marL="77152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8pPr>
      <a:lvl9pPr marL="102870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rgbClr val="FF3300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accent2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tr/s%C3%B6zl%C3%BCk/ingilizce/deposit" TargetMode="External"/><Relationship Id="rId2" Type="http://schemas.openxmlformats.org/officeDocument/2006/relationships/hyperlink" Target="https://www.merriam-webster.com/dictionary/deposit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A4F0290F-906C-FE9D-0AE3-62EFD59D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862826"/>
            <a:ext cx="6534726" cy="451850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CS105 </a:t>
            </a:r>
          </a:p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Introduction to Object-Oriented Programming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Prof. Dr. Nizamettin AYDIN</a:t>
            </a: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BA0698"/>
                </a:solidFill>
                <a:cs typeface="Times New Roman" panose="02020603050405020304" pitchFamily="18" charset="0"/>
              </a:rPr>
              <a:t>naydin@itu.edu.tr</a:t>
            </a:r>
          </a:p>
          <a:p>
            <a:pPr algn="ctr" eaLnBrk="1" hangingPunct="1">
              <a:buNone/>
            </a:pPr>
            <a:r>
              <a:rPr lang="en-US" altLang="tr-TR" sz="2700" b="1" dirty="0">
                <a:solidFill>
                  <a:srgbClr val="0070C0"/>
                </a:solidFill>
                <a:cs typeface="Times New Roman" panose="02020603050405020304" pitchFamily="18" charset="0"/>
              </a:rPr>
              <a:t>nizamettin.aydin@ozyegin.edu.tr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EA151DCE-3727-280C-DAB8-D56F2FED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62E90F-C089-97B1-7C91-D4F902315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B122F-3563-9F7F-13AE-13F03B10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059" y="-4911"/>
            <a:ext cx="2535881" cy="765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460A-AEE5-9465-ED64-7BC07754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EF52-2A4C-F56E-6E91-6C701F08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8370930" cy="2807518"/>
          </a:xfrm>
        </p:spPr>
        <p:txBody>
          <a:bodyPr>
            <a:normAutofit/>
          </a:bodyPr>
          <a:lstStyle/>
          <a:p>
            <a:r>
              <a:rPr lang="en-US" dirty="0"/>
              <a:t>A bank account should get </a:t>
            </a:r>
            <a:r>
              <a:rPr lang="en-US" b="1" dirty="0"/>
              <a:t>a number during initialization</a:t>
            </a:r>
            <a:r>
              <a:rPr lang="en-US" dirty="0"/>
              <a:t>.</a:t>
            </a:r>
          </a:p>
          <a:p>
            <a:r>
              <a:rPr lang="en-US" dirty="0"/>
              <a:t>Remove the following constructor.</a:t>
            </a:r>
          </a:p>
          <a:p>
            <a:endParaRPr lang="en-US" dirty="0"/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Account()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DE59-EE19-8895-9FDD-F10C920C9C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145EB-D442-10EF-5AE2-4494AE23A6FF}"/>
              </a:ext>
            </a:extLst>
          </p:cNvPr>
          <p:cNvSpPr/>
          <p:nvPr/>
        </p:nvSpPr>
        <p:spPr bwMode="auto">
          <a:xfrm>
            <a:off x="407808" y="2996953"/>
            <a:ext cx="8316924" cy="936104"/>
          </a:xfrm>
          <a:prstGeom prst="rect">
            <a:avLst/>
          </a:prstGeom>
          <a:solidFill>
            <a:srgbClr val="FF0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B145EB-D442-10EF-5AE2-4494AE23A6FF}"/>
              </a:ext>
            </a:extLst>
          </p:cNvPr>
          <p:cNvSpPr/>
          <p:nvPr/>
        </p:nvSpPr>
        <p:spPr bwMode="auto">
          <a:xfrm>
            <a:off x="407808" y="2060849"/>
            <a:ext cx="8316924" cy="396044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D460A-AEE5-9465-ED64-7BC07754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EF52-2A4C-F56E-6E91-6C701F08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bank account should get </a:t>
            </a:r>
            <a:r>
              <a:rPr lang="en-US" b="1" dirty="0"/>
              <a:t>a number during initialization</a:t>
            </a:r>
            <a:r>
              <a:rPr lang="en-US" dirty="0"/>
              <a:t>.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DE59-EE19-8895-9FDD-F10C920C9C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7066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460A-AEE5-9465-ED64-7BC07754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EF52-2A4C-F56E-6E91-6C701F08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bank account should not have </a:t>
            </a:r>
            <a:r>
              <a:rPr lang="en-US" b="1" dirty="0"/>
              <a:t>negative initial balance</a:t>
            </a:r>
            <a:r>
              <a:rPr lang="en-US" dirty="0"/>
              <a:t>.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DE59-EE19-8895-9FDD-F10C920C9C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145EB-D442-10EF-5AE2-4494AE23A6FF}"/>
              </a:ext>
            </a:extLst>
          </p:cNvPr>
          <p:cNvSpPr/>
          <p:nvPr/>
        </p:nvSpPr>
        <p:spPr bwMode="auto">
          <a:xfrm>
            <a:off x="407808" y="2060849"/>
            <a:ext cx="8316924" cy="3816423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5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DD6931-8764-4E71-9832-28A3A268C432}"/>
              </a:ext>
            </a:extLst>
          </p:cNvPr>
          <p:cNvSpPr/>
          <p:nvPr/>
        </p:nvSpPr>
        <p:spPr bwMode="auto">
          <a:xfrm>
            <a:off x="407808" y="1125537"/>
            <a:ext cx="8316924" cy="5327799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3B014-7E36-4F6E-8EF6-B0EE24BE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Initial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DA4E-94C6-4838-B765-E659A4A6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indent="0">
              <a:buNone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9E829-5AF5-4333-A0D4-CA7AECAEE7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A0D101-35B6-456A-9FB8-CE6BDAF52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077072"/>
            <a:ext cx="3324689" cy="22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9701B8-EE30-4537-8BB8-95753635FCAD}"/>
              </a:ext>
            </a:extLst>
          </p:cNvPr>
          <p:cNvSpPr/>
          <p:nvPr/>
        </p:nvSpPr>
        <p:spPr bwMode="auto">
          <a:xfrm>
            <a:off x="413538" y="4112282"/>
            <a:ext cx="8316924" cy="2197038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20710C-D78D-46AE-9C97-DDA68FCB3B4F}"/>
              </a:ext>
            </a:extLst>
          </p:cNvPr>
          <p:cNvSpPr/>
          <p:nvPr/>
        </p:nvSpPr>
        <p:spPr bwMode="auto">
          <a:xfrm>
            <a:off x="413538" y="2276872"/>
            <a:ext cx="8316924" cy="1368152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2F334B-DAAE-41D2-9B96-42098783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9D4CC-5387-4F47-9C67-7D65BB3F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bank account should not have negative initial balance.</a:t>
            </a:r>
          </a:p>
          <a:p>
            <a:r>
              <a:rPr lang="en-US" dirty="0"/>
              <a:t>We should have check the initial balance. 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r>
              <a:rPr lang="en-US" dirty="0"/>
              <a:t>If it is negative, the balance should be </a:t>
            </a:r>
            <a:r>
              <a:rPr lang="en-US" b="1" dirty="0"/>
              <a:t>0</a:t>
            </a:r>
            <a:r>
              <a:rPr lang="en-US" dirty="0"/>
              <a:t>. 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&gt; 0)</a:t>
            </a:r>
          </a:p>
          <a:p>
            <a:pPr marL="14319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dirty="0">
                <a:solidFill>
                  <a:srgbClr val="C00000"/>
                </a:solidFill>
                <a:latin typeface="CourierNewPSMT"/>
              </a:rPr>
              <a:t>else</a:t>
            </a:r>
          </a:p>
          <a:p>
            <a:pPr marL="14319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=0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2000" b="1" dirty="0">
              <a:solidFill>
                <a:srgbClr val="FF9900"/>
              </a:solidFill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F2237-A9E0-470E-8DF8-885B77BE13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0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DD6931-8764-4E71-9832-28A3A268C432}"/>
              </a:ext>
            </a:extLst>
          </p:cNvPr>
          <p:cNvSpPr/>
          <p:nvPr/>
        </p:nvSpPr>
        <p:spPr bwMode="auto">
          <a:xfrm>
            <a:off x="407808" y="1125537"/>
            <a:ext cx="8316924" cy="5327799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3B014-7E36-4F6E-8EF6-B0EE24BE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DA4E-94C6-4838-B765-E659A4A6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indent="0">
              <a:buNone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9E829-5AF5-4333-A0D4-CA7AECAEE7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90FAAF-5E14-4B1C-BFBF-D53FBD9FD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005064"/>
            <a:ext cx="3200847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1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597F-E083-4947-B3C0-FCCB00CE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are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01F0-DC3F-4346-A7F8-9CD3B2D8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With changing the constructor and the deposit function, are we sure that balance will not be a negative amount?</a:t>
            </a:r>
            <a:endParaRPr lang="en-GB" sz="32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AE456-2F4B-400E-8DCE-199E5B217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645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C9B6C4-3862-4E22-A2F7-DB3D3A91B3FC}"/>
              </a:ext>
            </a:extLst>
          </p:cNvPr>
          <p:cNvSpPr/>
          <p:nvPr/>
        </p:nvSpPr>
        <p:spPr bwMode="auto">
          <a:xfrm>
            <a:off x="413538" y="1121663"/>
            <a:ext cx="8316924" cy="5259665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2597F-E083-4947-B3C0-FCCB00CE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01F0-DC3F-4346-A7F8-9CD3B2D8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9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-500;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-1000;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-5000;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AE456-2F4B-400E-8DCE-199E5B217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1342F0-AADE-4D23-BE6C-8A801E544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4005064"/>
            <a:ext cx="2943636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8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4090B-8892-498B-B547-3DBFA836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EF24E-45A3-4280-B962-FB99078FB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class instances need to be protected.</a:t>
            </a:r>
          </a:p>
          <a:p>
            <a:r>
              <a:rPr lang="en-US" dirty="0"/>
              <a:t>We need to keep the control of how these instances are accessed.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pPr lvl="1"/>
            <a:r>
              <a:rPr lang="en-GB" dirty="0"/>
              <a:t>Through using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access modifiers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dirty="0"/>
              <a:t>Access modifiers</a:t>
            </a:r>
          </a:p>
          <a:p>
            <a:pPr lvl="1"/>
            <a:r>
              <a:rPr lang="en-US" dirty="0"/>
              <a:t>are used to set access levels for classes, variables, and other entries.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F9401-2622-416F-815F-63D816768F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4714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B5E0-83B0-438F-CF13-DFE614C9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BF85A-EAC6-7BE6-F2C1-773C8CF3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endParaRPr lang="en-GB" dirty="0"/>
          </a:p>
          <a:p>
            <a:r>
              <a:rPr lang="en-US" dirty="0"/>
              <a:t> </a:t>
            </a:r>
            <a:r>
              <a:rPr lang="en-US" b="1" dirty="0"/>
              <a:t>Access modifier:</a:t>
            </a:r>
          </a:p>
          <a:p>
            <a:r>
              <a:rPr lang="en-US" dirty="0"/>
              <a:t>For the top-level classes, it can be either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en-US" dirty="0"/>
              <a:t> : </a:t>
            </a:r>
          </a:p>
          <a:p>
            <a:pPr lvl="2"/>
            <a:r>
              <a:rPr lang="en-US" dirty="0"/>
              <a:t>visible to the earth</a:t>
            </a:r>
            <a:endParaRPr lang="en-US" sz="1500" dirty="0">
              <a:solidFill>
                <a:schemeClr val="accent2"/>
              </a:solidFill>
            </a:endParaRPr>
          </a:p>
          <a:p>
            <a:pPr marL="447675" lvl="3" indent="0">
              <a:buNone/>
            </a:pPr>
            <a:r>
              <a:rPr lang="en-US" sz="2100" dirty="0">
                <a:solidFill>
                  <a:srgbClr val="FF3300"/>
                </a:solidFill>
              </a:rPr>
              <a:t>or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default</a:t>
            </a:r>
            <a:r>
              <a:rPr lang="en-US" dirty="0"/>
              <a:t> (no keyword) : </a:t>
            </a:r>
          </a:p>
          <a:p>
            <a:pPr lvl="2"/>
            <a:r>
              <a:rPr lang="en-US" dirty="0"/>
              <a:t>visible only within the same package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15ADB-5DB7-BE4F-E27B-B03354F19C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FFA52-9271-29EB-95FD-7CCDB33E99A6}"/>
              </a:ext>
            </a:extLst>
          </p:cNvPr>
          <p:cNvSpPr/>
          <p:nvPr/>
        </p:nvSpPr>
        <p:spPr bwMode="auto">
          <a:xfrm>
            <a:off x="755576" y="1121663"/>
            <a:ext cx="1296144" cy="435129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8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5D50030-49A4-D6D8-9FD6-891AB82A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8AA87BB-7DBE-1A47-AE09-0526B11C1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r>
              <a:rPr lang="en-US" altLang="tr-TR" sz="4950" b="1" dirty="0">
                <a:solidFill>
                  <a:srgbClr val="00B0F0"/>
                </a:solidFill>
              </a:rPr>
              <a:t>Access Modifiers</a:t>
            </a:r>
            <a:endParaRPr lang="en-US" altLang="tr-TR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D6015C-5A90-5754-EA10-E5F4313E5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95B791-DB99-4356-A537-772A09065FE2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B5E0-83B0-438F-CF13-DFE614C9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BF85A-EAC6-7BE6-F2C1-773C8CF3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endParaRPr lang="en-GB" dirty="0"/>
          </a:p>
          <a:p>
            <a:r>
              <a:rPr lang="en-US" dirty="0"/>
              <a:t>These variables do not have any particular access modifier;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therefore, they are visible and accessible from only within the same package (package-private).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15ADB-5DB7-BE4F-E27B-B03354F19C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FFA52-9271-29EB-95FD-7CCDB33E99A6}"/>
              </a:ext>
            </a:extLst>
          </p:cNvPr>
          <p:cNvSpPr/>
          <p:nvPr/>
        </p:nvSpPr>
        <p:spPr bwMode="auto">
          <a:xfrm>
            <a:off x="1331640" y="1484784"/>
            <a:ext cx="3096344" cy="1080120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037F-4C77-F9C8-38AE-6CF64733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C726-3BBE-49E6-90DF-9E4BC6AF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to use them from outside the package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A5267-C907-5559-4BB3-2FC9E82EC9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AE06F-6F13-9D96-CF24-05F205BC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1"/>
            <a:ext cx="7017353" cy="489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47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8BF2B4-014E-021A-6947-8BF57257F338}"/>
              </a:ext>
            </a:extLst>
          </p:cNvPr>
          <p:cNvSpPr/>
          <p:nvPr/>
        </p:nvSpPr>
        <p:spPr bwMode="auto">
          <a:xfrm>
            <a:off x="386535" y="3068959"/>
            <a:ext cx="8370930" cy="3455669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497BC-0489-6899-705F-062A902C2CC6}"/>
              </a:ext>
            </a:extLst>
          </p:cNvPr>
          <p:cNvSpPr/>
          <p:nvPr/>
        </p:nvSpPr>
        <p:spPr bwMode="auto">
          <a:xfrm>
            <a:off x="386535" y="1052736"/>
            <a:ext cx="8370930" cy="180020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7238A-919C-FE7C-C530-C133F4E8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41887-5AF5-7635-6502-CDF0151E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35" y="1052736"/>
            <a:ext cx="8370930" cy="5471893"/>
          </a:xfrm>
        </p:spPr>
        <p:txBody>
          <a:bodyPr>
            <a:noAutofit/>
          </a:bodyPr>
          <a:lstStyle/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package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1950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package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xmpl1;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import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xmpl.Account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8096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account1 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Account();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1; 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100; 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5EAA8-DCA9-A7E1-F9BD-B7765B8406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10B796-39AC-BD2A-AFF7-918BB63E1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340" y="5013176"/>
            <a:ext cx="2829320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0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8BF2B4-014E-021A-6947-8BF57257F338}"/>
              </a:ext>
            </a:extLst>
          </p:cNvPr>
          <p:cNvSpPr/>
          <p:nvPr/>
        </p:nvSpPr>
        <p:spPr bwMode="auto">
          <a:xfrm>
            <a:off x="386535" y="3068959"/>
            <a:ext cx="8370930" cy="3455669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497BC-0489-6899-705F-062A902C2CC6}"/>
              </a:ext>
            </a:extLst>
          </p:cNvPr>
          <p:cNvSpPr/>
          <p:nvPr/>
        </p:nvSpPr>
        <p:spPr bwMode="auto">
          <a:xfrm>
            <a:off x="386535" y="1052736"/>
            <a:ext cx="8370930" cy="180020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7238A-919C-FE7C-C530-C133F4E8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41887-5AF5-7635-6502-CDF0151E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35" y="1052736"/>
            <a:ext cx="8370930" cy="5471893"/>
          </a:xfrm>
        </p:spPr>
        <p:txBody>
          <a:bodyPr>
            <a:noAutofit/>
          </a:bodyPr>
          <a:lstStyle/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package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1950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package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xmpl1;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import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xmpl.Account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8096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account1 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Account();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1; 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100; </a:t>
            </a:r>
          </a:p>
          <a:p>
            <a:pPr marL="125730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account1.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5EAA8-DCA9-A7E1-F9BD-B7765B8406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0F2550-AC02-5B61-6991-6F625E680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00" y="5259541"/>
            <a:ext cx="2600688" cy="12288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74A2C6-3AF6-6789-2A98-52F46746F35D}"/>
              </a:ext>
            </a:extLst>
          </p:cNvPr>
          <p:cNvSpPr txBox="1"/>
          <p:nvPr/>
        </p:nvSpPr>
        <p:spPr>
          <a:xfrm>
            <a:off x="6202507" y="1052735"/>
            <a:ext cx="25202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1800" b="1" i="0" u="none" strike="noStrike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number</a:t>
            </a:r>
            <a:r>
              <a:rPr lang="en-US" sz="1800" b="0" i="0" u="none" strike="noStrike" dirty="0">
                <a:solidFill>
                  <a:srgbClr val="00B0F0"/>
                </a:solidFill>
                <a:cs typeface="Arial" panose="020B0604020202020204" pitchFamily="34" charset="0"/>
              </a:rPr>
              <a:t>, </a:t>
            </a:r>
            <a:r>
              <a:rPr lang="en-US" sz="1800" b="1" i="0" u="none" strike="noStrike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balance</a:t>
            </a:r>
            <a:r>
              <a:rPr lang="en-US" sz="1800" b="0" i="0" u="none" strike="noStrike" dirty="0">
                <a:solidFill>
                  <a:srgbClr val="00B0F0"/>
                </a:solidFill>
                <a:cs typeface="Arial" panose="020B0604020202020204" pitchFamily="34" charset="0"/>
              </a:rPr>
              <a:t> and </a:t>
            </a:r>
            <a:r>
              <a:rPr lang="en-US" sz="1800" b="1" i="0" u="none" strike="noStrike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currency</a:t>
            </a:r>
            <a:r>
              <a:rPr lang="en-US" sz="1800" b="0" i="0" u="none" strike="noStrike" dirty="0">
                <a:solidFill>
                  <a:srgbClr val="00B0F0"/>
                </a:solidFill>
                <a:cs typeface="Arial" panose="020B0604020202020204" pitchFamily="34" charset="0"/>
              </a:rPr>
              <a:t> are visible in everywhere!</a:t>
            </a:r>
            <a:endParaRPr lang="en-US" sz="1400" b="0" i="0" u="none" strike="noStrike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29C41C-1B6B-E3A2-3831-0E219B1E8147}"/>
              </a:ext>
            </a:extLst>
          </p:cNvPr>
          <p:cNvSpPr/>
          <p:nvPr/>
        </p:nvSpPr>
        <p:spPr bwMode="auto">
          <a:xfrm>
            <a:off x="1259632" y="1844824"/>
            <a:ext cx="1008112" cy="792088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6A0ACE-8728-08E7-255F-6143FEA1DF9B}"/>
              </a:ext>
            </a:extLst>
          </p:cNvPr>
          <p:cNvSpPr txBox="1"/>
          <p:nvPr/>
        </p:nvSpPr>
        <p:spPr>
          <a:xfrm>
            <a:off x="4211960" y="5558530"/>
            <a:ext cx="1627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dirty="0">
                <a:solidFill>
                  <a:srgbClr val="FF9900"/>
                </a:solidFill>
                <a:cs typeface="Arial" panose="020B0604020202020204" pitchFamily="34" charset="0"/>
              </a:rPr>
              <a:t>No access related errors! </a:t>
            </a:r>
            <a:endParaRPr lang="en-GB" sz="1400" b="0" i="0" u="none" strike="noStrike" dirty="0">
              <a:solidFill>
                <a:srgbClr val="FF99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7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73F6-AEF9-EAE9-A4E7-81C315BF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36E2-4FDD-0BD0-0CA2-26AB3F96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making everything </a:t>
            </a:r>
            <a:r>
              <a:rPr lang="en-US" b="1" dirty="0"/>
              <a:t>public is not the solution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something is public, it can be </a:t>
            </a:r>
            <a:r>
              <a:rPr lang="en-US" u="sng" dirty="0"/>
              <a:t>accessed</a:t>
            </a:r>
            <a:r>
              <a:rPr lang="en-US" dirty="0"/>
              <a:t> and also can be </a:t>
            </a:r>
            <a:r>
              <a:rPr lang="en-US" u="sng" dirty="0"/>
              <a:t>modified</a:t>
            </a:r>
            <a:r>
              <a:rPr lang="en-US" dirty="0"/>
              <a:t> from </a:t>
            </a:r>
            <a:r>
              <a:rPr lang="en-US" u="sng" dirty="0"/>
              <a:t>everywhere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It is also </a:t>
            </a:r>
            <a:r>
              <a:rPr lang="en-US" b="1" dirty="0"/>
              <a:t>not a good idea to leave it package-private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default case (without any access modifier)  that information can be accessed and modified everywhere within the package. </a:t>
            </a:r>
          </a:p>
          <a:p>
            <a:endParaRPr lang="en-US" dirty="0"/>
          </a:p>
          <a:p>
            <a:r>
              <a:rPr lang="en-US" dirty="0"/>
              <a:t>These are not optimum solutions. </a:t>
            </a:r>
          </a:p>
          <a:p>
            <a:endParaRPr lang="en-US" dirty="0"/>
          </a:p>
          <a:p>
            <a:r>
              <a:rPr lang="en-US" dirty="0"/>
              <a:t>You should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encapsulate</a:t>
            </a:r>
            <a:r>
              <a:rPr lang="en-US" dirty="0"/>
              <a:t> that information and limit its access and make sure that it can be modified only within your control.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7E806-B1DF-A757-4065-B78C1997B3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17744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E954-4C83-D9EE-3B27-58CF528E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Access to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912CF-7B62-7B3B-4D7D-9C87A64C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entry (class, class instance, member function) in a Java class is marked with one of the following keywords to control which classes have access to that entry: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the entry is accessible from everywhere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the entry is accessible only within the class, invisible everywhere outside the class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keyword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default</a:t>
            </a:r>
            <a:r>
              <a:rPr lang="en-US" dirty="0"/>
              <a:t>):</a:t>
            </a:r>
          </a:p>
          <a:p>
            <a:pPr lvl="2"/>
            <a:r>
              <a:rPr lang="en-US" dirty="0"/>
              <a:t>entry is accessible to classes inside the same package, invisible to all the others. </a:t>
            </a:r>
          </a:p>
          <a:p>
            <a:pPr lvl="2"/>
            <a:r>
              <a:rPr lang="en-US" dirty="0"/>
              <a:t> </a:t>
            </a:r>
            <a:r>
              <a:rPr lang="en-US" b="1" dirty="0"/>
              <a:t>package private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protected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entry is accessible to the class itself, other classes inside the same package and all subclasses.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2588C-1F60-6C05-6097-6DCBECE75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9582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D9D1-4296-C32F-F61A-6C43853D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A9BE-525C-39E6-18E1-D5FACAA62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Which one is the most restrictive one?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r>
              <a:rPr lang="en-US" dirty="0"/>
              <a:t>private</a:t>
            </a:r>
          </a:p>
          <a:p>
            <a:pPr lvl="1"/>
            <a:r>
              <a:rPr lang="en-US" dirty="0"/>
              <a:t>no keyword (default)</a:t>
            </a:r>
          </a:p>
          <a:p>
            <a:pPr lvl="1"/>
            <a:r>
              <a:rPr lang="en-US" dirty="0"/>
              <a:t>protected</a:t>
            </a:r>
          </a:p>
          <a:p>
            <a:pPr marL="192881" marR="0" lvl="0" indent="-19288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Which one is the least restrictive one?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 keyword (default)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</a:p>
          <a:p>
            <a:r>
              <a:rPr lang="en-US" dirty="0"/>
              <a:t>Rank them in increasing order of restrictiveness?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r>
              <a:rPr lang="en-US" dirty="0"/>
              <a:t>private</a:t>
            </a:r>
          </a:p>
          <a:p>
            <a:pPr lvl="1"/>
            <a:r>
              <a:rPr lang="en-US" dirty="0"/>
              <a:t>no keyword (default)</a:t>
            </a:r>
          </a:p>
          <a:p>
            <a:pPr lvl="1"/>
            <a:r>
              <a:rPr lang="en-US" dirty="0"/>
              <a:t>protected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F813D-FA48-4010-F78D-5D949BF6B3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5E85A-85CA-B326-7C4E-E612A38A707B}"/>
              </a:ext>
            </a:extLst>
          </p:cNvPr>
          <p:cNvSpPr txBox="1"/>
          <p:nvPr/>
        </p:nvSpPr>
        <p:spPr>
          <a:xfrm>
            <a:off x="3961259" y="4941168"/>
            <a:ext cx="4734526" cy="1208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Answer:</a:t>
            </a:r>
          </a:p>
          <a:p>
            <a:pPr marL="417910" lvl="1" indent="-16073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kumimoji="1" lang="en-US" sz="1900" dirty="0">
                <a:solidFill>
                  <a:srgbClr val="0070C0"/>
                </a:solidFill>
                <a:cs typeface="Arial" panose="020B0604020202020204" pitchFamily="34" charset="0"/>
              </a:rPr>
              <a:t>public, protected, default, private</a:t>
            </a:r>
          </a:p>
          <a:p>
            <a:pPr marL="875110" lvl="2" indent="-16073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kumimoji="1" lang="en-US" b="1" dirty="0">
                <a:solidFill>
                  <a:srgbClr val="00B0F0"/>
                </a:solidFill>
                <a:cs typeface="Arial" panose="020B0604020202020204" pitchFamily="34" charset="0"/>
              </a:rPr>
              <a:t>protected</a:t>
            </a:r>
            <a:r>
              <a:rPr kumimoji="1" lang="en-US" dirty="0">
                <a:solidFill>
                  <a:srgbClr val="00B0F0"/>
                </a:solidFill>
                <a:cs typeface="Arial" panose="020B0604020202020204" pitchFamily="34" charset="0"/>
              </a:rPr>
              <a:t> entities can be accessed by sub-classes in other packages </a:t>
            </a:r>
          </a:p>
        </p:txBody>
      </p:sp>
    </p:spTree>
    <p:extLst>
      <p:ext uri="{BB962C8B-B14F-4D97-AF65-F5344CB8AC3E}">
        <p14:creationId xmlns:p14="http://schemas.microsoft.com/office/powerpoint/2010/main" val="18300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3A9A-EB45-43E2-B71C-1C1133C5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Modifiers: Access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CA6B-1EF1-4556-A0DD-549438BD2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9900"/>
                </a:solidFill>
              </a:rPr>
              <a:t>private</a:t>
            </a:r>
            <a:r>
              <a:rPr lang="en-US" dirty="0"/>
              <a:t>: the class itself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default</a:t>
            </a:r>
            <a:r>
              <a:rPr lang="en-US" dirty="0"/>
              <a:t>: </a:t>
            </a:r>
            <a:r>
              <a:rPr lang="en-US" dirty="0">
                <a:solidFill>
                  <a:srgbClr val="FF9900"/>
                </a:solidFill>
              </a:rPr>
              <a:t>private</a:t>
            </a:r>
            <a:r>
              <a:rPr lang="en-US" dirty="0"/>
              <a:t> + classes inside the same package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BA0698"/>
                </a:solidFill>
              </a:rPr>
              <a:t>protected</a:t>
            </a:r>
            <a:r>
              <a:rPr lang="en-US" dirty="0"/>
              <a:t>: </a:t>
            </a:r>
            <a:r>
              <a:rPr lang="en-US" dirty="0">
                <a:solidFill>
                  <a:srgbClr val="00B0F0"/>
                </a:solidFill>
              </a:rPr>
              <a:t>default</a:t>
            </a:r>
            <a:r>
              <a:rPr lang="en-US" dirty="0"/>
              <a:t> + all sub-classes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public</a:t>
            </a:r>
            <a:r>
              <a:rPr lang="en-US" dirty="0"/>
              <a:t>: all classes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access to members permitted by each modifier: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fr-FR" sz="1200" b="0" i="0" u="none" strike="noStrike" dirty="0">
                <a:solidFill>
                  <a:srgbClr val="C00000"/>
                </a:solidFill>
                <a:latin typeface="Tw Cen MT" panose="020B0602020104020603" pitchFamily="34" charset="0"/>
              </a:rPr>
              <a:t>	</a:t>
            </a:r>
          </a:p>
          <a:p>
            <a:pPr marL="0" indent="0">
              <a:buNone/>
            </a:pPr>
            <a:r>
              <a:rPr lang="fr-FR" sz="1200" dirty="0">
                <a:solidFill>
                  <a:srgbClr val="C00000"/>
                </a:solidFill>
                <a:latin typeface="Tw Cen MT" panose="020B0602020104020603" pitchFamily="34" charset="0"/>
              </a:rPr>
              <a:t>	</a:t>
            </a:r>
            <a:r>
              <a:rPr lang="fr-FR" sz="1200" b="0" i="0" u="none" strike="noStrike" dirty="0">
                <a:solidFill>
                  <a:srgbClr val="C00000"/>
                </a:solidFill>
                <a:latin typeface="Tw Cen MT" panose="020B0602020104020603" pitchFamily="34" charset="0"/>
              </a:rPr>
              <a:t>Source: http://docs.oracle.com/javase/tutorial/java/javaOO/accesscontrol.html</a:t>
            </a:r>
            <a:endParaRPr lang="fr-FR" sz="1200" b="0" i="0" u="none" strike="noStrike" dirty="0">
              <a:solidFill>
                <a:srgbClr val="C00000"/>
              </a:solidFill>
              <a:latin typeface="FreeSan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4B5B7-A2FA-4722-A5B6-2EA61274F9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FA2C12-599A-4911-B63B-0CD78F80A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3414126"/>
            <a:ext cx="5400600" cy="282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73F6-AEF9-EAE9-A4E7-81C315BF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36E2-4FDD-0BD0-0CA2-26AB3F96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making everything </a:t>
            </a:r>
            <a:r>
              <a:rPr lang="en-US" b="1" dirty="0"/>
              <a:t>public is not the solution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something is public, it can be </a:t>
            </a:r>
            <a:r>
              <a:rPr lang="en-US" u="sng" dirty="0"/>
              <a:t>accessed</a:t>
            </a:r>
            <a:r>
              <a:rPr lang="en-US" dirty="0"/>
              <a:t> and also can be </a:t>
            </a:r>
            <a:r>
              <a:rPr lang="en-US" u="sng" dirty="0"/>
              <a:t>modified</a:t>
            </a:r>
            <a:r>
              <a:rPr lang="en-US" dirty="0"/>
              <a:t> from </a:t>
            </a:r>
            <a:r>
              <a:rPr lang="en-US" u="sng" dirty="0"/>
              <a:t>everywhere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It is also </a:t>
            </a:r>
            <a:r>
              <a:rPr lang="en-US" b="1" dirty="0"/>
              <a:t>not a good idea to leave it package-private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default case (without any access modifier)  that information can be accessed and modified everywhere within the package. </a:t>
            </a:r>
          </a:p>
          <a:p>
            <a:endParaRPr lang="en-US" dirty="0"/>
          </a:p>
          <a:p>
            <a:r>
              <a:rPr lang="en-US" dirty="0"/>
              <a:t>These are not optimum solutions. </a:t>
            </a:r>
          </a:p>
          <a:p>
            <a:endParaRPr lang="en-US" dirty="0"/>
          </a:p>
          <a:p>
            <a:r>
              <a:rPr lang="en-US" dirty="0"/>
              <a:t>You should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encapsulate</a:t>
            </a:r>
            <a:r>
              <a:rPr lang="en-US" dirty="0"/>
              <a:t> that information and limit its access and make sure that it can be modified only within your control.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7E806-B1DF-A757-4065-B78C1997B3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0449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E003-8E65-8425-2E10-5B2A4B06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most of the cases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81A8-B2C3-5E82-E902-4E393ECBC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Class instances </a:t>
            </a:r>
            <a:r>
              <a:rPr lang="en-US" dirty="0"/>
              <a:t>should be </a:t>
            </a:r>
            <a:r>
              <a:rPr lang="en-US" b="1" dirty="0"/>
              <a:t>private</a:t>
            </a:r>
          </a:p>
          <a:p>
            <a:pPr lvl="1"/>
            <a:r>
              <a:rPr lang="en-US" dirty="0"/>
              <a:t>Only the class itself can access these variables</a:t>
            </a:r>
          </a:p>
          <a:p>
            <a:pPr lvl="1"/>
            <a:r>
              <a:rPr lang="en-US" dirty="0"/>
              <a:t>They are visible only inside the class definition</a:t>
            </a:r>
          </a:p>
          <a:p>
            <a:pPr lvl="2"/>
            <a:r>
              <a:rPr lang="en-US" dirty="0"/>
              <a:t>Only member functions of the class can access them</a:t>
            </a:r>
          </a:p>
          <a:p>
            <a:pPr lvl="1"/>
            <a:r>
              <a:rPr lang="en-US" dirty="0"/>
              <a:t>They are invisible outside the class</a:t>
            </a:r>
          </a:p>
          <a:p>
            <a:pPr lvl="1"/>
            <a:r>
              <a:rPr lang="en-US" dirty="0"/>
              <a:t>Therefore, the control is on the class itself only.</a:t>
            </a:r>
          </a:p>
          <a:p>
            <a:r>
              <a:rPr lang="en-US" dirty="0"/>
              <a:t>There may be times for exceptions.</a:t>
            </a:r>
          </a:p>
          <a:p>
            <a:pPr lvl="1"/>
            <a:r>
              <a:rPr lang="en-US" dirty="0"/>
              <a:t>Example: during inheritance</a:t>
            </a:r>
          </a:p>
          <a:p>
            <a:r>
              <a:rPr lang="en-US" dirty="0"/>
              <a:t> </a:t>
            </a:r>
            <a:r>
              <a:rPr lang="en-US" b="1" dirty="0"/>
              <a:t>Class methods </a:t>
            </a:r>
            <a:r>
              <a:rPr lang="en-US" dirty="0"/>
              <a:t>should be </a:t>
            </a:r>
            <a:r>
              <a:rPr lang="en-US" b="1" dirty="0"/>
              <a:t>public</a:t>
            </a:r>
            <a:r>
              <a:rPr lang="en-US" dirty="0"/>
              <a:t> or </a:t>
            </a:r>
            <a:r>
              <a:rPr lang="en-US" b="1" dirty="0"/>
              <a:t>private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public</a:t>
            </a:r>
            <a:r>
              <a:rPr lang="en-US" dirty="0"/>
              <a:t> if they will be used publicly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private</a:t>
            </a:r>
            <a:r>
              <a:rPr lang="en-US" dirty="0"/>
              <a:t> if they are useful for another class function but not to be used by other classes directly</a:t>
            </a:r>
          </a:p>
          <a:p>
            <a:r>
              <a:rPr lang="en-US" dirty="0"/>
              <a:t>There can be exceptions to these.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5A73D-CBE0-B78F-FE1E-5288DEB934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068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E13-4CE6-4045-D982-72E354D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sz="3600" b="0" dirty="0">
                <a:solidFill>
                  <a:srgbClr val="FF0000"/>
                </a:solidFill>
                <a:ea typeface="+mn-ea"/>
              </a:rPr>
              <a:t>Outline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8E579-F81A-F525-ABA0-8CB4B509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tr-TR" dirty="0">
                <a:solidFill>
                  <a:srgbClr val="00B0F0"/>
                </a:solidFill>
              </a:rPr>
              <a:t>Bank Account – version 8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Constructors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Class instances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Access Specification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Controlling Access to Entries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Access Modifiers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Bank Account – version 9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Accessing Class Instances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Getters</a:t>
            </a:r>
          </a:p>
          <a:p>
            <a:pPr lvl="1"/>
            <a:r>
              <a:rPr lang="en-GB" altLang="tr-TR" dirty="0">
                <a:solidFill>
                  <a:srgbClr val="00B0F0"/>
                </a:solidFill>
              </a:rPr>
              <a:t>Getter Function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Setters</a:t>
            </a:r>
          </a:p>
          <a:p>
            <a:pPr lvl="1"/>
            <a:r>
              <a:rPr lang="en-GB" altLang="tr-TR" dirty="0">
                <a:solidFill>
                  <a:srgbClr val="00B0F0"/>
                </a:solidFill>
              </a:rPr>
              <a:t>Setter Functions</a:t>
            </a:r>
          </a:p>
          <a:p>
            <a:r>
              <a:rPr lang="en-GB" altLang="tr-TR" dirty="0" err="1">
                <a:solidFill>
                  <a:srgbClr val="00B0F0"/>
                </a:solidFill>
              </a:rPr>
              <a:t>toString</a:t>
            </a:r>
            <a:r>
              <a:rPr lang="en-GB" altLang="tr-TR" dirty="0">
                <a:solidFill>
                  <a:srgbClr val="00B0F0"/>
                </a:solidFill>
              </a:rPr>
              <a:t> method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Code Repetition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Private Function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3388-2D14-FECC-557B-E07CF1FD6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9783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42D3F9-4789-44F5-B41A-31926161B332}"/>
              </a:ext>
            </a:extLst>
          </p:cNvPr>
          <p:cNvSpPr/>
          <p:nvPr/>
        </p:nvSpPr>
        <p:spPr bwMode="auto">
          <a:xfrm>
            <a:off x="386535" y="1844824"/>
            <a:ext cx="8370930" cy="144016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AFD20-EDF8-5F60-8B26-2CFD3C52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Bank Account – version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0CCD2-40BC-A3FB-64CE-3FF3A71A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instances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Member functions were public already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CFAE0-E56D-9461-28DC-5D303A2569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87733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C9B6C4-3862-4E22-A2F7-DB3D3A91B3FC}"/>
              </a:ext>
            </a:extLst>
          </p:cNvPr>
          <p:cNvSpPr/>
          <p:nvPr/>
        </p:nvSpPr>
        <p:spPr bwMode="auto">
          <a:xfrm>
            <a:off x="413538" y="1121663"/>
            <a:ext cx="8370930" cy="5259665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01F0-DC3F-4346-A7F8-9CD3B2D8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9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-500;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-1000;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-5000;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1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2597F-E083-4947-B3C0-FCCB00CE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read/write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AE456-2F4B-400E-8DCE-199E5B217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DD39D3-40BC-4982-9D70-F9E25BFCB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555" y="4869159"/>
            <a:ext cx="4691547" cy="14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3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E230-A78E-40DD-893E-44BE411E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Class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CECE-B534-48DA-9D47-3FEA4C50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class instances are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private</a:t>
            </a:r>
            <a:r>
              <a:rPr lang="en-US" dirty="0"/>
              <a:t>, we won’t have direct access to those instances</a:t>
            </a:r>
          </a:p>
          <a:p>
            <a:pPr lvl="1"/>
            <a:r>
              <a:rPr lang="en-US" dirty="0"/>
              <a:t>no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read</a:t>
            </a:r>
            <a:r>
              <a:rPr lang="en-US" dirty="0"/>
              <a:t> 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write</a:t>
            </a:r>
            <a:r>
              <a:rPr lang="en-US" dirty="0"/>
              <a:t> access</a:t>
            </a:r>
          </a:p>
          <a:p>
            <a:r>
              <a:rPr lang="en-US" dirty="0"/>
              <a:t>How can we access them?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getters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setters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get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set</a:t>
            </a:r>
            <a:r>
              <a:rPr lang="en-US" dirty="0"/>
              <a:t> methods allow customized access to class instances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getter</a:t>
            </a:r>
            <a:r>
              <a:rPr lang="en-US" dirty="0"/>
              <a:t> 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</a:t>
            </a:r>
            <a:r>
              <a:rPr lang="en-US" dirty="0"/>
              <a:t> access</a:t>
            </a:r>
          </a:p>
          <a:p>
            <a:pPr lvl="2"/>
            <a:r>
              <a:rPr lang="en-US" dirty="0"/>
              <a:t>returns the class instance without modifying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setter</a:t>
            </a:r>
            <a:r>
              <a:rPr lang="en-US" dirty="0"/>
              <a:t> 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write</a:t>
            </a:r>
            <a:r>
              <a:rPr lang="en-US" dirty="0"/>
              <a:t> access </a:t>
            </a:r>
          </a:p>
          <a:p>
            <a:pPr lvl="2"/>
            <a:r>
              <a:rPr lang="en-US" dirty="0"/>
              <a:t>modifies the class instance</a:t>
            </a:r>
          </a:p>
          <a:p>
            <a:pPr lvl="2"/>
            <a:r>
              <a:rPr lang="en-US" dirty="0"/>
              <a:t>mostly assigns the function argument’s value to the class instance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0A929-FE60-4377-9240-B336816F8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3068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3D6D-C952-4CBF-87EC-E5C16F71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4DC14-B5E4-432C-8BC8-EC634A05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getter</a:t>
            </a:r>
            <a:r>
              <a:rPr lang="en-US" dirty="0"/>
              <a:t> 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</a:t>
            </a:r>
            <a:r>
              <a:rPr lang="en-US" dirty="0"/>
              <a:t> access</a:t>
            </a:r>
          </a:p>
          <a:p>
            <a:pPr lvl="1"/>
            <a:r>
              <a:rPr lang="en-US" dirty="0"/>
              <a:t>returns the class instance without modifying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An example getter function: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int </a:t>
            </a:r>
            <a:r>
              <a:rPr kumimoji="1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getNumber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return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lang="en-US" b="1" dirty="0">
              <a:solidFill>
                <a:srgbClr val="000000"/>
              </a:solidFill>
              <a:latin typeface="CourierNewPSMT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other getter functions do we need?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CE949-955E-4DFA-A6DE-5BBB50E1E7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47785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D68367-25B4-4CC7-87B9-0596B8E6FCD7}"/>
              </a:ext>
            </a:extLst>
          </p:cNvPr>
          <p:cNvSpPr/>
          <p:nvPr/>
        </p:nvSpPr>
        <p:spPr bwMode="auto">
          <a:xfrm>
            <a:off x="386534" y="1124744"/>
            <a:ext cx="8397933" cy="144016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AFFB3D-75EF-4FF5-B479-46573F4D603F}"/>
              </a:ext>
            </a:extLst>
          </p:cNvPr>
          <p:cNvSpPr/>
          <p:nvPr/>
        </p:nvSpPr>
        <p:spPr bwMode="auto">
          <a:xfrm>
            <a:off x="386533" y="3104606"/>
            <a:ext cx="8397933" cy="2844674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A3D6D-C952-4CBF-87EC-E5C16F71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4DC14-B5E4-432C-8BC8-EC634A05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int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getNumber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return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NewPSMT"/>
            </a:endParaRP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int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getBalance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return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NewPSMT"/>
            </a:endParaRP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int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return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NewPSMT"/>
            </a:endParaRP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28717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CE949-955E-4DFA-A6DE-5BBB50E1E7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68172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72ED-F4FE-4E88-A490-8F611E3C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074A-539C-480D-AA5C-19D089B5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private for class instances gives more control to the class.</a:t>
            </a:r>
          </a:p>
          <a:p>
            <a:pPr lvl="1"/>
            <a:r>
              <a:rPr lang="en-US" dirty="0"/>
              <a:t>The class can enforce legal value assignments through setters. 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setter</a:t>
            </a:r>
            <a:r>
              <a:rPr lang="en-US" dirty="0"/>
              <a:t> 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write</a:t>
            </a:r>
            <a:r>
              <a:rPr lang="en-US" dirty="0"/>
              <a:t> access </a:t>
            </a:r>
          </a:p>
          <a:p>
            <a:pPr lvl="1"/>
            <a:r>
              <a:rPr lang="en-US" dirty="0"/>
              <a:t>modifies the class instance</a:t>
            </a:r>
          </a:p>
          <a:p>
            <a:pPr lvl="1"/>
            <a:r>
              <a:rPr lang="en-US" dirty="0"/>
              <a:t>mostly assigns the function argument’s value to the class instance </a:t>
            </a:r>
          </a:p>
          <a:p>
            <a:endParaRPr lang="en-GB" dirty="0"/>
          </a:p>
          <a:p>
            <a:r>
              <a:rPr lang="en-GB" dirty="0"/>
              <a:t>An example setter function: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c)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lang="en-US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D2813-B108-400F-96A9-158B8193D1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221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A7C9-43C1-453D-942E-3CAC9193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76E9C-ED37-4897-9FEE-2CB12DF03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other setter functions?</a:t>
            </a:r>
          </a:p>
          <a:p>
            <a:endParaRPr lang="en-US" dirty="0"/>
          </a:p>
          <a:p>
            <a:r>
              <a:rPr lang="en-US" dirty="0"/>
              <a:t>account number</a:t>
            </a:r>
          </a:p>
          <a:p>
            <a:pPr lvl="1"/>
            <a:r>
              <a:rPr lang="en-US" dirty="0"/>
              <a:t>Initialized when an account is created</a:t>
            </a:r>
          </a:p>
          <a:p>
            <a:pPr lvl="1"/>
            <a:r>
              <a:rPr lang="en-US" dirty="0"/>
              <a:t>Cannot be changed afterwards</a:t>
            </a:r>
          </a:p>
          <a:p>
            <a:endParaRPr lang="en-US" dirty="0"/>
          </a:p>
          <a:p>
            <a:r>
              <a:rPr lang="en-US" dirty="0"/>
              <a:t>account balance</a:t>
            </a:r>
          </a:p>
          <a:p>
            <a:pPr lvl="1"/>
            <a:r>
              <a:rPr lang="en-US" dirty="0"/>
              <a:t>We don’t use a set function but instead</a:t>
            </a:r>
          </a:p>
          <a:p>
            <a:pPr lvl="2"/>
            <a:r>
              <a:rPr lang="en-US" dirty="0"/>
              <a:t>Deposit: </a:t>
            </a:r>
          </a:p>
          <a:p>
            <a:pPr lvl="3"/>
            <a:r>
              <a:rPr lang="en-US" dirty="0"/>
              <a:t>to put money in a bank account</a:t>
            </a:r>
          </a:p>
          <a:p>
            <a:pPr lvl="2"/>
            <a:r>
              <a:rPr lang="en-US" dirty="0"/>
              <a:t>Withdraw: </a:t>
            </a:r>
          </a:p>
          <a:p>
            <a:pPr lvl="3"/>
            <a:r>
              <a:rPr lang="en-US" dirty="0"/>
              <a:t>to remove money from a bank account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F8971-94DA-4097-8A36-73C17B743D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857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60B348-A036-456C-8874-D4F96C101224}"/>
              </a:ext>
            </a:extLst>
          </p:cNvPr>
          <p:cNvSpPr/>
          <p:nvPr/>
        </p:nvSpPr>
        <p:spPr bwMode="auto">
          <a:xfrm>
            <a:off x="386533" y="1844824"/>
            <a:ext cx="8397933" cy="3744416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4660D-C0A2-4D1F-A7D5-22CC5757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deposit and withdraw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B9B64-CFA3-4B28-801E-38ECA550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the deposit function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deposit(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803275" lvl="0" indent="0">
              <a:spcBef>
                <a:spcPct val="0"/>
              </a:spcBef>
              <a:spcAft>
                <a:spcPct val="0"/>
              </a:spcAft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2000" b="1" dirty="0">
                <a:solidFill>
                  <a:srgbClr val="996633"/>
                </a:solidFill>
                <a:latin typeface="CourierNewPSMT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&gt; 0) {</a:t>
            </a:r>
          </a:p>
          <a:p>
            <a:pPr marL="125571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25571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	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have been deposited"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25571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"The balance is" 			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25571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03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</a:t>
            </a:r>
          </a:p>
          <a:p>
            <a:pPr marL="125571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"The amount should be</a:t>
            </a:r>
            <a:r>
              <a:rPr kumimoji="1" lang="en-US" sz="2000" b="1" i="0" u="none" strike="noStrike" kern="0" cap="none" spc="0" normalizeH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"positive!"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Can you write down the withdraw function?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05A8D-1065-4753-AFC1-2C6ECAD24E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719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2519-98E4-41A2-9C08-04C9A87AB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deposit and withdraw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69C0-CF91-4D6D-BE9B-16F834CC5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down the withdraw function?</a:t>
            </a:r>
          </a:p>
          <a:p>
            <a:endParaRPr lang="en-US" dirty="0"/>
          </a:p>
          <a:p>
            <a:r>
              <a:rPr lang="en-US" dirty="0"/>
              <a:t>Do not let withdraw if</a:t>
            </a:r>
          </a:p>
          <a:p>
            <a:pPr lvl="1"/>
            <a:r>
              <a:rPr lang="en-US" dirty="0"/>
              <a:t>withdraw amount is negative</a:t>
            </a:r>
          </a:p>
          <a:p>
            <a:pPr lvl="1"/>
            <a:r>
              <a:rPr lang="en-US" dirty="0"/>
              <a:t>withdraw amount is larger than the balance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withdraw the money and update the balance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2A65A-CA7C-42E2-96A3-BDA22713B0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566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AB39F8-53D6-4DC7-8F1A-3E1DF273A5AD}"/>
              </a:ext>
            </a:extLst>
          </p:cNvPr>
          <p:cNvSpPr/>
          <p:nvPr/>
        </p:nvSpPr>
        <p:spPr bwMode="auto">
          <a:xfrm>
            <a:off x="386533" y="1125537"/>
            <a:ext cx="8397933" cy="5039767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261E5-A5EF-481F-B928-8A101002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deposit and withdraw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B4B0A-2C68-4BCA-BE16-F4A8523BA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withdraw(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&gt; 0) {</a:t>
            </a:r>
          </a:p>
          <a:p>
            <a:pPr marL="7207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&lt;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"Account does not have " 			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207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207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{</a:t>
            </a:r>
          </a:p>
          <a:p>
            <a:pPr marL="1081088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 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balance 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-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2000" b="1" dirty="0">
                <a:solidFill>
                  <a:srgbClr val="996633"/>
                </a:solidFill>
                <a:latin typeface="CourierNewPSMT"/>
              </a:rPr>
              <a:t>d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	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have been withdrawn"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"The balance is " 			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207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"The amount should be positive!"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52C8F-1056-4AAB-92B6-37E2E43C76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101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79E7-98EE-9B53-B315-F9704893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Bank Account – version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0899-6B75-FF90-2C50-123F8C39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sz="20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C4568-51D6-5BE9-637F-5264642F04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B7078F-797B-5706-56CA-F94B33457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018" y="4643784"/>
            <a:ext cx="3687444" cy="188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BAEAEA-C3D5-40D9-B2B8-963D7563435C}"/>
              </a:ext>
            </a:extLst>
          </p:cNvPr>
          <p:cNvSpPr/>
          <p:nvPr/>
        </p:nvSpPr>
        <p:spPr bwMode="auto">
          <a:xfrm>
            <a:off x="386533" y="1125537"/>
            <a:ext cx="8397933" cy="5183783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261E5-A5EF-481F-B928-8A101002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deposit and withdraw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B4B0A-2C68-4BCA-BE16-F4A8523BA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.withdraw(300);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.withdraw(600);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 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52C8F-1056-4AAB-92B6-37E2E43C76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402C7E-0288-4A5D-891E-23D37AF67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441" y="3717032"/>
            <a:ext cx="3364021" cy="253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ED4F3-103C-4D03-B2F9-F3B622EB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setCurrency</a:t>
            </a:r>
            <a:r>
              <a:rPr lang="en-GB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AEC4-917F-4A81-8465-A7EFE73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Let's review </a:t>
            </a:r>
            <a:r>
              <a:rPr lang="en-GB" dirty="0" err="1"/>
              <a:t>setCurrency</a:t>
            </a:r>
            <a:r>
              <a:rPr lang="en-GB" dirty="0"/>
              <a:t> function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r>
              <a:rPr lang="en-US" dirty="0"/>
              <a:t>1 USD = 32.88 TL</a:t>
            </a:r>
          </a:p>
          <a:p>
            <a:r>
              <a:rPr lang="en-US" dirty="0"/>
              <a:t>How should we modify the above function?</a:t>
            </a:r>
          </a:p>
          <a:p>
            <a:r>
              <a:rPr lang="en-GB" dirty="0"/>
              <a:t>Will this work?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4A128-F736-48FC-A33F-7A3C7B01E1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323283-F5A3-DBFF-9014-FEE0C422F35D}"/>
              </a:ext>
            </a:extLst>
          </p:cNvPr>
          <p:cNvSpPr/>
          <p:nvPr/>
        </p:nvSpPr>
        <p:spPr bwMode="auto">
          <a:xfrm>
            <a:off x="1403648" y="4149080"/>
            <a:ext cx="2016224" cy="360040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323283-F5A3-DBFF-9014-FEE0C422F35D}"/>
              </a:ext>
            </a:extLst>
          </p:cNvPr>
          <p:cNvSpPr/>
          <p:nvPr/>
        </p:nvSpPr>
        <p:spPr bwMode="auto">
          <a:xfrm>
            <a:off x="1331640" y="3284864"/>
            <a:ext cx="2088232" cy="360040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ED4F3-103C-4D03-B2F9-F3B622EB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setCurrency</a:t>
            </a:r>
            <a:r>
              <a:rPr lang="en-GB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AEC4-917F-4A81-8465-A7EFE73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89535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</a:p>
          <a:p>
            <a:pPr marL="89535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currency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 = </a:t>
            </a: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;</a:t>
            </a: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4A128-F736-48FC-A33F-7A3C7B01E1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526274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BAEAEA-C3D5-40D9-B2B8-963D7563435C}"/>
              </a:ext>
            </a:extLst>
          </p:cNvPr>
          <p:cNvSpPr/>
          <p:nvPr/>
        </p:nvSpPr>
        <p:spPr bwMode="auto">
          <a:xfrm>
            <a:off x="386533" y="1125537"/>
            <a:ext cx="8397933" cy="5183783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B4B0A-2C68-4BCA-BE16-F4A8523BA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Account(3, -200,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.deposit(-300); </a:t>
            </a:r>
          </a:p>
          <a:p>
            <a:pPr marL="1076325" indent="0">
              <a:buNone/>
              <a:defRPr/>
            </a:pPr>
            <a:r>
              <a:rPr kumimoji="0" lang="en-US" sz="2000" b="1" dirty="0">
                <a:solidFill>
                  <a:srgbClr val="996633"/>
                </a:solidFill>
                <a:latin typeface="CourierNewPSMT"/>
              </a:rPr>
              <a:t>account3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.deposit(500);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.withdraw(300);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.withdraw(600);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lvl="0" indent="0">
              <a:buNone/>
              <a:defRPr/>
            </a:pPr>
            <a:r>
              <a:rPr kumimoji="0" lang="en-US" sz="2000" b="1" dirty="0">
                <a:solidFill>
                  <a:srgbClr val="996633"/>
                </a:solidFill>
                <a:latin typeface="CourierNewPSMT"/>
              </a:rPr>
              <a:t>account3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.setCurrency(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r>
              <a:rPr kumimoji="0" lang="en-US" sz="20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.setCurrency(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261E5-A5EF-481F-B928-8A101002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output?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52C8F-1056-4AAB-92B6-37E2E43C76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8F9E88-3078-1CFD-A194-78247566E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207" y="4149080"/>
            <a:ext cx="2572109" cy="20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7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15D76A-1CE9-5E96-0062-34C8982A7086}"/>
              </a:ext>
            </a:extLst>
          </p:cNvPr>
          <p:cNvSpPr/>
          <p:nvPr/>
        </p:nvSpPr>
        <p:spPr bwMode="auto">
          <a:xfrm>
            <a:off x="386533" y="3128854"/>
            <a:ext cx="8397933" cy="2748417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B6E127-3345-A223-E04B-C7BC729CC025}"/>
              </a:ext>
            </a:extLst>
          </p:cNvPr>
          <p:cNvSpPr/>
          <p:nvPr/>
        </p:nvSpPr>
        <p:spPr bwMode="auto">
          <a:xfrm>
            <a:off x="386533" y="1628800"/>
            <a:ext cx="8397933" cy="1080120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15721-EEF5-54E4-812B-D2534295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Unknown currency?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E21D8-5ACB-A7BF-C32A-CA67B8F6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in the following case?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.setCurrency(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.setCurrency(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indent="0">
              <a:buNone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.setCurrency(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"AKCE"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38457-C83B-1898-F2A8-5AB93B2333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CFCE31-137D-44DA-3544-8B8CA2CBD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4653287"/>
            <a:ext cx="2286254" cy="187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20ECD5-10D4-1CA9-2AB5-6C103C29CF1C}"/>
              </a:ext>
            </a:extLst>
          </p:cNvPr>
          <p:cNvSpPr/>
          <p:nvPr/>
        </p:nvSpPr>
        <p:spPr bwMode="auto">
          <a:xfrm>
            <a:off x="386533" y="3717032"/>
            <a:ext cx="8397933" cy="2376264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E6FE3B-81E8-EE45-E0A2-D24E2CA5E448}"/>
              </a:ext>
            </a:extLst>
          </p:cNvPr>
          <p:cNvSpPr/>
          <p:nvPr/>
        </p:nvSpPr>
        <p:spPr bwMode="auto">
          <a:xfrm>
            <a:off x="415448" y="1484784"/>
            <a:ext cx="8397933" cy="1871889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33546-896A-491D-743B-F3EA5E2C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Unknown currency?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1B24E-0539-E24A-01AC-C72DD793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can we fix this </a:t>
            </a:r>
            <a:r>
              <a:rPr lang="en-US" dirty="0" err="1">
                <a:solidFill>
                  <a:srgbClr val="0070C0"/>
                </a:solidFill>
              </a:rPr>
              <a:t>setCurrency</a:t>
            </a:r>
            <a:r>
              <a:rPr lang="en-US" dirty="0"/>
              <a:t> function?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343025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4458D-97E5-66A2-77A0-6E90CDEFCE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30EA79-E527-40FE-90AE-892A736A2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2574720"/>
            <a:ext cx="1780288" cy="137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3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5F7D-6EE5-DDEE-28BA-4D6CEA0E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Unknown currency?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0B3A-7EFC-A133-6B48-FEF09CE4C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same thing can happen in </a:t>
            </a:r>
            <a:r>
              <a:rPr lang="en-US" dirty="0">
                <a:solidFill>
                  <a:srgbClr val="0070C0"/>
                </a:solidFill>
              </a:rPr>
              <a:t>constructor </a:t>
            </a:r>
            <a:r>
              <a:rPr lang="en-US" dirty="0"/>
              <a:t>as well.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//Constructors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if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else 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public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public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192881" marR="0" lvl="0" indent="-19288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default we should set it to 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"TL"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4B9AF-0BFC-EE78-2C08-029342E410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172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D10D589-28A0-5B79-A35A-5F5246BDB9CF}"/>
              </a:ext>
            </a:extLst>
          </p:cNvPr>
          <p:cNvSpPr/>
          <p:nvPr/>
        </p:nvSpPr>
        <p:spPr bwMode="auto">
          <a:xfrm>
            <a:off x="415449" y="1125538"/>
            <a:ext cx="4031045" cy="5327798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9605-4911-4A4D-841D-6FDD704C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4158462" cy="539909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//Constructors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6286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6286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192B15-E6DF-EFAF-5AC5-D7B6E6AA7BE9}"/>
              </a:ext>
            </a:extLst>
          </p:cNvPr>
          <p:cNvSpPr/>
          <p:nvPr/>
        </p:nvSpPr>
        <p:spPr bwMode="auto">
          <a:xfrm>
            <a:off x="4717419" y="1124744"/>
            <a:ext cx="4031045" cy="5327798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3D9FE7-EF24-D653-FE2A-55769E3C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Fixing Constructors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ADA73-C1C1-53C4-D44D-0ECD55AF75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1A6A5EF-ED3F-6897-AA9F-4504B15C906F}"/>
              </a:ext>
            </a:extLst>
          </p:cNvPr>
          <p:cNvSpPr txBox="1">
            <a:spLocks/>
          </p:cNvSpPr>
          <p:nvPr/>
        </p:nvSpPr>
        <p:spPr bwMode="auto">
          <a:xfrm>
            <a:off x="4716016" y="1125538"/>
            <a:ext cx="4158462" cy="53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92881" indent="-19288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21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15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728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1446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6pPr>
            <a:lvl7pPr marL="167163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7pPr>
            <a:lvl8pPr marL="192881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8pPr>
            <a:lvl9pPr marL="218598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00B050"/>
                </a:solidFill>
                <a:latin typeface="CourierNewPSMT"/>
              </a:rPr>
              <a:t>//Constructors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	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Account(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int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n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,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double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b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,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String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){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number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n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if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b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&gt; 0)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b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else 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 0;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if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200" b="1" kern="0" dirty="0" err="1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 err="1">
                <a:latin typeface="CourierNewPSMT"/>
              </a:rPr>
              <a:t>.equals</a:t>
            </a:r>
            <a:r>
              <a:rPr lang="en-US" sz="1200" b="1" kern="0" dirty="0">
                <a:latin typeface="CourierNewPSMT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lang="en-US" sz="1200" b="1" kern="0" dirty="0">
                <a:latin typeface="CourierNewPSMT"/>
              </a:rPr>
              <a:t>)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)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currency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else 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currency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latin typeface="CourierNewPSMT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lang="en-US" sz="1200" b="1" kern="0" dirty="0">
                <a:latin typeface="CourierNewPSMT"/>
              </a:rPr>
              <a:t>)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Account(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int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n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,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String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){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number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n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 0;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if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200" b="1" kern="0" dirty="0" err="1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 err="1">
                <a:latin typeface="CourierNewPSMT"/>
              </a:rPr>
              <a:t>.equals</a:t>
            </a:r>
            <a:r>
              <a:rPr lang="en-US" sz="1200" b="1" kern="0" dirty="0">
                <a:latin typeface="CourierNewPSMT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lang="en-US" sz="1200" b="1" kern="0" dirty="0">
                <a:latin typeface="CourierNewPSMT"/>
              </a:rPr>
              <a:t>)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)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currency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996633"/>
                </a:solidFill>
                <a:latin typeface="CourierNewPSMT"/>
              </a:rPr>
              <a:t>c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else </a:t>
            </a:r>
          </a:p>
          <a:p>
            <a:pPr marL="36195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currency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=</a:t>
            </a:r>
            <a:r>
              <a:rPr lang="en-US" sz="1200" b="1" kern="0" dirty="0">
                <a:solidFill>
                  <a:srgbClr val="C00000"/>
                </a:solidFill>
                <a:latin typeface="CourierNewPSMT"/>
              </a:rPr>
              <a:t> </a:t>
            </a:r>
            <a:r>
              <a:rPr lang="en-US" sz="1200" b="1" kern="0" dirty="0">
                <a:latin typeface="CourierNewPSMT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lang="en-US" sz="1200" b="1" kern="0" dirty="0">
                <a:latin typeface="CourierNewPSMT"/>
              </a:rPr>
              <a:t>)</a:t>
            </a: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1" kern="0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032595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C066CB-B034-DC73-916B-4C0A3A20FB5A}"/>
              </a:ext>
            </a:extLst>
          </p:cNvPr>
          <p:cNvSpPr/>
          <p:nvPr/>
        </p:nvSpPr>
        <p:spPr bwMode="auto">
          <a:xfrm>
            <a:off x="413539" y="1124744"/>
            <a:ext cx="8316923" cy="504056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EDCBA7-D45C-2B68-A262-5A3A651D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A949-0823-BF4A-81F4-984B2BA0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//Constructors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	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double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&gt; 0)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.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equals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.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equals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+mn-cs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ADB96-8067-5AB9-751B-7AD8BB515E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3529C6-2977-5CAF-DE67-0380BCE2EB20}"/>
              </a:ext>
            </a:extLst>
          </p:cNvPr>
          <p:cNvSpPr/>
          <p:nvPr/>
        </p:nvSpPr>
        <p:spPr bwMode="auto">
          <a:xfrm>
            <a:off x="1187624" y="2852936"/>
            <a:ext cx="2880320" cy="1080120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2A644D-DF6D-24DB-77ED-9C8AA003D52E}"/>
              </a:ext>
            </a:extLst>
          </p:cNvPr>
          <p:cNvSpPr/>
          <p:nvPr/>
        </p:nvSpPr>
        <p:spPr bwMode="auto">
          <a:xfrm>
            <a:off x="1187624" y="4904449"/>
            <a:ext cx="2880320" cy="1044831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32ACF-ADAD-D066-2A22-A9072E269B4F}"/>
              </a:ext>
            </a:extLst>
          </p:cNvPr>
          <p:cNvSpPr txBox="1"/>
          <p:nvPr/>
        </p:nvSpPr>
        <p:spPr>
          <a:xfrm>
            <a:off x="6115228" y="3105834"/>
            <a:ext cx="2594992" cy="646331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How can we write a function for this check?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8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058031-3C94-3919-634D-2B61F75E333D}"/>
              </a:ext>
            </a:extLst>
          </p:cNvPr>
          <p:cNvSpPr/>
          <p:nvPr/>
        </p:nvSpPr>
        <p:spPr bwMode="auto">
          <a:xfrm>
            <a:off x="415449" y="2564904"/>
            <a:ext cx="8369019" cy="3456384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DCF55-842C-38B5-B5BF-01EDD584457D}"/>
              </a:ext>
            </a:extLst>
          </p:cNvPr>
          <p:cNvSpPr/>
          <p:nvPr/>
        </p:nvSpPr>
        <p:spPr bwMode="auto">
          <a:xfrm>
            <a:off x="415449" y="1125538"/>
            <a:ext cx="8369019" cy="1295031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49D5-F7AA-A1F8-9072-D3B15F11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void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</a:t>
            </a:r>
            <a:endParaRPr kumimoji="1" lang="en-US" sz="1800" b="1" i="0" u="none" strike="noStrike" kern="0" cap="none" spc="0" normalizeH="0" baseline="0" noProof="0" dirty="0">
              <a:ln>
                <a:noFill/>
              </a:ln>
              <a:solidFill>
                <a:srgbClr val="3366FF">
                  <a:lumMod val="75000"/>
                </a:srgbClr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343025" marR="0" lvl="0" indent="0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25146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//Constructors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25146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3228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3228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25146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25146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2867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25146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4E0EC-87A6-F59D-87DF-EC029147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BC5A9-14A0-54F2-6C5D-3C821A866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A15D79A2-7026-9A12-74FA-7986BF9C6F0C}"/>
              </a:ext>
            </a:extLst>
          </p:cNvPr>
          <p:cNvSpPr/>
          <p:nvPr/>
        </p:nvSpPr>
        <p:spPr bwMode="auto">
          <a:xfrm>
            <a:off x="3347864" y="4221088"/>
            <a:ext cx="2664296" cy="360040"/>
          </a:xfrm>
          <a:prstGeom prst="borderCallout1">
            <a:avLst>
              <a:gd name="adj1" fmla="val 54024"/>
              <a:gd name="adj2" fmla="val -110"/>
              <a:gd name="adj3" fmla="val -503533"/>
              <a:gd name="adj4" fmla="val -64938"/>
            </a:avLst>
          </a:prstGeom>
          <a:solidFill>
            <a:srgbClr val="00B0F0">
              <a:alpha val="20000"/>
            </a:srgbClr>
          </a:solidFill>
          <a:ln w="12700" cap="sq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C14CEFBF-FAC1-75FB-D120-B5590E0090DE}"/>
              </a:ext>
            </a:extLst>
          </p:cNvPr>
          <p:cNvSpPr/>
          <p:nvPr/>
        </p:nvSpPr>
        <p:spPr bwMode="auto">
          <a:xfrm>
            <a:off x="3347864" y="5445224"/>
            <a:ext cx="2664296" cy="360040"/>
          </a:xfrm>
          <a:prstGeom prst="borderCallout1">
            <a:avLst>
              <a:gd name="adj1" fmla="val 54024"/>
              <a:gd name="adj2" fmla="val -110"/>
              <a:gd name="adj3" fmla="val -839020"/>
              <a:gd name="adj4" fmla="val -65152"/>
            </a:avLst>
          </a:prstGeom>
          <a:solidFill>
            <a:srgbClr val="00B0F0">
              <a:alpha val="20000"/>
            </a:srgbClr>
          </a:solidFill>
          <a:ln w="12700" cap="sq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7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0484-1800-0419-4739-C8CEBBA3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deposit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0F24-6750-E1C0-364E-93410F8D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Deposit</a:t>
            </a:r>
          </a:p>
          <a:p>
            <a:pPr lvl="2"/>
            <a:r>
              <a:rPr lang="en-US" dirty="0" err="1"/>
              <a:t>dɪˈpɒzɪt</a:t>
            </a:r>
            <a:r>
              <a:rPr lang="en-US" dirty="0"/>
              <a:t>/</a:t>
            </a:r>
          </a:p>
          <a:p>
            <a:pPr lvl="3"/>
            <a:r>
              <a:rPr lang="en-US" dirty="0">
                <a:hlinkClick r:id="rId2"/>
              </a:rPr>
              <a:t>https://www.merriam-webster.com/dictionary/deposit</a:t>
            </a:r>
            <a:endParaRPr lang="en-US" dirty="0"/>
          </a:p>
          <a:p>
            <a:pPr lvl="3"/>
            <a:r>
              <a:rPr lang="en-US" dirty="0">
                <a:hlinkClick r:id="rId3"/>
              </a:rPr>
              <a:t>https://dictionary.cambridge.org/tr/s%C3%B6zl%C3%BCk/ingilizce/deposit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sum of money placed in a bank account.</a:t>
            </a:r>
          </a:p>
          <a:p>
            <a:pPr lvl="1"/>
            <a:r>
              <a:rPr lang="en-US" dirty="0"/>
              <a:t>A payment made in advance, such as a security deposit for renting a property.</a:t>
            </a:r>
          </a:p>
          <a:p>
            <a:pPr lvl="1"/>
            <a:r>
              <a:rPr lang="en-US" dirty="0"/>
              <a:t>A layer of sediment that settles at the bottom of a liquid.</a:t>
            </a:r>
          </a:p>
          <a:p>
            <a:endParaRPr lang="en-US" dirty="0"/>
          </a:p>
          <a:p>
            <a:r>
              <a:rPr lang="en-US" dirty="0"/>
              <a:t>We should not allow depositing negative amount of money.</a:t>
            </a:r>
          </a:p>
          <a:p>
            <a:r>
              <a:rPr lang="en-US" dirty="0"/>
              <a:t>How?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0AD4A-E6EC-D88A-49E1-FC482B1EE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771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058031-3C94-3919-634D-2B61F75E333D}"/>
              </a:ext>
            </a:extLst>
          </p:cNvPr>
          <p:cNvSpPr/>
          <p:nvPr/>
        </p:nvSpPr>
        <p:spPr bwMode="auto">
          <a:xfrm>
            <a:off x="415449" y="2276872"/>
            <a:ext cx="8369019" cy="4032448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DCF55-842C-38B5-B5BF-01EDD584457D}"/>
              </a:ext>
            </a:extLst>
          </p:cNvPr>
          <p:cNvSpPr/>
          <p:nvPr/>
        </p:nvSpPr>
        <p:spPr bwMode="auto">
          <a:xfrm>
            <a:off x="415449" y="1125538"/>
            <a:ext cx="8369019" cy="1079326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49D5-F7AA-A1F8-9072-D3B15F11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private void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</a:rPr>
              <a:t> </a:t>
            </a:r>
            <a:r>
              <a:rPr kumimoji="1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</a:rPr>
              <a:t>checksetCurrency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(String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</a:rPr>
              <a:t>c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	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if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 (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</a:rPr>
              <a:t>c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.equals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(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"USD"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))</a:t>
            </a:r>
          </a:p>
          <a:p>
            <a:pPr marL="13430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currency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=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</a:rPr>
              <a:t>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8953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else</a:t>
            </a:r>
            <a:endParaRPr kumimoji="1" lang="en-US" sz="1200" b="1" i="0" u="none" strike="noStrike" kern="0" cap="none" spc="0" normalizeH="0" baseline="0" noProof="0" dirty="0">
              <a:ln>
                <a:noFill/>
              </a:ln>
              <a:solidFill>
                <a:srgbClr val="3366FF">
                  <a:lumMod val="75000"/>
                </a:srgbClr>
              </a:solidFill>
              <a:effectLst/>
              <a:uLnTx/>
              <a:uFillTx/>
              <a:latin typeface="CourierNewPSMT"/>
            </a:endParaRPr>
          </a:p>
          <a:p>
            <a:pPr marL="1343025" marR="0" lvl="0" indent="0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currency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 = 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"TL"</a:t>
            </a: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NewPSMT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200" b="1" dirty="0">
                <a:solidFill>
                  <a:srgbClr val="C00000"/>
                </a:solidFill>
                <a:latin typeface="CourierNewPSMT"/>
              </a:rPr>
              <a:t>public class </a:t>
            </a:r>
            <a:r>
              <a:rPr lang="en-US" sz="1200" b="1" dirty="0" err="1">
                <a:solidFill>
                  <a:srgbClr val="000000"/>
                </a:solidFill>
                <a:latin typeface="CourierNewPSMT"/>
              </a:rPr>
              <a:t>AccountTest</a:t>
            </a:r>
            <a:r>
              <a:rPr lang="en-US" sz="1200" b="1" dirty="0">
                <a:solidFill>
                  <a:srgbClr val="000000"/>
                </a:solidFill>
                <a:latin typeface="CourierNewPSMT"/>
              </a:rPr>
              <a:t> {</a:t>
            </a:r>
            <a:endParaRPr lang="en-US" sz="1200" b="1" dirty="0">
              <a:solidFill>
                <a:srgbClr val="C00000"/>
              </a:solidFill>
              <a:latin typeface="CourierNewPSMT"/>
            </a:endParaRPr>
          </a:p>
          <a:p>
            <a:pPr marL="447675" lv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200" b="1" dirty="0">
                <a:solidFill>
                  <a:srgbClr val="C00000"/>
                </a:solidFill>
                <a:latin typeface="CourierNewPSMT"/>
              </a:rPr>
              <a:t>public static void </a:t>
            </a:r>
            <a:r>
              <a:rPr lang="en-US" sz="1200" b="1" dirty="0">
                <a:solidFill>
                  <a:srgbClr val="000000"/>
                </a:solidFill>
                <a:latin typeface="CourierNewPSMT"/>
              </a:rPr>
              <a:t>main(String[] </a:t>
            </a:r>
            <a:r>
              <a:rPr lang="en-US" sz="1200" b="1" dirty="0" err="1">
                <a:solidFill>
                  <a:srgbClr val="996633"/>
                </a:solidFill>
                <a:latin typeface="CourierNewPSMT"/>
              </a:rPr>
              <a:t>args</a:t>
            </a:r>
            <a:r>
              <a:rPr lang="en-US" sz="12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1076325" lvl="0" indent="0">
              <a:buNone/>
              <a:defRPr/>
            </a:pPr>
            <a:endParaRPr kumimoji="0" lang="en-US" sz="1200" b="1" dirty="0">
              <a:solidFill>
                <a:srgbClr val="000000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Account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= </a:t>
            </a:r>
            <a:r>
              <a:rPr kumimoji="0" lang="en-US" sz="1200" b="1" dirty="0">
                <a:solidFill>
                  <a:srgbClr val="C00000"/>
                </a:solidFill>
                <a:latin typeface="CourierNewPSMT"/>
              </a:rPr>
              <a:t>new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 Account(1, 100, 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Account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= </a:t>
            </a:r>
            <a:r>
              <a:rPr kumimoji="0" lang="en-US" sz="1200" b="1" dirty="0">
                <a:solidFill>
                  <a:srgbClr val="C00000"/>
                </a:solidFill>
                <a:latin typeface="CourierNewPSMT"/>
              </a:rPr>
              <a:t>new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 Account(2, 200, 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Account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account3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= </a:t>
            </a:r>
            <a:r>
              <a:rPr kumimoji="0" lang="en-US" sz="1200" b="1" dirty="0">
                <a:solidFill>
                  <a:srgbClr val="C00000"/>
                </a:solidFill>
                <a:latin typeface="CourierNewPSMT"/>
              </a:rPr>
              <a:t>new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 Account(3, -200, </a:t>
            </a:r>
            <a:r>
              <a:rPr kumimoji="0" lang="en-US" sz="12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endParaRPr kumimoji="0" lang="en-US" sz="1200" b="1" dirty="0">
              <a:solidFill>
                <a:srgbClr val="996633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.deposit(300); </a:t>
            </a: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.deposit(-300); </a:t>
            </a: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account3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.deposit(500); </a:t>
            </a:r>
          </a:p>
          <a:p>
            <a:pPr marL="1076325" lvl="0" indent="0">
              <a:buNone/>
              <a:defRPr/>
            </a:pPr>
            <a:endParaRPr kumimoji="0" lang="en-US" sz="1200" b="1" dirty="0">
              <a:solidFill>
                <a:srgbClr val="996633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.checksetCurrency(</a:t>
            </a:r>
            <a:r>
              <a:rPr kumimoji="0" lang="en-US" sz="12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"TL"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endParaRPr kumimoji="0" lang="en-US" sz="1200" b="1" dirty="0">
              <a:solidFill>
                <a:srgbClr val="000000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.report();</a:t>
            </a:r>
          </a:p>
          <a:p>
            <a:pPr marL="1076325" lvl="0" indent="0">
              <a:buNone/>
              <a:defRPr/>
            </a:pPr>
            <a:r>
              <a:rPr kumimoji="0" lang="en-US" sz="12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200" b="1" dirty="0">
                <a:solidFill>
                  <a:srgbClr val="000000"/>
                </a:solidFill>
                <a:latin typeface="CourierNewPSMT"/>
              </a:rPr>
              <a:t>.report();</a:t>
            </a:r>
          </a:p>
          <a:p>
            <a:pPr marL="442913" lvl="0" indent="0">
              <a:buNone/>
              <a:defRPr/>
            </a:pPr>
            <a:r>
              <a:rPr lang="en-US" sz="1200" b="1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000000"/>
                </a:solidFill>
                <a:latin typeface="CourierNewPSMT"/>
              </a:rPr>
              <a:t>}</a:t>
            </a:r>
            <a:endParaRPr lang="en-US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4E0EC-87A6-F59D-87DF-EC029147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BC5A9-14A0-54F2-6C5D-3C821A866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C31067-F95B-6A63-A60D-6D76B811B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700" y="5260738"/>
            <a:ext cx="5384851" cy="97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4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A30-F588-0FD6-591C-35BF54FD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FDD9-EA8B-CEB3-4E54-59879C4CB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that are helper functions to other member functions should be kept private.</a:t>
            </a:r>
          </a:p>
          <a:p>
            <a:pPr lvl="1"/>
            <a:r>
              <a:rPr lang="en-US" dirty="0"/>
              <a:t>Private function can be accessed from within the class.</a:t>
            </a:r>
          </a:p>
          <a:p>
            <a:pPr lvl="1"/>
            <a:r>
              <a:rPr lang="en-US" dirty="0"/>
              <a:t>Private function can not be accessed from outside the class.</a:t>
            </a:r>
          </a:p>
          <a:p>
            <a:endParaRPr lang="en-US" dirty="0"/>
          </a:p>
          <a:p>
            <a:r>
              <a:rPr lang="en-US" b="1" dirty="0"/>
              <a:t>Get and Set Functions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Setter</a:t>
            </a:r>
            <a:r>
              <a:rPr lang="en-US" dirty="0"/>
              <a:t> methods usually begins with ‘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en-US" dirty="0"/>
              <a:t>’ prefix.</a:t>
            </a:r>
          </a:p>
          <a:p>
            <a:pPr lvl="2"/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setCurrency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b="1" dirty="0"/>
              <a:t> Getter</a:t>
            </a:r>
            <a:r>
              <a:rPr lang="en-US" dirty="0"/>
              <a:t> methods usually begins with ‘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get</a:t>
            </a:r>
            <a:r>
              <a:rPr lang="en-US" dirty="0"/>
              <a:t>’ prefix.</a:t>
            </a:r>
          </a:p>
          <a:p>
            <a:pPr lvl="2"/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getCurrency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/>
              <a:t>But there is an exception for Boolean values</a:t>
            </a:r>
          </a:p>
          <a:p>
            <a:pPr lvl="3"/>
            <a:r>
              <a:rPr lang="en-US" dirty="0"/>
              <a:t>For Boolean values the prefix ‘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dirty="0"/>
              <a:t>’ usually used.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06486-14EE-8F89-2D99-772A73567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468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E087E0-E3AF-ABFD-A7D7-419AC22D5F4E}"/>
              </a:ext>
            </a:extLst>
          </p:cNvPr>
          <p:cNvSpPr/>
          <p:nvPr/>
        </p:nvSpPr>
        <p:spPr bwMode="auto">
          <a:xfrm>
            <a:off x="415449" y="2636912"/>
            <a:ext cx="8369019" cy="3744416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6D05C-983A-2DBD-F9D2-BA3D7142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Get Functions (Version 10)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8920-734D-128B-37A9-A9AD3387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 that some accounts can be active while some of them are not. </a:t>
            </a:r>
          </a:p>
          <a:p>
            <a:pPr lvl="1"/>
            <a:r>
              <a:rPr lang="en-US" dirty="0"/>
              <a:t>They can be on hold.</a:t>
            </a:r>
          </a:p>
          <a:p>
            <a:pPr lvl="2"/>
            <a:r>
              <a:rPr lang="en-US" dirty="0"/>
              <a:t>Keep active information within a Boolean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boolean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active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91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//Constructors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91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active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true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91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C36D9-BC0C-C9E1-A0C3-9ACCAE4346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03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E087E0-E3AF-ABFD-A7D7-419AC22D5F4E}"/>
              </a:ext>
            </a:extLst>
          </p:cNvPr>
          <p:cNvSpPr/>
          <p:nvPr/>
        </p:nvSpPr>
        <p:spPr bwMode="auto">
          <a:xfrm>
            <a:off x="415449" y="1340768"/>
            <a:ext cx="8369019" cy="4104456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8920-734D-128B-37A9-A9AD3387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public int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</a:rPr>
              <a:t>getNumber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</a:rPr>
              <a:t>() {</a:t>
            </a:r>
          </a:p>
          <a:p>
            <a:pPr marL="15271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number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dirty="0">
                <a:solidFill>
                  <a:srgbClr val="000000"/>
                </a:solidFill>
                <a:latin typeface="CourierNewPSMT"/>
              </a:rPr>
              <a:t>}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</a:endParaRP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public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 double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b="1" dirty="0" err="1">
                <a:latin typeface="CourierNewPSMT"/>
              </a:rPr>
              <a:t>getBalance</a:t>
            </a:r>
            <a:r>
              <a:rPr kumimoji="0" lang="en-US" b="1" dirty="0">
                <a:latin typeface="CourierNewPSMT"/>
              </a:rPr>
              <a:t>() {</a:t>
            </a:r>
          </a:p>
          <a:p>
            <a:pPr marL="15271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return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balance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public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String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b="1" dirty="0" err="1">
                <a:latin typeface="CourierNewPSMT"/>
              </a:rPr>
              <a:t>getCurrency</a:t>
            </a:r>
            <a:r>
              <a:rPr kumimoji="0" lang="en-US" b="1" dirty="0">
                <a:latin typeface="CourierNewPSMT"/>
              </a:rPr>
              <a:t>() {</a:t>
            </a:r>
          </a:p>
          <a:p>
            <a:pPr marL="15271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b="1" dirty="0"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currency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boolean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</a:rPr>
              <a:t>isActive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</a:rPr>
              <a:t>() {</a:t>
            </a:r>
          </a:p>
          <a:p>
            <a:pPr marL="15271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active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</a:endParaRP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6D05C-983A-2DBD-F9D2-BA3D7142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Functions (Version 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C36D9-BC0C-C9E1-A0C3-9ACCAE4346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06190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CD24EA-4103-D32C-94FD-FA944B64A1C8}"/>
              </a:ext>
            </a:extLst>
          </p:cNvPr>
          <p:cNvSpPr/>
          <p:nvPr/>
        </p:nvSpPr>
        <p:spPr bwMode="auto">
          <a:xfrm>
            <a:off x="415449" y="2420888"/>
            <a:ext cx="8369019" cy="864096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7A757A-267F-A6AB-12AA-451D4C0DC987}"/>
              </a:ext>
            </a:extLst>
          </p:cNvPr>
          <p:cNvSpPr/>
          <p:nvPr/>
        </p:nvSpPr>
        <p:spPr bwMode="auto">
          <a:xfrm>
            <a:off x="415449" y="3573016"/>
            <a:ext cx="8369019" cy="2951612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FEEE0-5DBA-235B-F2DD-5693E4098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set functions you can still use ‘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en-US" dirty="0"/>
              <a:t>’ prefix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setActive</a:t>
            </a:r>
            <a:r>
              <a:rPr lang="en-US" dirty="0"/>
              <a:t> </a:t>
            </a:r>
          </a:p>
          <a:p>
            <a:endParaRPr lang="en-GB" dirty="0"/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setActive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boolean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active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sz="1800" dirty="0"/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Account(2, 200,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.setActive(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false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.isActive()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.isActive()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GB" sz="1800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B3320-5FD4-8931-3F48-5D86CFA3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67E3-3C4C-C8BA-4F36-DF7B12518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13B299-954B-2300-6620-4ED5EC12E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061" y="5445224"/>
            <a:ext cx="1247949" cy="101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4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8F0BE-F8A4-42ED-F078-AE1677965313}"/>
              </a:ext>
            </a:extLst>
          </p:cNvPr>
          <p:cNvSpPr/>
          <p:nvPr/>
        </p:nvSpPr>
        <p:spPr bwMode="auto">
          <a:xfrm>
            <a:off x="415449" y="1953194"/>
            <a:ext cx="8369019" cy="2555926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2CD5-DEF9-3A18-A8DB-468200D3F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methods for accessing class instances one by one</a:t>
            </a:r>
          </a:p>
          <a:p>
            <a:endParaRPr lang="en-US" dirty="0"/>
          </a:p>
          <a:p>
            <a:pPr marL="4476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.getNumber()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.getBalance()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.getCurrency()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44291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C11ED-AB83-A46A-3691-C176B39E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printing out the object - 1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9D1AD-8C9A-4006-6D85-5EFA50213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EFAC4D-7542-3DDF-C17F-0AFF84638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924290"/>
            <a:ext cx="2354464" cy="154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5EC425-9FC1-6946-91E4-26E5FAF661AF}"/>
              </a:ext>
            </a:extLst>
          </p:cNvPr>
          <p:cNvSpPr/>
          <p:nvPr/>
        </p:nvSpPr>
        <p:spPr bwMode="auto">
          <a:xfrm>
            <a:off x="415449" y="1628800"/>
            <a:ext cx="8369019" cy="1080120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826DC7-49F9-8BF3-720F-F44519848990}"/>
              </a:ext>
            </a:extLst>
          </p:cNvPr>
          <p:cNvSpPr/>
          <p:nvPr/>
        </p:nvSpPr>
        <p:spPr bwMode="auto">
          <a:xfrm>
            <a:off x="415449" y="3125119"/>
            <a:ext cx="8369019" cy="1960065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62E0E-46DA-772A-175B-6A46C696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printing out the object - 2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00776-27BA-5B49-0550-658E625EE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method for printing report of the account</a:t>
            </a:r>
          </a:p>
          <a:p>
            <a:pPr marL="36036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CourierNewPSMT"/>
              </a:rPr>
              <a:t>public void </a:t>
            </a:r>
            <a:r>
              <a:rPr lang="en-US" sz="1800" b="1" dirty="0">
                <a:latin typeface="CourierNewPSMT"/>
              </a:rPr>
              <a:t>report() {</a:t>
            </a:r>
          </a:p>
          <a:p>
            <a:pPr marL="719138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b="1" dirty="0" err="1">
                <a:latin typeface="CourierNewPSMT"/>
              </a:rPr>
              <a:t>System.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out</a:t>
            </a:r>
            <a:r>
              <a:rPr lang="en-US" sz="1800" b="1" dirty="0" err="1">
                <a:latin typeface="CourierNewPSMT"/>
              </a:rPr>
              <a:t>.println</a:t>
            </a:r>
            <a:r>
              <a:rPr lang="en-US" sz="1800" b="1" dirty="0">
                <a:latin typeface="CourierNewPSMT"/>
              </a:rPr>
              <a:t>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"Account " </a:t>
            </a:r>
            <a:r>
              <a:rPr lang="en-US" sz="1800" b="1" dirty="0">
                <a:latin typeface="CourierNewPSMT"/>
              </a:rPr>
              <a:t>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number</a:t>
            </a:r>
            <a:r>
              <a:rPr lang="en-US" sz="1800" b="1" dirty="0">
                <a:latin typeface="CourierNewPSMT"/>
              </a:rPr>
              <a:t> </a:t>
            </a:r>
          </a:p>
          <a:p>
            <a:pPr marL="36036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b="1" dirty="0">
                <a:latin typeface="CourierNewPSMT"/>
              </a:rPr>
              <a:t>		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" has " </a:t>
            </a:r>
            <a:r>
              <a:rPr lang="en-US" sz="1800" b="1" dirty="0">
                <a:latin typeface="CourierNewPSMT"/>
              </a:rPr>
              <a:t>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balance</a:t>
            </a:r>
            <a:r>
              <a:rPr lang="en-US" sz="1800" b="1" dirty="0">
                <a:latin typeface="CourierNewPSMT"/>
              </a:rPr>
              <a:t> 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" "</a:t>
            </a:r>
            <a:r>
              <a:rPr lang="en-US" sz="1800" b="1" dirty="0">
                <a:latin typeface="CourierNewPSMT"/>
              </a:rPr>
              <a:t> 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currency</a:t>
            </a:r>
            <a:r>
              <a:rPr lang="en-US" sz="1800" b="1" dirty="0">
                <a:latin typeface="CourierNewPSMT"/>
              </a:rPr>
              <a:t> +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"."</a:t>
            </a:r>
            <a:r>
              <a:rPr lang="en-US" sz="1800" b="1" dirty="0">
                <a:latin typeface="CourierNewPSMT"/>
              </a:rPr>
              <a:t>);</a:t>
            </a:r>
          </a:p>
          <a:p>
            <a:pPr marL="360363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b="1" dirty="0">
                <a:latin typeface="CourierNewPSMT"/>
              </a:rPr>
              <a:t>}</a:t>
            </a:r>
          </a:p>
          <a:p>
            <a:endParaRPr lang="en-GB" dirty="0"/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.report();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898AD-BC4F-3B4A-9E3D-0E8E78A79C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01F197-92D6-6ABD-08C3-9FAB0E99C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347" y="5681046"/>
            <a:ext cx="6916115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D1BB72-8BD8-DC48-F472-F6EEEEC84298}"/>
              </a:ext>
            </a:extLst>
          </p:cNvPr>
          <p:cNvSpPr/>
          <p:nvPr/>
        </p:nvSpPr>
        <p:spPr bwMode="auto">
          <a:xfrm>
            <a:off x="415449" y="2348880"/>
            <a:ext cx="8369019" cy="2016224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ABD94-1296-4A26-8499-57E1DB70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printing out the object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1C734-6B53-01C0-BC16-67A65415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other primitive types, can we just use the object inside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function?</a:t>
            </a:r>
          </a:p>
          <a:p>
            <a:endParaRPr lang="en-US" dirty="0"/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1000;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indent="0">
              <a:buNone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What do you think the output will look like?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5500F-9E96-5B3D-3FD8-C18C890A58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57</a:t>
            </a:fld>
            <a:endParaRPr lang="en-US" alt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B6EBA-D759-0A45-F5EF-4BF20E85F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778" y="5373216"/>
            <a:ext cx="7767457" cy="114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D1BB72-8BD8-DC48-F472-F6EEEEC84298}"/>
              </a:ext>
            </a:extLst>
          </p:cNvPr>
          <p:cNvSpPr/>
          <p:nvPr/>
        </p:nvSpPr>
        <p:spPr bwMode="auto">
          <a:xfrm>
            <a:off x="415449" y="2348880"/>
            <a:ext cx="8369019" cy="2016224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ABD94-1296-4A26-8499-57E1DB70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printing out the object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1C734-6B53-01C0-BC16-67A65415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other primitive types, can we just use the object inside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function?</a:t>
            </a:r>
          </a:p>
          <a:p>
            <a:endParaRPr lang="en-US" dirty="0"/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1000;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indent="0">
              <a:buNone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In order to get something meaningful, we need to override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toString</a:t>
            </a:r>
            <a:r>
              <a:rPr lang="en-US" dirty="0"/>
              <a:t> method of the class.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5500F-9E96-5B3D-3FD8-C18C890A58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922852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C282-36BC-8FA5-2B9C-B4F57FD3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toString</a:t>
            </a:r>
            <a:r>
              <a:rPr lang="en-GB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75D7-5452-1075-3DDD-7114A2A2F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toString</a:t>
            </a:r>
            <a:r>
              <a:rPr lang="en-US" dirty="0"/>
              <a:t> method tells Java how to display an object of the class.</a:t>
            </a:r>
          </a:p>
          <a:p>
            <a:endParaRPr lang="en-US" dirty="0"/>
          </a:p>
          <a:p>
            <a:r>
              <a:rPr lang="en-US" dirty="0"/>
              <a:t>It returns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String representation </a:t>
            </a:r>
            <a:r>
              <a:rPr lang="en-US" dirty="0"/>
              <a:t>of the object. 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 </a:t>
            </a:r>
            <a:r>
              <a:rPr kumimoji="1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toString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7191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"Account "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": "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				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400A2-4018-7C05-CF54-FF34D1ECC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821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BD27C3-1FC2-1559-6BCF-BDEC6938D932}"/>
              </a:ext>
            </a:extLst>
          </p:cNvPr>
          <p:cNvSpPr/>
          <p:nvPr/>
        </p:nvSpPr>
        <p:spPr bwMode="auto">
          <a:xfrm>
            <a:off x="407808" y="1125537"/>
            <a:ext cx="8316924" cy="1511375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118BE-0432-7213-F4E3-EAE892CD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deposit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D14F-720A-E6F5-ED4F-A00AAAB2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deposit(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447675" lvl="0" indent="0">
              <a:spcBef>
                <a:spcPct val="0"/>
              </a:spcBef>
              <a:spcAft>
                <a:spcPct val="0"/>
              </a:spcAft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d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&gt; 0)</a:t>
            </a:r>
          </a:p>
          <a:p>
            <a:pPr marL="714375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447675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else</a:t>
            </a:r>
          </a:p>
          <a:p>
            <a:pPr marL="714375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"The amount should be 	positive!"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dirty="0">
              <a:solidFill>
                <a:srgbClr val="000000"/>
              </a:solidFill>
              <a:latin typeface="CourierNewPSM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C00000"/>
                </a:solidFill>
                <a:latin typeface="CourierNewPSMT"/>
              </a:rPr>
              <a:t>public class </a:t>
            </a:r>
            <a:r>
              <a:rPr lang="en-US" sz="1800" b="1" dirty="0">
                <a:solidFill>
                  <a:srgbClr val="000000"/>
                </a:solidFill>
                <a:latin typeface="CourierNewPSMT"/>
              </a:rPr>
              <a:t>AccountTest {</a:t>
            </a:r>
          </a:p>
          <a:p>
            <a:pPr marL="447675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C00000"/>
                </a:solidFill>
                <a:latin typeface="CourierNewPSMT"/>
              </a:rPr>
              <a:t>public static void </a:t>
            </a:r>
            <a:r>
              <a:rPr lang="en-US" sz="1800" b="1" dirty="0">
                <a:solidFill>
                  <a:srgbClr val="000000"/>
                </a:solidFill>
                <a:latin typeface="CourierNewPSMT"/>
              </a:rPr>
              <a:t>main(String[] </a:t>
            </a:r>
            <a:r>
              <a:rPr lang="en-US" sz="1800" b="1" dirty="0" err="1">
                <a:solidFill>
                  <a:srgbClr val="996633"/>
                </a:solidFill>
                <a:latin typeface="CourierNewPSMT"/>
              </a:rPr>
              <a:t>args</a:t>
            </a:r>
            <a:r>
              <a:rPr lang="en-US" sz="18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1076325" lvl="0" indent="0">
              <a:buNone/>
              <a:defRPr/>
            </a:pPr>
            <a:endParaRPr kumimoji="0" lang="en-US" sz="1800" b="1" dirty="0">
              <a:solidFill>
                <a:srgbClr val="000000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Account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= </a:t>
            </a: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new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 Account(1, 100, 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Account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= </a:t>
            </a:r>
            <a:r>
              <a:rPr kumimoji="0" lang="en-US" sz="1800" b="1" dirty="0">
                <a:solidFill>
                  <a:srgbClr val="C00000"/>
                </a:solidFill>
                <a:latin typeface="CourierNewPSMT"/>
              </a:rPr>
              <a:t>new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 Account(2, 200, </a:t>
            </a:r>
            <a:r>
              <a:rPr kumimoji="0" lang="en-US" sz="18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);</a:t>
            </a:r>
          </a:p>
          <a:p>
            <a:pPr marL="1076325" lvl="0" indent="0">
              <a:buNone/>
              <a:defRPr/>
            </a:pPr>
            <a:endParaRPr kumimoji="0" lang="en-US" sz="1800" b="1" dirty="0">
              <a:solidFill>
                <a:srgbClr val="996633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.deposit(300); </a:t>
            </a: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.deposit(-300); </a:t>
            </a:r>
          </a:p>
          <a:p>
            <a:pPr marL="1076325" lvl="0" indent="0">
              <a:buNone/>
              <a:defRPr/>
            </a:pPr>
            <a:endParaRPr kumimoji="0" lang="en-US" sz="1800" b="1" dirty="0">
              <a:solidFill>
                <a:srgbClr val="996633"/>
              </a:solidFill>
              <a:latin typeface="CourierNewPSMT"/>
            </a:endParaRP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account1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.report();</a:t>
            </a:r>
          </a:p>
          <a:p>
            <a:pPr marL="1076325" lvl="0" indent="0">
              <a:buNone/>
              <a:defRPr/>
            </a:pPr>
            <a:r>
              <a:rPr kumimoji="0" lang="en-US" sz="1800" b="1" dirty="0">
                <a:solidFill>
                  <a:srgbClr val="996633"/>
                </a:solidFill>
                <a:latin typeface="CourierNewPSMT"/>
              </a:rPr>
              <a:t>account2</a:t>
            </a:r>
            <a:r>
              <a:rPr kumimoji="0" lang="en-US" sz="1800" b="1" dirty="0">
                <a:solidFill>
                  <a:srgbClr val="000000"/>
                </a:solidFill>
                <a:latin typeface="CourierNewPSMT"/>
              </a:rPr>
              <a:t>.report(); </a:t>
            </a:r>
          </a:p>
          <a:p>
            <a:pPr marL="442913" lvl="0" indent="0"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pPr marL="0" lvl="0" indent="0"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CourierNewPSMT"/>
              </a:rPr>
              <a:t>}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3D900-020A-B360-986D-974600022E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72B68-7AD0-A22F-B803-7071C3013B4E}"/>
              </a:ext>
            </a:extLst>
          </p:cNvPr>
          <p:cNvSpPr/>
          <p:nvPr/>
        </p:nvSpPr>
        <p:spPr bwMode="auto">
          <a:xfrm>
            <a:off x="407808" y="2780928"/>
            <a:ext cx="8316924" cy="3528392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1F7B28-448A-4460-14C1-02D6CA914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045" y="5031627"/>
            <a:ext cx="3324689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9A5CED-63AD-9164-A7B8-EB34D565AB24}"/>
              </a:ext>
            </a:extLst>
          </p:cNvPr>
          <p:cNvSpPr/>
          <p:nvPr/>
        </p:nvSpPr>
        <p:spPr bwMode="auto">
          <a:xfrm>
            <a:off x="415449" y="2420888"/>
            <a:ext cx="8369019" cy="2664296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C35389-5491-30B1-CE3E-775B59ED3103}"/>
              </a:ext>
            </a:extLst>
          </p:cNvPr>
          <p:cNvSpPr/>
          <p:nvPr/>
        </p:nvSpPr>
        <p:spPr bwMode="auto">
          <a:xfrm>
            <a:off x="415449" y="1124744"/>
            <a:ext cx="8369019" cy="854117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C282-36BC-8FA5-2B9C-B4F57FD3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toString</a:t>
            </a:r>
            <a:r>
              <a:rPr lang="en-GB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75D7-5452-1075-3DDD-7114A2A2F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toString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36036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"Account "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": "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+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 "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+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pPr marL="10795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1000;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439863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8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1081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kumimoji="1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400A2-4018-7C05-CF54-FF34D1ECC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60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09EFB0-FA14-3BD5-4A1D-711312A9C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136" y="5527211"/>
            <a:ext cx="6811326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2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212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AA29-D998-DD66-7D32-5DF37228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82A8-C870-A799-9846-6EC7E944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think of any other controls that we should have?</a:t>
            </a:r>
          </a:p>
          <a:p>
            <a:endParaRPr lang="en-US" dirty="0"/>
          </a:p>
          <a:p>
            <a:r>
              <a:rPr lang="en-US" dirty="0"/>
              <a:t>A bank account should get </a:t>
            </a:r>
            <a:r>
              <a:rPr lang="en-US" b="1" dirty="0"/>
              <a:t>a number during initialization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bank account should not have </a:t>
            </a:r>
            <a:r>
              <a:rPr lang="en-US" b="1" dirty="0"/>
              <a:t>negative initial balance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3803D-2530-D7AB-F471-3FA3468CAA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16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B145EB-D442-10EF-5AE2-4494AE23A6FF}"/>
              </a:ext>
            </a:extLst>
          </p:cNvPr>
          <p:cNvSpPr/>
          <p:nvPr/>
        </p:nvSpPr>
        <p:spPr bwMode="auto">
          <a:xfrm>
            <a:off x="407808" y="2133649"/>
            <a:ext cx="8316924" cy="4103663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D460A-AEE5-9465-ED64-7BC07754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EF52-2A4C-F56E-6E91-6C701F08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that we don’t have the interest rate</a:t>
            </a:r>
          </a:p>
          <a:p>
            <a:r>
              <a:rPr lang="en-US" dirty="0"/>
              <a:t>We have the following constructors: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Account()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DE59-EE19-8895-9FDD-F10C920C9C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277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460A-AEE5-9465-ED64-7BC07754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EF52-2A4C-F56E-6E91-6C701F08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bank account should get </a:t>
            </a:r>
            <a:r>
              <a:rPr lang="en-US" b="1" dirty="0"/>
              <a:t>a number during initialization</a:t>
            </a:r>
            <a:r>
              <a:rPr lang="en-US" dirty="0"/>
              <a:t>.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Account() {</a:t>
            </a: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0363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96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DE59-EE19-8895-9FDD-F10C920C9C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145EB-D442-10EF-5AE2-4494AE23A6FF}"/>
              </a:ext>
            </a:extLst>
          </p:cNvPr>
          <p:cNvSpPr/>
          <p:nvPr/>
        </p:nvSpPr>
        <p:spPr bwMode="auto">
          <a:xfrm>
            <a:off x="407808" y="2060848"/>
            <a:ext cx="8316924" cy="4176465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02148"/>
      </p:ext>
    </p:extLst>
  </p:cSld>
  <p:clrMapOvr>
    <a:masterClrMapping/>
  </p:clrMapOvr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11696</TotalTime>
  <Words>4627</Words>
  <Application>Microsoft Office PowerPoint</Application>
  <PresentationFormat>On-screen Show (4:3)</PresentationFormat>
  <Paragraphs>975</Paragraphs>
  <Slides>61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CourierNewPSMT</vt:lpstr>
      <vt:lpstr>FreeSans</vt:lpstr>
      <vt:lpstr>Times New Roman</vt:lpstr>
      <vt:lpstr>Tw Cen MT</vt:lpstr>
      <vt:lpstr>Bahcesehir master slide</vt:lpstr>
      <vt:lpstr>PowerPoint Presentation</vt:lpstr>
      <vt:lpstr>PowerPoint Presentation</vt:lpstr>
      <vt:lpstr>Outline</vt:lpstr>
      <vt:lpstr>Bank Account – version 8</vt:lpstr>
      <vt:lpstr>Definition of deposit</vt:lpstr>
      <vt:lpstr>deposit function</vt:lpstr>
      <vt:lpstr>Bank Account</vt:lpstr>
      <vt:lpstr>Constructors</vt:lpstr>
      <vt:lpstr>Constructors</vt:lpstr>
      <vt:lpstr>Constructors</vt:lpstr>
      <vt:lpstr>Constructors</vt:lpstr>
      <vt:lpstr>Constructors</vt:lpstr>
      <vt:lpstr>Negative Initial Balance</vt:lpstr>
      <vt:lpstr>Constructors</vt:lpstr>
      <vt:lpstr>What is the output?</vt:lpstr>
      <vt:lpstr>So, are we done?</vt:lpstr>
      <vt:lpstr>What is the output?</vt:lpstr>
      <vt:lpstr>Class instances</vt:lpstr>
      <vt:lpstr>Access Specification</vt:lpstr>
      <vt:lpstr>Access Specification</vt:lpstr>
      <vt:lpstr>Access Specification</vt:lpstr>
      <vt:lpstr>Access Specification</vt:lpstr>
      <vt:lpstr>Access Specification</vt:lpstr>
      <vt:lpstr>Important!!!</vt:lpstr>
      <vt:lpstr>Controlling Access to Entries</vt:lpstr>
      <vt:lpstr>Access Modifiers</vt:lpstr>
      <vt:lpstr>Access Modifiers: Access levels</vt:lpstr>
      <vt:lpstr>Important!!!</vt:lpstr>
      <vt:lpstr>For most of the cases</vt:lpstr>
      <vt:lpstr>Bank Account – version 9</vt:lpstr>
      <vt:lpstr>No read/write access</vt:lpstr>
      <vt:lpstr>Accessing Class Instances</vt:lpstr>
      <vt:lpstr>Getters</vt:lpstr>
      <vt:lpstr>Getter Function</vt:lpstr>
      <vt:lpstr>Setters</vt:lpstr>
      <vt:lpstr>Setter Functions</vt:lpstr>
      <vt:lpstr>deposit and withdraw functions</vt:lpstr>
      <vt:lpstr>deposit and withdraw functions</vt:lpstr>
      <vt:lpstr>deposit and withdraw functions</vt:lpstr>
      <vt:lpstr>deposit and withdraw functions</vt:lpstr>
      <vt:lpstr>setCurrency function</vt:lpstr>
      <vt:lpstr>setCurrency function</vt:lpstr>
      <vt:lpstr>What is the output?</vt:lpstr>
      <vt:lpstr>Unknown currency?</vt:lpstr>
      <vt:lpstr>Unknown currency?</vt:lpstr>
      <vt:lpstr>Unknown currency?</vt:lpstr>
      <vt:lpstr>Fixing Constructors</vt:lpstr>
      <vt:lpstr>Code Repetition</vt:lpstr>
      <vt:lpstr>Private Function</vt:lpstr>
      <vt:lpstr>Private Function</vt:lpstr>
      <vt:lpstr>Private Function</vt:lpstr>
      <vt:lpstr>Boolean Get Functions (Version 10)</vt:lpstr>
      <vt:lpstr>Get Functions (Version 10)</vt:lpstr>
      <vt:lpstr>Set Functions</vt:lpstr>
      <vt:lpstr>Ways of printing out the object - 1</vt:lpstr>
      <vt:lpstr>Ways of printing out the object - 2</vt:lpstr>
      <vt:lpstr>Ways of printing out the object </vt:lpstr>
      <vt:lpstr>Ways of printing out the object </vt:lpstr>
      <vt:lpstr>toString method</vt:lpstr>
      <vt:lpstr>toString method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468</cp:revision>
  <dcterms:created xsi:type="dcterms:W3CDTF">2004-11-05T11:30:37Z</dcterms:created>
  <dcterms:modified xsi:type="dcterms:W3CDTF">2024-07-19T11:27:17Z</dcterms:modified>
</cp:coreProperties>
</file>