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3"/>
  </p:notesMasterIdLst>
  <p:handoutMasterIdLst>
    <p:handoutMasterId r:id="rId64"/>
  </p:handoutMasterIdLst>
  <p:sldIdLst>
    <p:sldId id="507" r:id="rId2"/>
    <p:sldId id="355" r:id="rId3"/>
    <p:sldId id="404" r:id="rId4"/>
    <p:sldId id="707" r:id="rId5"/>
    <p:sldId id="708" r:id="rId6"/>
    <p:sldId id="709" r:id="rId7"/>
    <p:sldId id="710" r:id="rId8"/>
    <p:sldId id="711" r:id="rId9"/>
    <p:sldId id="712" r:id="rId10"/>
    <p:sldId id="713" r:id="rId11"/>
    <p:sldId id="715" r:id="rId12"/>
    <p:sldId id="717" r:id="rId13"/>
    <p:sldId id="716" r:id="rId14"/>
    <p:sldId id="714" r:id="rId15"/>
    <p:sldId id="719" r:id="rId16"/>
    <p:sldId id="720" r:id="rId17"/>
    <p:sldId id="718" r:id="rId18"/>
    <p:sldId id="721" r:id="rId19"/>
    <p:sldId id="722" r:id="rId20"/>
    <p:sldId id="723" r:id="rId21"/>
    <p:sldId id="724" r:id="rId22"/>
    <p:sldId id="725" r:id="rId23"/>
    <p:sldId id="726" r:id="rId24"/>
    <p:sldId id="727" r:id="rId25"/>
    <p:sldId id="728" r:id="rId26"/>
    <p:sldId id="729" r:id="rId27"/>
    <p:sldId id="735" r:id="rId28"/>
    <p:sldId id="732" r:id="rId29"/>
    <p:sldId id="733" r:id="rId30"/>
    <p:sldId id="734" r:id="rId31"/>
    <p:sldId id="736" r:id="rId32"/>
    <p:sldId id="737" r:id="rId33"/>
    <p:sldId id="738" r:id="rId34"/>
    <p:sldId id="739" r:id="rId35"/>
    <p:sldId id="740" r:id="rId36"/>
    <p:sldId id="741" r:id="rId37"/>
    <p:sldId id="742" r:id="rId38"/>
    <p:sldId id="743" r:id="rId39"/>
    <p:sldId id="744" r:id="rId40"/>
    <p:sldId id="745" r:id="rId41"/>
    <p:sldId id="746" r:id="rId42"/>
    <p:sldId id="750" r:id="rId43"/>
    <p:sldId id="751" r:id="rId44"/>
    <p:sldId id="752" r:id="rId45"/>
    <p:sldId id="753" r:id="rId46"/>
    <p:sldId id="749" r:id="rId47"/>
    <p:sldId id="754" r:id="rId48"/>
    <p:sldId id="755" r:id="rId49"/>
    <p:sldId id="756" r:id="rId50"/>
    <p:sldId id="758" r:id="rId51"/>
    <p:sldId id="757" r:id="rId52"/>
    <p:sldId id="759" r:id="rId53"/>
    <p:sldId id="761" r:id="rId54"/>
    <p:sldId id="760" r:id="rId55"/>
    <p:sldId id="762" r:id="rId56"/>
    <p:sldId id="763" r:id="rId57"/>
    <p:sldId id="764" r:id="rId58"/>
    <p:sldId id="766" r:id="rId59"/>
    <p:sldId id="767" r:id="rId60"/>
    <p:sldId id="768" r:id="rId61"/>
    <p:sldId id="706" r:id="rId62"/>
  </p:sldIdLst>
  <p:sldSz cx="9144000" cy="6858000" type="screen4x3"/>
  <p:notesSz cx="6642100" cy="9653588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996633"/>
    <a:srgbClr val="BA0698"/>
    <a:srgbClr val="CCFFFF"/>
    <a:srgbClr val="FFE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068" autoAdjust="0"/>
  </p:normalViewPr>
  <p:slideViewPr>
    <p:cSldViewPr>
      <p:cViewPr varScale="1">
        <p:scale>
          <a:sx n="68" d="100"/>
          <a:sy n="68" d="100"/>
        </p:scale>
        <p:origin x="126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1" hangingPunct="1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797D7DB-1292-4C2B-9BEE-3D1F88C6E4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820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62375" y="0"/>
            <a:ext cx="2878138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8050" y="723900"/>
            <a:ext cx="4826000" cy="3619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3575" y="4584700"/>
            <a:ext cx="531495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/>
              <a:t>Click to edit Master text styles</a:t>
            </a:r>
          </a:p>
          <a:p>
            <a:pPr lvl="1"/>
            <a:r>
              <a:rPr lang="tr-TR" noProof="0"/>
              <a:t>Second level</a:t>
            </a:r>
          </a:p>
          <a:p>
            <a:pPr lvl="2"/>
            <a:r>
              <a:rPr lang="tr-TR" noProof="0"/>
              <a:t>Third level</a:t>
            </a:r>
          </a:p>
          <a:p>
            <a:pPr lvl="3"/>
            <a:r>
              <a:rPr lang="tr-TR" noProof="0"/>
              <a:t>Fourth level</a:t>
            </a:r>
          </a:p>
          <a:p>
            <a:pPr lvl="4"/>
            <a:r>
              <a:rPr lang="tr-TR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l" defTabSz="895350"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62375" y="9167813"/>
            <a:ext cx="2878138" cy="48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38" tIns="44769" rIns="89538" bIns="44769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D1B35F-4AE8-4F50-9FF3-FA55D3B14EA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1442066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E98D93B3-19CB-F5B1-06E5-E5E8D6A45CF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r>
              <a:rPr lang="tr-TR" altLang="tr-TR">
                <a:solidFill>
                  <a:schemeClr val="tx1"/>
                </a:solidFill>
              </a:rPr>
              <a:t>Copyright 2000 N. AYDIN. All rights reserved.</a:t>
            </a:r>
          </a:p>
        </p:txBody>
      </p:sp>
      <p:sp>
        <p:nvSpPr>
          <p:cNvPr id="6147" name="Rectangle 7">
            <a:extLst>
              <a:ext uri="{FF2B5EF4-FFF2-40B4-BE49-F238E27FC236}">
                <a16:creationId xmlns:a16="http://schemas.microsoft.com/office/drawing/2014/main" id="{B7484560-CBC1-7A3C-ECBA-E20AB58D82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 marL="742950" indent="-28575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 marL="11430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 marL="16002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4pPr>
            <a:lvl5pPr marL="2057400" indent="-228600" defTabSz="895350">
              <a:defRPr>
                <a:solidFill>
                  <a:schemeClr val="bg2"/>
                </a:solidFill>
                <a:latin typeface="Arial" panose="020B0604020202020204" pitchFamily="34" charset="0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2"/>
                </a:solidFill>
                <a:latin typeface="Arial" panose="020B0604020202020204" pitchFamily="34" charset="0"/>
              </a:defRPr>
            </a:lvl9pPr>
          </a:lstStyle>
          <a:p>
            <a:fld id="{995FBE65-257E-4DEB-8382-5B929EEF0D04}" type="slidenum">
              <a:rPr lang="tr-TR" altLang="tr-TR" smtClean="0">
                <a:solidFill>
                  <a:schemeClr val="tx1"/>
                </a:solidFill>
              </a:rPr>
              <a:pPr/>
              <a:t>1</a:t>
            </a:fld>
            <a:endParaRPr lang="tr-TR" altLang="tr-TR">
              <a:solidFill>
                <a:schemeClr val="tx1"/>
              </a:solidFill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0DAD8AE5-E23C-C2A0-7C7E-325D6E0700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30250"/>
            <a:ext cx="4808538" cy="3606800"/>
          </a:xfrm>
          <a:ln/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176ADE2A-602E-9C2D-FFAB-2D8837BB91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82650" y="4583113"/>
            <a:ext cx="4875213" cy="43449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369" tIns="45184" rIns="90369" bIns="45184"/>
          <a:lstStyle/>
          <a:p>
            <a:pPr eaLnBrk="1" hangingPunct="1"/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29361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35568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49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3086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D1B35F-4AE8-4F50-9FF3-FA55D3B14EA0}" type="slidenum">
              <a:rPr lang="tr-TR" altLang="tr-TR" smtClean="0"/>
              <a:pPr>
                <a:defRPr/>
              </a:pPr>
              <a:t>50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79748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57175" indent="0" algn="ctr">
              <a:buNone/>
              <a:defRPr/>
            </a:lvl2pPr>
            <a:lvl3pPr marL="514350" indent="0" algn="ctr">
              <a:buNone/>
              <a:defRPr/>
            </a:lvl3pPr>
            <a:lvl4pPr marL="771525" indent="0" algn="ctr">
              <a:buNone/>
              <a:defRPr/>
            </a:lvl4pPr>
            <a:lvl5pPr marL="1028700" indent="0" algn="ctr">
              <a:buNone/>
              <a:defRPr/>
            </a:lvl5pPr>
            <a:lvl6pPr marL="1285875" indent="0" algn="ctr">
              <a:buNone/>
              <a:defRPr/>
            </a:lvl6pPr>
            <a:lvl7pPr marL="1543050" indent="0" algn="ctr">
              <a:buNone/>
              <a:defRPr/>
            </a:lvl7pPr>
            <a:lvl8pPr marL="1800225" indent="0" algn="ctr">
              <a:buNone/>
              <a:defRPr/>
            </a:lvl8pPr>
            <a:lvl9pPr marL="20574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006FA-D0EA-4E89-8971-6241876F26B3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2167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C4A56-DE4D-4ABE-A358-2049E491923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653805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03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03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E341F-692B-4323-AD00-311EB5C4E9F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8278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2DBC-736C-4DEC-AEAE-72DF32F5E5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60816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"/>
            <a:ext cx="9144000" cy="7651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1688" y="11255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1688" y="3690938"/>
            <a:ext cx="40640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E441B-D185-4DAB-A789-31BCDEB6376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0782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3538" y="1125538"/>
            <a:ext cx="8370930" cy="539909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 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B80BB-128E-4902-B3C3-D56A4AC2847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00847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22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/>
            </a:lvl1pPr>
            <a:lvl2pPr marL="257175" indent="0">
              <a:buNone/>
              <a:defRPr sz="1013"/>
            </a:lvl2pPr>
            <a:lvl3pPr marL="514350" indent="0">
              <a:buNone/>
              <a:defRPr sz="900"/>
            </a:lvl3pPr>
            <a:lvl4pPr marL="771525" indent="0">
              <a:buNone/>
              <a:defRPr sz="788"/>
            </a:lvl4pPr>
            <a:lvl5pPr marL="1028700" indent="0">
              <a:buNone/>
              <a:defRPr sz="788"/>
            </a:lvl5pPr>
            <a:lvl6pPr marL="1285875" indent="0">
              <a:buNone/>
              <a:defRPr sz="788"/>
            </a:lvl6pPr>
            <a:lvl7pPr marL="1543050" indent="0">
              <a:buNone/>
              <a:defRPr sz="788"/>
            </a:lvl7pPr>
            <a:lvl8pPr marL="1800225" indent="0">
              <a:buNone/>
              <a:defRPr sz="788"/>
            </a:lvl8pPr>
            <a:lvl9pPr marL="2057400" indent="0">
              <a:buNone/>
              <a:defRPr sz="78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FD5E1-54BF-4A4A-AE42-66A6189F67DE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38602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90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688" y="1125538"/>
            <a:ext cx="4064000" cy="4978400"/>
          </a:xfrm>
        </p:spPr>
        <p:txBody>
          <a:bodyPr/>
          <a:lstStyle>
            <a:lvl1pPr>
              <a:defRPr sz="1575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06ABE-9823-4A2D-85FA-9E38D57ED23D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9908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6AA99-5845-4832-9CA7-64C548B3A4B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7428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FCA22-3DF8-4E6A-B3CE-ABF16B37C35B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14660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3C6466-14BB-4F17-B43D-F368CAF02250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55909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C10A5-DDD2-430D-ABDC-C4A8E43C1C6A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96129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3AEA0-EE63-4438-A6E8-1D10FD30B494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8146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9" y="1125538"/>
            <a:ext cx="8280400" cy="497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dirty="0"/>
              <a:t>Click to edit Master text styles</a:t>
            </a:r>
          </a:p>
          <a:p>
            <a:pPr lvl="1"/>
            <a:r>
              <a:rPr lang="en-US" altLang="tr-TR" dirty="0"/>
              <a:t>Second level</a:t>
            </a:r>
          </a:p>
          <a:p>
            <a:pPr lvl="2"/>
            <a:r>
              <a:rPr lang="en-US" altLang="tr-TR" dirty="0"/>
              <a:t>Third level</a:t>
            </a:r>
          </a:p>
          <a:p>
            <a:pPr lvl="3"/>
            <a:r>
              <a:rPr lang="en-US" altLang="tr-TR" dirty="0"/>
              <a:t>Fourth level</a:t>
            </a:r>
          </a:p>
          <a:p>
            <a:pPr lvl="4"/>
            <a:r>
              <a:rPr lang="en-US" altLang="tr-TR" dirty="0"/>
              <a:t>Fifth level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24629"/>
            <a:ext cx="1905000" cy="3333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675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0D8C8213-E9CE-4B62-9324-B85401592527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0" y="4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5pPr>
      <a:lvl6pPr marL="25717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6pPr>
      <a:lvl7pPr marL="51435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7pPr>
      <a:lvl8pPr marL="771525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8pPr>
      <a:lvl9pPr marL="1028700" algn="ctr" rtl="0" fontAlgn="base">
        <a:spcBef>
          <a:spcPct val="0"/>
        </a:spcBef>
        <a:spcAft>
          <a:spcPct val="0"/>
        </a:spcAft>
        <a:defRPr kumimoji="1" sz="2250" b="1">
          <a:solidFill>
            <a:schemeClr val="tx2"/>
          </a:solidFill>
          <a:latin typeface="Times New Roman" pitchFamily="18" charset="0"/>
        </a:defRPr>
      </a:lvl9pPr>
    </p:titleStyle>
    <p:bodyStyle>
      <a:lvl1pPr marL="192881" indent="-192881" algn="l" rtl="0" eaLnBrk="0" fontAlgn="base" hangingPunct="0">
        <a:spcBef>
          <a:spcPct val="20000"/>
        </a:spcBef>
        <a:spcAft>
          <a:spcPct val="0"/>
        </a:spcAft>
        <a:buChar char="•"/>
        <a:defRPr kumimoji="1" sz="18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60735" algn="l" rtl="0" eaLnBrk="0" fontAlgn="base" hangingPunct="0">
        <a:spcBef>
          <a:spcPct val="20000"/>
        </a:spcBef>
        <a:spcAft>
          <a:spcPct val="0"/>
        </a:spcAft>
        <a:buChar char="–"/>
        <a:defRPr kumimoji="1" sz="1575">
          <a:solidFill>
            <a:srgbClr val="FF3300"/>
          </a:solidFill>
          <a:latin typeface="+mn-lt"/>
        </a:defRPr>
      </a:lvl2pPr>
      <a:lvl3pPr marL="64293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350">
          <a:solidFill>
            <a:schemeClr val="accent2"/>
          </a:solidFill>
          <a:latin typeface="+mn-lt"/>
        </a:defRPr>
      </a:lvl3pPr>
      <a:lvl4pPr marL="900113" indent="-128588" algn="l" rtl="0" eaLnBrk="0" fontAlgn="base" hangingPunct="0">
        <a:spcBef>
          <a:spcPct val="20000"/>
        </a:spcBef>
        <a:spcAft>
          <a:spcPct val="0"/>
        </a:spcAft>
        <a:buChar char="–"/>
        <a:defRPr kumimoji="1" sz="1125">
          <a:solidFill>
            <a:schemeClr val="tx1"/>
          </a:solidFill>
          <a:latin typeface="+mn-lt"/>
        </a:defRPr>
      </a:lvl4pPr>
      <a:lvl5pPr marL="1157288" indent="-128588" algn="l" rtl="0" eaLnBrk="0" fontAlgn="base" hangingPunct="0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5pPr>
      <a:lvl6pPr marL="141446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6pPr>
      <a:lvl7pPr marL="167163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7pPr>
      <a:lvl8pPr marL="1928813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8pPr>
      <a:lvl9pPr marL="2185988" indent="-128588" algn="l" rtl="0" fontAlgn="base">
        <a:spcBef>
          <a:spcPct val="20000"/>
        </a:spcBef>
        <a:spcAft>
          <a:spcPct val="0"/>
        </a:spcAft>
        <a:buChar char="•"/>
        <a:defRPr kumimoji="1" sz="112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tr/s%C3%B6zl%C3%BCk/ingilizce/deposit" TargetMode="External"/><Relationship Id="rId2" Type="http://schemas.openxmlformats.org/officeDocument/2006/relationships/hyperlink" Target="https://www.merriam-webster.com/dictionary/deposit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>
            <a:extLst>
              <a:ext uri="{FF2B5EF4-FFF2-40B4-BE49-F238E27FC236}">
                <a16:creationId xmlns:a16="http://schemas.microsoft.com/office/drawing/2014/main" id="{A4F0290F-906C-FE9D-0AE3-62EFD59D86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331640" y="1862826"/>
            <a:ext cx="6534726" cy="451850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CS105 </a:t>
            </a:r>
          </a:p>
          <a:p>
            <a:pPr algn="ctr" eaLnBrk="1" hangingPunct="1">
              <a:buFontTx/>
              <a:buNone/>
            </a:pPr>
            <a:r>
              <a:rPr lang="en-US" altLang="tr-TR" sz="3300" b="1" dirty="0">
                <a:solidFill>
                  <a:srgbClr val="0070C0"/>
                </a:solidFill>
              </a:rPr>
              <a:t>Introduction to Object-Oriented Programming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C00000"/>
                </a:solidFill>
                <a:cs typeface="Times New Roman" panose="02020603050405020304" pitchFamily="18" charset="0"/>
              </a:rPr>
              <a:t>Prof. Dr. Nizamettin AYDIN</a:t>
            </a:r>
          </a:p>
          <a:p>
            <a:pPr algn="ctr" eaLnBrk="1" hangingPunct="1">
              <a:buFontTx/>
              <a:buNone/>
            </a:pPr>
            <a:r>
              <a:rPr lang="en-US" altLang="tr-TR" sz="2700" b="1" dirty="0">
                <a:solidFill>
                  <a:srgbClr val="BA0698"/>
                </a:solidFill>
                <a:cs typeface="Times New Roman" panose="02020603050405020304" pitchFamily="18" charset="0"/>
              </a:rPr>
              <a:t>naydin@itu.edu.tr</a:t>
            </a:r>
          </a:p>
          <a:p>
            <a:pPr algn="ctr" eaLnBrk="1" hangingPunct="1">
              <a:buNone/>
            </a:pPr>
            <a:r>
              <a:rPr lang="en-US" altLang="tr-TR" sz="2700" b="1" dirty="0">
                <a:solidFill>
                  <a:srgbClr val="0070C0"/>
                </a:solidFill>
                <a:cs typeface="Times New Roman" panose="02020603050405020304" pitchFamily="18" charset="0"/>
              </a:rPr>
              <a:t>nizamettin.aydin@ozyegin.edu.tr</a:t>
            </a:r>
          </a:p>
          <a:p>
            <a:pPr algn="ctr" eaLnBrk="1" hangingPunct="1">
              <a:buFontTx/>
              <a:buNone/>
            </a:pPr>
            <a:endParaRPr lang="en-US" altLang="tr-TR" sz="2700" b="1" dirty="0">
              <a:solidFill>
                <a:srgbClr val="C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5124" name="Rectangle 9">
            <a:extLst>
              <a:ext uri="{FF2B5EF4-FFF2-40B4-BE49-F238E27FC236}">
                <a16:creationId xmlns:a16="http://schemas.microsoft.com/office/drawing/2014/main" id="{EA151DCE-3727-280C-DAB8-D56F2FEDD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62E90F-C089-97B1-7C91-D4F902315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</a:t>
            </a:fld>
            <a:endParaRPr lang="en-US" altLang="tr-TR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0B122F-3563-9F7F-13AE-13F03B105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059" y="-4911"/>
            <a:ext cx="2535881" cy="7651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D460A-AEE5-9465-ED64-7BC07754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EF52-2A4C-F56E-6E91-6C701F080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8"/>
            <a:ext cx="8370930" cy="2807518"/>
          </a:xfrm>
        </p:spPr>
        <p:txBody>
          <a:bodyPr>
            <a:normAutofit/>
          </a:bodyPr>
          <a:lstStyle/>
          <a:p>
            <a:r>
              <a:rPr lang="en-US" dirty="0"/>
              <a:t>A bank account should get </a:t>
            </a:r>
            <a:r>
              <a:rPr lang="en-US" b="1" dirty="0"/>
              <a:t>a number during initialization</a:t>
            </a:r>
            <a:r>
              <a:rPr lang="en-US" dirty="0"/>
              <a:t>.</a:t>
            </a:r>
          </a:p>
          <a:p>
            <a:r>
              <a:rPr lang="en-US" dirty="0"/>
              <a:t>Remove the following constructor.</a:t>
            </a:r>
          </a:p>
          <a:p>
            <a:endParaRPr lang="en-US" dirty="0"/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Account()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EDE59-EE19-8895-9FDD-F10C920C9C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10</a:t>
            </a:fld>
            <a:endParaRPr lang="en-US" alt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B145EB-D442-10EF-5AE2-4494AE23A6FF}"/>
              </a:ext>
            </a:extLst>
          </p:cNvPr>
          <p:cNvSpPr/>
          <p:nvPr/>
        </p:nvSpPr>
        <p:spPr bwMode="auto">
          <a:xfrm>
            <a:off x="407808" y="2996953"/>
            <a:ext cx="8316924" cy="936104"/>
          </a:xfrm>
          <a:prstGeom prst="rect">
            <a:avLst/>
          </a:prstGeom>
          <a:solidFill>
            <a:srgbClr val="FF0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21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4B145EB-D442-10EF-5AE2-4494AE23A6FF}"/>
              </a:ext>
            </a:extLst>
          </p:cNvPr>
          <p:cNvSpPr/>
          <p:nvPr/>
        </p:nvSpPr>
        <p:spPr bwMode="auto">
          <a:xfrm>
            <a:off x="407808" y="2060849"/>
            <a:ext cx="8316924" cy="3960440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6D460A-AEE5-9465-ED64-7BC07754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EF52-2A4C-F56E-6E91-6C701F080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bank account should get </a:t>
            </a:r>
            <a:r>
              <a:rPr lang="en-US" b="1" dirty="0"/>
              <a:t>a number during initialization</a:t>
            </a:r>
            <a:r>
              <a:rPr lang="en-US" dirty="0"/>
              <a:t>.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EDE59-EE19-8895-9FDD-F10C920C9C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70661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D460A-AEE5-9465-ED64-7BC07754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EF52-2A4C-F56E-6E91-6C701F080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bank account should not have </a:t>
            </a:r>
            <a:r>
              <a:rPr lang="en-US" b="1" dirty="0"/>
              <a:t>negative initial balance</a:t>
            </a:r>
            <a:r>
              <a:rPr lang="en-US" dirty="0"/>
              <a:t>.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EDE59-EE19-8895-9FDD-F10C920C9C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12</a:t>
            </a:fld>
            <a:endParaRPr lang="en-US" alt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B145EB-D442-10EF-5AE2-4494AE23A6FF}"/>
              </a:ext>
            </a:extLst>
          </p:cNvPr>
          <p:cNvSpPr/>
          <p:nvPr/>
        </p:nvSpPr>
        <p:spPr bwMode="auto">
          <a:xfrm>
            <a:off x="407808" y="2060849"/>
            <a:ext cx="8316924" cy="3816423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955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5DD6931-8764-4E71-9832-28A3A268C432}"/>
              </a:ext>
            </a:extLst>
          </p:cNvPr>
          <p:cNvSpPr/>
          <p:nvPr/>
        </p:nvSpPr>
        <p:spPr bwMode="auto">
          <a:xfrm>
            <a:off x="407808" y="1125537"/>
            <a:ext cx="8316924" cy="5327799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3B014-7E36-4F6E-8EF6-B0EE24BE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Negative Initial Balance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6DA4E-94C6-4838-B765-E659A4A63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9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Account(2, 200,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indent="0">
              <a:buNone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Account(3, -200,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.deposit(-300);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44291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US" sz="1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9E829-5AF5-4333-A0D4-CA7AECAEE7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13</a:t>
            </a:fld>
            <a:endParaRPr lang="en-US" altLang="tr-T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A0D101-35B6-456A-9FB8-CE6BDAF52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080" y="4077072"/>
            <a:ext cx="3324689" cy="2267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23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89701B8-EE30-4537-8BB8-95753635FCAD}"/>
              </a:ext>
            </a:extLst>
          </p:cNvPr>
          <p:cNvSpPr/>
          <p:nvPr/>
        </p:nvSpPr>
        <p:spPr bwMode="auto">
          <a:xfrm>
            <a:off x="413538" y="4112282"/>
            <a:ext cx="8316924" cy="2197038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20710C-D78D-46AE-9C97-DDA68FCB3B4F}"/>
              </a:ext>
            </a:extLst>
          </p:cNvPr>
          <p:cNvSpPr/>
          <p:nvPr/>
        </p:nvSpPr>
        <p:spPr bwMode="auto">
          <a:xfrm>
            <a:off x="413538" y="2276872"/>
            <a:ext cx="8316924" cy="1368152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2F334B-DAAE-41D2-9B96-420987833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9D4CC-5387-4F47-9C67-7D65BB3F3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bank account should not have negative initial balance.</a:t>
            </a:r>
          </a:p>
          <a:p>
            <a:r>
              <a:rPr lang="en-US" dirty="0"/>
              <a:t>We should have check the initial balance. 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r>
              <a:rPr lang="en-US" dirty="0"/>
              <a:t>If it is negative, the balance should be </a:t>
            </a:r>
            <a:r>
              <a:rPr lang="en-US" b="1" dirty="0"/>
              <a:t>0</a:t>
            </a:r>
            <a:r>
              <a:rPr lang="en-US" dirty="0"/>
              <a:t>. 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&gt; 0)</a:t>
            </a:r>
          </a:p>
          <a:p>
            <a:pPr marL="14319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19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dirty="0">
                <a:solidFill>
                  <a:srgbClr val="C00000"/>
                </a:solidFill>
                <a:latin typeface="CourierNewPSMT"/>
              </a:rPr>
              <a:t>else</a:t>
            </a:r>
          </a:p>
          <a:p>
            <a:pPr marL="14319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319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=0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2000" b="1" dirty="0">
              <a:solidFill>
                <a:srgbClr val="FF9900"/>
              </a:solidFill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0F2237-A9E0-470E-8DF8-885B77BE13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019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5DD6931-8764-4E71-9832-28A3A268C432}"/>
              </a:ext>
            </a:extLst>
          </p:cNvPr>
          <p:cNvSpPr/>
          <p:nvPr/>
        </p:nvSpPr>
        <p:spPr bwMode="auto">
          <a:xfrm>
            <a:off x="407808" y="1125537"/>
            <a:ext cx="8316924" cy="5327799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A83B014-7E36-4F6E-8EF6-B0EE24BEB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output?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6DA4E-94C6-4838-B765-E659A4A63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9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Account(2, 200,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indent="0">
              <a:buNone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Account(3, -200,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.deposit(-300);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44291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US" sz="1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9E829-5AF5-4333-A0D4-CA7AECAEE7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15</a:t>
            </a:fld>
            <a:endParaRPr lang="en-US" altLang="tr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E90FAAF-5E14-4B1C-BFBF-D53FBD9FD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4005064"/>
            <a:ext cx="3200847" cy="236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1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2597F-E083-4947-B3C0-FCCB00CE6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So, are we done?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B01F0-DC3F-4346-A7F8-9CD3B2D8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With changing the constructor and the deposit function, are we sure that balance will not be a negative amount?</a:t>
            </a:r>
            <a:endParaRPr lang="en-GB" sz="32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AE456-2F4B-400E-8DCE-199E5B217F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06451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0C9B6C4-3862-4E22-A2F7-DB3D3A91B3FC}"/>
              </a:ext>
            </a:extLst>
          </p:cNvPr>
          <p:cNvSpPr/>
          <p:nvPr/>
        </p:nvSpPr>
        <p:spPr bwMode="auto">
          <a:xfrm>
            <a:off x="413538" y="1121663"/>
            <a:ext cx="8316924" cy="5259665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82597F-E083-4947-B3C0-FCCB00CE6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output?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B01F0-DC3F-4346-A7F8-9CD3B2D8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9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9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Account(2, 200,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Account(3, -200,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.deposit(-300);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-500;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-1000;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-5000;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44291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US" sz="1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AE456-2F4B-400E-8DCE-199E5B217F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17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1342F0-AADE-4D23-BE6C-8A801E544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2120" y="4005064"/>
            <a:ext cx="2943636" cy="227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786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4090B-8892-498B-B547-3DBFA8366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EF24E-45A3-4280-B962-FB99078FB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class instances need to be protected.</a:t>
            </a:r>
          </a:p>
          <a:p>
            <a:r>
              <a:rPr lang="en-US" dirty="0"/>
              <a:t>We need to keep the control of how these instances are accessed.</a:t>
            </a:r>
          </a:p>
          <a:p>
            <a:endParaRPr lang="en-US" dirty="0"/>
          </a:p>
          <a:p>
            <a:r>
              <a:rPr lang="en-US" dirty="0"/>
              <a:t>How?</a:t>
            </a:r>
          </a:p>
          <a:p>
            <a:pPr lvl="1"/>
            <a:r>
              <a:rPr lang="en-GB" dirty="0"/>
              <a:t>Through using </a:t>
            </a:r>
            <a:r>
              <a:rPr lang="en-GB" b="1" dirty="0">
                <a:solidFill>
                  <a:schemeClr val="accent1">
                    <a:lumMod val="75000"/>
                  </a:schemeClr>
                </a:solidFill>
              </a:rPr>
              <a:t>access modifiers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b="1" dirty="0"/>
              <a:t>Access modifiers</a:t>
            </a:r>
          </a:p>
          <a:p>
            <a:pPr lvl="1"/>
            <a:r>
              <a:rPr lang="en-US" dirty="0"/>
              <a:t>are used to set access levels for classes, variables, and other entries.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CF9401-2622-416F-815F-63D816768F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747143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B5E0-83B0-438F-CF13-DFE614C90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BF85A-EAC6-7BE6-F2C1-773C8CF3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GB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endParaRPr lang="en-GB" dirty="0"/>
          </a:p>
          <a:p>
            <a:r>
              <a:rPr lang="en-US" dirty="0"/>
              <a:t> </a:t>
            </a:r>
            <a:r>
              <a:rPr lang="en-US" b="1" dirty="0"/>
              <a:t>Access modifier:</a:t>
            </a:r>
          </a:p>
          <a:p>
            <a:r>
              <a:rPr lang="en-US" dirty="0"/>
              <a:t>For the top-level classes, it can be either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public</a:t>
            </a:r>
            <a:r>
              <a:rPr lang="en-US" dirty="0"/>
              <a:t> : </a:t>
            </a:r>
          </a:p>
          <a:p>
            <a:pPr lvl="2"/>
            <a:r>
              <a:rPr lang="en-US" dirty="0"/>
              <a:t>visible to the earth</a:t>
            </a:r>
            <a:endParaRPr lang="en-US" sz="1500" dirty="0">
              <a:solidFill>
                <a:schemeClr val="accent2"/>
              </a:solidFill>
            </a:endParaRPr>
          </a:p>
          <a:p>
            <a:pPr marL="447675" lvl="3" indent="0">
              <a:buNone/>
            </a:pPr>
            <a:r>
              <a:rPr lang="en-US" sz="2100" dirty="0">
                <a:solidFill>
                  <a:srgbClr val="FF3300"/>
                </a:solidFill>
              </a:rPr>
              <a:t>or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default</a:t>
            </a:r>
            <a:r>
              <a:rPr lang="en-US" dirty="0"/>
              <a:t> (no keyword) : </a:t>
            </a:r>
          </a:p>
          <a:p>
            <a:pPr lvl="2"/>
            <a:r>
              <a:rPr lang="en-US" dirty="0"/>
              <a:t>visible only within the same package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15ADB-5DB7-BE4F-E27B-B03354F19C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19</a:t>
            </a:fld>
            <a:endParaRPr lang="en-US" alt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BFFA52-9271-29EB-95FD-7CCDB33E99A6}"/>
              </a:ext>
            </a:extLst>
          </p:cNvPr>
          <p:cNvSpPr/>
          <p:nvPr/>
        </p:nvSpPr>
        <p:spPr bwMode="auto">
          <a:xfrm>
            <a:off x="755576" y="1121663"/>
            <a:ext cx="1296144" cy="435129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88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B5D50030-49A4-D6D8-9FD6-891AB82A5A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98AA87BB-7DBE-1A47-AE09-0526B11C16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endParaRPr lang="en-US" altLang="tr-TR" sz="4950" dirty="0">
              <a:solidFill>
                <a:srgbClr val="00B0F0"/>
              </a:solidFill>
            </a:endParaRPr>
          </a:p>
          <a:p>
            <a:pPr algn="ctr">
              <a:buFontTx/>
              <a:buNone/>
            </a:pPr>
            <a:r>
              <a:rPr lang="en-US" altLang="tr-TR" sz="4950" b="1" dirty="0">
                <a:solidFill>
                  <a:srgbClr val="00B0F0"/>
                </a:solidFill>
              </a:rPr>
              <a:t>Access Modifiers</a:t>
            </a:r>
            <a:endParaRPr lang="en-US" altLang="tr-TR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77D6015C-5A90-5754-EA10-E5F4313E5C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57213" indent="-214313">
              <a:spcBef>
                <a:spcPct val="20000"/>
              </a:spcBef>
              <a:buChar char="–"/>
              <a:defRPr kumimoji="1" sz="2100">
                <a:solidFill>
                  <a:srgbClr val="FF3300"/>
                </a:solidFill>
                <a:latin typeface="Times New Roman" panose="02020603050405020304" pitchFamily="18" charset="0"/>
              </a:defRPr>
            </a:lvl2pPr>
            <a:lvl3pPr marL="857250" indent="-171450">
              <a:spcBef>
                <a:spcPct val="20000"/>
              </a:spcBef>
              <a:buChar char="•"/>
              <a:defRPr kumimoji="1" sz="1800">
                <a:solidFill>
                  <a:schemeClr val="accent2"/>
                </a:solidFill>
                <a:latin typeface="Times New Roman" panose="02020603050405020304" pitchFamily="18" charset="0"/>
              </a:defRPr>
            </a:lvl3pPr>
            <a:lvl4pPr marL="1200150" indent="-171450">
              <a:spcBef>
                <a:spcPct val="20000"/>
              </a:spcBef>
              <a:buChar char="–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543050" indent="-171450">
              <a:spcBef>
                <a:spcPct val="20000"/>
              </a:spcBef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1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fld id="{2C95B791-DB99-4356-A537-772A09065FE2}" type="slidenum">
              <a:rPr kumimoji="0" lang="en-US" altLang="tr-TR" sz="900"/>
              <a:pPr>
                <a:spcBef>
                  <a:spcPct val="50000"/>
                </a:spcBef>
                <a:buFontTx/>
                <a:buNone/>
              </a:pPr>
              <a:t>2</a:t>
            </a:fld>
            <a:endParaRPr kumimoji="0" lang="en-US" altLang="tr-TR" sz="9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1B5E0-83B0-438F-CF13-DFE614C90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8BF85A-EAC6-7BE6-F2C1-773C8CF3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GB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endParaRPr lang="en-GB" dirty="0"/>
          </a:p>
          <a:p>
            <a:r>
              <a:rPr lang="en-US" dirty="0"/>
              <a:t>These variables do not have any particular access modifier;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therefore, they are visible and accessible from only within the same package (package-private).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E15ADB-5DB7-BE4F-E27B-B03354F19C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20</a:t>
            </a:fld>
            <a:endParaRPr lang="en-US" alt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BFFA52-9271-29EB-95FD-7CCDB33E99A6}"/>
              </a:ext>
            </a:extLst>
          </p:cNvPr>
          <p:cNvSpPr/>
          <p:nvPr/>
        </p:nvSpPr>
        <p:spPr bwMode="auto">
          <a:xfrm>
            <a:off x="1331640" y="1484784"/>
            <a:ext cx="3096344" cy="1080120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3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F037F-4C77-F9C8-38AE-6CF647333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1C726-3BBE-49E6-90DF-9E4BC6AF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try to use them from outside the package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A5267-C907-5559-4BB3-2FC9E82EC9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21</a:t>
            </a:fld>
            <a:endParaRPr lang="en-US" altLang="tr-T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0AE06F-6F13-9D96-CF24-05F205BC3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628801"/>
            <a:ext cx="7017353" cy="4895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47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18BF2B4-014E-021A-6947-8BF57257F338}"/>
              </a:ext>
            </a:extLst>
          </p:cNvPr>
          <p:cNvSpPr/>
          <p:nvPr/>
        </p:nvSpPr>
        <p:spPr bwMode="auto">
          <a:xfrm>
            <a:off x="386535" y="3068959"/>
            <a:ext cx="8370930" cy="3455669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9497BC-0489-6899-705F-062A902C2CC6}"/>
              </a:ext>
            </a:extLst>
          </p:cNvPr>
          <p:cNvSpPr/>
          <p:nvPr/>
        </p:nvSpPr>
        <p:spPr bwMode="auto">
          <a:xfrm>
            <a:off x="386535" y="1052736"/>
            <a:ext cx="8370930" cy="1800200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87238A-919C-FE7C-C530-C133F4E8C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41887-5AF5-7635-6502-CDF0151EF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35" y="1052736"/>
            <a:ext cx="8370930" cy="5471893"/>
          </a:xfrm>
        </p:spPr>
        <p:txBody>
          <a:bodyPr>
            <a:noAutofit/>
          </a:bodyPr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package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xmpl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1950" indent="0">
              <a:spcBef>
                <a:spcPct val="0"/>
              </a:spcBef>
              <a:spcAft>
                <a:spcPct val="0"/>
              </a:spcAft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package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xmpl1;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import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xmpl.Account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 {</a:t>
            </a:r>
          </a:p>
          <a:p>
            <a:pPr marL="8096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account1 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1; </a:t>
            </a:r>
          </a:p>
          <a:p>
            <a:pPr marL="125730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100; </a:t>
            </a:r>
          </a:p>
          <a:p>
            <a:pPr marL="125730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5EAA8-DCA9-A7E1-F9BD-B7765B8406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22</a:t>
            </a:fld>
            <a:endParaRPr lang="en-US" altLang="tr-T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B10B796-39AC-BD2A-AFF7-918BB63E17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4340" y="5013176"/>
            <a:ext cx="2829320" cy="1419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107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18BF2B4-014E-021A-6947-8BF57257F338}"/>
              </a:ext>
            </a:extLst>
          </p:cNvPr>
          <p:cNvSpPr/>
          <p:nvPr/>
        </p:nvSpPr>
        <p:spPr bwMode="auto">
          <a:xfrm>
            <a:off x="386535" y="3068959"/>
            <a:ext cx="8370930" cy="3455669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9497BC-0489-6899-705F-062A902C2CC6}"/>
              </a:ext>
            </a:extLst>
          </p:cNvPr>
          <p:cNvSpPr/>
          <p:nvPr/>
        </p:nvSpPr>
        <p:spPr bwMode="auto">
          <a:xfrm>
            <a:off x="386535" y="1052736"/>
            <a:ext cx="8370930" cy="1800200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87238A-919C-FE7C-C530-C133F4E8C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Specification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A41887-5AF5-7635-6502-CDF0151EFF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535" y="1052736"/>
            <a:ext cx="8370930" cy="5471893"/>
          </a:xfrm>
        </p:spPr>
        <p:txBody>
          <a:bodyPr>
            <a:noAutofit/>
          </a:bodyPr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package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xmpl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800" b="1" dirty="0">
                <a:solidFill>
                  <a:srgbClr val="C00000"/>
                </a:solidFill>
                <a:latin typeface="CourierNewPSMT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800" b="1" dirty="0">
                <a:solidFill>
                  <a:srgbClr val="C00000"/>
                </a:solidFill>
                <a:latin typeface="CourierNewPSMT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800" b="1" dirty="0">
                <a:solidFill>
                  <a:srgbClr val="C00000"/>
                </a:solidFill>
                <a:latin typeface="CourierNewPSMT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GB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61950" indent="0">
              <a:spcBef>
                <a:spcPct val="0"/>
              </a:spcBef>
              <a:spcAft>
                <a:spcPct val="0"/>
              </a:spcAft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package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xmpl1;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import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xmpl.Account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 {</a:t>
            </a:r>
          </a:p>
          <a:p>
            <a:pPr marL="8096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25730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account1 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Account();</a:t>
            </a:r>
          </a:p>
          <a:p>
            <a:pPr marL="125730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1; </a:t>
            </a:r>
          </a:p>
          <a:p>
            <a:pPr marL="125730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100; </a:t>
            </a:r>
          </a:p>
          <a:p>
            <a:pPr marL="125730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account1.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F5EAA8-DCA9-A7E1-F9BD-B7765B8406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23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0F2550-AC02-5B61-6991-6F625E680C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2100" y="5259541"/>
            <a:ext cx="2600688" cy="122889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974A2C6-3AF6-6789-2A98-52F46746F35D}"/>
              </a:ext>
            </a:extLst>
          </p:cNvPr>
          <p:cNvSpPr txBox="1"/>
          <p:nvPr/>
        </p:nvSpPr>
        <p:spPr>
          <a:xfrm>
            <a:off x="6202507" y="1052735"/>
            <a:ext cx="252028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US" sz="1800" b="1" i="0" u="none" strike="noStrike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number</a:t>
            </a:r>
            <a:r>
              <a:rPr lang="en-US" sz="1800" b="0" i="0" u="none" strike="noStrike" dirty="0">
                <a:solidFill>
                  <a:srgbClr val="00B0F0"/>
                </a:solidFill>
                <a:cs typeface="Arial" panose="020B0604020202020204" pitchFamily="34" charset="0"/>
              </a:rPr>
              <a:t>, </a:t>
            </a:r>
            <a:r>
              <a:rPr lang="en-US" sz="1800" b="1" i="0" u="none" strike="noStrike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balance</a:t>
            </a:r>
            <a:r>
              <a:rPr lang="en-US" sz="1800" b="0" i="0" u="none" strike="noStrike" dirty="0">
                <a:solidFill>
                  <a:srgbClr val="00B0F0"/>
                </a:solidFill>
                <a:cs typeface="Arial" panose="020B0604020202020204" pitchFamily="34" charset="0"/>
              </a:rPr>
              <a:t> and </a:t>
            </a:r>
            <a:r>
              <a:rPr lang="en-US" sz="1800" b="1" i="0" u="none" strike="noStrike" dirty="0">
                <a:solidFill>
                  <a:schemeClr val="accent1">
                    <a:lumMod val="75000"/>
                  </a:schemeClr>
                </a:solidFill>
                <a:cs typeface="Arial" panose="020B0604020202020204" pitchFamily="34" charset="0"/>
              </a:rPr>
              <a:t>currency</a:t>
            </a:r>
            <a:r>
              <a:rPr lang="en-US" sz="1800" b="0" i="0" u="none" strike="noStrike" dirty="0">
                <a:solidFill>
                  <a:srgbClr val="00B0F0"/>
                </a:solidFill>
                <a:cs typeface="Arial" panose="020B0604020202020204" pitchFamily="34" charset="0"/>
              </a:rPr>
              <a:t> are visible in everywhere!</a:t>
            </a:r>
            <a:endParaRPr lang="en-US" sz="1400" b="0" i="0" u="none" strike="noStrike" dirty="0">
              <a:solidFill>
                <a:srgbClr val="00B0F0"/>
              </a:solidFill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429C41C-1B6B-E3A2-3831-0E219B1E8147}"/>
              </a:ext>
            </a:extLst>
          </p:cNvPr>
          <p:cNvSpPr/>
          <p:nvPr/>
        </p:nvSpPr>
        <p:spPr bwMode="auto">
          <a:xfrm>
            <a:off x="1259632" y="1844824"/>
            <a:ext cx="1008112" cy="792088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6A0ACE-8728-08E7-255F-6143FEA1DF9B}"/>
              </a:ext>
            </a:extLst>
          </p:cNvPr>
          <p:cNvSpPr txBox="1"/>
          <p:nvPr/>
        </p:nvSpPr>
        <p:spPr>
          <a:xfrm>
            <a:off x="4211960" y="5558530"/>
            <a:ext cx="16277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l" rtl="0"/>
            <a:r>
              <a:rPr lang="en-GB" sz="1800" b="0" i="0" u="none" strike="noStrike" dirty="0">
                <a:solidFill>
                  <a:srgbClr val="FF9900"/>
                </a:solidFill>
                <a:cs typeface="Arial" panose="020B0604020202020204" pitchFamily="34" charset="0"/>
              </a:rPr>
              <a:t>No access related errors! </a:t>
            </a:r>
            <a:endParaRPr lang="en-GB" sz="1400" b="0" i="0" u="none" strike="noStrike" dirty="0">
              <a:solidFill>
                <a:srgbClr val="FF99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07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673F6-AEF9-EAE9-A4E7-81C315BF5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636E2-4FDD-0BD0-0CA2-26AB3F964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making everything </a:t>
            </a:r>
            <a:r>
              <a:rPr lang="en-US" b="1" dirty="0"/>
              <a:t>public is not the solution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When something is public, it can be </a:t>
            </a:r>
            <a:r>
              <a:rPr lang="en-US" u="sng" dirty="0"/>
              <a:t>accessed</a:t>
            </a:r>
            <a:r>
              <a:rPr lang="en-US" dirty="0"/>
              <a:t> and also can be </a:t>
            </a:r>
            <a:r>
              <a:rPr lang="en-US" u="sng" dirty="0"/>
              <a:t>modified</a:t>
            </a:r>
            <a:r>
              <a:rPr lang="en-US" dirty="0"/>
              <a:t> from </a:t>
            </a:r>
            <a:r>
              <a:rPr lang="en-US" u="sng" dirty="0"/>
              <a:t>everywhere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/>
              <a:t>It is also </a:t>
            </a:r>
            <a:r>
              <a:rPr lang="en-US" b="1" dirty="0"/>
              <a:t>not a good idea to leave it package-private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default case (without any access modifier)  that information can be accessed and modified everywhere within the package. </a:t>
            </a:r>
          </a:p>
          <a:p>
            <a:endParaRPr lang="en-US" dirty="0"/>
          </a:p>
          <a:p>
            <a:r>
              <a:rPr lang="en-US" dirty="0"/>
              <a:t>These are not optimum solutions. </a:t>
            </a:r>
          </a:p>
          <a:p>
            <a:endParaRPr lang="en-US" dirty="0"/>
          </a:p>
          <a:p>
            <a:r>
              <a:rPr lang="en-US" dirty="0"/>
              <a:t>You should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encapsulate</a:t>
            </a:r>
            <a:r>
              <a:rPr lang="en-US" dirty="0"/>
              <a:t> that information and limit its access and make sure that it can be modified only within your control.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7E806-B1DF-A757-4065-B78C1997B3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1177448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5E954-4C83-D9EE-3B27-58CF528E6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Controlling Access to Entries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912CF-7B62-7B3B-4D7D-9C87A64C0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entry (class, class instance, member function) in a Java class is marked with one of the following keywords to control which classes have access to that entry: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public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the entry is accessible from everywhere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private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the entry is accessible only within the class, invisible everywhere outside the class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 keyword </a:t>
            </a:r>
            <a:r>
              <a:rPr lang="en-US" dirty="0"/>
              <a:t>(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default</a:t>
            </a:r>
            <a:r>
              <a:rPr lang="en-US" dirty="0"/>
              <a:t>):</a:t>
            </a:r>
          </a:p>
          <a:p>
            <a:pPr lvl="2"/>
            <a:r>
              <a:rPr lang="en-US" dirty="0"/>
              <a:t>entry is accessible to classes inside the same package, invisible to all the others. </a:t>
            </a:r>
          </a:p>
          <a:p>
            <a:pPr lvl="2"/>
            <a:r>
              <a:rPr lang="en-US" dirty="0"/>
              <a:t> </a:t>
            </a:r>
            <a:r>
              <a:rPr lang="en-US" b="1" dirty="0"/>
              <a:t>package private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protected</a:t>
            </a:r>
            <a:r>
              <a:rPr lang="en-US" dirty="0"/>
              <a:t>: </a:t>
            </a:r>
          </a:p>
          <a:p>
            <a:pPr lvl="2"/>
            <a:r>
              <a:rPr lang="en-US" dirty="0"/>
              <a:t>entry is accessible to the class itself, other classes inside the same package and all subclasses.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2588C-1F60-6C05-6097-6DCBECE75B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9582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4D9D1-4296-C32F-F61A-6C43853D8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Modifiers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FA9BE-525C-39E6-18E1-D5FACAA62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Which one is the most restrictive one?</a:t>
            </a:r>
          </a:p>
          <a:p>
            <a:pPr lvl="1"/>
            <a:r>
              <a:rPr lang="en-US" dirty="0"/>
              <a:t>public</a:t>
            </a:r>
          </a:p>
          <a:p>
            <a:pPr lvl="1"/>
            <a:r>
              <a:rPr lang="en-US" dirty="0"/>
              <a:t>private</a:t>
            </a:r>
          </a:p>
          <a:p>
            <a:pPr lvl="1"/>
            <a:r>
              <a:rPr lang="en-US" dirty="0"/>
              <a:t>no keyword (default)</a:t>
            </a:r>
          </a:p>
          <a:p>
            <a:pPr lvl="1"/>
            <a:r>
              <a:rPr lang="en-US" dirty="0"/>
              <a:t>protected</a:t>
            </a:r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Which one is the least restrictive one?</a:t>
            </a: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public</a:t>
            </a: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private</a:t>
            </a: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 keyword (default)</a:t>
            </a:r>
          </a:p>
          <a:p>
            <a:pPr marL="417910" marR="0" lvl="1" indent="-160735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–"/>
              <a:tabLst/>
              <a:defRPr/>
            </a:pPr>
            <a:r>
              <a:rPr kumimoji="1" lang="en-US" sz="2100" b="0" i="0" u="none" strike="noStrike" kern="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protected</a:t>
            </a:r>
          </a:p>
          <a:p>
            <a:r>
              <a:rPr lang="en-US" dirty="0"/>
              <a:t>Rank them in increasing order of restrictiveness?</a:t>
            </a:r>
          </a:p>
          <a:p>
            <a:pPr lvl="1"/>
            <a:r>
              <a:rPr lang="en-US" dirty="0"/>
              <a:t>public</a:t>
            </a:r>
          </a:p>
          <a:p>
            <a:pPr lvl="1"/>
            <a:r>
              <a:rPr lang="en-US" dirty="0"/>
              <a:t>private</a:t>
            </a:r>
          </a:p>
          <a:p>
            <a:pPr lvl="1"/>
            <a:r>
              <a:rPr lang="en-US" dirty="0"/>
              <a:t>no keyword (default)</a:t>
            </a:r>
          </a:p>
          <a:p>
            <a:pPr lvl="1"/>
            <a:r>
              <a:rPr lang="en-US" dirty="0"/>
              <a:t>protected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F813D-FA48-4010-F78D-5D949BF6B3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26</a:t>
            </a:fld>
            <a:endParaRPr lang="en-US" altLang="tr-T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D05E85A-85CA-B326-7C4E-E612A38A707B}"/>
              </a:ext>
            </a:extLst>
          </p:cNvPr>
          <p:cNvSpPr txBox="1"/>
          <p:nvPr/>
        </p:nvSpPr>
        <p:spPr>
          <a:xfrm>
            <a:off x="3961259" y="4941168"/>
            <a:ext cx="4734526" cy="1208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0070C0"/>
                </a:solidFill>
              </a:rPr>
              <a:t>Answer:</a:t>
            </a:r>
          </a:p>
          <a:p>
            <a:pPr marL="417910" lvl="1" indent="-16073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kumimoji="1" lang="en-US" sz="1900" dirty="0">
                <a:solidFill>
                  <a:srgbClr val="0070C0"/>
                </a:solidFill>
                <a:cs typeface="Arial" panose="020B0604020202020204" pitchFamily="34" charset="0"/>
              </a:rPr>
              <a:t>public, protected, default, private</a:t>
            </a:r>
          </a:p>
          <a:p>
            <a:pPr marL="875110" lvl="2" indent="-160735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–"/>
            </a:pPr>
            <a:r>
              <a:rPr kumimoji="1" lang="en-US" b="1" dirty="0">
                <a:solidFill>
                  <a:srgbClr val="00B0F0"/>
                </a:solidFill>
                <a:cs typeface="Arial" panose="020B0604020202020204" pitchFamily="34" charset="0"/>
              </a:rPr>
              <a:t>protected</a:t>
            </a:r>
            <a:r>
              <a:rPr kumimoji="1" lang="en-US" dirty="0">
                <a:solidFill>
                  <a:srgbClr val="00B0F0"/>
                </a:solidFill>
                <a:cs typeface="Arial" panose="020B0604020202020204" pitchFamily="34" charset="0"/>
              </a:rPr>
              <a:t> entities can be accessed by sub-classes in other packages </a:t>
            </a:r>
          </a:p>
        </p:txBody>
      </p:sp>
    </p:spTree>
    <p:extLst>
      <p:ext uri="{BB962C8B-B14F-4D97-AF65-F5344CB8AC3E}">
        <p14:creationId xmlns:p14="http://schemas.microsoft.com/office/powerpoint/2010/main" val="1830078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93A9A-EB45-43E2-B71C-1C1133C5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 Modifiers: Access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7CA6B-1EF1-4556-A0DD-549438BD2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rgbClr val="FF9900"/>
                </a:solidFill>
              </a:rPr>
              <a:t>private</a:t>
            </a:r>
            <a:r>
              <a:rPr lang="en-US" dirty="0"/>
              <a:t>: the class itself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default</a:t>
            </a:r>
            <a:r>
              <a:rPr lang="en-US" dirty="0"/>
              <a:t>: </a:t>
            </a:r>
            <a:r>
              <a:rPr lang="en-US" dirty="0">
                <a:solidFill>
                  <a:srgbClr val="FF9900"/>
                </a:solidFill>
              </a:rPr>
              <a:t>private</a:t>
            </a:r>
            <a:r>
              <a:rPr lang="en-US" dirty="0"/>
              <a:t> + classes inside the same package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BA0698"/>
                </a:solidFill>
              </a:rPr>
              <a:t>protected</a:t>
            </a:r>
            <a:r>
              <a:rPr lang="en-US" dirty="0"/>
              <a:t>: </a:t>
            </a:r>
            <a:r>
              <a:rPr lang="en-US" dirty="0">
                <a:solidFill>
                  <a:srgbClr val="00B0F0"/>
                </a:solidFill>
              </a:rPr>
              <a:t>default</a:t>
            </a:r>
            <a:r>
              <a:rPr lang="en-US" dirty="0"/>
              <a:t> + all sub-classes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public</a:t>
            </a:r>
            <a:r>
              <a:rPr lang="en-US" dirty="0"/>
              <a:t>: all classes</a:t>
            </a: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access to members permitted by each modifier: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fr-FR" sz="1200" b="0" i="0" u="none" strike="noStrike" dirty="0">
                <a:solidFill>
                  <a:srgbClr val="C00000"/>
                </a:solidFill>
                <a:latin typeface="Tw Cen MT" panose="020B0602020104020603" pitchFamily="34" charset="0"/>
              </a:rPr>
              <a:t>	</a:t>
            </a:r>
          </a:p>
          <a:p>
            <a:pPr marL="0" indent="0">
              <a:buNone/>
            </a:pPr>
            <a:r>
              <a:rPr lang="fr-FR" sz="1200" dirty="0">
                <a:solidFill>
                  <a:srgbClr val="C00000"/>
                </a:solidFill>
                <a:latin typeface="Tw Cen MT" panose="020B0602020104020603" pitchFamily="34" charset="0"/>
              </a:rPr>
              <a:t>	</a:t>
            </a:r>
            <a:r>
              <a:rPr lang="fr-FR" sz="1200" b="0" i="0" u="none" strike="noStrike" dirty="0">
                <a:solidFill>
                  <a:srgbClr val="C00000"/>
                </a:solidFill>
                <a:latin typeface="Tw Cen MT" panose="020B0602020104020603" pitchFamily="34" charset="0"/>
              </a:rPr>
              <a:t>Source: http://docs.oracle.com/javase/tutorial/java/javaOO/accesscontrol.html</a:t>
            </a:r>
            <a:endParaRPr lang="fr-FR" sz="1200" b="0" i="0" u="none" strike="noStrike" dirty="0">
              <a:solidFill>
                <a:srgbClr val="C00000"/>
              </a:solidFill>
              <a:latin typeface="FreeSans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4B5B7-A2FA-4722-A5B6-2EA61274F9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27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FA2C12-599A-4911-B63B-0CD78F80A4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3" y="3414126"/>
            <a:ext cx="5400600" cy="282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363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673F6-AEF9-EAE9-A4E7-81C315BF5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Important!!!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636E2-4FDD-0BD0-0CA2-26AB3F964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However, making everything </a:t>
            </a:r>
            <a:r>
              <a:rPr lang="en-US" b="1" dirty="0"/>
              <a:t>public is not the solution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When something is public, it can be </a:t>
            </a:r>
            <a:r>
              <a:rPr lang="en-US" u="sng" dirty="0"/>
              <a:t>accessed</a:t>
            </a:r>
            <a:r>
              <a:rPr lang="en-US" dirty="0"/>
              <a:t> and also can be </a:t>
            </a:r>
            <a:r>
              <a:rPr lang="en-US" u="sng" dirty="0"/>
              <a:t>modified</a:t>
            </a:r>
            <a:r>
              <a:rPr lang="en-US" dirty="0"/>
              <a:t> from </a:t>
            </a:r>
            <a:r>
              <a:rPr lang="en-US" u="sng" dirty="0"/>
              <a:t>everywhere</a:t>
            </a:r>
            <a:r>
              <a:rPr lang="en-US" dirty="0"/>
              <a:t>!</a:t>
            </a:r>
          </a:p>
          <a:p>
            <a:endParaRPr lang="en-US" dirty="0"/>
          </a:p>
          <a:p>
            <a:r>
              <a:rPr lang="en-US" dirty="0"/>
              <a:t>It is also </a:t>
            </a:r>
            <a:r>
              <a:rPr lang="en-US" b="1" dirty="0"/>
              <a:t>not a good idea to leave it package-private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 default case (without any access modifier)  that information can be accessed and modified everywhere within the package. </a:t>
            </a:r>
          </a:p>
          <a:p>
            <a:endParaRPr lang="en-US" dirty="0"/>
          </a:p>
          <a:p>
            <a:r>
              <a:rPr lang="en-US" dirty="0"/>
              <a:t>These are not optimum solutions. </a:t>
            </a:r>
          </a:p>
          <a:p>
            <a:endParaRPr lang="en-US" dirty="0"/>
          </a:p>
          <a:p>
            <a:r>
              <a:rPr lang="en-US" dirty="0"/>
              <a:t>You should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encapsulate</a:t>
            </a:r>
            <a:r>
              <a:rPr lang="en-US" dirty="0"/>
              <a:t> that information and limit its access and make sure that it can be modified only within your control.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17E806-B1DF-A757-4065-B78C1997B3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90449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3E003-8E65-8425-2E10-5B2A4B06C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most of the cases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681A8-B2C3-5E82-E902-4E393ECBC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/>
              <a:t>Class instances </a:t>
            </a:r>
            <a:r>
              <a:rPr lang="en-US" dirty="0"/>
              <a:t>should be </a:t>
            </a:r>
            <a:r>
              <a:rPr lang="en-US" b="1" dirty="0"/>
              <a:t>private</a:t>
            </a:r>
          </a:p>
          <a:p>
            <a:pPr lvl="1"/>
            <a:r>
              <a:rPr lang="en-US" dirty="0"/>
              <a:t>Only the class itself can access these variables</a:t>
            </a:r>
          </a:p>
          <a:p>
            <a:pPr lvl="1"/>
            <a:r>
              <a:rPr lang="en-US" dirty="0"/>
              <a:t>They are visible only inside the class definition</a:t>
            </a:r>
          </a:p>
          <a:p>
            <a:pPr lvl="2"/>
            <a:r>
              <a:rPr lang="en-US" dirty="0"/>
              <a:t>Only member functions of the class can access them</a:t>
            </a:r>
          </a:p>
          <a:p>
            <a:pPr lvl="1"/>
            <a:r>
              <a:rPr lang="en-US" dirty="0"/>
              <a:t>They are invisible outside the class</a:t>
            </a:r>
          </a:p>
          <a:p>
            <a:pPr lvl="1"/>
            <a:r>
              <a:rPr lang="en-US" dirty="0"/>
              <a:t>Therefore, the control is on the class itself only.</a:t>
            </a:r>
          </a:p>
          <a:p>
            <a:r>
              <a:rPr lang="en-US" dirty="0"/>
              <a:t>There may be times for exceptions.</a:t>
            </a:r>
          </a:p>
          <a:p>
            <a:pPr lvl="1"/>
            <a:r>
              <a:rPr lang="en-US" dirty="0"/>
              <a:t>Example: during inheritance</a:t>
            </a:r>
          </a:p>
          <a:p>
            <a:r>
              <a:rPr lang="en-US" dirty="0"/>
              <a:t> </a:t>
            </a:r>
            <a:r>
              <a:rPr lang="en-US" b="1" dirty="0"/>
              <a:t>Class methods </a:t>
            </a:r>
            <a:r>
              <a:rPr lang="en-US" dirty="0"/>
              <a:t>should be </a:t>
            </a:r>
            <a:r>
              <a:rPr lang="en-US" b="1" dirty="0"/>
              <a:t>public</a:t>
            </a:r>
            <a:r>
              <a:rPr lang="en-US" dirty="0"/>
              <a:t> or </a:t>
            </a:r>
            <a:r>
              <a:rPr lang="en-US" b="1" dirty="0"/>
              <a:t>private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public</a:t>
            </a:r>
            <a:r>
              <a:rPr lang="en-US" dirty="0"/>
              <a:t> if they will be used publicly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private</a:t>
            </a:r>
            <a:r>
              <a:rPr lang="en-US" dirty="0"/>
              <a:t> if they are useful for another class function but not to be used by other classes directly</a:t>
            </a:r>
          </a:p>
          <a:p>
            <a:r>
              <a:rPr lang="en-US" dirty="0"/>
              <a:t>There can be exceptions to these.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55A73D-CBE0-B78F-FE1E-5288DEB934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29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080687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E13-4CE6-4045-D982-72E354DAC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tr-TR" sz="3600" b="0" dirty="0">
                <a:solidFill>
                  <a:srgbClr val="FF0000"/>
                </a:solidFill>
                <a:ea typeface="+mn-ea"/>
              </a:rPr>
              <a:t>Outline</a:t>
            </a:r>
            <a:endParaRPr lang="tr-TR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8E579-F81A-F525-ABA0-8CB4B5092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altLang="tr-TR" dirty="0">
                <a:solidFill>
                  <a:srgbClr val="00B0F0"/>
                </a:solidFill>
              </a:rPr>
              <a:t>Bank Account – version 8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Constructors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Class instances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Access Specification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Controlling Access to Entries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Access Modifiers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Bank Account – version 9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Accessing Class Instances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Getters</a:t>
            </a:r>
          </a:p>
          <a:p>
            <a:pPr lvl="1"/>
            <a:r>
              <a:rPr lang="en-GB" altLang="tr-TR" dirty="0">
                <a:solidFill>
                  <a:srgbClr val="00B0F0"/>
                </a:solidFill>
              </a:rPr>
              <a:t>Getter Function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Setters</a:t>
            </a:r>
          </a:p>
          <a:p>
            <a:pPr lvl="1"/>
            <a:r>
              <a:rPr lang="en-GB" altLang="tr-TR" dirty="0">
                <a:solidFill>
                  <a:srgbClr val="00B0F0"/>
                </a:solidFill>
              </a:rPr>
              <a:t>Setter Functions</a:t>
            </a:r>
          </a:p>
          <a:p>
            <a:r>
              <a:rPr lang="en-GB" altLang="tr-TR" dirty="0" err="1">
                <a:solidFill>
                  <a:srgbClr val="00B0F0"/>
                </a:solidFill>
              </a:rPr>
              <a:t>toString</a:t>
            </a:r>
            <a:r>
              <a:rPr lang="en-GB" altLang="tr-TR" dirty="0">
                <a:solidFill>
                  <a:srgbClr val="00B0F0"/>
                </a:solidFill>
              </a:rPr>
              <a:t> method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Code Repetition</a:t>
            </a:r>
          </a:p>
          <a:p>
            <a:r>
              <a:rPr lang="en-GB" altLang="tr-TR" dirty="0">
                <a:solidFill>
                  <a:srgbClr val="00B0F0"/>
                </a:solidFill>
              </a:rPr>
              <a:t>Private Function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663388-2D14-FECC-557B-E07CF1FD68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229783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42D3F9-4789-44F5-B41A-31926161B332}"/>
              </a:ext>
            </a:extLst>
          </p:cNvPr>
          <p:cNvSpPr/>
          <p:nvPr/>
        </p:nvSpPr>
        <p:spPr bwMode="auto">
          <a:xfrm>
            <a:off x="386535" y="1844824"/>
            <a:ext cx="8370930" cy="1440160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9AFD20-EDF8-5F60-8B26-2CFD3C520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Bank Account – version 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0CCD2-40BC-A3FB-64CE-3FF3A71A3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instances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r>
              <a:rPr lang="en-US" dirty="0"/>
              <a:t>Member functions were public already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5CFAE0-E56D-9461-28DC-5D303A25699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30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877334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0C9B6C4-3862-4E22-A2F7-DB3D3A91B3FC}"/>
              </a:ext>
            </a:extLst>
          </p:cNvPr>
          <p:cNvSpPr/>
          <p:nvPr/>
        </p:nvSpPr>
        <p:spPr bwMode="auto">
          <a:xfrm>
            <a:off x="413538" y="1121663"/>
            <a:ext cx="8370930" cy="5259665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4B01F0-DC3F-4346-A7F8-9CD3B2D87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9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9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Account(2, 200,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Account(3, -200,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.deposit(-300);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-500;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-1000;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-5000;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9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44291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US" sz="1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82597F-E083-4947-B3C0-FCCB00CE6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read/write access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FAE456-2F4B-400E-8DCE-199E5B217F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31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EDD39D3-40BC-4982-9D70-F9E25BFCB7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5555" y="4869159"/>
            <a:ext cx="4691547" cy="1479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3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4E230-A78E-40DD-893E-44BE411E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Accessing Class Instances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5CECE-B534-48DA-9D47-3FEA4C50B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class instances are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private</a:t>
            </a:r>
            <a:r>
              <a:rPr lang="en-US" dirty="0"/>
              <a:t>, we won’t have direct access to those instances</a:t>
            </a:r>
          </a:p>
          <a:p>
            <a:pPr lvl="1"/>
            <a:r>
              <a:rPr lang="en-US" dirty="0"/>
              <a:t>no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read</a:t>
            </a:r>
            <a:r>
              <a:rPr lang="en-US" dirty="0"/>
              <a:t> or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write</a:t>
            </a:r>
            <a:r>
              <a:rPr lang="en-US" dirty="0"/>
              <a:t> access</a:t>
            </a:r>
          </a:p>
          <a:p>
            <a:r>
              <a:rPr lang="en-US" dirty="0"/>
              <a:t>How can we access them?</a:t>
            </a:r>
          </a:p>
          <a:p>
            <a:pPr lvl="1"/>
            <a:r>
              <a:rPr lang="en-US" dirty="0"/>
              <a:t>by using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getters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setters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get</a:t>
            </a:r>
            <a:r>
              <a:rPr lang="en-US" dirty="0"/>
              <a:t> and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set</a:t>
            </a:r>
            <a:r>
              <a:rPr lang="en-US" dirty="0"/>
              <a:t> methods allow customized access to class instances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getter</a:t>
            </a:r>
            <a:r>
              <a:rPr lang="en-US" dirty="0"/>
              <a:t> for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read</a:t>
            </a:r>
            <a:r>
              <a:rPr lang="en-US" dirty="0"/>
              <a:t> access</a:t>
            </a:r>
          </a:p>
          <a:p>
            <a:pPr lvl="2"/>
            <a:r>
              <a:rPr lang="en-US" dirty="0"/>
              <a:t>returns the class instance without modifying</a:t>
            </a:r>
          </a:p>
          <a:p>
            <a:pPr lvl="1"/>
            <a:r>
              <a:rPr lang="en-US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setter</a:t>
            </a:r>
            <a:r>
              <a:rPr lang="en-US" dirty="0"/>
              <a:t> for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write</a:t>
            </a:r>
            <a:r>
              <a:rPr lang="en-US" dirty="0"/>
              <a:t> access </a:t>
            </a:r>
          </a:p>
          <a:p>
            <a:pPr lvl="2"/>
            <a:r>
              <a:rPr lang="en-US" dirty="0"/>
              <a:t>modifies the class instance</a:t>
            </a:r>
          </a:p>
          <a:p>
            <a:pPr lvl="2"/>
            <a:r>
              <a:rPr lang="en-US" dirty="0"/>
              <a:t>mostly assigns the function argument’s value to the class instance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70A929-FE60-4377-9240-B336816F8A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3068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A3D6D-C952-4CBF-87EC-E5C16F712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4DC14-B5E4-432C-8BC8-EC634A059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getter</a:t>
            </a:r>
            <a:r>
              <a:rPr lang="en-US" dirty="0"/>
              <a:t> for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read</a:t>
            </a:r>
            <a:r>
              <a:rPr lang="en-US" dirty="0"/>
              <a:t> access</a:t>
            </a:r>
          </a:p>
          <a:p>
            <a:pPr lvl="1"/>
            <a:r>
              <a:rPr lang="en-US" dirty="0"/>
              <a:t>returns the class instance without modifying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An example getter function: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int </a:t>
            </a:r>
            <a:r>
              <a:rPr kumimoji="1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getNumber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return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lang="en-US" b="1" dirty="0">
              <a:solidFill>
                <a:srgbClr val="000000"/>
              </a:solidFill>
              <a:latin typeface="CourierNewPSMT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other getter functions do we need?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CE949-955E-4DFA-A6DE-5BBB50E1E7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847785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D68367-25B4-4CC7-87B9-0596B8E6FCD7}"/>
              </a:ext>
            </a:extLst>
          </p:cNvPr>
          <p:cNvSpPr/>
          <p:nvPr/>
        </p:nvSpPr>
        <p:spPr bwMode="auto">
          <a:xfrm>
            <a:off x="386534" y="1124744"/>
            <a:ext cx="8397933" cy="1440160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AFFB3D-75EF-4FF5-B479-46573F4D603F}"/>
              </a:ext>
            </a:extLst>
          </p:cNvPr>
          <p:cNvSpPr/>
          <p:nvPr/>
        </p:nvSpPr>
        <p:spPr bwMode="auto">
          <a:xfrm>
            <a:off x="386533" y="3104606"/>
            <a:ext cx="8397933" cy="2844674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6A3D6D-C952-4CBF-87EC-E5C16F712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Getter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C4DC14-B5E4-432C-8BC8-EC634A059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int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28717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int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getNumber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() {</a:t>
            </a:r>
          </a:p>
          <a:p>
            <a:pPr marL="28717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return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lang="en-US" sz="2000" b="1" dirty="0">
              <a:solidFill>
                <a:srgbClr val="000000"/>
              </a:solidFill>
              <a:latin typeface="CourierNewPSMT"/>
            </a:endParaRPr>
          </a:p>
          <a:p>
            <a:pPr marL="28717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28717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int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getBalance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() {</a:t>
            </a:r>
          </a:p>
          <a:p>
            <a:pPr marL="28717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return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lang="en-US" sz="2000" b="1" dirty="0">
              <a:solidFill>
                <a:srgbClr val="000000"/>
              </a:solidFill>
              <a:latin typeface="CourierNewPSMT"/>
            </a:endParaRPr>
          </a:p>
          <a:p>
            <a:pPr marL="28717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28717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int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getCurrency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() {</a:t>
            </a:r>
          </a:p>
          <a:p>
            <a:pPr marL="28717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return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lang="en-US" sz="2000" b="1" dirty="0">
              <a:solidFill>
                <a:srgbClr val="000000"/>
              </a:solidFill>
              <a:latin typeface="CourierNewPSMT"/>
            </a:endParaRPr>
          </a:p>
          <a:p>
            <a:pPr marL="28717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28717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CE949-955E-4DFA-A6DE-5BBB50E1E7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34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681723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72ED-F4FE-4E88-A490-8F611E3CF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2074A-539C-480D-AA5C-19D089B58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private for class instances gives more control to the class.</a:t>
            </a:r>
          </a:p>
          <a:p>
            <a:pPr lvl="1"/>
            <a:r>
              <a:rPr lang="en-US" dirty="0"/>
              <a:t>The class can enforce legal value assignments through setters. </a:t>
            </a:r>
          </a:p>
          <a:p>
            <a:r>
              <a:rPr lang="en-US" dirty="0"/>
              <a:t>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setter</a:t>
            </a:r>
            <a:r>
              <a:rPr lang="en-US" dirty="0"/>
              <a:t> for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write</a:t>
            </a:r>
            <a:r>
              <a:rPr lang="en-US" dirty="0"/>
              <a:t> access </a:t>
            </a:r>
          </a:p>
          <a:p>
            <a:pPr lvl="1"/>
            <a:r>
              <a:rPr lang="en-US" dirty="0"/>
              <a:t>modifies the class instance</a:t>
            </a:r>
          </a:p>
          <a:p>
            <a:pPr lvl="1"/>
            <a:r>
              <a:rPr lang="en-US" dirty="0"/>
              <a:t>mostly assigns the function argument’s value to the class instance </a:t>
            </a:r>
          </a:p>
          <a:p>
            <a:endParaRPr lang="en-GB" dirty="0"/>
          </a:p>
          <a:p>
            <a:r>
              <a:rPr lang="en-GB" dirty="0"/>
              <a:t>An example setter function: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c)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lang="en-US" b="1" dirty="0">
                <a:solidFill>
                  <a:srgbClr val="000000"/>
                </a:solidFill>
                <a:latin typeface="CourierNewPSMT"/>
              </a:rPr>
              <a:t> </a:t>
            </a: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7D2813-B108-400F-96A9-158B8193D1A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2212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8A7C9-43C1-453D-942E-3CAC9193A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Setter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76E9C-ED37-4897-9FEE-2CB12DF03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we need other setter functions?</a:t>
            </a:r>
          </a:p>
          <a:p>
            <a:endParaRPr lang="en-US" dirty="0"/>
          </a:p>
          <a:p>
            <a:r>
              <a:rPr lang="en-US" dirty="0"/>
              <a:t>account number</a:t>
            </a:r>
          </a:p>
          <a:p>
            <a:pPr lvl="1"/>
            <a:r>
              <a:rPr lang="en-US" dirty="0"/>
              <a:t>Initialized when an account is created</a:t>
            </a:r>
          </a:p>
          <a:p>
            <a:pPr lvl="1"/>
            <a:r>
              <a:rPr lang="en-US" dirty="0"/>
              <a:t>Cannot be changed afterwards</a:t>
            </a:r>
          </a:p>
          <a:p>
            <a:endParaRPr lang="en-US" dirty="0"/>
          </a:p>
          <a:p>
            <a:r>
              <a:rPr lang="en-US" dirty="0"/>
              <a:t>account balance</a:t>
            </a:r>
          </a:p>
          <a:p>
            <a:pPr lvl="1"/>
            <a:r>
              <a:rPr lang="en-US" dirty="0"/>
              <a:t>We don’t use a set function but instead</a:t>
            </a:r>
          </a:p>
          <a:p>
            <a:pPr lvl="2"/>
            <a:r>
              <a:rPr lang="en-US" dirty="0"/>
              <a:t>Deposit: </a:t>
            </a:r>
          </a:p>
          <a:p>
            <a:pPr lvl="3"/>
            <a:r>
              <a:rPr lang="en-US" dirty="0"/>
              <a:t>to put money in a bank account</a:t>
            </a:r>
          </a:p>
          <a:p>
            <a:pPr lvl="2"/>
            <a:r>
              <a:rPr lang="en-US" dirty="0"/>
              <a:t>Withdraw: </a:t>
            </a:r>
          </a:p>
          <a:p>
            <a:pPr lvl="3"/>
            <a:r>
              <a:rPr lang="en-US" dirty="0"/>
              <a:t>to remove money from a bank account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F8971-94DA-4097-8A36-73C17B743D4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8577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60B348-A036-456C-8874-D4F96C101224}"/>
              </a:ext>
            </a:extLst>
          </p:cNvPr>
          <p:cNvSpPr/>
          <p:nvPr/>
        </p:nvSpPr>
        <p:spPr bwMode="auto">
          <a:xfrm>
            <a:off x="386533" y="1844824"/>
            <a:ext cx="8397933" cy="3744416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44660D-C0A2-4D1F-A7D5-22CC57579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deposit and withdraw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B9B64-CFA3-4B28-801E-38ECA550A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already have the deposit function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803275" lvl="0" indent="0">
              <a:spcBef>
                <a:spcPct val="0"/>
              </a:spcBef>
              <a:spcAft>
                <a:spcPct val="0"/>
              </a:spcAft>
              <a:buNone/>
              <a:tabLst>
                <a:tab pos="3619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2000" b="1" dirty="0">
                <a:solidFill>
                  <a:srgbClr val="996633"/>
                </a:solidFill>
                <a:latin typeface="CourierNewPSMT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&gt; 0) {</a:t>
            </a:r>
          </a:p>
          <a:p>
            <a:pPr marL="125571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255713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have been deposited"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5713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"The balance is" 			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255713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8032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</a:t>
            </a:r>
          </a:p>
          <a:p>
            <a:pPr marL="125571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"The amount should be</a:t>
            </a:r>
            <a:r>
              <a:rPr kumimoji="1" lang="en-US" sz="2000" b="1" i="0" u="none" strike="noStrike" kern="0" cap="none" spc="0" normalizeH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"positive!"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3603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r>
              <a:rPr lang="en-US" dirty="0"/>
              <a:t>Can you write down the withdraw function?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05A8D-1065-4753-AFC1-2C6ECAD24E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171998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52519-98E4-41A2-9C08-04C9A87AB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deposit and withdraw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369C0-CF91-4D6D-BE9B-16F834CC5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write down the withdraw function?</a:t>
            </a:r>
          </a:p>
          <a:p>
            <a:endParaRPr lang="en-US" dirty="0"/>
          </a:p>
          <a:p>
            <a:r>
              <a:rPr lang="en-US" dirty="0"/>
              <a:t>Do not let withdraw if</a:t>
            </a:r>
          </a:p>
          <a:p>
            <a:pPr lvl="1"/>
            <a:r>
              <a:rPr lang="en-US" dirty="0"/>
              <a:t>withdraw amount is negative</a:t>
            </a:r>
          </a:p>
          <a:p>
            <a:pPr lvl="1"/>
            <a:r>
              <a:rPr lang="en-US" dirty="0"/>
              <a:t>withdraw amount is larger than the balance</a:t>
            </a:r>
          </a:p>
          <a:p>
            <a:endParaRPr lang="en-US" dirty="0"/>
          </a:p>
          <a:p>
            <a:r>
              <a:rPr lang="en-US" dirty="0"/>
              <a:t>Otherwise</a:t>
            </a:r>
          </a:p>
          <a:p>
            <a:pPr lvl="1"/>
            <a:r>
              <a:rPr lang="en-US" dirty="0"/>
              <a:t>withdraw the money and update the balance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2A65A-CA7C-42E2-96A3-BDA22713B0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4566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6AB39F8-53D6-4DC7-8F1A-3E1DF273A5AD}"/>
              </a:ext>
            </a:extLst>
          </p:cNvPr>
          <p:cNvSpPr/>
          <p:nvPr/>
        </p:nvSpPr>
        <p:spPr bwMode="auto">
          <a:xfrm>
            <a:off x="386533" y="1125537"/>
            <a:ext cx="8397933" cy="5039767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7261E5-A5EF-481F-B928-8A101002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deposit and withdraw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B4B0A-2C68-4BCA-BE16-F4A8523BA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withdraw(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3603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&gt; 0) {</a:t>
            </a:r>
          </a:p>
          <a:p>
            <a:pPr marL="720725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&lt;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does not have " 			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20725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720725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{</a:t>
            </a:r>
          </a:p>
          <a:p>
            <a:pPr marL="1081088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balance 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=</a:t>
            </a: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balance 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-</a:t>
            </a: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2000" b="1" dirty="0">
                <a:solidFill>
                  <a:srgbClr val="996633"/>
                </a:solidFill>
                <a:latin typeface="CourierNewPSMT"/>
              </a:rPr>
              <a:t>d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have been withdrawn"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"The balance is " 			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7207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20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"The amount should be positive!"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52C8F-1056-4AAB-92B6-37E2E43C76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39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101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479E7-98EE-9B53-B315-F9704893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 – version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30899-6B75-FF90-2C50-123F8C396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 {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Account(2, 200,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 </a:t>
            </a:r>
          </a:p>
          <a:p>
            <a:pPr marL="107632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.deposit(-300); </a:t>
            </a:r>
          </a:p>
          <a:p>
            <a:pPr marL="107632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</a:t>
            </a:r>
          </a:p>
          <a:p>
            <a:pPr marL="107632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714375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US" sz="2000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1C4568-51D6-5BE9-637F-5264642F04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CB7078F-797B-5706-56CA-F94B33457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3018" y="4643784"/>
            <a:ext cx="3687444" cy="1880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9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BAEAEA-C3D5-40D9-B2B8-963D7563435C}"/>
              </a:ext>
            </a:extLst>
          </p:cNvPr>
          <p:cNvSpPr/>
          <p:nvPr/>
        </p:nvSpPr>
        <p:spPr bwMode="auto">
          <a:xfrm>
            <a:off x="386533" y="1125537"/>
            <a:ext cx="8397933" cy="5183783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7261E5-A5EF-481F-B928-8A101002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deposit and withdraw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B4B0A-2C68-4BCA-BE16-F4A8523BA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Account(2, 200,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Account(3, -200,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.deposit(-300);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.withdraw(300);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.withdraw(600);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 </a:t>
            </a:r>
          </a:p>
          <a:p>
            <a:pPr marL="44291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52C8F-1056-4AAB-92B6-37E2E43C76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40</a:t>
            </a:fld>
            <a:endParaRPr lang="en-US" altLang="tr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402C7E-0288-4A5D-891E-23D37AF67F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6441" y="3717032"/>
            <a:ext cx="3364021" cy="253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1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ED4F3-103C-4D03-B2F9-F3B622EB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setCurrency</a:t>
            </a:r>
            <a:r>
              <a:rPr lang="en-GB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3AEC4-917F-4A81-8465-A7EFE73BE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Let's review </a:t>
            </a:r>
            <a:r>
              <a:rPr lang="en-GB" dirty="0" err="1"/>
              <a:t>setCurrency</a:t>
            </a:r>
            <a:r>
              <a:rPr lang="en-GB" dirty="0"/>
              <a:t> function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r>
              <a:rPr lang="en-US" dirty="0"/>
              <a:t>1 USD = 32.88 TL</a:t>
            </a:r>
          </a:p>
          <a:p>
            <a:r>
              <a:rPr lang="en-US" dirty="0"/>
              <a:t>How should we modify the above function?</a:t>
            </a:r>
          </a:p>
          <a:p>
            <a:r>
              <a:rPr lang="en-GB" dirty="0"/>
              <a:t>Will this work?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4A128-F736-48FC-A33F-7A3C7B01E1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41</a:t>
            </a:fld>
            <a:endParaRPr lang="en-US" alt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323283-F5A3-DBFF-9014-FEE0C422F35D}"/>
              </a:ext>
            </a:extLst>
          </p:cNvPr>
          <p:cNvSpPr/>
          <p:nvPr/>
        </p:nvSpPr>
        <p:spPr bwMode="auto">
          <a:xfrm>
            <a:off x="1403648" y="4149080"/>
            <a:ext cx="2016224" cy="360040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7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7323283-F5A3-DBFF-9014-FEE0C422F35D}"/>
              </a:ext>
            </a:extLst>
          </p:cNvPr>
          <p:cNvSpPr/>
          <p:nvPr/>
        </p:nvSpPr>
        <p:spPr bwMode="auto">
          <a:xfrm>
            <a:off x="1331640" y="3284864"/>
            <a:ext cx="2088232" cy="360040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5ED4F3-103C-4D03-B2F9-F3B622EB8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setCurrency</a:t>
            </a:r>
            <a:r>
              <a:rPr lang="en-GB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3AEC4-917F-4A81-8465-A7EFE73BE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895350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</a:p>
          <a:p>
            <a:pPr marL="895350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currency</a:t>
            </a:r>
            <a:r>
              <a:rPr lang="en-US" sz="2000" b="1" dirty="0">
                <a:solidFill>
                  <a:srgbClr val="000000"/>
                </a:solidFill>
                <a:latin typeface="CourierNewPSMT"/>
              </a:rPr>
              <a:t> = </a:t>
            </a:r>
            <a:r>
              <a:rPr lang="en-US" sz="2000" b="1" dirty="0">
                <a:solidFill>
                  <a:srgbClr val="996633"/>
                </a:solidFill>
                <a:latin typeface="CourierNewPSMT"/>
              </a:rPr>
              <a:t>c</a:t>
            </a:r>
            <a:r>
              <a:rPr lang="en-US" sz="2000" b="1" dirty="0">
                <a:solidFill>
                  <a:srgbClr val="000000"/>
                </a:solidFill>
                <a:latin typeface="CourierNewPSMT"/>
              </a:rPr>
              <a:t>;</a:t>
            </a: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4A128-F736-48FC-A33F-7A3C7B01E1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6526274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0BAEAEA-C3D5-40D9-B2B8-963D7563435C}"/>
              </a:ext>
            </a:extLst>
          </p:cNvPr>
          <p:cNvSpPr/>
          <p:nvPr/>
        </p:nvSpPr>
        <p:spPr bwMode="auto">
          <a:xfrm>
            <a:off x="386533" y="1125537"/>
            <a:ext cx="8397933" cy="5183783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B4B0A-2C68-4BCA-BE16-F4A8523BA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class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AccountTest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Account(2, 200,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Account(3, -200,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.deposit(-300); </a:t>
            </a:r>
          </a:p>
          <a:p>
            <a:pPr marL="1076325" indent="0">
              <a:buNone/>
              <a:defRPr/>
            </a:pPr>
            <a:r>
              <a:rPr kumimoji="0" lang="en-US" sz="2000" b="1" dirty="0">
                <a:solidFill>
                  <a:srgbClr val="996633"/>
                </a:solidFill>
                <a:latin typeface="CourierNewPSMT"/>
              </a:rPr>
              <a:t>account3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.deposit(500);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.withdraw(300);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.withdraw(600);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lvl="0" indent="0">
              <a:buNone/>
              <a:defRPr/>
            </a:pPr>
            <a:r>
              <a:rPr kumimoji="0" lang="en-US" sz="2000" b="1" dirty="0">
                <a:solidFill>
                  <a:srgbClr val="996633"/>
                </a:solidFill>
                <a:latin typeface="CourierNewPSMT"/>
              </a:rPr>
              <a:t>account3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.setCurrency(</a:t>
            </a: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"TL"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076325" lvl="0" indent="0">
              <a:buNone/>
              <a:defRPr/>
            </a:pPr>
            <a:r>
              <a:rPr kumimoji="0" lang="en-US" sz="20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.setCurrency(</a:t>
            </a:r>
            <a:r>
              <a:rPr kumimoji="0" lang="en-US" sz="20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"USD"</a:t>
            </a:r>
            <a:r>
              <a:rPr kumimoji="0" lang="en-US" sz="20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076325" lvl="0" indent="0">
              <a:buNone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</a:t>
            </a:r>
          </a:p>
          <a:p>
            <a:pPr marL="44291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7261E5-A5EF-481F-B928-8A101002F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output?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052C8F-1056-4AAB-92B6-37E2E43C76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43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8F9E88-3078-1CFD-A194-78247566E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5207" y="4149080"/>
            <a:ext cx="2572109" cy="207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97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115D76A-1CE9-5E96-0062-34C8982A7086}"/>
              </a:ext>
            </a:extLst>
          </p:cNvPr>
          <p:cNvSpPr/>
          <p:nvPr/>
        </p:nvSpPr>
        <p:spPr bwMode="auto">
          <a:xfrm>
            <a:off x="386533" y="3128854"/>
            <a:ext cx="8397933" cy="2748417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B6E127-3345-A223-E04B-C7BC729CC025}"/>
              </a:ext>
            </a:extLst>
          </p:cNvPr>
          <p:cNvSpPr/>
          <p:nvPr/>
        </p:nvSpPr>
        <p:spPr bwMode="auto">
          <a:xfrm>
            <a:off x="386533" y="1628800"/>
            <a:ext cx="8397933" cy="1080120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15721-EEF5-54E4-812B-D2534295C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Unknown currency?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E21D8-5ACB-A7BF-C32A-CA67B8F60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in the following case?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account3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.setCurrency(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.setCurrency(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indent="0">
              <a:buNone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.setCurrency(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"AKCE"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38457-C83B-1898-F2A8-5AB93B2333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44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CFCE31-137D-44DA-3544-8B8CA2CBD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4208" y="4653287"/>
            <a:ext cx="2286254" cy="1871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4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920ECD5-10D4-1CA9-2AB5-6C103C29CF1C}"/>
              </a:ext>
            </a:extLst>
          </p:cNvPr>
          <p:cNvSpPr/>
          <p:nvPr/>
        </p:nvSpPr>
        <p:spPr bwMode="auto">
          <a:xfrm>
            <a:off x="386533" y="3717032"/>
            <a:ext cx="8397933" cy="2376264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E6FE3B-81E8-EE45-E0A2-D24E2CA5E448}"/>
              </a:ext>
            </a:extLst>
          </p:cNvPr>
          <p:cNvSpPr/>
          <p:nvPr/>
        </p:nvSpPr>
        <p:spPr bwMode="auto">
          <a:xfrm>
            <a:off x="415448" y="1484784"/>
            <a:ext cx="8397933" cy="1871889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333546-896A-491D-743B-F3EA5E2C8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Unknown currency?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1B24E-0539-E24A-01AC-C72DD7934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How can we fix this </a:t>
            </a:r>
            <a:r>
              <a:rPr lang="en-US" dirty="0" err="1">
                <a:solidFill>
                  <a:srgbClr val="0070C0"/>
                </a:solidFill>
              </a:rPr>
              <a:t>setCurrency</a:t>
            </a:r>
            <a:r>
              <a:rPr lang="en-US" dirty="0"/>
              <a:t> function?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20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 32.88;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&amp;&amp;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)){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* 32.88;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|| 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 {</a:t>
            </a:r>
          </a:p>
          <a:p>
            <a:pPr marL="1343025" indent="0">
              <a:spcBef>
                <a:spcPct val="0"/>
              </a:spcBef>
              <a:spcAft>
                <a:spcPct val="0"/>
              </a:spcAft>
              <a:buNone/>
              <a:tabLst>
                <a:tab pos="1343025" algn="l"/>
              </a:tabLst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4458D-97E5-66A2-77A0-6E90CDEFCE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45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30EA79-E527-40FE-90AE-892A736A29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8264" y="2574720"/>
            <a:ext cx="1780288" cy="1374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53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3" grpId="0" uiExpand="1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C5F7D-6EE5-DDEE-28BA-4D6CEA0E5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Unknown currency?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70B3A-7EFC-A133-6B48-FEF09CE4C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same thing can happen in </a:t>
            </a:r>
            <a:r>
              <a:rPr lang="en-US" dirty="0">
                <a:solidFill>
                  <a:srgbClr val="0070C0"/>
                </a:solidFill>
              </a:rPr>
              <a:t>constructor </a:t>
            </a:r>
            <a:r>
              <a:rPr lang="en-US" dirty="0"/>
              <a:t>as well.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//Constructors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double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if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&gt; 0)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else 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public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public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1" lang="en-US" sz="17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US" dirty="0"/>
          </a:p>
          <a:p>
            <a:pPr marL="192881" marR="0" lvl="0" indent="-19288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 default we should set it to </a:t>
            </a:r>
            <a:r>
              <a:rPr kumimoji="1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"TL"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E4B9AF-0BFC-EE78-2C08-029342E410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46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1722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D10D589-28A0-5B79-A35A-5F5246BDB9CF}"/>
              </a:ext>
            </a:extLst>
          </p:cNvPr>
          <p:cNvSpPr/>
          <p:nvPr/>
        </p:nvSpPr>
        <p:spPr bwMode="auto">
          <a:xfrm>
            <a:off x="415449" y="1125538"/>
            <a:ext cx="4031045" cy="5327798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69605-4911-4A4D-841D-6FDD704C4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38" y="1125538"/>
            <a:ext cx="4158462" cy="5399090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//Constructors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double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&gt; 0)</a:t>
            </a:r>
          </a:p>
          <a:p>
            <a:pPr marL="6286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 </a:t>
            </a:r>
          </a:p>
          <a:p>
            <a:pPr marL="6286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192B15-E6DF-EFAF-5AC5-D7B6E6AA7BE9}"/>
              </a:ext>
            </a:extLst>
          </p:cNvPr>
          <p:cNvSpPr/>
          <p:nvPr/>
        </p:nvSpPr>
        <p:spPr bwMode="auto">
          <a:xfrm>
            <a:off x="4717419" y="1124744"/>
            <a:ext cx="4031045" cy="5327798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D9FE7-EF24-D653-FE2A-55769E3C6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Fixing Constructors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ADA73-C1C1-53C4-D44D-0ECD55AF75B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47</a:t>
            </a:fld>
            <a:endParaRPr lang="en-US" altLang="tr-TR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1A6A5EF-ED3F-6897-AA9F-4504B15C906F}"/>
              </a:ext>
            </a:extLst>
          </p:cNvPr>
          <p:cNvSpPr txBox="1">
            <a:spLocks/>
          </p:cNvSpPr>
          <p:nvPr/>
        </p:nvSpPr>
        <p:spPr bwMode="auto">
          <a:xfrm>
            <a:off x="4716016" y="1125538"/>
            <a:ext cx="4158462" cy="539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192881" indent="-19288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7910" indent="-160735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21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4293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80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00113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–"/>
              <a:defRPr kumimoji="1" sz="150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157288" indent="-128588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har char="•"/>
              <a:defRPr kumimoji="1" sz="120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1446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6pPr>
            <a:lvl7pPr marL="167163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7pPr>
            <a:lvl8pPr marL="1928813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8pPr>
            <a:lvl9pPr marL="2185988" indent="-128588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1125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00B050"/>
                </a:solidFill>
                <a:latin typeface="CourierNewPSMT"/>
              </a:rPr>
              <a:t>//Constructors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	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public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Account(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int 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n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,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double 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b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,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String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c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){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number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n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if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b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&gt; 0)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balance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b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else 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balance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= 0;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if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1200" b="1" kern="0" dirty="0" err="1">
                <a:solidFill>
                  <a:srgbClr val="996633"/>
                </a:solidFill>
                <a:latin typeface="CourierNewPSMT"/>
              </a:rPr>
              <a:t>c</a:t>
            </a:r>
            <a:r>
              <a:rPr lang="en-US" sz="1200" b="1" kern="0" dirty="0" err="1">
                <a:latin typeface="CourierNewPSMT"/>
              </a:rPr>
              <a:t>.equals</a:t>
            </a:r>
            <a:r>
              <a:rPr lang="en-US" sz="1200" b="1" kern="0" dirty="0">
                <a:latin typeface="CourierNewPSMT"/>
              </a:rPr>
              <a:t>(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lang="en-US" sz="1200" b="1" kern="0" dirty="0">
                <a:latin typeface="CourierNewPSMT"/>
              </a:rPr>
              <a:t>)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)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currency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c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else </a:t>
            </a:r>
          </a:p>
          <a:p>
            <a:pPr marL="714375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currency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latin typeface="CourierNewPSMT"/>
              </a:rPr>
              <a:t>(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lang="en-US" sz="1200" b="1" kern="0" dirty="0">
                <a:latin typeface="CourierNewPSMT"/>
              </a:rPr>
              <a:t>)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public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Account(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int 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n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,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String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c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){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number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n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balance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= 0;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if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(</a:t>
            </a:r>
            <a:r>
              <a:rPr lang="en-US" sz="1200" b="1" kern="0" dirty="0" err="1">
                <a:solidFill>
                  <a:srgbClr val="996633"/>
                </a:solidFill>
                <a:latin typeface="CourierNewPSMT"/>
              </a:rPr>
              <a:t>c</a:t>
            </a:r>
            <a:r>
              <a:rPr lang="en-US" sz="1200" b="1" kern="0" dirty="0" err="1">
                <a:latin typeface="CourierNewPSMT"/>
              </a:rPr>
              <a:t>.equals</a:t>
            </a:r>
            <a:r>
              <a:rPr lang="en-US" sz="1200" b="1" kern="0" dirty="0">
                <a:latin typeface="CourierNewPSMT"/>
              </a:rPr>
              <a:t>(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lang="en-US" sz="1200" b="1" kern="0" dirty="0">
                <a:latin typeface="CourierNewPSMT"/>
              </a:rPr>
              <a:t>)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)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currency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996633"/>
                </a:solidFill>
                <a:latin typeface="CourierNewPSMT"/>
              </a:rPr>
              <a:t>c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else </a:t>
            </a:r>
          </a:p>
          <a:p>
            <a:pPr marL="36195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currency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=</a:t>
            </a:r>
            <a:r>
              <a:rPr lang="en-US" sz="1200" b="1" kern="0" dirty="0">
                <a:solidFill>
                  <a:srgbClr val="C00000"/>
                </a:solidFill>
                <a:latin typeface="CourierNewPSMT"/>
              </a:rPr>
              <a:t> </a:t>
            </a:r>
            <a:r>
              <a:rPr lang="en-US" sz="1200" b="1" kern="0" dirty="0">
                <a:latin typeface="CourierNewPSMT"/>
              </a:rPr>
              <a:t>(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lang="en-US" sz="1200" b="1" kern="0" dirty="0">
                <a:latin typeface="CourierNewPSMT"/>
              </a:rPr>
              <a:t>)</a:t>
            </a: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;</a:t>
            </a:r>
          </a:p>
          <a:p>
            <a:pPr marL="0" indent="0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1200" b="1" kern="0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0325952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AC066CB-B034-DC73-916B-4C0A3A20FB5A}"/>
              </a:ext>
            </a:extLst>
          </p:cNvPr>
          <p:cNvSpPr/>
          <p:nvPr/>
        </p:nvSpPr>
        <p:spPr bwMode="auto">
          <a:xfrm>
            <a:off x="413539" y="1124744"/>
            <a:ext cx="8316923" cy="5040560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EDCBA7-D45C-2B68-A262-5A3A651D9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Code Repetition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3A949-0823-BF4A-81F4-984B2BA04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//Constructors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	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double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){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number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if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&gt; 0)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else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if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.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equals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else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int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){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number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 0;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if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868686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.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equals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)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else 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+mn-cs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+mn-cs"/>
              </a:rPr>
              <a:t>}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7ADB96-8067-5AB9-751B-7AD8BB515E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48</a:t>
            </a:fld>
            <a:endParaRPr lang="en-US" alt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3529C6-2977-5CAF-DE67-0380BCE2EB20}"/>
              </a:ext>
            </a:extLst>
          </p:cNvPr>
          <p:cNvSpPr/>
          <p:nvPr/>
        </p:nvSpPr>
        <p:spPr bwMode="auto">
          <a:xfrm>
            <a:off x="1187624" y="2852936"/>
            <a:ext cx="2880320" cy="1080120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2A644D-DF6D-24DB-77ED-9C8AA003D52E}"/>
              </a:ext>
            </a:extLst>
          </p:cNvPr>
          <p:cNvSpPr/>
          <p:nvPr/>
        </p:nvSpPr>
        <p:spPr bwMode="auto">
          <a:xfrm>
            <a:off x="1187624" y="4904449"/>
            <a:ext cx="2880320" cy="1044831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032ACF-ADAD-D066-2A22-A9072E269B4F}"/>
              </a:ext>
            </a:extLst>
          </p:cNvPr>
          <p:cNvSpPr txBox="1"/>
          <p:nvPr/>
        </p:nvSpPr>
        <p:spPr>
          <a:xfrm>
            <a:off x="6115228" y="3105834"/>
            <a:ext cx="2594992" cy="646331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9900"/>
                </a:solidFill>
              </a:rPr>
              <a:t>How can we write a function for this check?</a:t>
            </a:r>
            <a:endParaRPr lang="en-GB" dirty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8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C058031-3C94-3919-634D-2B61F75E333D}"/>
              </a:ext>
            </a:extLst>
          </p:cNvPr>
          <p:cNvSpPr/>
          <p:nvPr/>
        </p:nvSpPr>
        <p:spPr bwMode="auto">
          <a:xfrm>
            <a:off x="415449" y="2564904"/>
            <a:ext cx="8369019" cy="3456384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DCF55-842C-38B5-B5BF-01EDD584457D}"/>
              </a:ext>
            </a:extLst>
          </p:cNvPr>
          <p:cNvSpPr/>
          <p:nvPr/>
        </p:nvSpPr>
        <p:spPr bwMode="auto">
          <a:xfrm>
            <a:off x="415449" y="1125538"/>
            <a:ext cx="8369019" cy="1295031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249D5-F7AA-A1F8-9072-D3B15F119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void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checksetCurrency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(String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.equals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))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</a:t>
            </a:r>
            <a:endParaRPr kumimoji="1" lang="en-US" sz="1800" b="1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343025" marR="0" lvl="0" indent="0" algn="l" defTabSz="895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25146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//Constructors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25146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double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2867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2867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&gt; 0)</a:t>
            </a:r>
          </a:p>
          <a:p>
            <a:pPr marL="32289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2867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 </a:t>
            </a:r>
          </a:p>
          <a:p>
            <a:pPr marL="32289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2867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2867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checksetCurrency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25146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25146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2867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2867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2867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2867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checksetCurrency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25146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14E0EC-87A6-F59D-87DF-EC029147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Private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BC5A9-14A0-54F2-6C5D-3C821A8667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49</a:t>
            </a:fld>
            <a:endParaRPr lang="en-US" altLang="tr-TR"/>
          </a:p>
        </p:txBody>
      </p:sp>
      <p:sp>
        <p:nvSpPr>
          <p:cNvPr id="7" name="Callout: Line 6">
            <a:extLst>
              <a:ext uri="{FF2B5EF4-FFF2-40B4-BE49-F238E27FC236}">
                <a16:creationId xmlns:a16="http://schemas.microsoft.com/office/drawing/2014/main" id="{A15D79A2-7026-9A12-74FA-7986BF9C6F0C}"/>
              </a:ext>
            </a:extLst>
          </p:cNvPr>
          <p:cNvSpPr/>
          <p:nvPr/>
        </p:nvSpPr>
        <p:spPr bwMode="auto">
          <a:xfrm>
            <a:off x="3347864" y="4221088"/>
            <a:ext cx="2664296" cy="360040"/>
          </a:xfrm>
          <a:prstGeom prst="borderCallout1">
            <a:avLst>
              <a:gd name="adj1" fmla="val 54024"/>
              <a:gd name="adj2" fmla="val -110"/>
              <a:gd name="adj3" fmla="val -503533"/>
              <a:gd name="adj4" fmla="val -64938"/>
            </a:avLst>
          </a:prstGeom>
          <a:solidFill>
            <a:srgbClr val="00B0F0">
              <a:alpha val="20000"/>
            </a:srgbClr>
          </a:solidFill>
          <a:ln w="12700" cap="sq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8" name="Callout: Line 7">
            <a:extLst>
              <a:ext uri="{FF2B5EF4-FFF2-40B4-BE49-F238E27FC236}">
                <a16:creationId xmlns:a16="http://schemas.microsoft.com/office/drawing/2014/main" id="{C14CEFBF-FAC1-75FB-D120-B5590E0090DE}"/>
              </a:ext>
            </a:extLst>
          </p:cNvPr>
          <p:cNvSpPr/>
          <p:nvPr/>
        </p:nvSpPr>
        <p:spPr bwMode="auto">
          <a:xfrm>
            <a:off x="3347864" y="5445224"/>
            <a:ext cx="2664296" cy="360040"/>
          </a:xfrm>
          <a:prstGeom prst="borderCallout1">
            <a:avLst>
              <a:gd name="adj1" fmla="val 54024"/>
              <a:gd name="adj2" fmla="val -110"/>
              <a:gd name="adj3" fmla="val -839020"/>
              <a:gd name="adj4" fmla="val -65152"/>
            </a:avLst>
          </a:prstGeom>
          <a:solidFill>
            <a:srgbClr val="00B0F0">
              <a:alpha val="20000"/>
            </a:srgbClr>
          </a:solidFill>
          <a:ln w="12700" cap="sq" cmpd="sng" algn="ctr">
            <a:solidFill>
              <a:srgbClr val="00B0F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17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10484-1800-0419-4739-C8CEBBA30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 of deposit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00F24-6750-E1C0-364E-93410F8D8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Deposit</a:t>
            </a:r>
          </a:p>
          <a:p>
            <a:pPr lvl="2"/>
            <a:r>
              <a:rPr lang="en-US" dirty="0" err="1"/>
              <a:t>dɪˈpɒzɪt</a:t>
            </a:r>
            <a:r>
              <a:rPr lang="en-US" dirty="0"/>
              <a:t>/</a:t>
            </a:r>
          </a:p>
          <a:p>
            <a:pPr lvl="3"/>
            <a:r>
              <a:rPr lang="en-US" dirty="0">
                <a:hlinkClick r:id="rId2"/>
              </a:rPr>
              <a:t>https://www.merriam-webster.com/dictionary/deposit</a:t>
            </a:r>
            <a:endParaRPr lang="en-US" dirty="0"/>
          </a:p>
          <a:p>
            <a:pPr lvl="3"/>
            <a:r>
              <a:rPr lang="en-US" dirty="0">
                <a:hlinkClick r:id="rId3"/>
              </a:rPr>
              <a:t>https://dictionary.cambridge.org/tr/s%C3%B6zl%C3%BCk/ingilizce/deposit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 sum of money placed in a bank account.</a:t>
            </a:r>
          </a:p>
          <a:p>
            <a:pPr lvl="1"/>
            <a:r>
              <a:rPr lang="en-US" dirty="0"/>
              <a:t>A payment made in advance, such as a security deposit for renting a property.</a:t>
            </a:r>
          </a:p>
          <a:p>
            <a:pPr lvl="1"/>
            <a:r>
              <a:rPr lang="en-US" dirty="0"/>
              <a:t>A layer of sediment that settles at the bottom of a liquid.</a:t>
            </a:r>
          </a:p>
          <a:p>
            <a:endParaRPr lang="en-US" dirty="0"/>
          </a:p>
          <a:p>
            <a:r>
              <a:rPr lang="en-US" dirty="0"/>
              <a:t>We should not allow depositing negative amount of money.</a:t>
            </a:r>
          </a:p>
          <a:p>
            <a:r>
              <a:rPr lang="en-US" dirty="0"/>
              <a:t>How?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0AD4A-E6EC-D88A-49E1-FC482B1EE8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7718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C058031-3C94-3919-634D-2B61F75E333D}"/>
              </a:ext>
            </a:extLst>
          </p:cNvPr>
          <p:cNvSpPr/>
          <p:nvPr/>
        </p:nvSpPr>
        <p:spPr bwMode="auto">
          <a:xfrm>
            <a:off x="415449" y="2276872"/>
            <a:ext cx="8369019" cy="4032448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DCF55-842C-38B5-B5BF-01EDD584457D}"/>
              </a:ext>
            </a:extLst>
          </p:cNvPr>
          <p:cNvSpPr/>
          <p:nvPr/>
        </p:nvSpPr>
        <p:spPr bwMode="auto">
          <a:xfrm>
            <a:off x="415449" y="1125538"/>
            <a:ext cx="8369019" cy="1079326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9249D5-F7AA-A1F8-9072-D3B15F119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private void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 </a:t>
            </a:r>
            <a:r>
              <a:rPr kumimoji="1" lang="en-US" sz="1200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</a:rPr>
              <a:t>checksetCurrency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(String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</a:rPr>
              <a:t>c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	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if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(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</a:rPr>
              <a:t>c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.equals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(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"USD"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))</a:t>
            </a:r>
          </a:p>
          <a:p>
            <a:pPr marL="134302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43025" algn="l"/>
              </a:tabLst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currency 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=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</a:rPr>
              <a:t>c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8953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else</a:t>
            </a:r>
            <a:endParaRPr kumimoji="1" lang="en-US" sz="1200" b="1" i="0" u="none" strike="noStrike" kern="0" cap="none" spc="0" normalizeH="0" baseline="0" noProof="0" dirty="0">
              <a:ln>
                <a:noFill/>
              </a:ln>
              <a:solidFill>
                <a:srgbClr val="3366FF">
                  <a:lumMod val="75000"/>
                </a:srgbClr>
              </a:solidFill>
              <a:effectLst/>
              <a:uLnTx/>
              <a:uFillTx/>
              <a:latin typeface="CourierNewPSMT"/>
            </a:endParaRPr>
          </a:p>
          <a:p>
            <a:pPr marL="1343025" marR="0" lvl="0" indent="0" algn="l" defTabSz="895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currency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 = 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"TL"</a:t>
            </a: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urierNewPSMT"/>
            </a:endParaRPr>
          </a:p>
          <a:p>
            <a:pPr marL="0" lvl="0" indent="0">
              <a:spcBef>
                <a:spcPct val="0"/>
              </a:spcBef>
              <a:buNone/>
              <a:defRPr/>
            </a:pPr>
            <a:r>
              <a:rPr lang="en-US" sz="1200" b="1" dirty="0">
                <a:solidFill>
                  <a:srgbClr val="C00000"/>
                </a:solidFill>
                <a:latin typeface="CourierNewPSMT"/>
              </a:rPr>
              <a:t>public class </a:t>
            </a:r>
            <a:r>
              <a:rPr lang="en-US" sz="1200" b="1" dirty="0" err="1">
                <a:solidFill>
                  <a:srgbClr val="000000"/>
                </a:solidFill>
                <a:latin typeface="CourierNewPSMT"/>
              </a:rPr>
              <a:t>AccountTest</a:t>
            </a:r>
            <a:r>
              <a:rPr lang="en-US" sz="1200" b="1" dirty="0">
                <a:solidFill>
                  <a:srgbClr val="000000"/>
                </a:solidFill>
                <a:latin typeface="CourierNewPSMT"/>
              </a:rPr>
              <a:t> {</a:t>
            </a:r>
            <a:endParaRPr lang="en-US" sz="1200" b="1" dirty="0">
              <a:solidFill>
                <a:srgbClr val="C00000"/>
              </a:solidFill>
              <a:latin typeface="CourierNewPSMT"/>
            </a:endParaRPr>
          </a:p>
          <a:p>
            <a:pPr marL="447675" lvl="0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200" b="1" dirty="0">
                <a:solidFill>
                  <a:srgbClr val="C00000"/>
                </a:solidFill>
                <a:latin typeface="CourierNewPSMT"/>
              </a:rPr>
              <a:t>public static void </a:t>
            </a:r>
            <a:r>
              <a:rPr lang="en-US" sz="1200" b="1" dirty="0">
                <a:solidFill>
                  <a:srgbClr val="000000"/>
                </a:solidFill>
                <a:latin typeface="CourierNewPSMT"/>
              </a:rPr>
              <a:t>main(String[] </a:t>
            </a:r>
            <a:r>
              <a:rPr lang="en-US" sz="1200" b="1" dirty="0" err="1">
                <a:solidFill>
                  <a:srgbClr val="996633"/>
                </a:solidFill>
                <a:latin typeface="CourierNewPSMT"/>
              </a:rPr>
              <a:t>args</a:t>
            </a:r>
            <a:r>
              <a:rPr lang="en-US" sz="1200" b="1" dirty="0">
                <a:solidFill>
                  <a:srgbClr val="000000"/>
                </a:solidFill>
                <a:latin typeface="CourierNewPSMT"/>
              </a:rPr>
              <a:t>) {</a:t>
            </a:r>
          </a:p>
          <a:p>
            <a:pPr marL="1076325" lvl="0" indent="0">
              <a:buNone/>
              <a:defRPr/>
            </a:pPr>
            <a:endParaRPr kumimoji="0" lang="en-US" sz="1200" b="1" dirty="0">
              <a:solidFill>
                <a:srgbClr val="000000"/>
              </a:solidFill>
              <a:latin typeface="CourierNewPSMT"/>
            </a:endParaRPr>
          </a:p>
          <a:p>
            <a:pPr marL="1076325" lvl="0" indent="0">
              <a:buNone/>
              <a:defRPr/>
            </a:pP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12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2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2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1200" b="1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 Account(1, 100, </a:t>
            </a:r>
            <a:r>
              <a:rPr kumimoji="0" lang="en-US" sz="12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"TL"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076325" lvl="0" indent="0">
              <a:buNone/>
              <a:defRPr/>
            </a:pP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12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2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2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1200" b="1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 Account(2, 200, </a:t>
            </a:r>
            <a:r>
              <a:rPr kumimoji="0" lang="en-US" sz="12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"USD"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076325" lvl="0" indent="0">
              <a:buNone/>
              <a:defRPr/>
            </a:pP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12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200" b="1" dirty="0">
                <a:solidFill>
                  <a:srgbClr val="996633"/>
                </a:solidFill>
                <a:latin typeface="CourierNewPSMT"/>
              </a:rPr>
              <a:t>account3</a:t>
            </a:r>
            <a:r>
              <a:rPr kumimoji="0" lang="en-US" sz="12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1200" b="1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 Account(3, -200, </a:t>
            </a:r>
            <a:r>
              <a:rPr kumimoji="0" lang="en-US" sz="12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"USD"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076325" lvl="0" indent="0">
              <a:buNone/>
              <a:defRPr/>
            </a:pPr>
            <a:endParaRPr kumimoji="0" lang="en-US" sz="1200" b="1" dirty="0">
              <a:solidFill>
                <a:srgbClr val="996633"/>
              </a:solidFill>
              <a:latin typeface="CourierNewPSMT"/>
            </a:endParaRPr>
          </a:p>
          <a:p>
            <a:pPr marL="1076325" lvl="0" indent="0">
              <a:buNone/>
              <a:defRPr/>
            </a:pPr>
            <a:r>
              <a:rPr kumimoji="0" lang="en-US" sz="12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.deposit(300); </a:t>
            </a:r>
          </a:p>
          <a:p>
            <a:pPr marL="1076325" lvl="0" indent="0">
              <a:buNone/>
              <a:defRPr/>
            </a:pPr>
            <a:r>
              <a:rPr kumimoji="0" lang="en-US" sz="12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.deposit(-300); </a:t>
            </a:r>
          </a:p>
          <a:p>
            <a:pPr marL="1076325" lvl="0" indent="0">
              <a:buNone/>
              <a:defRPr/>
            </a:pPr>
            <a:r>
              <a:rPr kumimoji="0" lang="en-US" sz="1200" b="1" dirty="0">
                <a:solidFill>
                  <a:srgbClr val="996633"/>
                </a:solidFill>
                <a:latin typeface="CourierNewPSMT"/>
              </a:rPr>
              <a:t>account3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.deposit(500); </a:t>
            </a:r>
          </a:p>
          <a:p>
            <a:pPr marL="1076325" lvl="0" indent="0">
              <a:buNone/>
              <a:defRPr/>
            </a:pPr>
            <a:endParaRPr kumimoji="0" lang="en-US" sz="1200" b="1" dirty="0">
              <a:solidFill>
                <a:srgbClr val="996633"/>
              </a:solidFill>
              <a:latin typeface="CourierNewPSMT"/>
            </a:endParaRPr>
          </a:p>
          <a:p>
            <a:pPr marL="1076325" lvl="0" indent="0">
              <a:buNone/>
              <a:defRPr/>
            </a:pPr>
            <a:r>
              <a:rPr kumimoji="0" lang="en-US" sz="12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.checksetCurrency(</a:t>
            </a:r>
            <a:r>
              <a:rPr kumimoji="0" lang="en-US" sz="12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"TL"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076325" lvl="0" indent="0">
              <a:buNone/>
              <a:defRPr/>
            </a:pPr>
            <a:endParaRPr kumimoji="0" lang="en-US" sz="1200" b="1" dirty="0">
              <a:solidFill>
                <a:srgbClr val="000000"/>
              </a:solidFill>
              <a:latin typeface="CourierNewPSMT"/>
            </a:endParaRPr>
          </a:p>
          <a:p>
            <a:pPr marL="1076325" lvl="0" indent="0">
              <a:buNone/>
              <a:defRPr/>
            </a:pPr>
            <a:r>
              <a:rPr kumimoji="0" lang="en-US" sz="12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.report();</a:t>
            </a:r>
          </a:p>
          <a:p>
            <a:pPr marL="1076325" lvl="0" indent="0">
              <a:buNone/>
              <a:defRPr/>
            </a:pPr>
            <a:r>
              <a:rPr kumimoji="0" lang="en-US" sz="12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200" b="1" dirty="0">
                <a:solidFill>
                  <a:srgbClr val="000000"/>
                </a:solidFill>
                <a:latin typeface="CourierNewPSMT"/>
              </a:rPr>
              <a:t>.report();</a:t>
            </a:r>
          </a:p>
          <a:p>
            <a:pPr marL="442913" lvl="0" indent="0">
              <a:buNone/>
              <a:defRPr/>
            </a:pPr>
            <a:r>
              <a:rPr lang="en-US" sz="1200" b="1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marL="0" indent="0">
              <a:buNone/>
              <a:defRPr/>
            </a:pPr>
            <a:r>
              <a:rPr lang="en-US" sz="1200" b="1" dirty="0">
                <a:solidFill>
                  <a:srgbClr val="000000"/>
                </a:solidFill>
                <a:latin typeface="CourierNewPSMT"/>
              </a:rPr>
              <a:t>}</a:t>
            </a:r>
            <a:endParaRPr lang="en-US" sz="12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14E0EC-87A6-F59D-87DF-EC029147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Private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BC5A9-14A0-54F2-6C5D-3C821A8667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50</a:t>
            </a:fld>
            <a:endParaRPr lang="en-US" altLang="tr-TR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5C31067-F95B-6A63-A60D-6D76B811B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3700" y="5260738"/>
            <a:ext cx="5384851" cy="976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341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0FA30-F588-0FD6-591C-35BF54FD7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Private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7FDD9-EA8B-CEB3-4E54-59879C4CB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Functions that are helper functions to other member functions should be kept private.</a:t>
            </a:r>
          </a:p>
          <a:p>
            <a:pPr lvl="1"/>
            <a:r>
              <a:rPr lang="en-US" dirty="0"/>
              <a:t>Private function can be accessed from within the class.</a:t>
            </a:r>
          </a:p>
          <a:p>
            <a:pPr lvl="1"/>
            <a:r>
              <a:rPr lang="en-US" dirty="0"/>
              <a:t>Private function can not be accessed from outside the class.</a:t>
            </a:r>
          </a:p>
          <a:p>
            <a:endParaRPr lang="en-US" dirty="0"/>
          </a:p>
          <a:p>
            <a:r>
              <a:rPr lang="en-US" b="1" dirty="0"/>
              <a:t>Get and Set Functions</a:t>
            </a:r>
          </a:p>
          <a:p>
            <a:pPr lvl="1"/>
            <a:r>
              <a:rPr lang="en-US" dirty="0"/>
              <a:t> </a:t>
            </a:r>
            <a:r>
              <a:rPr lang="en-US" b="1" dirty="0"/>
              <a:t>Setter</a:t>
            </a:r>
            <a:r>
              <a:rPr lang="en-US" dirty="0"/>
              <a:t> methods usually begins with ‘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set</a:t>
            </a:r>
            <a:r>
              <a:rPr lang="en-US" dirty="0"/>
              <a:t>’ prefix.</a:t>
            </a:r>
          </a:p>
          <a:p>
            <a:pPr lvl="2"/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setCurrency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dirty="0"/>
          </a:p>
          <a:p>
            <a:pPr lvl="1"/>
            <a:r>
              <a:rPr lang="en-US" b="1" dirty="0"/>
              <a:t> Getter</a:t>
            </a:r>
            <a:r>
              <a:rPr lang="en-US" dirty="0"/>
              <a:t> methods usually begins with ‘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get</a:t>
            </a:r>
            <a:r>
              <a:rPr lang="en-US" dirty="0"/>
              <a:t>’ prefix.</a:t>
            </a:r>
          </a:p>
          <a:p>
            <a:pPr lvl="2"/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getCurrency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2"/>
            <a:r>
              <a:rPr lang="en-US" dirty="0"/>
              <a:t>But there is an exception for Boolean values</a:t>
            </a:r>
          </a:p>
          <a:p>
            <a:pPr lvl="3"/>
            <a:r>
              <a:rPr lang="en-US" dirty="0"/>
              <a:t>For Boolean values the prefix ‘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en-US" dirty="0"/>
              <a:t>’ usually used.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306486-14EE-8F89-2D99-772A73567B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40468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4E087E0-E3AF-ABFD-A7D7-419AC22D5F4E}"/>
              </a:ext>
            </a:extLst>
          </p:cNvPr>
          <p:cNvSpPr/>
          <p:nvPr/>
        </p:nvSpPr>
        <p:spPr bwMode="auto">
          <a:xfrm>
            <a:off x="415449" y="2636912"/>
            <a:ext cx="8369019" cy="3744416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16D05C-983A-2DBD-F9D2-BA3D71422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Get Functions (Version 10)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78920-734D-128B-37A9-A9AD33879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Assume that some accounts can be active while some of them are not. </a:t>
            </a:r>
          </a:p>
          <a:p>
            <a:pPr lvl="1"/>
            <a:r>
              <a:rPr lang="en-US" dirty="0"/>
              <a:t>They can be on hold.</a:t>
            </a:r>
          </a:p>
          <a:p>
            <a:pPr lvl="2"/>
            <a:r>
              <a:rPr lang="en-US" dirty="0"/>
              <a:t>Keep active information within a Boolean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number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43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private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boolean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active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913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//Constructors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913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double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10795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95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&gt; 0)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10795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else 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0;</a:t>
            </a:r>
          </a:p>
          <a:p>
            <a:pPr marL="10795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95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checksetCurrency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95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active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true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71913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C36D9-BC0C-C9E1-A0C3-9ACCAE4346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52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590314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4E087E0-E3AF-ABFD-A7D7-419AC22D5F4E}"/>
              </a:ext>
            </a:extLst>
          </p:cNvPr>
          <p:cNvSpPr/>
          <p:nvPr/>
        </p:nvSpPr>
        <p:spPr bwMode="auto">
          <a:xfrm>
            <a:off x="415449" y="1340768"/>
            <a:ext cx="8369019" cy="4104456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78920-734D-128B-37A9-A9AD33879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public int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</a:rPr>
              <a:t>getNumber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() {</a:t>
            </a:r>
          </a:p>
          <a:p>
            <a:pPr marL="15271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dirty="0">
                <a:solidFill>
                  <a:srgbClr val="C00000"/>
                </a:solidFill>
                <a:latin typeface="CourierNewPSMT"/>
              </a:rPr>
              <a:t>return</a:t>
            </a:r>
            <a:r>
              <a:rPr kumimoji="0" lang="en-US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number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dirty="0">
                <a:solidFill>
                  <a:srgbClr val="000000"/>
                </a:solidFill>
                <a:latin typeface="CourierNewPSMT"/>
              </a:rPr>
              <a:t>}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</a:endParaRPr>
          </a:p>
          <a:p>
            <a:pPr marL="7143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dirty="0">
                <a:solidFill>
                  <a:srgbClr val="C00000"/>
                </a:solidFill>
                <a:latin typeface="CourierNewPSMT"/>
              </a:rPr>
              <a:t>public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 double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b="1" dirty="0" err="1">
                <a:latin typeface="CourierNewPSMT"/>
              </a:rPr>
              <a:t>getBalance</a:t>
            </a:r>
            <a:r>
              <a:rPr kumimoji="0" lang="en-US" b="1" dirty="0">
                <a:latin typeface="CourierNewPSMT"/>
              </a:rPr>
              <a:t>() {</a:t>
            </a:r>
          </a:p>
          <a:p>
            <a:pPr marL="15271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return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balance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}</a:t>
            </a:r>
          </a:p>
          <a:p>
            <a:pPr marL="7143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dirty="0">
                <a:solidFill>
                  <a:srgbClr val="C00000"/>
                </a:solidFill>
                <a:latin typeface="CourierNewPSMT"/>
              </a:rPr>
              <a:t>public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String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b="1" dirty="0" err="1">
                <a:latin typeface="CourierNewPSMT"/>
              </a:rPr>
              <a:t>getCurrency</a:t>
            </a:r>
            <a:r>
              <a:rPr kumimoji="0" lang="en-US" b="1" dirty="0">
                <a:latin typeface="CourierNewPSMT"/>
              </a:rPr>
              <a:t>() {</a:t>
            </a:r>
          </a:p>
          <a:p>
            <a:pPr marL="15271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dirty="0">
                <a:solidFill>
                  <a:srgbClr val="C00000"/>
                </a:solidFill>
                <a:latin typeface="CourierNewPSMT"/>
              </a:rPr>
              <a:t>return</a:t>
            </a:r>
            <a:r>
              <a:rPr kumimoji="0" lang="en-US" b="1" dirty="0">
                <a:latin typeface="CourierNewPSMT"/>
              </a:rPr>
              <a:t>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currency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lvl="0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}</a:t>
            </a:r>
          </a:p>
          <a:p>
            <a:pPr marL="7143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dirty="0">
                <a:solidFill>
                  <a:srgbClr val="C00000"/>
                </a:solidFill>
                <a:latin typeface="CourierNewPSMT"/>
              </a:rPr>
              <a:t>public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</a:rPr>
              <a:t>boolean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 </a:t>
            </a:r>
            <a:r>
              <a:rPr kumimoji="0" lang="en-US" b="1" i="0" u="none" strike="noStrike" kern="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ourierNewPSMT"/>
              </a:rPr>
              <a:t>isActive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</a:rPr>
              <a:t>() {</a:t>
            </a:r>
          </a:p>
          <a:p>
            <a:pPr marL="15271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dirty="0">
                <a:solidFill>
                  <a:srgbClr val="C00000"/>
                </a:solidFill>
                <a:latin typeface="CourierNewPSMT"/>
              </a:rPr>
              <a:t>return</a:t>
            </a:r>
            <a:r>
              <a:rPr kumimoji="0" lang="en-US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</a:rPr>
              <a:t>active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;</a:t>
            </a:r>
          </a:p>
          <a:p>
            <a:pPr marL="714375" inden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</a:rPr>
              <a:t>}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</a:endParaRP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16D05C-983A-2DBD-F9D2-BA3D71422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 Functions (Version 10)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8C36D9-BC0C-C9E1-A0C3-9ACCAE4346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53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061907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5CD24EA-4103-D32C-94FD-FA944B64A1C8}"/>
              </a:ext>
            </a:extLst>
          </p:cNvPr>
          <p:cNvSpPr/>
          <p:nvPr/>
        </p:nvSpPr>
        <p:spPr bwMode="auto">
          <a:xfrm>
            <a:off x="415449" y="2420888"/>
            <a:ext cx="8369019" cy="864096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7A757A-267F-A6AB-12AA-451D4C0DC987}"/>
              </a:ext>
            </a:extLst>
          </p:cNvPr>
          <p:cNvSpPr/>
          <p:nvPr/>
        </p:nvSpPr>
        <p:spPr bwMode="auto">
          <a:xfrm>
            <a:off x="415449" y="3573016"/>
            <a:ext cx="8369019" cy="2951612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FEEE0-5DBA-235B-F2DD-5693E4098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set functions you can still use ‘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set</a:t>
            </a:r>
            <a:r>
              <a:rPr lang="en-US" dirty="0"/>
              <a:t>’ prefix</a:t>
            </a:r>
          </a:p>
          <a:p>
            <a:pPr lvl="1"/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setActive</a:t>
            </a:r>
            <a:r>
              <a:rPr lang="en-US" dirty="0"/>
              <a:t> </a:t>
            </a:r>
          </a:p>
          <a:p>
            <a:endParaRPr lang="en-GB" dirty="0"/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setActive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boolean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	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active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sz="1800" dirty="0"/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Account(2, 200,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"USD"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.setActive(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false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 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.isActive()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account2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.isActive()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44291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GB" sz="1800" dirty="0"/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6B3320-5FD4-8931-3F48-5D86CFA30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Set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7667E3-3C4C-C8BA-4F36-DF7B12518E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54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13B299-954B-2300-6620-4ED5EC12E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5061" y="5445224"/>
            <a:ext cx="1247949" cy="1019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74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C68F0BE-F8A4-42ED-F078-AE1677965313}"/>
              </a:ext>
            </a:extLst>
          </p:cNvPr>
          <p:cNvSpPr/>
          <p:nvPr/>
        </p:nvSpPr>
        <p:spPr bwMode="auto">
          <a:xfrm>
            <a:off x="415449" y="1953194"/>
            <a:ext cx="8369019" cy="2555926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A2CD5-DEF9-3A18-A8DB-468200D3F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 methods for accessing class instances one by one</a:t>
            </a:r>
          </a:p>
          <a:p>
            <a:endParaRPr lang="en-US" dirty="0"/>
          </a:p>
          <a:p>
            <a:pPr marL="447675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.getNumber()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.getBalance()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81088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.getCurrency()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44291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C11ED-AB83-A46A-3691-C176B39E2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of printing out the object - 1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89D1AD-8C9A-4006-6D85-5EFA502134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55</a:t>
            </a:fld>
            <a:endParaRPr lang="en-US" altLang="tr-TR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EFAC4D-7542-3DDF-C17F-0AFF84638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4924290"/>
            <a:ext cx="2354464" cy="1548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594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E5EC425-9FC1-6946-91E4-26E5FAF661AF}"/>
              </a:ext>
            </a:extLst>
          </p:cNvPr>
          <p:cNvSpPr/>
          <p:nvPr/>
        </p:nvSpPr>
        <p:spPr bwMode="auto">
          <a:xfrm>
            <a:off x="415449" y="1628800"/>
            <a:ext cx="8369019" cy="1080120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826DC7-49F9-8BF3-720F-F44519848990}"/>
              </a:ext>
            </a:extLst>
          </p:cNvPr>
          <p:cNvSpPr/>
          <p:nvPr/>
        </p:nvSpPr>
        <p:spPr bwMode="auto">
          <a:xfrm>
            <a:off x="415449" y="3125119"/>
            <a:ext cx="8369019" cy="1960065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962E0E-46DA-772A-175B-6A46C6969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of printing out the object - 2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00776-27BA-5B49-0550-658E625EE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report method for printing report of the account</a:t>
            </a:r>
          </a:p>
          <a:p>
            <a:pPr marL="360363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800" b="1" dirty="0">
                <a:solidFill>
                  <a:srgbClr val="C00000"/>
                </a:solidFill>
                <a:latin typeface="CourierNewPSMT"/>
              </a:rPr>
              <a:t>public void </a:t>
            </a:r>
            <a:r>
              <a:rPr lang="en-US" sz="1800" b="1" dirty="0">
                <a:latin typeface="CourierNewPSMT"/>
              </a:rPr>
              <a:t>report() {</a:t>
            </a:r>
          </a:p>
          <a:p>
            <a:pPr marL="719138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800" b="1" dirty="0" err="1">
                <a:latin typeface="CourierNewPSMT"/>
              </a:rPr>
              <a:t>System.</a:t>
            </a:r>
            <a:r>
              <a:rPr lang="en-US" sz="1800" b="1" i="1" dirty="0" err="1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out</a:t>
            </a:r>
            <a:r>
              <a:rPr lang="en-US" sz="1800" b="1" dirty="0" err="1">
                <a:latin typeface="CourierNewPSMT"/>
              </a:rPr>
              <a:t>.println</a:t>
            </a:r>
            <a:r>
              <a:rPr lang="en-US" sz="1800" b="1" dirty="0">
                <a:latin typeface="CourierNewPSMT"/>
              </a:rPr>
              <a:t>(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"Account " </a:t>
            </a:r>
            <a:r>
              <a:rPr lang="en-US" sz="1800" b="1" dirty="0">
                <a:latin typeface="CourierNewPSMT"/>
              </a:rPr>
              <a:t>+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number</a:t>
            </a:r>
            <a:r>
              <a:rPr lang="en-US" sz="1800" b="1" dirty="0">
                <a:latin typeface="CourierNewPSMT"/>
              </a:rPr>
              <a:t> </a:t>
            </a:r>
          </a:p>
          <a:p>
            <a:pPr marL="360363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800" b="1" dirty="0">
                <a:latin typeface="CourierNewPSMT"/>
              </a:rPr>
              <a:t>		+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" has " </a:t>
            </a:r>
            <a:r>
              <a:rPr lang="en-US" sz="1800" b="1" dirty="0">
                <a:latin typeface="CourierNewPSMT"/>
              </a:rPr>
              <a:t>+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balance</a:t>
            </a:r>
            <a:r>
              <a:rPr lang="en-US" sz="1800" b="1" dirty="0">
                <a:latin typeface="CourierNewPSMT"/>
              </a:rPr>
              <a:t> +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" "</a:t>
            </a:r>
            <a:r>
              <a:rPr lang="en-US" sz="1800" b="1" dirty="0">
                <a:latin typeface="CourierNewPSMT"/>
              </a:rPr>
              <a:t> +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currency</a:t>
            </a:r>
            <a:r>
              <a:rPr lang="en-US" sz="1800" b="1" dirty="0">
                <a:latin typeface="CourierNewPSMT"/>
              </a:rPr>
              <a:t> +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  <a:latin typeface="CourierNewPSMT"/>
              </a:rPr>
              <a:t>"."</a:t>
            </a:r>
            <a:r>
              <a:rPr lang="en-US" sz="1800" b="1" dirty="0">
                <a:latin typeface="CourierNewPSMT"/>
              </a:rPr>
              <a:t>);</a:t>
            </a:r>
          </a:p>
          <a:p>
            <a:pPr marL="360363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800" b="1" dirty="0">
                <a:latin typeface="CourierNewPSMT"/>
              </a:rPr>
              <a:t>}</a:t>
            </a:r>
          </a:p>
          <a:p>
            <a:endParaRPr lang="en-GB" dirty="0"/>
          </a:p>
          <a:p>
            <a:pPr marL="10795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076325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996633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.report();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3898AD-BC4F-3B4A-9E3D-0E8E78A79C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56</a:t>
            </a:fld>
            <a:endParaRPr lang="en-US" altLang="tr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01F197-92D6-6ABD-08C3-9FAB0E99C3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347" y="5681046"/>
            <a:ext cx="6916115" cy="80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997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CD1BB72-8BD8-DC48-F472-F6EEEEC84298}"/>
              </a:ext>
            </a:extLst>
          </p:cNvPr>
          <p:cNvSpPr/>
          <p:nvPr/>
        </p:nvSpPr>
        <p:spPr bwMode="auto">
          <a:xfrm>
            <a:off x="415449" y="2348880"/>
            <a:ext cx="8369019" cy="2016224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1ABD94-1296-4A26-8499-57E1DB704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of printing out the object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1C734-6B53-01C0-BC16-67A65415B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other primitive types, can we just use the object inside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() </a:t>
            </a:r>
            <a:r>
              <a:rPr lang="en-US" dirty="0"/>
              <a:t>function?</a:t>
            </a:r>
          </a:p>
          <a:p>
            <a:endParaRPr lang="en-US" dirty="0"/>
          </a:p>
          <a:p>
            <a:pPr marL="10795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1000;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439863" indent="0">
              <a:buNone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What do you think the output will look like?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5500F-9E96-5B3D-3FD8-C18C890A58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57</a:t>
            </a:fld>
            <a:endParaRPr lang="en-US" altLang="tr-T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DB6EBA-D759-0A45-F5EF-4BF20E85F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778" y="5373216"/>
            <a:ext cx="7767457" cy="114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150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CD1BB72-8BD8-DC48-F472-F6EEEEC84298}"/>
              </a:ext>
            </a:extLst>
          </p:cNvPr>
          <p:cNvSpPr/>
          <p:nvPr/>
        </p:nvSpPr>
        <p:spPr bwMode="auto">
          <a:xfrm>
            <a:off x="415449" y="2348880"/>
            <a:ext cx="8369019" cy="2016224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1ABD94-1296-4A26-8499-57E1DB704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of printing out the object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1C734-6B53-01C0-BC16-67A65415B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other primitive types, can we just use the object inside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System.out.println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() </a:t>
            </a:r>
            <a:r>
              <a:rPr lang="en-US" dirty="0"/>
              <a:t>function?</a:t>
            </a:r>
          </a:p>
          <a:p>
            <a:endParaRPr lang="en-US" dirty="0"/>
          </a:p>
          <a:p>
            <a:pPr marL="10795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1000;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439863" indent="0">
              <a:buNone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US" dirty="0"/>
          </a:p>
          <a:p>
            <a:r>
              <a:rPr lang="en-US" dirty="0"/>
              <a:t>In order to get something meaningful, we need to override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toString</a:t>
            </a:r>
            <a:r>
              <a:rPr lang="en-US" dirty="0"/>
              <a:t> method of the class.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25500F-9E96-5B3D-3FD8-C18C890A58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89228527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8C282-36BC-8FA5-2B9C-B4F57FD3D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toString</a:t>
            </a:r>
            <a:r>
              <a:rPr lang="en-GB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75D7-5452-1075-3DDD-7114A2A2F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toString</a:t>
            </a:r>
            <a:r>
              <a:rPr lang="en-US" dirty="0"/>
              <a:t> method tells Java how to display an object of the class.</a:t>
            </a:r>
          </a:p>
          <a:p>
            <a:endParaRPr lang="en-US" dirty="0"/>
          </a:p>
          <a:p>
            <a:r>
              <a:rPr lang="en-US" dirty="0"/>
              <a:t>It returns a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String representation </a:t>
            </a:r>
            <a:r>
              <a:rPr lang="en-US" dirty="0"/>
              <a:t>of the object. </a:t>
            </a:r>
          </a:p>
          <a:p>
            <a:pPr marL="3603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 </a:t>
            </a:r>
            <a:r>
              <a:rPr kumimoji="1" lang="en-US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toString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() {</a:t>
            </a:r>
          </a:p>
          <a:p>
            <a:pPr marL="71913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return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": " 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				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03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400A2-4018-7C05-CF54-FF34D1ECC1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59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8215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DBD27C3-1FC2-1559-6BCF-BDEC6938D932}"/>
              </a:ext>
            </a:extLst>
          </p:cNvPr>
          <p:cNvSpPr/>
          <p:nvPr/>
        </p:nvSpPr>
        <p:spPr bwMode="auto">
          <a:xfrm>
            <a:off x="407808" y="1125537"/>
            <a:ext cx="8316924" cy="1511375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F118BE-0432-7213-F4E3-EAE892CD9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deposit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3D14F-720A-E6F5-ED4F-A00AAAB2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void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deposit(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447675" lvl="0" indent="0">
              <a:spcBef>
                <a:spcPct val="0"/>
              </a:spcBef>
              <a:spcAft>
                <a:spcPct val="0"/>
              </a:spcAft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if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d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&gt; 0)</a:t>
            </a:r>
          </a:p>
          <a:p>
            <a:pPr marL="714375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447675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dirty="0">
                <a:solidFill>
                  <a:srgbClr val="C00000"/>
                </a:solidFill>
                <a:latin typeface="CourierNewPSMT"/>
              </a:rPr>
              <a:t>else</a:t>
            </a:r>
          </a:p>
          <a:p>
            <a:pPr marL="714375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"The amount should be 	positive!"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dirty="0">
              <a:solidFill>
                <a:srgbClr val="000000"/>
              </a:solidFill>
              <a:latin typeface="CourierNewPSMT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C00000"/>
                </a:solidFill>
                <a:latin typeface="CourierNewPSMT"/>
              </a:rPr>
              <a:t>public class 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AccountTest {</a:t>
            </a:r>
          </a:p>
          <a:p>
            <a:pPr marL="447675" marR="0" lvl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rgbClr val="C00000"/>
                </a:solidFill>
                <a:latin typeface="CourierNewPSMT"/>
              </a:rPr>
              <a:t>public static void 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main(String[] </a:t>
            </a:r>
            <a:r>
              <a:rPr lang="en-US" sz="1800" b="1" dirty="0" err="1">
                <a:solidFill>
                  <a:srgbClr val="996633"/>
                </a:solidFill>
                <a:latin typeface="CourierNewPSMT"/>
              </a:rPr>
              <a:t>args</a:t>
            </a: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) {</a:t>
            </a:r>
          </a:p>
          <a:p>
            <a:pPr marL="1076325" lvl="0" indent="0">
              <a:buNone/>
              <a:defRPr/>
            </a:pPr>
            <a:endParaRPr kumimoji="0" lang="en-US" sz="1800" b="1" dirty="0">
              <a:solidFill>
                <a:srgbClr val="000000"/>
              </a:solidFill>
              <a:latin typeface="CourierNewPSMT"/>
            </a:endParaRPr>
          </a:p>
          <a:p>
            <a:pPr marL="1076325" lvl="0" indent="0">
              <a:buNone/>
              <a:defRPr/>
            </a:pP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1800" b="1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 Account(1, 100, 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"TL"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076325" lvl="0" indent="0">
              <a:buNone/>
              <a:defRPr/>
            </a:pP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Account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 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= </a:t>
            </a:r>
            <a:r>
              <a:rPr kumimoji="0" lang="en-US" sz="1800" b="1" dirty="0">
                <a:solidFill>
                  <a:srgbClr val="C00000"/>
                </a:solidFill>
                <a:latin typeface="CourierNewPSMT"/>
              </a:rPr>
              <a:t>new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 Account(2, 200, </a:t>
            </a:r>
            <a:r>
              <a:rPr kumimoji="0" lang="en-US" sz="1800" b="1" dirty="0">
                <a:solidFill>
                  <a:srgbClr val="3366FF">
                    <a:lumMod val="75000"/>
                  </a:srgbClr>
                </a:solidFill>
                <a:latin typeface="CourierNewPSMT"/>
              </a:rPr>
              <a:t>"USD"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);</a:t>
            </a:r>
          </a:p>
          <a:p>
            <a:pPr marL="1076325" lvl="0" indent="0">
              <a:buNone/>
              <a:defRPr/>
            </a:pPr>
            <a:endParaRPr kumimoji="0" lang="en-US" sz="1800" b="1" dirty="0">
              <a:solidFill>
                <a:srgbClr val="996633"/>
              </a:solidFill>
              <a:latin typeface="CourierNewPSMT"/>
            </a:endParaRPr>
          </a:p>
          <a:p>
            <a:pPr marL="1076325" lvl="0" indent="0">
              <a:buNone/>
              <a:defRPr/>
            </a:pP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.deposit(300); </a:t>
            </a:r>
          </a:p>
          <a:p>
            <a:pPr marL="1076325" lvl="0" indent="0">
              <a:buNone/>
              <a:defRPr/>
            </a:pP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.deposit(-300); </a:t>
            </a:r>
          </a:p>
          <a:p>
            <a:pPr marL="1076325" lvl="0" indent="0">
              <a:buNone/>
              <a:defRPr/>
            </a:pPr>
            <a:endParaRPr kumimoji="0" lang="en-US" sz="1800" b="1" dirty="0">
              <a:solidFill>
                <a:srgbClr val="996633"/>
              </a:solidFill>
              <a:latin typeface="CourierNewPSMT"/>
            </a:endParaRPr>
          </a:p>
          <a:p>
            <a:pPr marL="1076325" lvl="0" indent="0">
              <a:buNone/>
              <a:defRPr/>
            </a:pP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account1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.report();</a:t>
            </a:r>
          </a:p>
          <a:p>
            <a:pPr marL="1076325" lvl="0" indent="0">
              <a:buNone/>
              <a:defRPr/>
            </a:pPr>
            <a:r>
              <a:rPr kumimoji="0" lang="en-US" sz="1800" b="1" dirty="0">
                <a:solidFill>
                  <a:srgbClr val="996633"/>
                </a:solidFill>
                <a:latin typeface="CourierNewPSMT"/>
              </a:rPr>
              <a:t>account2</a:t>
            </a:r>
            <a:r>
              <a:rPr kumimoji="0" lang="en-US" sz="1800" b="1" dirty="0">
                <a:solidFill>
                  <a:srgbClr val="000000"/>
                </a:solidFill>
                <a:latin typeface="CourierNewPSMT"/>
              </a:rPr>
              <a:t>.report(); </a:t>
            </a:r>
          </a:p>
          <a:p>
            <a:pPr marL="442913" lvl="0" indent="0"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}</a:t>
            </a:r>
          </a:p>
          <a:p>
            <a:pPr marL="0" lvl="0" indent="0">
              <a:buNone/>
              <a:defRPr/>
            </a:pPr>
            <a:r>
              <a:rPr lang="en-US" sz="1800" b="1" dirty="0">
                <a:solidFill>
                  <a:srgbClr val="000000"/>
                </a:solidFill>
                <a:latin typeface="CourierNewPSMT"/>
              </a:rPr>
              <a:t>}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93D900-020A-B360-986D-974600022E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</a:t>
            </a:fld>
            <a:endParaRPr lang="en-US" altLang="tr-T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F172B68-7AD0-A22F-B803-7071C3013B4E}"/>
              </a:ext>
            </a:extLst>
          </p:cNvPr>
          <p:cNvSpPr/>
          <p:nvPr/>
        </p:nvSpPr>
        <p:spPr bwMode="auto">
          <a:xfrm>
            <a:off x="407808" y="2780928"/>
            <a:ext cx="8316924" cy="3528392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1F7B28-448A-4460-14C1-02D6CA914C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7045" y="5031627"/>
            <a:ext cx="3324689" cy="126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B9A5CED-63AD-9164-A7B8-EB34D565AB24}"/>
              </a:ext>
            </a:extLst>
          </p:cNvPr>
          <p:cNvSpPr/>
          <p:nvPr/>
        </p:nvSpPr>
        <p:spPr bwMode="auto">
          <a:xfrm>
            <a:off x="415449" y="2420888"/>
            <a:ext cx="8369019" cy="2664296"/>
          </a:xfrm>
          <a:prstGeom prst="rect">
            <a:avLst/>
          </a:prstGeom>
          <a:solidFill>
            <a:srgbClr val="00B0F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CC35389-5491-30B1-CE3E-775B59ED3103}"/>
              </a:ext>
            </a:extLst>
          </p:cNvPr>
          <p:cNvSpPr/>
          <p:nvPr/>
        </p:nvSpPr>
        <p:spPr bwMode="auto">
          <a:xfrm>
            <a:off x="415449" y="1124744"/>
            <a:ext cx="8369019" cy="854117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dirty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F8C282-36BC-8FA5-2B9C-B4F57FD3D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toString</a:t>
            </a:r>
            <a:r>
              <a:rPr lang="en-GB" dirty="0"/>
              <a:t>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875D7-5452-1075-3DDD-7114A2A2F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 </a:t>
            </a:r>
            <a:r>
              <a:rPr kumimoji="1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toString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() {</a:t>
            </a:r>
          </a:p>
          <a:p>
            <a:pPr marL="360363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return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"Account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": "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 "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+ 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</a:t>
            </a: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US" dirty="0"/>
          </a:p>
          <a:p>
            <a:pPr marL="107950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static void 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main(String[] 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args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 {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= 1000;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new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Account(1, 100,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439863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System.</a:t>
            </a:r>
            <a:r>
              <a:rPr kumimoji="1" lang="en-US" sz="1800" b="1" i="1" u="none" strike="noStrike" kern="0" cap="none" spc="0" normalizeH="0" baseline="0" noProof="0" dirty="0" err="1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out</a:t>
            </a:r>
            <a:r>
              <a:rPr kumimoji="1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.println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account1</a:t>
            </a: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);</a:t>
            </a:r>
          </a:p>
          <a:p>
            <a:pPr marL="1081088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  <a:endParaRPr kumimoji="1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7400A2-4018-7C05-CF54-FF34D1ECC1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60</a:t>
            </a:fld>
            <a:endParaRPr lang="en-US" altLang="tr-T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09EFB0-FA14-3BD5-4A1D-711312A9C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136" y="5527211"/>
            <a:ext cx="6811326" cy="100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02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BC22A-508A-3C3D-BBDB-67DB55DF3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1D85-9E8D-EB51-448A-C75253812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36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endParaRPr lang="en-GB" sz="4800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GB" sz="4800" b="1" dirty="0">
                <a:solidFill>
                  <a:srgbClr val="00B0F0"/>
                </a:solidFill>
              </a:rPr>
              <a:t>Any 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8DE224-DC17-8872-681C-6B455173D2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61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2123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AAA29-D998-DD66-7D32-5DF3722848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Bank Account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282A8-C870-A799-9846-6EC7E944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think of any other controls that we should have?</a:t>
            </a:r>
          </a:p>
          <a:p>
            <a:endParaRPr lang="en-US" dirty="0"/>
          </a:p>
          <a:p>
            <a:r>
              <a:rPr lang="en-US" dirty="0"/>
              <a:t>A bank account should get </a:t>
            </a:r>
            <a:r>
              <a:rPr lang="en-US" b="1" dirty="0"/>
              <a:t>a number during initialization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A bank account should not have </a:t>
            </a:r>
            <a:r>
              <a:rPr lang="en-US" b="1" dirty="0"/>
              <a:t>negative initial balance</a:t>
            </a:r>
            <a:r>
              <a:rPr lang="en-US" dirty="0"/>
              <a:t>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3803D-2530-D7AB-F471-3FA3468CAA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7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416557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4B145EB-D442-10EF-5AE2-4494AE23A6FF}"/>
              </a:ext>
            </a:extLst>
          </p:cNvPr>
          <p:cNvSpPr/>
          <p:nvPr/>
        </p:nvSpPr>
        <p:spPr bwMode="auto">
          <a:xfrm>
            <a:off x="407808" y="2133649"/>
            <a:ext cx="8316924" cy="4103663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6D460A-AEE5-9465-ED64-7BC07754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EF52-2A4C-F56E-6E91-6C701F080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that we don’t have the interest rate</a:t>
            </a:r>
          </a:p>
          <a:p>
            <a:r>
              <a:rPr lang="en-US" dirty="0"/>
              <a:t>We have the following constructors: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Account()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EDE59-EE19-8895-9FDD-F10C920C9C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8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32772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D460A-AEE5-9465-ED64-7BC077548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Constructors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EF52-2A4C-F56E-6E91-6C701F080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bank account should get </a:t>
            </a:r>
            <a:r>
              <a:rPr lang="en-US" b="1" dirty="0"/>
              <a:t>a number during initialization</a:t>
            </a:r>
            <a:r>
              <a:rPr lang="en-US" dirty="0"/>
              <a:t>.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Account() {</a:t>
            </a: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NewPSMT"/>
              <a:ea typeface="+mn-ea"/>
              <a:cs typeface="Arial" panose="020B0604020202020204" pitchFamily="34" charset="0"/>
            </a:endParaRPr>
          </a:p>
          <a:p>
            <a:pPr marL="360363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double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,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String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public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Account(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int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){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number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996633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balance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0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809625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currency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=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700" b="1" i="0" u="none" strike="noStrike" kern="0" cap="none" spc="0" normalizeH="0" baseline="0" noProof="0" dirty="0">
                <a:ln>
                  <a:noFill/>
                </a:ln>
                <a:solidFill>
                  <a:srgbClr val="3366FF">
                    <a:lumMod val="75000"/>
                  </a:srgbClr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"TL"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;</a:t>
            </a:r>
          </a:p>
          <a:p>
            <a:pPr marL="36195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950" algn="l"/>
              </a:tabLst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NewPSMT"/>
                <a:ea typeface="+mn-ea"/>
                <a:cs typeface="Arial" panose="020B0604020202020204" pitchFamily="34" charset="0"/>
              </a:rPr>
              <a:t>}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EDE59-EE19-8895-9FDD-F10C920C9CB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4B80BB-128E-4902-B3C3-D56A4AC28474}" type="slidenum">
              <a:rPr lang="en-US" altLang="tr-TR" smtClean="0"/>
              <a:pPr>
                <a:defRPr/>
              </a:pPr>
              <a:t>9</a:t>
            </a:fld>
            <a:endParaRPr lang="en-US" altLang="tr-T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B145EB-D442-10EF-5AE2-4494AE23A6FF}"/>
              </a:ext>
            </a:extLst>
          </p:cNvPr>
          <p:cNvSpPr/>
          <p:nvPr/>
        </p:nvSpPr>
        <p:spPr bwMode="auto">
          <a:xfrm>
            <a:off x="407808" y="2060848"/>
            <a:ext cx="8316924" cy="4176465"/>
          </a:xfrm>
          <a:prstGeom prst="rect">
            <a:avLst/>
          </a:prstGeom>
          <a:solidFill>
            <a:srgbClr val="FFC000">
              <a:alpha val="20000"/>
            </a:srgbClr>
          </a:solidFill>
          <a:ln w="25400" cap="sq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602148"/>
      </p:ext>
    </p:extLst>
  </p:cSld>
  <p:clrMapOvr>
    <a:masterClrMapping/>
  </p:clrMapOvr>
</p:sld>
</file>

<file path=ppt/theme/theme1.xml><?xml version="1.0" encoding="utf-8"?>
<a:theme xmlns:a="http://schemas.openxmlformats.org/drawingml/2006/main" name="Bahcesehir master slide">
  <a:themeElements>
    <a:clrScheme name="Bahcesehir master slide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Bahcesehir master slid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bg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hcesehir master slide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hcesehir master slide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hcesehir master slid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11696</TotalTime>
  <Words>4627</Words>
  <Application>Microsoft Office PowerPoint</Application>
  <PresentationFormat>On-screen Show (4:3)</PresentationFormat>
  <Paragraphs>975</Paragraphs>
  <Slides>61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7" baseType="lpstr">
      <vt:lpstr>Arial</vt:lpstr>
      <vt:lpstr>CourierNewPSMT</vt:lpstr>
      <vt:lpstr>FreeSans</vt:lpstr>
      <vt:lpstr>Times New Roman</vt:lpstr>
      <vt:lpstr>Tw Cen MT</vt:lpstr>
      <vt:lpstr>Bahcesehir master slide</vt:lpstr>
      <vt:lpstr>PowerPoint Presentation</vt:lpstr>
      <vt:lpstr>PowerPoint Presentation</vt:lpstr>
      <vt:lpstr>Outline</vt:lpstr>
      <vt:lpstr>Bank Account – version 8</vt:lpstr>
      <vt:lpstr>Definition of deposit</vt:lpstr>
      <vt:lpstr>deposit function</vt:lpstr>
      <vt:lpstr>Bank Account</vt:lpstr>
      <vt:lpstr>Constructors</vt:lpstr>
      <vt:lpstr>Constructors</vt:lpstr>
      <vt:lpstr>Constructors</vt:lpstr>
      <vt:lpstr>Constructors</vt:lpstr>
      <vt:lpstr>Constructors</vt:lpstr>
      <vt:lpstr>Negative Initial Balance</vt:lpstr>
      <vt:lpstr>Constructors</vt:lpstr>
      <vt:lpstr>What is the output?</vt:lpstr>
      <vt:lpstr>So, are we done?</vt:lpstr>
      <vt:lpstr>What is the output?</vt:lpstr>
      <vt:lpstr>Class instances</vt:lpstr>
      <vt:lpstr>Access Specification</vt:lpstr>
      <vt:lpstr>Access Specification</vt:lpstr>
      <vt:lpstr>Access Specification</vt:lpstr>
      <vt:lpstr>Access Specification</vt:lpstr>
      <vt:lpstr>Access Specification</vt:lpstr>
      <vt:lpstr>Important!!!</vt:lpstr>
      <vt:lpstr>Controlling Access to Entries</vt:lpstr>
      <vt:lpstr>Access Modifiers</vt:lpstr>
      <vt:lpstr>Access Modifiers: Access levels</vt:lpstr>
      <vt:lpstr>Important!!!</vt:lpstr>
      <vt:lpstr>For most of the cases</vt:lpstr>
      <vt:lpstr>Bank Account – version 9</vt:lpstr>
      <vt:lpstr>No read/write access</vt:lpstr>
      <vt:lpstr>Accessing Class Instances</vt:lpstr>
      <vt:lpstr>Getters</vt:lpstr>
      <vt:lpstr>Getter Function</vt:lpstr>
      <vt:lpstr>Setters</vt:lpstr>
      <vt:lpstr>Setter Functions</vt:lpstr>
      <vt:lpstr>deposit and withdraw functions</vt:lpstr>
      <vt:lpstr>deposit and withdraw functions</vt:lpstr>
      <vt:lpstr>deposit and withdraw functions</vt:lpstr>
      <vt:lpstr>deposit and withdraw functions</vt:lpstr>
      <vt:lpstr>setCurrency function</vt:lpstr>
      <vt:lpstr>setCurrency function</vt:lpstr>
      <vt:lpstr>What is the output?</vt:lpstr>
      <vt:lpstr>Unknown currency?</vt:lpstr>
      <vt:lpstr>Unknown currency?</vt:lpstr>
      <vt:lpstr>Unknown currency?</vt:lpstr>
      <vt:lpstr>Fixing Constructors</vt:lpstr>
      <vt:lpstr>Code Repetition</vt:lpstr>
      <vt:lpstr>Private Function</vt:lpstr>
      <vt:lpstr>Private Function</vt:lpstr>
      <vt:lpstr>Private Function</vt:lpstr>
      <vt:lpstr>Boolean Get Functions (Version 10)</vt:lpstr>
      <vt:lpstr>Get Functions (Version 10)</vt:lpstr>
      <vt:lpstr>Set Functions</vt:lpstr>
      <vt:lpstr>Ways of printing out the object - 1</vt:lpstr>
      <vt:lpstr>Ways of printing out the object - 2</vt:lpstr>
      <vt:lpstr>Ways of printing out the object </vt:lpstr>
      <vt:lpstr>Ways of printing out the object </vt:lpstr>
      <vt:lpstr>toString method</vt:lpstr>
      <vt:lpstr>toString method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UTP Cable Connectors</dc:title>
  <dc:creator>N AYDIN</dc:creator>
  <cp:lastModifiedBy>Nizamettin AYDIN</cp:lastModifiedBy>
  <cp:revision>468</cp:revision>
  <dcterms:created xsi:type="dcterms:W3CDTF">2004-11-05T11:30:37Z</dcterms:created>
  <dcterms:modified xsi:type="dcterms:W3CDTF">2024-07-19T11:27:17Z</dcterms:modified>
</cp:coreProperties>
</file>