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507" r:id="rId2"/>
    <p:sldId id="355" r:id="rId3"/>
    <p:sldId id="404" r:id="rId4"/>
    <p:sldId id="816" r:id="rId5"/>
    <p:sldId id="508" r:id="rId6"/>
    <p:sldId id="509" r:id="rId7"/>
    <p:sldId id="817" r:id="rId8"/>
    <p:sldId id="818" r:id="rId9"/>
    <p:sldId id="819" r:id="rId10"/>
    <p:sldId id="820" r:id="rId11"/>
    <p:sldId id="821" r:id="rId12"/>
    <p:sldId id="822" r:id="rId13"/>
    <p:sldId id="823" r:id="rId14"/>
    <p:sldId id="824" r:id="rId15"/>
    <p:sldId id="825" r:id="rId16"/>
    <p:sldId id="826" r:id="rId17"/>
    <p:sldId id="827" r:id="rId18"/>
    <p:sldId id="830" r:id="rId19"/>
    <p:sldId id="832" r:id="rId20"/>
    <p:sldId id="831" r:id="rId21"/>
    <p:sldId id="833" r:id="rId22"/>
    <p:sldId id="834" r:id="rId23"/>
    <p:sldId id="835" r:id="rId24"/>
    <p:sldId id="836" r:id="rId25"/>
    <p:sldId id="837" r:id="rId26"/>
    <p:sldId id="838" r:id="rId27"/>
    <p:sldId id="839" r:id="rId28"/>
    <p:sldId id="842" r:id="rId29"/>
    <p:sldId id="843" r:id="rId30"/>
    <p:sldId id="706" r:id="rId31"/>
  </p:sldIdLst>
  <p:sldSz cx="9144000" cy="6858000" type="screen4x3"/>
  <p:notesSz cx="6642100" cy="9653588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0698"/>
    <a:srgbClr val="CCFFFF"/>
    <a:srgbClr val="FF9900"/>
    <a:srgbClr val="FFECAF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94431" autoAdjust="0"/>
  </p:normalViewPr>
  <p:slideViewPr>
    <p:cSldViewPr>
      <p:cViewPr varScale="1">
        <p:scale>
          <a:sx n="106" d="100"/>
          <a:sy n="106" d="100"/>
        </p:scale>
        <p:origin x="192" y="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7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2375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2375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797D7DB-1292-4C2B-9BEE-3D1F88C6E4E6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82041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l" defTabSz="89535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2375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r" defTabSz="89535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8050" y="723900"/>
            <a:ext cx="4826000" cy="3619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3575" y="4584700"/>
            <a:ext cx="5314950" cy="434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Click to edit Master text styles</a:t>
            </a:r>
          </a:p>
          <a:p>
            <a:pPr lvl="1"/>
            <a:r>
              <a:rPr lang="tr-TR" noProof="0"/>
              <a:t>Second level</a:t>
            </a:r>
          </a:p>
          <a:p>
            <a:pPr lvl="2"/>
            <a:r>
              <a:rPr lang="tr-TR" noProof="0"/>
              <a:t>Third level</a:t>
            </a:r>
          </a:p>
          <a:p>
            <a:pPr lvl="3"/>
            <a:r>
              <a:rPr lang="tr-TR" noProof="0"/>
              <a:t>Fourth level</a:t>
            </a:r>
          </a:p>
          <a:p>
            <a:pPr lvl="4"/>
            <a:r>
              <a:rPr lang="tr-TR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l" defTabSz="89535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2375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r" defTabSz="895350" eaLnBrk="0" hangingPunct="0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7D1B35F-4AE8-4F50-9FF3-FA55D3B14EA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1442066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>
            <a:extLst>
              <a:ext uri="{FF2B5EF4-FFF2-40B4-BE49-F238E27FC236}">
                <a16:creationId xmlns:a16="http://schemas.microsoft.com/office/drawing/2014/main" id="{E98D93B3-19CB-F5B1-06E5-E5E8D6A45CF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tr-TR">
                <a:solidFill>
                  <a:schemeClr val="tx1"/>
                </a:solidFill>
              </a:rPr>
              <a:t>Copyright 2000 N. AYDIN. All rights reserved.</a:t>
            </a:r>
          </a:p>
        </p:txBody>
      </p:sp>
      <p:sp>
        <p:nvSpPr>
          <p:cNvPr id="6147" name="Rectangle 7">
            <a:extLst>
              <a:ext uri="{FF2B5EF4-FFF2-40B4-BE49-F238E27FC236}">
                <a16:creationId xmlns:a16="http://schemas.microsoft.com/office/drawing/2014/main" id="{B7484560-CBC1-7A3C-ECBA-E20AB58D82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fld id="{995FBE65-257E-4DEB-8382-5B929EEF0D04}" type="slidenum">
              <a:rPr lang="tr-TR" altLang="tr-TR" smtClean="0">
                <a:solidFill>
                  <a:schemeClr val="tx1"/>
                </a:solidFill>
              </a:rPr>
              <a:pPr/>
              <a:t>1</a:t>
            </a:fld>
            <a:endParaRPr lang="tr-TR" altLang="tr-TR">
              <a:solidFill>
                <a:schemeClr val="tx1"/>
              </a:solidFill>
            </a:endParaRPr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0DAD8AE5-E23C-C2A0-7C7E-325D6E0700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30250"/>
            <a:ext cx="4808538" cy="3606800"/>
          </a:xfrm>
          <a:ln/>
        </p:spPr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176ADE2A-602E-9C2D-FFAB-2D8837BB91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2650" y="4583113"/>
            <a:ext cx="4875213" cy="4344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369" tIns="45184" rIns="90369" bIns="45184"/>
          <a:lstStyle/>
          <a:p>
            <a:pPr eaLnBrk="1" hangingPunct="1"/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729361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257175" indent="0" algn="ctr">
              <a:buNone/>
              <a:defRPr/>
            </a:lvl2pPr>
            <a:lvl3pPr marL="514350" indent="0" algn="ctr">
              <a:buNone/>
              <a:defRPr/>
            </a:lvl3pPr>
            <a:lvl4pPr marL="771525" indent="0" algn="ctr">
              <a:buNone/>
              <a:defRPr/>
            </a:lvl4pPr>
            <a:lvl5pPr marL="1028700" indent="0" algn="ctr">
              <a:buNone/>
              <a:defRPr/>
            </a:lvl5pPr>
            <a:lvl6pPr marL="1285875" indent="0" algn="ctr">
              <a:buNone/>
              <a:defRPr/>
            </a:lvl6pPr>
            <a:lvl7pPr marL="1543050" indent="0" algn="ctr">
              <a:buNone/>
              <a:defRPr/>
            </a:lvl7pPr>
            <a:lvl8pPr marL="1800225" indent="0" algn="ctr">
              <a:buNone/>
              <a:defRPr/>
            </a:lvl8pPr>
            <a:lvl9pPr marL="20574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006FA-D0EA-4E89-8971-6241876F26B3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021677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C4A56-DE4D-4ABE-A358-2049E4919236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53805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039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039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E341F-692B-4323-AD00-311EB5C4E9FE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82788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"/>
            <a:ext cx="9144000" cy="765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5290" y="1125538"/>
            <a:ext cx="4064000" cy="497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125538"/>
            <a:ext cx="4064000" cy="497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12DBC-736C-4DEC-AEAE-72DF32F5E56A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608162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"/>
            <a:ext cx="9144000" cy="765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5290" y="1125538"/>
            <a:ext cx="4064000" cy="497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1688" y="1125538"/>
            <a:ext cx="4064000" cy="241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1688" y="3690938"/>
            <a:ext cx="4064000" cy="241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E441B-D185-4DAB-A789-31BCDEB63769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07829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3538" y="1125538"/>
            <a:ext cx="8370930" cy="539909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2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  <a:p>
            <a:pPr lvl="4"/>
            <a:r>
              <a:rPr lang="en-US" dirty="0"/>
              <a:t> 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B80BB-128E-4902-B3C3-D56A4AC2847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400847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225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125"/>
            </a:lvl1pPr>
            <a:lvl2pPr marL="257175" indent="0">
              <a:buNone/>
              <a:defRPr sz="1013"/>
            </a:lvl2pPr>
            <a:lvl3pPr marL="514350" indent="0">
              <a:buNone/>
              <a:defRPr sz="900"/>
            </a:lvl3pPr>
            <a:lvl4pPr marL="771525" indent="0">
              <a:buNone/>
              <a:defRPr sz="788"/>
            </a:lvl4pPr>
            <a:lvl5pPr marL="1028700" indent="0">
              <a:buNone/>
              <a:defRPr sz="788"/>
            </a:lvl5pPr>
            <a:lvl6pPr marL="1285875" indent="0">
              <a:buNone/>
              <a:defRPr sz="788"/>
            </a:lvl6pPr>
            <a:lvl7pPr marL="1543050" indent="0">
              <a:buNone/>
              <a:defRPr sz="788"/>
            </a:lvl7pPr>
            <a:lvl8pPr marL="1800225" indent="0">
              <a:buNone/>
              <a:defRPr sz="788"/>
            </a:lvl8pPr>
            <a:lvl9pPr marL="2057400" indent="0">
              <a:buNone/>
              <a:defRPr sz="7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FD5E1-54BF-4A4A-AE42-66A6189F67DE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338602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90" y="1125538"/>
            <a:ext cx="4064000" cy="497840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125538"/>
            <a:ext cx="4064000" cy="497840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06ABE-9823-4A2D-85FA-9E38D57ED23D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99087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6AA99-5845-4832-9CA7-64C548B3A4B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674289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FCA22-3DF8-4E6A-B3CE-ABF16B37C35B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514660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C6466-14BB-4F17-B43D-F368CAF02250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55909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C10A5-DDD2-430D-ABDC-C4A8E43C1C6A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96129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3AEA0-EE63-4438-A6E8-1D10FD30B49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48146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9" y="1125538"/>
            <a:ext cx="8280400" cy="497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dirty="0"/>
              <a:t>Click to edit Master text styles</a:t>
            </a:r>
          </a:p>
          <a:p>
            <a:pPr lvl="1"/>
            <a:r>
              <a:rPr lang="en-US" altLang="tr-TR" dirty="0"/>
              <a:t>Second level</a:t>
            </a:r>
          </a:p>
          <a:p>
            <a:pPr lvl="2"/>
            <a:r>
              <a:rPr lang="en-US" altLang="tr-TR" dirty="0"/>
              <a:t>Third level</a:t>
            </a:r>
          </a:p>
          <a:p>
            <a:pPr lvl="3"/>
            <a:r>
              <a:rPr lang="en-US" altLang="tr-TR" dirty="0"/>
              <a:t>Fourth level</a:t>
            </a:r>
          </a:p>
          <a:p>
            <a:pPr lvl="4"/>
            <a:r>
              <a:rPr lang="en-US" altLang="tr-TR" dirty="0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24629"/>
            <a:ext cx="1905000" cy="3333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675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D8C8213-E9CE-4B62-9324-B85401592527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028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0" y="4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5pPr>
      <a:lvl6pPr marL="257175" algn="ctr" rtl="0" fontAlgn="base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6pPr>
      <a:lvl7pPr marL="514350" algn="ctr" rtl="0" fontAlgn="base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7pPr>
      <a:lvl8pPr marL="771525" algn="ctr" rtl="0" fontAlgn="base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8pPr>
      <a:lvl9pPr marL="1028700" algn="ctr" rtl="0" fontAlgn="base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9pPr>
    </p:titleStyle>
    <p:bodyStyle>
      <a:lvl1pPr marL="192881" indent="-192881" algn="l" rtl="0" eaLnBrk="0" fontAlgn="base" hangingPunct="0">
        <a:spcBef>
          <a:spcPct val="20000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+mn-lt"/>
          <a:ea typeface="+mn-ea"/>
          <a:cs typeface="+mn-cs"/>
        </a:defRPr>
      </a:lvl1pPr>
      <a:lvl2pPr marL="417910" indent="-160735" algn="l" rtl="0" eaLnBrk="0" fontAlgn="base" hangingPunct="0">
        <a:spcBef>
          <a:spcPct val="20000"/>
        </a:spcBef>
        <a:spcAft>
          <a:spcPct val="0"/>
        </a:spcAft>
        <a:buChar char="–"/>
        <a:defRPr kumimoji="1" sz="1575">
          <a:solidFill>
            <a:srgbClr val="FF3300"/>
          </a:solidFill>
          <a:latin typeface="+mn-lt"/>
        </a:defRPr>
      </a:lvl2pPr>
      <a:lvl3pPr marL="642938" indent="-128588" algn="l" rtl="0" eaLnBrk="0" fontAlgn="base" hangingPunct="0">
        <a:spcBef>
          <a:spcPct val="20000"/>
        </a:spcBef>
        <a:spcAft>
          <a:spcPct val="0"/>
        </a:spcAft>
        <a:buChar char="•"/>
        <a:defRPr kumimoji="1" sz="1350">
          <a:solidFill>
            <a:schemeClr val="accent2"/>
          </a:solidFill>
          <a:latin typeface="+mn-lt"/>
        </a:defRPr>
      </a:lvl3pPr>
      <a:lvl4pPr marL="900113" indent="-128588" algn="l" rtl="0" eaLnBrk="0" fontAlgn="base" hangingPunct="0">
        <a:spcBef>
          <a:spcPct val="20000"/>
        </a:spcBef>
        <a:spcAft>
          <a:spcPct val="0"/>
        </a:spcAft>
        <a:buChar char="–"/>
        <a:defRPr kumimoji="1" sz="1125">
          <a:solidFill>
            <a:schemeClr val="tx1"/>
          </a:solidFill>
          <a:latin typeface="+mn-lt"/>
        </a:defRPr>
      </a:lvl4pPr>
      <a:lvl5pPr marL="1157288" indent="-128588" algn="l" rtl="0" eaLnBrk="0" fontAlgn="base" hangingPunct="0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5pPr>
      <a:lvl6pPr marL="1414463" indent="-128588" algn="l" rtl="0" fontAlgn="base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6pPr>
      <a:lvl7pPr marL="1671638" indent="-128588" algn="l" rtl="0" fontAlgn="base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7pPr>
      <a:lvl8pPr marL="1928813" indent="-128588" algn="l" rtl="0" fontAlgn="base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8pPr>
      <a:lvl9pPr marL="2185988" indent="-128588" algn="l" rtl="0" fontAlgn="base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7">
            <a:extLst>
              <a:ext uri="{FF2B5EF4-FFF2-40B4-BE49-F238E27FC236}">
                <a16:creationId xmlns:a16="http://schemas.microsoft.com/office/drawing/2014/main" id="{A4F0290F-906C-FE9D-0AE3-62EFD59D86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31640" y="1862826"/>
            <a:ext cx="6534726" cy="4518501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tr-TR" sz="3300" b="1" dirty="0">
                <a:solidFill>
                  <a:srgbClr val="0070C0"/>
                </a:solidFill>
              </a:rPr>
              <a:t>CS105 </a:t>
            </a:r>
          </a:p>
          <a:p>
            <a:pPr algn="ctr" eaLnBrk="1" hangingPunct="1">
              <a:buFontTx/>
              <a:buNone/>
            </a:pPr>
            <a:r>
              <a:rPr lang="en-US" altLang="tr-TR" sz="3300" b="1" dirty="0">
                <a:solidFill>
                  <a:srgbClr val="0070C0"/>
                </a:solidFill>
              </a:rPr>
              <a:t>Introduction to Object-Oriented Programming</a:t>
            </a:r>
          </a:p>
          <a:p>
            <a:pPr algn="ctr" eaLnBrk="1" hangingPunct="1">
              <a:buFontTx/>
              <a:buNone/>
            </a:pPr>
            <a:endParaRPr lang="en-US" altLang="tr-TR" sz="27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endParaRPr lang="en-US" altLang="tr-TR" sz="27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tr-TR" sz="2700" b="1" dirty="0">
                <a:solidFill>
                  <a:srgbClr val="C00000"/>
                </a:solidFill>
                <a:cs typeface="Times New Roman" panose="02020603050405020304" pitchFamily="18" charset="0"/>
              </a:rPr>
              <a:t>Prof. Dr. Nizamettin AYDIN</a:t>
            </a:r>
          </a:p>
          <a:p>
            <a:pPr algn="ctr" eaLnBrk="1" hangingPunct="1">
              <a:buFontTx/>
              <a:buNone/>
            </a:pPr>
            <a:r>
              <a:rPr lang="en-US" altLang="tr-TR" sz="2700" b="1" dirty="0">
                <a:solidFill>
                  <a:srgbClr val="BA0698"/>
                </a:solidFill>
                <a:cs typeface="Times New Roman" panose="02020603050405020304" pitchFamily="18" charset="0"/>
              </a:rPr>
              <a:t>naydin@itu.edu.tr</a:t>
            </a:r>
          </a:p>
          <a:p>
            <a:pPr algn="ctr" eaLnBrk="1" hangingPunct="1">
              <a:buNone/>
            </a:pPr>
            <a:r>
              <a:rPr lang="en-US" altLang="tr-TR" sz="2700" b="1" dirty="0">
                <a:solidFill>
                  <a:srgbClr val="0070C0"/>
                </a:solidFill>
                <a:cs typeface="Times New Roman" panose="02020603050405020304" pitchFamily="18" charset="0"/>
              </a:rPr>
              <a:t>nizamettin.aydin@ozyegin.edu.tr</a:t>
            </a:r>
          </a:p>
          <a:p>
            <a:pPr algn="ctr" eaLnBrk="1" hangingPunct="1">
              <a:buFontTx/>
              <a:buNone/>
            </a:pPr>
            <a:endParaRPr lang="en-US" altLang="tr-TR" sz="27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124" name="Rectangle 9">
            <a:extLst>
              <a:ext uri="{FF2B5EF4-FFF2-40B4-BE49-F238E27FC236}">
                <a16:creationId xmlns:a16="http://schemas.microsoft.com/office/drawing/2014/main" id="{EA151DCE-3727-280C-DAB8-D56F2FEDD4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altLang="tr-TR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E62E90F-C089-97B1-7C91-D4F902315E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</a:t>
            </a:fld>
            <a:endParaRPr lang="en-US" altLang="tr-TR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0B122F-3563-9F7F-13AE-13F03B105E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4059" y="-4911"/>
            <a:ext cx="2535881" cy="76517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EE60B-859B-7B26-95F1-5FCCAC38E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get the following error?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C50C8-F7D0-D842-6744-C64C430D8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60363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class </a:t>
            </a:r>
            <a:r>
              <a:rPr kumimoji="1" lang="en-US" sz="1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AccountTest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{</a:t>
            </a:r>
          </a:p>
          <a:p>
            <a:pPr marL="360363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static void 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main(String[] </a:t>
            </a:r>
            <a:r>
              <a:rPr kumimoji="1" lang="en-US" sz="17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args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Account(1, 100, </a:t>
            </a:r>
            <a:r>
              <a:rPr kumimoji="0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Account();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2;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200;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.report(); 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.report(); 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7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// Deposit 50 TL into account 1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.deposit(50);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7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// Deposit 300 USD into account 2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.deposit(300);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700" b="1" i="0" u="none" strike="noStrike" kern="0" cap="none" spc="0" normalizeH="0" baseline="0" noProof="0" dirty="0">
              <a:ln>
                <a:noFill/>
              </a:ln>
              <a:solidFill>
                <a:srgbClr val="996633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.report(); 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.report(); </a:t>
            </a:r>
          </a:p>
          <a:p>
            <a:pPr marL="360363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0363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  <a:endParaRPr lang="en-US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1C707F-F8D9-704E-2C11-33052BD7287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10</a:t>
            </a:fld>
            <a:endParaRPr lang="en-US" altLang="tr-T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1341C0-1FD7-09E3-25A2-147F992D8C6E}"/>
              </a:ext>
            </a:extLst>
          </p:cNvPr>
          <p:cNvSpPr/>
          <p:nvPr/>
        </p:nvSpPr>
        <p:spPr bwMode="auto">
          <a:xfrm>
            <a:off x="413538" y="2132856"/>
            <a:ext cx="8316924" cy="1008112"/>
          </a:xfrm>
          <a:prstGeom prst="rect">
            <a:avLst/>
          </a:prstGeom>
          <a:solidFill>
            <a:srgbClr val="FF00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0EB6A69-DD00-1C7A-0D9D-BC4FE4F0EF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256" y="5542654"/>
            <a:ext cx="4975212" cy="99504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869870F-B871-8567-1D9A-F279DF9417D4}"/>
              </a:ext>
            </a:extLst>
          </p:cNvPr>
          <p:cNvSpPr txBox="1"/>
          <p:nvPr/>
        </p:nvSpPr>
        <p:spPr>
          <a:xfrm>
            <a:off x="5883400" y="3190077"/>
            <a:ext cx="2847062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2000" b="0" i="0" u="none" strike="noStrike" dirty="0">
                <a:solidFill>
                  <a:srgbClr val="00B0F0"/>
                </a:solidFill>
                <a:cs typeface="Arial" panose="020B0604020202020204" pitchFamily="34" charset="0"/>
              </a:rPr>
              <a:t>When a constructor (with parameters) is implemented, then the system does not provide a default (without parameters) constructor. </a:t>
            </a:r>
          </a:p>
        </p:txBody>
      </p:sp>
    </p:spTree>
    <p:extLst>
      <p:ext uri="{BB962C8B-B14F-4D97-AF65-F5344CB8AC3E}">
        <p14:creationId xmlns:p14="http://schemas.microsoft.com/office/powerpoint/2010/main" val="2727912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7EEEF-A9E8-45A3-8936-A1E9281B3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Default Constructor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5A1ABE-0376-ABC3-293B-D02A05A16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 constructor (with parameters) is implemented, then the system does not provide a default (without parameters) constructor. </a:t>
            </a:r>
          </a:p>
          <a:p>
            <a:r>
              <a:rPr lang="en-US" dirty="0"/>
              <a:t>Can we implement our own constructor without parameters?</a:t>
            </a:r>
          </a:p>
          <a:p>
            <a:r>
              <a:rPr lang="en-US" dirty="0"/>
              <a:t> </a:t>
            </a:r>
            <a:r>
              <a:rPr lang="en-US" b="1" dirty="0"/>
              <a:t>Yes, we can</a:t>
            </a:r>
            <a:r>
              <a:rPr lang="en-US" dirty="0"/>
              <a:t>…</a:t>
            </a:r>
          </a:p>
          <a:p>
            <a:pPr lvl="1"/>
            <a:r>
              <a:rPr lang="en-US" dirty="0"/>
              <a:t>A class can have </a:t>
            </a:r>
            <a:r>
              <a:rPr lang="en-US" b="1" dirty="0"/>
              <a:t>multiple constructors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This is possible by overloading constructors.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Method overloading </a:t>
            </a:r>
            <a:r>
              <a:rPr lang="en-US" dirty="0"/>
              <a:t>gives us the capability to implement a particular function in different ways. </a:t>
            </a:r>
          </a:p>
          <a:p>
            <a:r>
              <a:rPr lang="en-US" dirty="0"/>
              <a:t>Overloaded functions will have the same name but different  function arguments.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F63C47-8E2B-61D6-E90E-DFBCBA03D2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11</a:t>
            </a:fld>
            <a:endParaRPr lang="en-US" altLang="tr-T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B4BA29-1A66-B676-02EF-195FBB389B10}"/>
              </a:ext>
            </a:extLst>
          </p:cNvPr>
          <p:cNvSpPr/>
          <p:nvPr/>
        </p:nvSpPr>
        <p:spPr bwMode="auto">
          <a:xfrm>
            <a:off x="413538" y="4724350"/>
            <a:ext cx="8316924" cy="1656978"/>
          </a:xfrm>
          <a:prstGeom prst="rect">
            <a:avLst/>
          </a:prstGeom>
          <a:solidFill>
            <a:srgbClr val="92D05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593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63FAD9F-EF24-48C4-8E41-0B4E51355BE2}"/>
              </a:ext>
            </a:extLst>
          </p:cNvPr>
          <p:cNvSpPr/>
          <p:nvPr/>
        </p:nvSpPr>
        <p:spPr bwMode="auto">
          <a:xfrm>
            <a:off x="440541" y="1125538"/>
            <a:ext cx="8316924" cy="2159445"/>
          </a:xfrm>
          <a:prstGeom prst="rect">
            <a:avLst/>
          </a:prstGeom>
          <a:solidFill>
            <a:srgbClr val="FFC0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280149-C78F-7296-F8E0-5BF4E6286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Multiple Constructors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F55B0-A243-6EA1-4BEF-91AC9B8F77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535" y="1125539"/>
            <a:ext cx="8370930" cy="5399090"/>
          </a:xfrm>
        </p:spPr>
        <p:txBody>
          <a:bodyPr>
            <a:normAutofit lnSpcReduction="10000"/>
          </a:bodyPr>
          <a:lstStyle/>
          <a:p>
            <a:pPr marL="360363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900" b="1" dirty="0">
                <a:solidFill>
                  <a:srgbClr val="00B050"/>
                </a:solidFill>
                <a:latin typeface="CourierNewPSMT"/>
              </a:rPr>
              <a:t>// Constructors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Account() {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900" b="1" dirty="0">
              <a:solidFill>
                <a:srgbClr val="000000"/>
              </a:solidFill>
              <a:latin typeface="CourierNewPSMT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1900" b="1" i="0" u="none" strike="noStrike" kern="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1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9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0363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class 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AccountTest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{</a:t>
            </a:r>
          </a:p>
          <a:p>
            <a:pPr marL="360363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static void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main(String[] 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args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Account(1, 100,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Account();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2;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200;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endParaRPr lang="en-US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498403-045E-6617-44C8-5569FF40566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12</a:t>
            </a:fld>
            <a:endParaRPr lang="en-US" altLang="tr-T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C5E512-6914-E3C8-180D-127079F0A847}"/>
              </a:ext>
            </a:extLst>
          </p:cNvPr>
          <p:cNvSpPr/>
          <p:nvPr/>
        </p:nvSpPr>
        <p:spPr bwMode="auto">
          <a:xfrm>
            <a:off x="440541" y="3501008"/>
            <a:ext cx="8316924" cy="2808312"/>
          </a:xfrm>
          <a:prstGeom prst="rect">
            <a:avLst/>
          </a:prstGeom>
          <a:solidFill>
            <a:srgbClr val="00B0F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89FFC58-D5BC-1AC7-6267-F9E82B48F1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3253" y="5480529"/>
            <a:ext cx="2934109" cy="828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12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C924A-17A7-04E4-FE12-B2DFF82AD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Multiple Constructors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780B6-C390-79C6-5625-573734C0E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Can we have more than two overloaded constructors?</a:t>
            </a:r>
          </a:p>
          <a:p>
            <a:r>
              <a:rPr lang="en-GB" dirty="0"/>
              <a:t> </a:t>
            </a:r>
            <a:r>
              <a:rPr lang="en-GB" b="1" dirty="0"/>
              <a:t>Yes we can</a:t>
            </a:r>
            <a:r>
              <a:rPr lang="en-GB" dirty="0"/>
              <a:t>…</a:t>
            </a:r>
          </a:p>
          <a:p>
            <a:endParaRPr lang="en-GB" dirty="0"/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// Constructors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Account() {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1900" b="1" i="0" u="none" strike="noStrike" kern="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1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0</a:t>
            </a: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19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1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0</a:t>
            </a: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19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09625" lv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809625" algn="l"/>
              </a:tabLst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"TL"</a:t>
            </a: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1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EA8C0D-240F-82D6-A575-F595805257D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13</a:t>
            </a:fld>
            <a:endParaRPr lang="en-US" altLang="tr-T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3E92EE-737F-F68E-0824-DB26236F3267}"/>
              </a:ext>
            </a:extLst>
          </p:cNvPr>
          <p:cNvSpPr txBox="1"/>
          <p:nvPr/>
        </p:nvSpPr>
        <p:spPr>
          <a:xfrm>
            <a:off x="4860032" y="5201189"/>
            <a:ext cx="3870430" cy="1323439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marR="0" algn="l" rtl="0"/>
            <a:r>
              <a:rPr lang="en-US" sz="2000" b="0" i="0" u="none" strike="noStrike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All these constructors do the same thing which is creating an object, but what they assign to the class instances are different. </a:t>
            </a:r>
          </a:p>
        </p:txBody>
      </p:sp>
    </p:spTree>
    <p:extLst>
      <p:ext uri="{BB962C8B-B14F-4D97-AF65-F5344CB8AC3E}">
        <p14:creationId xmlns:p14="http://schemas.microsoft.com/office/powerpoint/2010/main" val="673369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436A1-DB28-90EA-A90C-2F50CC520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Bank Account – version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B52EB-8C0B-E3F3-E6A6-B8DF5F66D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363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class </a:t>
            </a:r>
            <a:r>
              <a:rPr kumimoji="1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AccountTest</a:t>
            </a:r>
            <a:r>
              <a:rPr kumimoji="1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{</a:t>
            </a:r>
          </a:p>
          <a:p>
            <a:pPr marL="360363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1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static void </a:t>
            </a:r>
            <a:r>
              <a:rPr kumimoji="1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main(String[] </a:t>
            </a:r>
            <a:r>
              <a:rPr kumimoji="1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args</a:t>
            </a:r>
            <a:r>
              <a:rPr kumimoji="1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Account(1, 100,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257300" inden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Account();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2;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200;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257300" inden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account3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Account(3);</a:t>
            </a:r>
          </a:p>
          <a:p>
            <a:pPr marL="1257300" inden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257300" inden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account4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Account(4,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"EURO"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.report(); 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.report(); </a:t>
            </a:r>
          </a:p>
          <a:p>
            <a:pPr marL="1257300" inden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account3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.report(); </a:t>
            </a:r>
          </a:p>
          <a:p>
            <a:pPr marL="1257300" inden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account4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.report(); </a:t>
            </a:r>
          </a:p>
          <a:p>
            <a:pPr marL="360363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1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0363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  <a:endParaRPr kumimoji="1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C522FA-FEF5-EA71-8618-EF6B94D3A2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14</a:t>
            </a:fld>
            <a:endParaRPr lang="en-US" altLang="tr-TR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4C29AF9-80AE-B61C-A2CD-858F918A6F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4048" y="4653136"/>
            <a:ext cx="3515216" cy="1619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150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D8E5D-15AC-E001-400D-5706A98A3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Lets add more to our account!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52461-89DC-0856-3992-D1400B763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interest rate (double)</a:t>
            </a:r>
          </a:p>
          <a:p>
            <a:endParaRPr lang="en-GB" dirty="0"/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number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currency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0363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interestRate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AE6F65-A156-1BCF-197E-41F28BBFF7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15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9182474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94D77-C009-33CC-356D-F506E3FF2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Modify the constructors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F2380-A09C-EC3E-5F36-8C29EDF94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// Constructors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1800" b="1" dirty="0">
                <a:solidFill>
                  <a:srgbClr val="000000"/>
                </a:solidFill>
                <a:latin typeface="CourierNewPSMT"/>
              </a:rPr>
              <a:t>()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{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interestRate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0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809625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interestRate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= 0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0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809625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interestRate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= 0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D333F5-8640-9271-9122-B7859D8D3D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16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232550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6B19996-59D6-4E6C-0BDA-3955363D3AE0}"/>
              </a:ext>
            </a:extLst>
          </p:cNvPr>
          <p:cNvSpPr/>
          <p:nvPr/>
        </p:nvSpPr>
        <p:spPr bwMode="auto">
          <a:xfrm>
            <a:off x="440541" y="5517232"/>
            <a:ext cx="8316924" cy="360040"/>
          </a:xfrm>
          <a:prstGeom prst="rect">
            <a:avLst/>
          </a:prstGeom>
          <a:solidFill>
            <a:srgbClr val="00B0F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82EFA9-9D68-9CDF-B15B-DE3DFD84B8DA}"/>
              </a:ext>
            </a:extLst>
          </p:cNvPr>
          <p:cNvSpPr/>
          <p:nvPr/>
        </p:nvSpPr>
        <p:spPr bwMode="auto">
          <a:xfrm>
            <a:off x="439028" y="2996952"/>
            <a:ext cx="8316924" cy="360040"/>
          </a:xfrm>
          <a:prstGeom prst="rect">
            <a:avLst/>
          </a:prstGeom>
          <a:solidFill>
            <a:srgbClr val="00B0F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8C00EA-2CCE-A277-A5ED-4116B53DC60A}"/>
              </a:ext>
            </a:extLst>
          </p:cNvPr>
          <p:cNvSpPr/>
          <p:nvPr/>
        </p:nvSpPr>
        <p:spPr bwMode="auto">
          <a:xfrm>
            <a:off x="440541" y="1125539"/>
            <a:ext cx="8316924" cy="1511053"/>
          </a:xfrm>
          <a:prstGeom prst="rect">
            <a:avLst/>
          </a:prstGeom>
          <a:solidFill>
            <a:srgbClr val="FFC0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0C4099-74A6-1E29-4423-2535A8468F5C}"/>
              </a:ext>
            </a:extLst>
          </p:cNvPr>
          <p:cNvSpPr/>
          <p:nvPr/>
        </p:nvSpPr>
        <p:spPr bwMode="auto">
          <a:xfrm>
            <a:off x="440541" y="3645024"/>
            <a:ext cx="8316924" cy="1512168"/>
          </a:xfrm>
          <a:prstGeom prst="rect">
            <a:avLst/>
          </a:prstGeom>
          <a:solidFill>
            <a:srgbClr val="FFC0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3B687F-64DD-0533-814A-A554DE63B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 more constructors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0CA07-B74D-350B-CDE4-87AA4BD228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interestRate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= 0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800" b="1" dirty="0">
                <a:latin typeface="CourierNewPSMT"/>
              </a:rPr>
              <a:t>}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endParaRPr lang="en-US" sz="1800" dirty="0"/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	Account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account5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Account(5, 200,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endParaRPr lang="en-GB" sz="1800" dirty="0"/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0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interestRate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=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192881" marR="0" lvl="0" indent="-192881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endParaRPr kumimoji="1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	Account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account6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Account(6, 0.02,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endParaRPr lang="en-GB" sz="1000" dirty="0"/>
          </a:p>
          <a:p>
            <a:r>
              <a:rPr lang="en-GB" b="1" dirty="0"/>
              <a:t>Do you see any problem?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6C1B05-016A-250E-CCC7-6064FEABB82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17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49277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5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43282-A2A7-4EA3-5BB0-C42785151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 more constructors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07C02-F70E-6231-991E-43310B8D0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have multiple constructors as long as they have different argument lists. </a:t>
            </a: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 </a:t>
            </a:r>
            <a:r>
              <a:rPr kumimoji="0" lang="en-US" sz="1600" b="1" i="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1600" b="1" i="0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sz="1600" b="1" i="0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600" b="1" i="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600" b="1" i="0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sz="1600" b="1" i="0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0" lang="en-US" sz="1600" b="1" i="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600" b="1" i="0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1600" b="1" i="0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600" b="1" i="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{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interestRate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= 0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 (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0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interestRate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= </a:t>
            </a: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endParaRPr lang="en-US" dirty="0"/>
          </a:p>
          <a:p>
            <a:r>
              <a:rPr lang="en-US" dirty="0"/>
              <a:t>System differentiates constructors based on their argument lists, therefore two constructors with same argument list cause compiler error. </a:t>
            </a:r>
          </a:p>
          <a:p>
            <a:pPr lvl="1"/>
            <a:r>
              <a:rPr lang="en-US" dirty="0"/>
              <a:t>Duplicate method error!</a:t>
            </a:r>
          </a:p>
          <a:p>
            <a:endParaRPr lang="en-US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287AF7-5A66-CA34-1380-D9B999CC6F8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18</a:t>
            </a:fld>
            <a:endParaRPr lang="en-US" altLang="tr-TR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CED76A4-812E-9606-7067-3E1A65743E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0757" y="3645024"/>
            <a:ext cx="4953691" cy="137179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32D6185-5FFA-A034-46EF-A0804404033D}"/>
              </a:ext>
            </a:extLst>
          </p:cNvPr>
          <p:cNvSpPr txBox="1"/>
          <p:nvPr/>
        </p:nvSpPr>
        <p:spPr>
          <a:xfrm>
            <a:off x="5508104" y="6124519"/>
            <a:ext cx="252028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2000" b="0" i="0" u="none" strike="noStrike" dirty="0">
                <a:solidFill>
                  <a:srgbClr val="00B0F0"/>
                </a:solidFill>
                <a:cs typeface="Arial" panose="020B0604020202020204" pitchFamily="34" charset="0"/>
              </a:rPr>
              <a:t>Any idea to fix this?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479A629-B569-2AE8-46D5-6F58DC091ED3}"/>
              </a:ext>
            </a:extLst>
          </p:cNvPr>
          <p:cNvCxnSpPr/>
          <p:nvPr/>
        </p:nvCxnSpPr>
        <p:spPr bwMode="auto">
          <a:xfrm>
            <a:off x="2771800" y="2204864"/>
            <a:ext cx="3168352" cy="0"/>
          </a:xfrm>
          <a:prstGeom prst="line">
            <a:avLst/>
          </a:prstGeom>
          <a:ln>
            <a:solidFill>
              <a:srgbClr val="FF0000"/>
            </a:solidFill>
            <a:headEnd type="none" w="sm" len="sm"/>
            <a:tailEnd type="none" w="sm" len="sm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64E1AF6-4DEA-9C79-7C4E-A6C71006BA42}"/>
              </a:ext>
            </a:extLst>
          </p:cNvPr>
          <p:cNvCxnSpPr/>
          <p:nvPr/>
        </p:nvCxnSpPr>
        <p:spPr bwMode="auto">
          <a:xfrm>
            <a:off x="2771800" y="3501008"/>
            <a:ext cx="3168352" cy="0"/>
          </a:xfrm>
          <a:prstGeom prst="line">
            <a:avLst/>
          </a:prstGeom>
          <a:ln>
            <a:solidFill>
              <a:srgbClr val="FF0000"/>
            </a:solidFill>
            <a:headEnd type="none" w="sm" len="sm"/>
            <a:tailEnd type="none" w="sm" len="sm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966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43282-A2A7-4EA3-5BB0-C42785151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Multiple Constructors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07C02-F70E-6231-991E-43310B8D0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 (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interestRate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= 0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1950" lv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361950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 (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2000" b="1" dirty="0">
                <a:solidFill>
                  <a:srgbClr val="000000"/>
                </a:solidFill>
                <a:latin typeface="CourierNewPSMT"/>
              </a:rPr>
              <a:t>,</a:t>
            </a:r>
            <a:r>
              <a:rPr kumimoji="0" lang="en-US" sz="20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kumimoji="0" lang="en-US" sz="2000" b="1" dirty="0">
                <a:solidFill>
                  <a:srgbClr val="000000"/>
                </a:solidFill>
                <a:latin typeface="CourierNewPSMT"/>
              </a:rPr>
              <a:t>String</a:t>
            </a:r>
            <a:r>
              <a:rPr kumimoji="0" lang="en-US" sz="20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kumimoji="0" lang="en-US" sz="2000" b="1" dirty="0">
                <a:solidFill>
                  <a:srgbClr val="996633"/>
                </a:solidFill>
                <a:latin typeface="CourierNewPSMT"/>
              </a:rPr>
              <a:t>c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0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interestRate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=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endParaRPr lang="en-GB" dirty="0"/>
          </a:p>
          <a:p>
            <a:r>
              <a:rPr lang="en-US" dirty="0"/>
              <a:t>Same type of arguments, but their order is different!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287AF7-5A66-CA34-1380-D9B999CC6F8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19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885556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B5D50030-49A4-D6D8-9FD6-891AB82A5A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98AA87BB-7DBE-1A47-AE09-0526B11C16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US" altLang="tr-TR" sz="4950" dirty="0">
              <a:solidFill>
                <a:srgbClr val="00B0F0"/>
              </a:solidFill>
            </a:endParaRPr>
          </a:p>
          <a:p>
            <a:pPr algn="ctr">
              <a:buFontTx/>
              <a:buNone/>
            </a:pPr>
            <a:endParaRPr lang="en-US" altLang="tr-TR" sz="4950" dirty="0">
              <a:solidFill>
                <a:srgbClr val="00B0F0"/>
              </a:solidFill>
            </a:endParaRPr>
          </a:p>
          <a:p>
            <a:pPr algn="ctr">
              <a:buFontTx/>
              <a:buNone/>
            </a:pPr>
            <a:r>
              <a:rPr lang="en-US" altLang="tr-TR" sz="4950" b="1" dirty="0">
                <a:solidFill>
                  <a:srgbClr val="00B0F0"/>
                </a:solidFill>
              </a:rPr>
              <a:t>Constructors</a:t>
            </a:r>
          </a:p>
          <a:p>
            <a:pPr algn="ctr">
              <a:buFontTx/>
              <a:buNone/>
            </a:pPr>
            <a:r>
              <a:rPr lang="en-US" altLang="tr-TR" sz="4950" b="1" dirty="0">
                <a:solidFill>
                  <a:srgbClr val="00B0F0"/>
                </a:solidFill>
              </a:rPr>
              <a:t>And</a:t>
            </a:r>
          </a:p>
          <a:p>
            <a:pPr algn="ctr">
              <a:buFontTx/>
              <a:buNone/>
            </a:pPr>
            <a:r>
              <a:rPr lang="en-US" altLang="tr-TR" sz="4950" b="1" dirty="0">
                <a:solidFill>
                  <a:srgbClr val="00B0F0"/>
                </a:solidFill>
              </a:rPr>
              <a:t>Method Overloading</a:t>
            </a:r>
            <a:endParaRPr lang="en-US" altLang="tr-TR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77D6015C-5A90-5754-EA10-E5F4313E5C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57213" indent="-214313">
              <a:spcBef>
                <a:spcPct val="20000"/>
              </a:spcBef>
              <a:buChar char="–"/>
              <a:defRPr kumimoji="1" sz="2100">
                <a:solidFill>
                  <a:srgbClr val="FF3300"/>
                </a:solidFill>
                <a:latin typeface="Times New Roman" panose="02020603050405020304" pitchFamily="18" charset="0"/>
              </a:defRPr>
            </a:lvl2pPr>
            <a:lvl3pPr marL="857250" indent="-171450">
              <a:spcBef>
                <a:spcPct val="20000"/>
              </a:spcBef>
              <a:buChar char="•"/>
              <a:defRPr kumimoji="1" sz="1800">
                <a:solidFill>
                  <a:schemeClr val="accent2"/>
                </a:solidFill>
                <a:latin typeface="Times New Roman" panose="02020603050405020304" pitchFamily="18" charset="0"/>
              </a:defRPr>
            </a:lvl3pPr>
            <a:lvl4pPr marL="1200150" indent="-171450">
              <a:spcBef>
                <a:spcPct val="20000"/>
              </a:spcBef>
              <a:buChar char="–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43050" indent="-171450">
              <a:spcBef>
                <a:spcPct val="20000"/>
              </a:spcBef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2C95B791-DB99-4356-A537-772A09065FE2}" type="slidenum">
              <a:rPr kumimoji="0" lang="en-US" altLang="tr-TR" sz="900"/>
              <a:pPr>
                <a:spcBef>
                  <a:spcPct val="50000"/>
                </a:spcBef>
                <a:buFontTx/>
                <a:buNone/>
              </a:pPr>
              <a:t>2</a:t>
            </a:fld>
            <a:endParaRPr kumimoji="0" lang="en-US" altLang="tr-TR" sz="9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941CC-946F-5724-13FF-03B7D6AC9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Bank Account – version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FD831-D1B9-330D-0175-B255DA085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 careful when calling these functions!</a:t>
            </a:r>
          </a:p>
          <a:p>
            <a:endParaRPr lang="en-GB" dirty="0"/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Account(1, 100,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361950" inden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1950" inden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Account();</a:t>
            </a:r>
          </a:p>
          <a:p>
            <a:pPr marL="361950" inden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1950" inden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account3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Account(3);</a:t>
            </a:r>
          </a:p>
          <a:p>
            <a:pPr marL="361950" inden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1950" inden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account4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Account(4,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"EURO"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361950" inden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1950" inden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account5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Account(5, 200,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361950" inden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1950" inden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account6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Account(5,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2000" b="1" dirty="0">
                <a:solidFill>
                  <a:srgbClr val="000000"/>
                </a:solidFill>
                <a:latin typeface="CourierNewPSMT"/>
              </a:rPr>
              <a:t>, 0.02);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046451-4501-005A-55B8-33F6E2E570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20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0013042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8CA02-7E02-0C75-1C0E-218BF3D98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Bank Account – version 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BB79E-A170-C6FB-89B5-792AC33257D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21</a:t>
            </a:fld>
            <a:endParaRPr lang="en-US" altLang="tr-TR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5829F81-992D-89DC-39A7-B078A4BE9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125537"/>
            <a:ext cx="8352928" cy="5399091"/>
          </a:xfrm>
          <a:solidFill>
            <a:srgbClr val="FFECAF"/>
          </a:solidFill>
          <a:ln>
            <a:solidFill>
              <a:srgbClr val="FF9900"/>
            </a:solidFill>
          </a:ln>
        </p:spPr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Account() {</a:t>
            </a: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interestRate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=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0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0" algn="l"/>
              </a:tabLst>
              <a:defRPr/>
            </a:pP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interestRate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= 0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0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0" algn="l"/>
              </a:tabLst>
              <a:defRPr/>
            </a:pP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interestRate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= 0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F759B05-DE56-B2A9-8AD8-1C81CEE871B7}"/>
              </a:ext>
            </a:extLst>
          </p:cNvPr>
          <p:cNvSpPr txBox="1">
            <a:spLocks/>
          </p:cNvSpPr>
          <p:nvPr/>
        </p:nvSpPr>
        <p:spPr bwMode="auto">
          <a:xfrm>
            <a:off x="3851920" y="1127233"/>
            <a:ext cx="4896544" cy="2517791"/>
          </a:xfrm>
          <a:prstGeom prst="rect">
            <a:avLst/>
          </a:prstGeom>
          <a:solidFill>
            <a:srgbClr val="FFECAF"/>
          </a:solidFill>
          <a:ln>
            <a:solidFill>
              <a:srgbClr val="FF9900"/>
            </a:solidFill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192881" indent="-192881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17910" indent="-160735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–"/>
              <a:defRPr kumimoji="1" sz="210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18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00113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–"/>
              <a:defRPr kumimoji="1"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157288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12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14463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6pPr>
            <a:lvl7pPr marL="1671638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7pPr>
            <a:lvl8pPr marL="1928813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8pPr>
            <a:lvl9pPr marL="2185988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9pPr>
          </a:lstStyle>
          <a:p>
            <a:pPr marL="85725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tabLst>
                <a:tab pos="85725" algn="l"/>
              </a:tabLst>
              <a:defRPr/>
            </a:pPr>
            <a:r>
              <a:rPr kumimoji="0" lang="en-US" sz="1400" b="1" kern="0" dirty="0">
                <a:solidFill>
                  <a:srgbClr val="C00000"/>
                </a:solidFill>
                <a:latin typeface="CourierNewPSMT"/>
              </a:rPr>
              <a:t>public 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</a:rPr>
              <a:t>Account(</a:t>
            </a:r>
            <a:r>
              <a:rPr kumimoji="0" lang="en-US" sz="1400" b="1" kern="0" dirty="0">
                <a:solidFill>
                  <a:srgbClr val="C00000"/>
                </a:solidFill>
                <a:latin typeface="CourierNewPSMT"/>
              </a:rPr>
              <a:t>int</a:t>
            </a:r>
            <a:r>
              <a:rPr kumimoji="0" lang="en-US" sz="1400" b="1" kern="0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kumimoji="0" lang="en-US" sz="1400" b="1" kern="0" dirty="0">
                <a:solidFill>
                  <a:srgbClr val="996633"/>
                </a:solidFill>
                <a:latin typeface="CourierNewPSMT"/>
              </a:rPr>
              <a:t>n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</a:rPr>
              <a:t>,</a:t>
            </a:r>
            <a:r>
              <a:rPr kumimoji="0" lang="en-US" sz="1400" b="1" kern="0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kumimoji="0" lang="en-US" sz="1400" b="1" kern="0" dirty="0">
                <a:solidFill>
                  <a:srgbClr val="C00000"/>
                </a:solidFill>
                <a:latin typeface="CourierNewPSMT"/>
              </a:rPr>
              <a:t>double</a:t>
            </a:r>
            <a:r>
              <a:rPr kumimoji="0" lang="en-US" sz="1400" b="1" kern="0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kumimoji="0" lang="en-US" sz="1400" b="1" kern="0" dirty="0">
                <a:solidFill>
                  <a:srgbClr val="996633"/>
                </a:solidFill>
                <a:latin typeface="CourierNewPSMT"/>
              </a:rPr>
              <a:t>b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</a:rPr>
              <a:t>,</a:t>
            </a:r>
            <a:r>
              <a:rPr kumimoji="0" lang="en-US" sz="1400" b="1" kern="0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</a:rPr>
              <a:t>String</a:t>
            </a:r>
            <a:r>
              <a:rPr kumimoji="0" lang="en-US" sz="1400" b="1" kern="0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kumimoji="0" lang="en-US" sz="1400" b="1" kern="0" dirty="0">
                <a:solidFill>
                  <a:srgbClr val="996633"/>
                </a:solidFill>
                <a:latin typeface="CourierNewPSMT"/>
              </a:rPr>
              <a:t>c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</a:rPr>
              <a:t>){</a:t>
            </a:r>
          </a:p>
          <a:p>
            <a:pPr marL="85725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tabLst>
                <a:tab pos="85725" algn="l"/>
              </a:tabLst>
              <a:defRPr/>
            </a:pPr>
            <a:r>
              <a:rPr kumimoji="0" lang="en-US" sz="1400" b="1" kern="0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number 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</a:rPr>
              <a:t>=</a:t>
            </a:r>
            <a:r>
              <a:rPr kumimoji="0" lang="en-US" sz="1400" kern="0" dirty="0">
                <a:solidFill>
                  <a:srgbClr val="000000"/>
                </a:solidFill>
                <a:latin typeface="CourierNewPSMT"/>
              </a:rPr>
              <a:t> </a:t>
            </a:r>
            <a:r>
              <a:rPr kumimoji="0" lang="en-US" sz="1400" b="1" kern="0" dirty="0">
                <a:solidFill>
                  <a:srgbClr val="996633"/>
                </a:solidFill>
                <a:latin typeface="CourierNewPSMT"/>
              </a:rPr>
              <a:t>n</a:t>
            </a:r>
            <a:r>
              <a:rPr kumimoji="0" lang="en-US" sz="1400" kern="0" dirty="0">
                <a:solidFill>
                  <a:srgbClr val="000000"/>
                </a:solidFill>
                <a:latin typeface="CourierNewPSMT"/>
              </a:rPr>
              <a:t>;</a:t>
            </a:r>
          </a:p>
          <a:p>
            <a:pPr marL="85725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tabLst>
                <a:tab pos="85725" algn="l"/>
              </a:tabLst>
              <a:defRPr/>
            </a:pPr>
            <a:r>
              <a:rPr kumimoji="0" lang="en-US" sz="1400" b="1" kern="0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balance 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</a:rPr>
              <a:t>=</a:t>
            </a:r>
            <a:r>
              <a:rPr kumimoji="0" lang="en-US" sz="1400" kern="0" dirty="0">
                <a:solidFill>
                  <a:srgbClr val="000000"/>
                </a:solidFill>
                <a:latin typeface="CourierNewPSMT"/>
              </a:rPr>
              <a:t> </a:t>
            </a:r>
            <a:r>
              <a:rPr kumimoji="0" lang="en-US" sz="1400" b="1" kern="0" dirty="0">
                <a:solidFill>
                  <a:srgbClr val="996633"/>
                </a:solidFill>
                <a:latin typeface="CourierNewPSMT"/>
              </a:rPr>
              <a:t>b</a:t>
            </a:r>
            <a:r>
              <a:rPr kumimoji="0" lang="en-US" sz="1400" kern="0" dirty="0">
                <a:solidFill>
                  <a:srgbClr val="000000"/>
                </a:solidFill>
                <a:latin typeface="CourierNewPSMT"/>
              </a:rPr>
              <a:t>;</a:t>
            </a:r>
            <a:endParaRPr kumimoji="0" lang="en-US" sz="1400" b="1" kern="0" dirty="0">
              <a:solidFill>
                <a:srgbClr val="FF9900"/>
              </a:solidFill>
            </a:endParaRPr>
          </a:p>
          <a:p>
            <a:pPr marL="85725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tabLst>
                <a:tab pos="85725" algn="l"/>
              </a:tabLst>
              <a:defRPr/>
            </a:pPr>
            <a:r>
              <a:rPr kumimoji="0" lang="en-US" sz="1400" b="1" kern="0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currency 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</a:rPr>
              <a:t>=</a:t>
            </a:r>
            <a:r>
              <a:rPr kumimoji="0" lang="en-US" sz="1400" kern="0" dirty="0">
                <a:solidFill>
                  <a:srgbClr val="000000"/>
                </a:solidFill>
                <a:latin typeface="CourierNewPSMT"/>
              </a:rPr>
              <a:t> </a:t>
            </a:r>
            <a:r>
              <a:rPr kumimoji="0" lang="en-US" sz="1400" b="1" kern="0" dirty="0">
                <a:solidFill>
                  <a:srgbClr val="996633"/>
                </a:solidFill>
                <a:latin typeface="CourierNewPSMT"/>
              </a:rPr>
              <a:t>c</a:t>
            </a:r>
            <a:r>
              <a:rPr kumimoji="0" lang="en-US" sz="1400" kern="0" dirty="0">
                <a:solidFill>
                  <a:srgbClr val="000000"/>
                </a:solidFill>
                <a:latin typeface="CourierNewPSMT"/>
              </a:rPr>
              <a:t>;</a:t>
            </a:r>
          </a:p>
          <a:p>
            <a:pPr marL="85725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tabLst>
                <a:tab pos="85725" algn="l"/>
              </a:tabLst>
              <a:defRPr/>
            </a:pPr>
            <a:r>
              <a:rPr kumimoji="0" lang="en-US" sz="1400" b="1" kern="0" dirty="0" err="1">
                <a:solidFill>
                  <a:srgbClr val="3366FF">
                    <a:lumMod val="75000"/>
                  </a:srgbClr>
                </a:solidFill>
                <a:latin typeface="CourierNewPSMT"/>
              </a:rPr>
              <a:t>interestRate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</a:rPr>
              <a:t> = 0</a:t>
            </a:r>
            <a:r>
              <a:rPr kumimoji="0" lang="en-US" sz="1400" kern="0" dirty="0">
                <a:solidFill>
                  <a:srgbClr val="000000"/>
                </a:solidFill>
                <a:latin typeface="CourierNewPSMT"/>
              </a:rPr>
              <a:t>;</a:t>
            </a:r>
          </a:p>
          <a:p>
            <a:pPr marL="85725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tabLst>
                <a:tab pos="85725" algn="l"/>
              </a:tabLst>
              <a:defRPr/>
            </a:pPr>
            <a:r>
              <a:rPr kumimoji="0" lang="en-US" sz="1400" b="1" kern="0" dirty="0">
                <a:solidFill>
                  <a:srgbClr val="000000"/>
                </a:solidFill>
                <a:latin typeface="CourierNewPSMT"/>
              </a:rPr>
              <a:t>}</a:t>
            </a:r>
          </a:p>
          <a:p>
            <a:pPr marL="85725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tabLst>
                <a:tab pos="85725" algn="l"/>
              </a:tabLst>
              <a:defRPr/>
            </a:pPr>
            <a:r>
              <a:rPr kumimoji="0" lang="en-US" sz="1400" b="1" kern="0" dirty="0">
                <a:solidFill>
                  <a:srgbClr val="C00000"/>
                </a:solidFill>
                <a:latin typeface="CourierNewPSMT"/>
              </a:rPr>
              <a:t>public 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</a:rPr>
              <a:t>Account(</a:t>
            </a:r>
            <a:r>
              <a:rPr kumimoji="0" lang="en-US" sz="1400" b="1" kern="0" dirty="0">
                <a:solidFill>
                  <a:srgbClr val="C00000"/>
                </a:solidFill>
                <a:latin typeface="CourierNewPSMT"/>
              </a:rPr>
              <a:t>int</a:t>
            </a:r>
            <a:r>
              <a:rPr kumimoji="0" lang="en-US" sz="1400" b="1" kern="0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kumimoji="0" lang="en-US" sz="1400" b="1" kern="0" dirty="0">
                <a:solidFill>
                  <a:srgbClr val="996633"/>
                </a:solidFill>
                <a:latin typeface="CourierNewPSMT"/>
              </a:rPr>
              <a:t>n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</a:rPr>
              <a:t>,</a:t>
            </a:r>
            <a:r>
              <a:rPr kumimoji="0" lang="en-US" sz="1400" b="1" kern="0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</a:rPr>
              <a:t>String</a:t>
            </a:r>
            <a:r>
              <a:rPr kumimoji="0" lang="en-US" sz="1400" b="1" kern="0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kumimoji="0" lang="en-US" sz="1400" b="1" kern="0" dirty="0">
                <a:solidFill>
                  <a:srgbClr val="996633"/>
                </a:solidFill>
                <a:latin typeface="CourierNewPSMT"/>
              </a:rPr>
              <a:t>c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</a:rPr>
              <a:t>,</a:t>
            </a:r>
            <a:r>
              <a:rPr kumimoji="0" lang="en-US" sz="1400" b="1" kern="0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kumimoji="0" lang="en-US" sz="1400" b="1" kern="0" dirty="0">
                <a:solidFill>
                  <a:srgbClr val="C00000"/>
                </a:solidFill>
                <a:latin typeface="CourierNewPSMT"/>
              </a:rPr>
              <a:t>double</a:t>
            </a:r>
            <a:r>
              <a:rPr kumimoji="0" lang="en-US" sz="1400" b="1" kern="0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kumimoji="0" lang="en-US" sz="1400" b="1" kern="0" dirty="0" err="1">
                <a:solidFill>
                  <a:srgbClr val="996633"/>
                </a:solidFill>
                <a:latin typeface="CourierNewPSMT"/>
              </a:rPr>
              <a:t>i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</a:rPr>
              <a:t>){</a:t>
            </a:r>
          </a:p>
          <a:p>
            <a:pPr marL="85725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tabLst>
                <a:tab pos="85725" algn="l"/>
              </a:tabLst>
              <a:defRPr/>
            </a:pPr>
            <a:r>
              <a:rPr kumimoji="0" lang="en-US" sz="1400" b="1" kern="0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number 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</a:rPr>
              <a:t>=</a:t>
            </a:r>
            <a:r>
              <a:rPr kumimoji="0" lang="en-US" sz="1400" kern="0" dirty="0">
                <a:solidFill>
                  <a:srgbClr val="000000"/>
                </a:solidFill>
                <a:latin typeface="CourierNewPSMT"/>
              </a:rPr>
              <a:t> </a:t>
            </a:r>
            <a:r>
              <a:rPr kumimoji="0" lang="en-US" sz="1400" b="1" kern="0" dirty="0">
                <a:solidFill>
                  <a:srgbClr val="996633"/>
                </a:solidFill>
                <a:latin typeface="CourierNewPSMT"/>
              </a:rPr>
              <a:t>n</a:t>
            </a:r>
            <a:r>
              <a:rPr kumimoji="0" lang="en-US" sz="1400" kern="0" dirty="0">
                <a:solidFill>
                  <a:srgbClr val="000000"/>
                </a:solidFill>
                <a:latin typeface="CourierNewPSMT"/>
              </a:rPr>
              <a:t>;</a:t>
            </a:r>
          </a:p>
          <a:p>
            <a:pPr marL="85725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tabLst>
                <a:tab pos="85725" algn="l"/>
              </a:tabLst>
              <a:defRPr/>
            </a:pPr>
            <a:r>
              <a:rPr kumimoji="0" lang="en-US" sz="1400" b="1" kern="0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balance 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</a:rPr>
              <a:t>= 0</a:t>
            </a:r>
            <a:r>
              <a:rPr kumimoji="0" lang="en-US" sz="1400" kern="0" dirty="0">
                <a:solidFill>
                  <a:srgbClr val="000000"/>
                </a:solidFill>
                <a:latin typeface="CourierNewPSMT"/>
              </a:rPr>
              <a:t>;</a:t>
            </a:r>
            <a:endParaRPr kumimoji="0" lang="en-US" sz="1400" b="1" kern="0" dirty="0">
              <a:solidFill>
                <a:srgbClr val="FF9900"/>
              </a:solidFill>
            </a:endParaRPr>
          </a:p>
          <a:p>
            <a:pPr marL="85725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tabLst>
                <a:tab pos="85725" algn="l"/>
              </a:tabLst>
              <a:defRPr/>
            </a:pPr>
            <a:r>
              <a:rPr kumimoji="0" lang="en-US" sz="1400" b="1" kern="0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currency 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</a:rPr>
              <a:t>=</a:t>
            </a:r>
            <a:r>
              <a:rPr kumimoji="0" lang="en-US" sz="1400" kern="0" dirty="0">
                <a:solidFill>
                  <a:srgbClr val="000000"/>
                </a:solidFill>
                <a:latin typeface="CourierNewPSMT"/>
              </a:rPr>
              <a:t> </a:t>
            </a:r>
            <a:r>
              <a:rPr kumimoji="0" lang="en-US" sz="1400" b="1" kern="0" dirty="0">
                <a:solidFill>
                  <a:srgbClr val="996633"/>
                </a:solidFill>
                <a:latin typeface="CourierNewPSMT"/>
              </a:rPr>
              <a:t>c</a:t>
            </a:r>
            <a:r>
              <a:rPr kumimoji="0" lang="en-US" sz="1400" kern="0" dirty="0">
                <a:solidFill>
                  <a:srgbClr val="000000"/>
                </a:solidFill>
                <a:latin typeface="CourierNewPSMT"/>
              </a:rPr>
              <a:t>;</a:t>
            </a:r>
          </a:p>
          <a:p>
            <a:pPr marL="85725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tabLst>
                <a:tab pos="85725" algn="l"/>
              </a:tabLst>
              <a:defRPr/>
            </a:pPr>
            <a:r>
              <a:rPr kumimoji="0" lang="en-US" sz="1400" b="1" kern="0" dirty="0" err="1">
                <a:solidFill>
                  <a:srgbClr val="3366FF">
                    <a:lumMod val="75000"/>
                  </a:srgbClr>
                </a:solidFill>
                <a:latin typeface="CourierNewPSMT"/>
              </a:rPr>
              <a:t>interestRate</a:t>
            </a:r>
            <a:r>
              <a:rPr kumimoji="0" lang="en-US" sz="1400" b="1" kern="0" dirty="0">
                <a:solidFill>
                  <a:srgbClr val="000000"/>
                </a:solidFill>
                <a:latin typeface="CourierNewPSMT"/>
              </a:rPr>
              <a:t> = </a:t>
            </a:r>
            <a:r>
              <a:rPr kumimoji="0" lang="en-US" sz="1400" b="1" kern="0" dirty="0" err="1">
                <a:solidFill>
                  <a:srgbClr val="996633"/>
                </a:solidFill>
                <a:latin typeface="CourierNewPSMT"/>
              </a:rPr>
              <a:t>i</a:t>
            </a:r>
            <a:r>
              <a:rPr kumimoji="0" lang="en-US" sz="1400" kern="0" dirty="0">
                <a:solidFill>
                  <a:srgbClr val="000000"/>
                </a:solidFill>
                <a:latin typeface="CourierNewPSMT"/>
              </a:rPr>
              <a:t>;</a:t>
            </a:r>
          </a:p>
          <a:p>
            <a:pPr marL="85725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tabLst>
                <a:tab pos="85725" algn="l"/>
              </a:tabLst>
              <a:defRPr/>
            </a:pPr>
            <a:r>
              <a:rPr kumimoji="0" lang="en-US" sz="1400" b="1" kern="0" dirty="0">
                <a:solidFill>
                  <a:srgbClr val="000000"/>
                </a:solidFill>
                <a:latin typeface="CourierNewPSMT"/>
              </a:rPr>
              <a:t>}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EA18452-8AF8-5D14-B361-B3E3EEEE091E}"/>
              </a:ext>
            </a:extLst>
          </p:cNvPr>
          <p:cNvSpPr txBox="1">
            <a:spLocks/>
          </p:cNvSpPr>
          <p:nvPr/>
        </p:nvSpPr>
        <p:spPr bwMode="auto">
          <a:xfrm>
            <a:off x="3851920" y="4077072"/>
            <a:ext cx="4896544" cy="2447556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62500" lnSpcReduction="20000"/>
          </a:bodyPr>
          <a:lstStyle>
            <a:lvl1pPr marL="192881" indent="-192881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17910" indent="-160735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–"/>
              <a:defRPr kumimoji="1" sz="210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18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00113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–"/>
              <a:defRPr kumimoji="1"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157288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12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14463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6pPr>
            <a:lvl7pPr marL="1671638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7pPr>
            <a:lvl8pPr marL="1928813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8pPr>
            <a:lvl9pPr marL="2185988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9pPr>
          </a:lstStyle>
          <a:p>
            <a:pPr marL="11113" indent="-11113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2000" b="1" kern="0" dirty="0">
                <a:solidFill>
                  <a:srgbClr val="000000"/>
                </a:solidFill>
                <a:latin typeface="CourierNewPSMT"/>
              </a:rPr>
              <a:t>Account</a:t>
            </a:r>
            <a:r>
              <a:rPr kumimoji="0" lang="en-US" sz="2000" b="1" kern="0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kumimoji="0" lang="en-US" sz="2000" b="1" kern="0" dirty="0">
                <a:solidFill>
                  <a:srgbClr val="996633"/>
                </a:solidFill>
                <a:latin typeface="CourierNewPSMT"/>
              </a:rPr>
              <a:t>account1</a:t>
            </a:r>
            <a:r>
              <a:rPr kumimoji="0" lang="en-US" sz="2000" b="1" kern="0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kumimoji="0" lang="en-US" sz="2000" b="1" kern="0" dirty="0">
                <a:solidFill>
                  <a:srgbClr val="000000"/>
                </a:solidFill>
                <a:latin typeface="CourierNewPSMT"/>
              </a:rPr>
              <a:t>= </a:t>
            </a:r>
            <a:r>
              <a:rPr kumimoji="0" lang="en-US" sz="2000" b="1" kern="0" dirty="0">
                <a:solidFill>
                  <a:srgbClr val="C00000"/>
                </a:solidFill>
                <a:latin typeface="CourierNewPSMT"/>
              </a:rPr>
              <a:t>new</a:t>
            </a:r>
            <a:r>
              <a:rPr kumimoji="0" lang="en-US" sz="2000" b="1" kern="0" dirty="0">
                <a:solidFill>
                  <a:srgbClr val="000000"/>
                </a:solidFill>
                <a:latin typeface="CourierNewPSMT"/>
              </a:rPr>
              <a:t> Account(1, 100, </a:t>
            </a:r>
            <a:r>
              <a:rPr kumimoji="0" lang="en-US" sz="2000" b="1" kern="0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"TL"</a:t>
            </a:r>
            <a:r>
              <a:rPr kumimoji="0" lang="en-US" sz="2000" b="1" kern="0" dirty="0">
                <a:solidFill>
                  <a:srgbClr val="000000"/>
                </a:solidFill>
                <a:latin typeface="CourierNewPSMT"/>
              </a:rPr>
              <a:t>);</a:t>
            </a:r>
          </a:p>
          <a:p>
            <a:pPr marL="11113" indent="-11113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endParaRPr kumimoji="0" lang="en-US" sz="2000" b="1" kern="0" dirty="0">
              <a:solidFill>
                <a:srgbClr val="000000"/>
              </a:solidFill>
              <a:latin typeface="CourierNewPSMT"/>
            </a:endParaRPr>
          </a:p>
          <a:p>
            <a:pPr marL="11113" indent="-11113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2000" b="1" kern="0" dirty="0">
                <a:solidFill>
                  <a:srgbClr val="000000"/>
                </a:solidFill>
                <a:latin typeface="CourierNewPSMT"/>
              </a:rPr>
              <a:t>Account</a:t>
            </a:r>
            <a:r>
              <a:rPr kumimoji="0" lang="en-US" sz="2000" b="1" kern="0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kumimoji="0" lang="en-US" sz="2000" b="1" kern="0" dirty="0">
                <a:solidFill>
                  <a:srgbClr val="996633"/>
                </a:solidFill>
                <a:latin typeface="CourierNewPSMT"/>
              </a:rPr>
              <a:t>account2</a:t>
            </a:r>
            <a:r>
              <a:rPr kumimoji="0" lang="en-US" sz="2000" b="1" kern="0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kumimoji="0" lang="en-US" sz="2000" b="1" kern="0" dirty="0">
                <a:solidFill>
                  <a:srgbClr val="000000"/>
                </a:solidFill>
                <a:latin typeface="CourierNewPSMT"/>
              </a:rPr>
              <a:t>= </a:t>
            </a:r>
            <a:r>
              <a:rPr kumimoji="0" lang="en-US" sz="2000" b="1" kern="0" dirty="0">
                <a:solidFill>
                  <a:srgbClr val="C00000"/>
                </a:solidFill>
                <a:latin typeface="CourierNewPSMT"/>
              </a:rPr>
              <a:t>new</a:t>
            </a:r>
            <a:r>
              <a:rPr kumimoji="0" lang="en-US" sz="2000" b="1" kern="0" dirty="0">
                <a:solidFill>
                  <a:srgbClr val="000000"/>
                </a:solidFill>
                <a:latin typeface="CourierNewPSMT"/>
              </a:rPr>
              <a:t> Account();</a:t>
            </a:r>
          </a:p>
          <a:p>
            <a:pPr marL="11113" indent="-11113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endParaRPr kumimoji="0" lang="en-US" sz="2000" b="1" kern="0" dirty="0">
              <a:solidFill>
                <a:srgbClr val="000000"/>
              </a:solidFill>
              <a:latin typeface="CourierNewPSMT"/>
            </a:endParaRPr>
          </a:p>
          <a:p>
            <a:pPr marL="11113" indent="-11113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2000" b="1" kern="0" dirty="0">
                <a:solidFill>
                  <a:srgbClr val="000000"/>
                </a:solidFill>
                <a:latin typeface="CourierNewPSMT"/>
              </a:rPr>
              <a:t>Account</a:t>
            </a:r>
            <a:r>
              <a:rPr kumimoji="0" lang="en-US" sz="2000" b="1" kern="0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kumimoji="0" lang="en-US" sz="2000" b="1" kern="0" dirty="0">
                <a:solidFill>
                  <a:srgbClr val="996633"/>
                </a:solidFill>
                <a:latin typeface="CourierNewPSMT"/>
              </a:rPr>
              <a:t>account3</a:t>
            </a:r>
            <a:r>
              <a:rPr kumimoji="0" lang="en-US" sz="2000" b="1" kern="0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kumimoji="0" lang="en-US" sz="2000" b="1" kern="0" dirty="0">
                <a:solidFill>
                  <a:srgbClr val="000000"/>
                </a:solidFill>
                <a:latin typeface="CourierNewPSMT"/>
              </a:rPr>
              <a:t>= </a:t>
            </a:r>
            <a:r>
              <a:rPr kumimoji="0" lang="en-US" sz="2000" b="1" kern="0" dirty="0">
                <a:solidFill>
                  <a:srgbClr val="C00000"/>
                </a:solidFill>
                <a:latin typeface="CourierNewPSMT"/>
              </a:rPr>
              <a:t>new</a:t>
            </a:r>
            <a:r>
              <a:rPr kumimoji="0" lang="en-US" sz="2000" b="1" kern="0" dirty="0">
                <a:solidFill>
                  <a:srgbClr val="000000"/>
                </a:solidFill>
                <a:latin typeface="CourierNewPSMT"/>
              </a:rPr>
              <a:t> Account(3);</a:t>
            </a:r>
          </a:p>
          <a:p>
            <a:pPr marL="11113" indent="-11113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endParaRPr kumimoji="0" lang="en-US" sz="2000" b="1" kern="0" dirty="0">
              <a:solidFill>
                <a:srgbClr val="000000"/>
              </a:solidFill>
              <a:latin typeface="CourierNewPSMT"/>
            </a:endParaRPr>
          </a:p>
          <a:p>
            <a:pPr marL="11113" indent="-11113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2000" b="1" kern="0" dirty="0">
                <a:solidFill>
                  <a:srgbClr val="000000"/>
                </a:solidFill>
                <a:latin typeface="CourierNewPSMT"/>
              </a:rPr>
              <a:t>Account</a:t>
            </a:r>
            <a:r>
              <a:rPr kumimoji="0" lang="en-US" sz="2000" b="1" kern="0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kumimoji="0" lang="en-US" sz="2000" b="1" kern="0" dirty="0">
                <a:solidFill>
                  <a:srgbClr val="996633"/>
                </a:solidFill>
                <a:latin typeface="CourierNewPSMT"/>
              </a:rPr>
              <a:t>account4</a:t>
            </a:r>
            <a:r>
              <a:rPr kumimoji="0" lang="en-US" sz="2000" b="1" kern="0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kumimoji="0" lang="en-US" sz="2000" b="1" kern="0" dirty="0">
                <a:solidFill>
                  <a:srgbClr val="000000"/>
                </a:solidFill>
                <a:latin typeface="CourierNewPSMT"/>
              </a:rPr>
              <a:t>= </a:t>
            </a:r>
            <a:r>
              <a:rPr kumimoji="0" lang="en-US" sz="2000" b="1" kern="0" dirty="0">
                <a:solidFill>
                  <a:srgbClr val="C00000"/>
                </a:solidFill>
                <a:latin typeface="CourierNewPSMT"/>
              </a:rPr>
              <a:t>new</a:t>
            </a:r>
            <a:r>
              <a:rPr kumimoji="0" lang="en-US" sz="2000" b="1" kern="0" dirty="0">
                <a:solidFill>
                  <a:srgbClr val="000000"/>
                </a:solidFill>
                <a:latin typeface="CourierNewPSMT"/>
              </a:rPr>
              <a:t> Account(4, </a:t>
            </a:r>
            <a:r>
              <a:rPr kumimoji="0" lang="en-US" sz="2000" b="1" kern="0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"EURO"</a:t>
            </a:r>
            <a:r>
              <a:rPr kumimoji="0" lang="en-US" sz="2000" b="1" kern="0" dirty="0">
                <a:solidFill>
                  <a:srgbClr val="000000"/>
                </a:solidFill>
                <a:latin typeface="CourierNewPSMT"/>
              </a:rPr>
              <a:t>);</a:t>
            </a:r>
          </a:p>
          <a:p>
            <a:pPr marL="11113" indent="-11113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endParaRPr kumimoji="0" lang="en-US" sz="2000" b="1" kern="0" dirty="0">
              <a:solidFill>
                <a:srgbClr val="000000"/>
              </a:solidFill>
              <a:latin typeface="CourierNewPSMT"/>
            </a:endParaRPr>
          </a:p>
          <a:p>
            <a:pPr marL="11113" indent="-11113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2000" b="1" kern="0" dirty="0">
                <a:solidFill>
                  <a:srgbClr val="000000"/>
                </a:solidFill>
                <a:latin typeface="CourierNewPSMT"/>
              </a:rPr>
              <a:t>Account</a:t>
            </a:r>
            <a:r>
              <a:rPr kumimoji="0" lang="en-US" sz="2000" b="1" kern="0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kumimoji="0" lang="en-US" sz="2000" b="1" kern="0" dirty="0">
                <a:solidFill>
                  <a:srgbClr val="996633"/>
                </a:solidFill>
                <a:latin typeface="CourierNewPSMT"/>
              </a:rPr>
              <a:t>account5</a:t>
            </a:r>
            <a:r>
              <a:rPr kumimoji="0" lang="en-US" sz="2000" b="1" kern="0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kumimoji="0" lang="en-US" sz="2000" b="1" kern="0" dirty="0">
                <a:solidFill>
                  <a:srgbClr val="000000"/>
                </a:solidFill>
                <a:latin typeface="CourierNewPSMT"/>
              </a:rPr>
              <a:t>= </a:t>
            </a:r>
            <a:r>
              <a:rPr kumimoji="0" lang="en-US" sz="2000" b="1" kern="0" dirty="0">
                <a:solidFill>
                  <a:srgbClr val="C00000"/>
                </a:solidFill>
                <a:latin typeface="CourierNewPSMT"/>
              </a:rPr>
              <a:t>new</a:t>
            </a:r>
            <a:r>
              <a:rPr kumimoji="0" lang="en-US" sz="2000" b="1" kern="0" dirty="0">
                <a:solidFill>
                  <a:srgbClr val="000000"/>
                </a:solidFill>
                <a:latin typeface="CourierNewPSMT"/>
              </a:rPr>
              <a:t> Account(5, 200, </a:t>
            </a:r>
            <a:r>
              <a:rPr kumimoji="0" lang="en-US" sz="2000" b="1" kern="0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"TL"</a:t>
            </a:r>
            <a:r>
              <a:rPr kumimoji="0" lang="en-US" sz="2000" b="1" kern="0" dirty="0">
                <a:solidFill>
                  <a:srgbClr val="000000"/>
                </a:solidFill>
                <a:latin typeface="CourierNewPSMT"/>
              </a:rPr>
              <a:t>);</a:t>
            </a:r>
          </a:p>
          <a:p>
            <a:pPr marL="11113" indent="-11113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endParaRPr kumimoji="0" lang="en-US" sz="2000" b="1" kern="0" dirty="0">
              <a:solidFill>
                <a:srgbClr val="000000"/>
              </a:solidFill>
              <a:latin typeface="CourierNewPSMT"/>
            </a:endParaRPr>
          </a:p>
          <a:p>
            <a:pPr marL="11113" indent="-11113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sz="2000" b="1" kern="0" dirty="0">
                <a:solidFill>
                  <a:srgbClr val="000000"/>
                </a:solidFill>
                <a:latin typeface="CourierNewPSMT"/>
              </a:rPr>
              <a:t>Account</a:t>
            </a:r>
            <a:r>
              <a:rPr kumimoji="0" lang="en-US" sz="2000" b="1" kern="0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kumimoji="0" lang="en-US" sz="2000" b="1" kern="0" dirty="0">
                <a:solidFill>
                  <a:srgbClr val="996633"/>
                </a:solidFill>
                <a:latin typeface="CourierNewPSMT"/>
              </a:rPr>
              <a:t>account6</a:t>
            </a:r>
            <a:r>
              <a:rPr kumimoji="0" lang="en-US" sz="2000" b="1" kern="0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kumimoji="0" lang="en-US" sz="2000" b="1" kern="0" dirty="0">
                <a:solidFill>
                  <a:srgbClr val="000000"/>
                </a:solidFill>
                <a:latin typeface="CourierNewPSMT"/>
              </a:rPr>
              <a:t>= </a:t>
            </a:r>
            <a:r>
              <a:rPr kumimoji="0" lang="en-US" sz="2000" b="1" kern="0" dirty="0">
                <a:solidFill>
                  <a:srgbClr val="C00000"/>
                </a:solidFill>
                <a:latin typeface="CourierNewPSMT"/>
              </a:rPr>
              <a:t>new</a:t>
            </a:r>
            <a:r>
              <a:rPr kumimoji="0" lang="en-US" sz="2000" b="1" kern="0" dirty="0">
                <a:solidFill>
                  <a:srgbClr val="000000"/>
                </a:solidFill>
                <a:latin typeface="CourierNewPSMT"/>
              </a:rPr>
              <a:t> Account(5, </a:t>
            </a:r>
            <a:r>
              <a:rPr kumimoji="0" lang="en-US" sz="2000" b="1" kern="0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"TL"</a:t>
            </a:r>
            <a:r>
              <a:rPr kumimoji="0" lang="en-US" sz="2000" b="1" kern="0" dirty="0">
                <a:solidFill>
                  <a:srgbClr val="000000"/>
                </a:solidFill>
                <a:latin typeface="CourierNewPSMT"/>
              </a:rPr>
              <a:t>, 0.02);</a:t>
            </a:r>
          </a:p>
        </p:txBody>
      </p:sp>
    </p:spTree>
    <p:extLst>
      <p:ext uri="{BB962C8B-B14F-4D97-AF65-F5344CB8AC3E}">
        <p14:creationId xmlns:p14="http://schemas.microsoft.com/office/powerpoint/2010/main" val="2793580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563CF-296D-B5A7-266B-79360CE80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Overloading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9937FC-B74F-D5DB-2284-84C5A8B45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overloaded the constructor.</a:t>
            </a:r>
          </a:p>
          <a:p>
            <a:r>
              <a:rPr lang="en-US" dirty="0"/>
              <a:t>Can we overload other methods as well?</a:t>
            </a:r>
          </a:p>
          <a:p>
            <a:r>
              <a:rPr lang="en-GB" dirty="0"/>
              <a:t> </a:t>
            </a:r>
            <a:r>
              <a:rPr lang="en-GB" b="1" dirty="0"/>
              <a:t>Yes, we can</a:t>
            </a:r>
            <a:r>
              <a:rPr lang="en-GB" dirty="0"/>
              <a:t>…</a:t>
            </a:r>
          </a:p>
          <a:p>
            <a:r>
              <a:rPr lang="en-GB" dirty="0"/>
              <a:t> </a:t>
            </a:r>
          </a:p>
          <a:p>
            <a:r>
              <a:rPr lang="en-GB" b="1" dirty="0"/>
              <a:t>Overloading deposit function</a:t>
            </a:r>
          </a:p>
          <a:p>
            <a:endParaRPr lang="en-GB" b="1" dirty="0"/>
          </a:p>
          <a:p>
            <a:pPr marL="8953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public void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deposit(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14382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}</a:t>
            </a:r>
          </a:p>
          <a:p>
            <a:pPr marL="8953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public void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deposit() {</a:t>
            </a:r>
          </a:p>
          <a:p>
            <a:pPr marL="14382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+ 0;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}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3902AF-6EFE-9865-770C-B5509C9D79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22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325519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563CF-296D-B5A7-266B-79360CE80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Bank Account – version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9937FC-B74F-D5DB-2284-84C5A8B45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void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deposit(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8953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  <a:endParaRPr kumimoji="0" lang="en-US" sz="1800" b="1" dirty="0">
              <a:solidFill>
                <a:srgbClr val="000000"/>
              </a:solidFill>
              <a:latin typeface="CourierNewPSMT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void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deposit() {</a:t>
            </a:r>
          </a:p>
          <a:p>
            <a:pPr marL="8953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+ 0;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0363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</a:p>
          <a:p>
            <a:pPr marL="1343025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static void 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main(String[] </a:t>
            </a: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args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Account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Account(1, 100,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Account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Account(2);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dirty="0">
                <a:solidFill>
                  <a:srgbClr val="996633"/>
                </a:solidFill>
                <a:latin typeface="CourierNewPSMT"/>
              </a:rPr>
              <a:t>	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.deposit(100);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account1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.deposit();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996633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account1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.report(); 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account2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.report(); </a:t>
            </a:r>
          </a:p>
          <a:p>
            <a:pPr marL="1343025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endParaRPr lang="en-GB" sz="1800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3902AF-6EFE-9865-770C-B5509C9D79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23</a:t>
            </a:fld>
            <a:endParaRPr lang="en-US" altLang="tr-T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E8528E-B919-07F6-73E2-92BB18876C7B}"/>
              </a:ext>
            </a:extLst>
          </p:cNvPr>
          <p:cNvSpPr/>
          <p:nvPr/>
        </p:nvSpPr>
        <p:spPr bwMode="auto">
          <a:xfrm>
            <a:off x="440541" y="1125537"/>
            <a:ext cx="8316924" cy="1655391"/>
          </a:xfrm>
          <a:prstGeom prst="rect">
            <a:avLst/>
          </a:prstGeom>
          <a:solidFill>
            <a:srgbClr val="FFC0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3280D36-88F3-9352-C23C-1FB69A3C76E8}"/>
              </a:ext>
            </a:extLst>
          </p:cNvPr>
          <p:cNvSpPr/>
          <p:nvPr/>
        </p:nvSpPr>
        <p:spPr bwMode="auto">
          <a:xfrm>
            <a:off x="439028" y="3068960"/>
            <a:ext cx="8316924" cy="3096344"/>
          </a:xfrm>
          <a:prstGeom prst="rect">
            <a:avLst/>
          </a:prstGeom>
          <a:solidFill>
            <a:srgbClr val="00B0F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9BA2396-B169-E2E8-19D7-5CF1B36954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2814" y="4842843"/>
            <a:ext cx="3777648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44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BD93A-A0F4-FD6E-5279-E2F56A602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Overloading deposit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D59CF-6158-19DB-18AA-B1411D0F6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addition to our two deposit methods, can we have the following method as well?</a:t>
            </a:r>
          </a:p>
          <a:p>
            <a:pPr marL="714375" marR="0" lvl="0" indent="-11113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4375" algn="l"/>
              </a:tabLst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714375" marR="0" lvl="0" indent="-11113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437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double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deposit(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m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1257300" marR="0" lvl="0" indent="-11113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57300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m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1257300" marR="0" lvl="0" indent="-11113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57300" algn="l"/>
              </a:tabLst>
              <a:defRPr/>
            </a:pPr>
            <a:r>
              <a:rPr kumimoji="0" lang="en-US" sz="2000" b="1" dirty="0">
                <a:solidFill>
                  <a:srgbClr val="C00000"/>
                </a:solidFill>
                <a:latin typeface="CourierNewPSMT"/>
              </a:rPr>
              <a:t>return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714375" marR="0" lvl="0" indent="-11113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437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  <a:endParaRPr lang="en-US" sz="2000" dirty="0"/>
          </a:p>
          <a:p>
            <a:endParaRPr lang="en-US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1B1422-C7FD-8B64-17ED-435177BB1D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24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362662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BD93A-A0F4-FD6E-5279-E2F56A602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Overloading deposit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D59CF-6158-19DB-18AA-B1411D0F6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14375" marR="0" lvl="0" indent="-11113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437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double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deposit(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1257300" marR="0" lvl="0" indent="-11113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57300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714375" marR="0" lvl="0" indent="-11113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437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  <a:endParaRPr lang="en-US" sz="2000" dirty="0"/>
          </a:p>
          <a:p>
            <a:pPr marL="714375" marR="0" lvl="0" indent="-11113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437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double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deposit(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m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1257300" marR="0" lvl="0" indent="-11113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57300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m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1257300" marR="0" lvl="0" indent="-11113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57300" algn="l"/>
              </a:tabLst>
              <a:defRPr/>
            </a:pPr>
            <a:r>
              <a:rPr kumimoji="0" lang="en-US" sz="2000" b="1" dirty="0">
                <a:solidFill>
                  <a:srgbClr val="C00000"/>
                </a:solidFill>
                <a:latin typeface="CourierNewPSMT"/>
              </a:rPr>
              <a:t>return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714375" marR="0" lvl="0" indent="-11113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437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  <a:endParaRPr lang="en-US" sz="2000" dirty="0"/>
          </a:p>
          <a:p>
            <a:pPr marL="714375" marR="0" lvl="0" indent="-11113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437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double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deposit() {</a:t>
            </a:r>
          </a:p>
          <a:p>
            <a:pPr marL="1257300" marR="0" lvl="0" indent="-11113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57300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+ 0;</a:t>
            </a:r>
          </a:p>
          <a:p>
            <a:pPr marL="714375" marR="0" lvl="0" indent="-11113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437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  <a:endParaRPr lang="en-US" sz="2000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Overloaded methods need to have different function arguments (parameter list)</a:t>
            </a:r>
          </a:p>
          <a:p>
            <a:pPr lvl="1"/>
            <a:r>
              <a:rPr lang="en-US" dirty="0"/>
              <a:t>If the arguments are same but the return type is different, we will still get compiler error</a:t>
            </a:r>
          </a:p>
          <a:p>
            <a:endParaRPr lang="en-US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1B1422-C7FD-8B64-17ED-435177BB1D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25</a:t>
            </a:fld>
            <a:endParaRPr lang="en-US" altLang="tr-TR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73EA510-3F4B-1E67-446A-4576458CDA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678"/>
          <a:stretch/>
        </p:blipFill>
        <p:spPr>
          <a:xfrm>
            <a:off x="3419872" y="3691938"/>
            <a:ext cx="5309424" cy="1105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947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8DB2A-C50D-237A-7B6D-F0D1184E0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www.javatpoint.com/method-overloading-in-java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A2C351-7599-2755-E630-3FD72F3BA8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Method Overloading is not possible by changing the return type of method only?</a:t>
            </a:r>
          </a:p>
          <a:p>
            <a:pPr lvl="1"/>
            <a:r>
              <a:rPr lang="en-US" dirty="0"/>
              <a:t>In java, method overloading is not possible by changing the return type of the method only because of ambiguity. </a:t>
            </a:r>
          </a:p>
          <a:p>
            <a:pPr lvl="2"/>
            <a:r>
              <a:rPr lang="en-US" dirty="0"/>
              <a:t>Let's see how ambiguity may occur:</a:t>
            </a:r>
          </a:p>
          <a:p>
            <a:pPr marL="714375" indent="0" algn="just">
              <a:buNone/>
            </a:pPr>
            <a:r>
              <a:rPr lang="en-GB" sz="1600" b="1" i="0" dirty="0">
                <a:solidFill>
                  <a:srgbClr val="0066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GB" sz="16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Adder{  </a:t>
            </a:r>
          </a:p>
          <a:p>
            <a:pPr marL="714375" indent="0" algn="just">
              <a:buNone/>
            </a:pPr>
            <a:r>
              <a:rPr lang="en-GB" sz="1600" b="1" i="0" dirty="0">
                <a:solidFill>
                  <a:srgbClr val="0066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GB" sz="16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GB" sz="1600" b="1" i="0" dirty="0">
                <a:solidFill>
                  <a:srgbClr val="0066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sz="16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add(</a:t>
            </a:r>
            <a:r>
              <a:rPr lang="en-GB" sz="1600" b="1" i="0" dirty="0">
                <a:solidFill>
                  <a:srgbClr val="0066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sz="16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GB" sz="1600" b="0" i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a,</a:t>
            </a:r>
            <a:r>
              <a:rPr lang="en-GB" sz="1600" b="1" i="0" dirty="0" err="1">
                <a:solidFill>
                  <a:srgbClr val="0066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sz="16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b){</a:t>
            </a:r>
            <a:r>
              <a:rPr lang="en-GB" sz="1600" b="1" i="0" dirty="0">
                <a:solidFill>
                  <a:srgbClr val="0066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GB" sz="16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GB" sz="1600" b="0" i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en-GB" sz="16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;}  </a:t>
            </a:r>
          </a:p>
          <a:p>
            <a:pPr marL="714375" indent="0" algn="just">
              <a:buNone/>
            </a:pPr>
            <a:r>
              <a:rPr lang="en-GB" sz="1600" b="1" i="0" dirty="0">
                <a:solidFill>
                  <a:srgbClr val="0066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GB" sz="16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GB" sz="1600" b="1" i="0" dirty="0">
                <a:solidFill>
                  <a:srgbClr val="0066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GB" sz="16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add(</a:t>
            </a:r>
            <a:r>
              <a:rPr lang="en-GB" sz="1600" b="1" i="0" dirty="0">
                <a:solidFill>
                  <a:srgbClr val="0066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sz="16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GB" sz="1600" b="0" i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a,</a:t>
            </a:r>
            <a:r>
              <a:rPr lang="en-GB" sz="1600" b="1" i="0" dirty="0" err="1">
                <a:solidFill>
                  <a:srgbClr val="0066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sz="16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b){</a:t>
            </a:r>
            <a:r>
              <a:rPr lang="en-GB" sz="1600" b="1" i="0" dirty="0">
                <a:solidFill>
                  <a:srgbClr val="0066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GB" sz="16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GB" sz="1600" b="0" i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en-GB" sz="16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;}  </a:t>
            </a:r>
          </a:p>
          <a:p>
            <a:pPr marL="714375" indent="0" algn="just">
              <a:buNone/>
            </a:pPr>
            <a:r>
              <a:rPr lang="en-GB" sz="16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  </a:t>
            </a:r>
          </a:p>
          <a:p>
            <a:pPr marL="714375" indent="0" algn="just">
              <a:buNone/>
            </a:pPr>
            <a:r>
              <a:rPr lang="en-GB" sz="1600" b="1" i="0" dirty="0">
                <a:solidFill>
                  <a:srgbClr val="0066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GB" sz="16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TestOverloading3{  </a:t>
            </a:r>
          </a:p>
          <a:p>
            <a:pPr marL="714375" indent="0" algn="just">
              <a:buNone/>
            </a:pPr>
            <a:r>
              <a:rPr lang="en-GB" sz="1600" b="1" i="0" dirty="0">
                <a:solidFill>
                  <a:srgbClr val="0066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GB" sz="16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GB" sz="1600" b="1" i="0" dirty="0">
                <a:solidFill>
                  <a:srgbClr val="0066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GB" sz="16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GB" sz="1600" b="1" i="0" dirty="0">
                <a:solidFill>
                  <a:srgbClr val="0066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GB" sz="16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main(String[] </a:t>
            </a:r>
            <a:r>
              <a:rPr lang="en-GB" sz="1600" b="0" i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GB" sz="16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){  </a:t>
            </a:r>
          </a:p>
          <a:p>
            <a:pPr marL="714375" indent="0" algn="just">
              <a:buNone/>
            </a:pPr>
            <a:r>
              <a:rPr lang="en-GB" sz="1600" b="0" i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GB" sz="16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600" b="0" i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Adder.add</a:t>
            </a:r>
            <a:r>
              <a:rPr lang="en-GB" sz="16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600" b="0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  <a:r>
              <a:rPr lang="en-GB" sz="16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GB" sz="1600" b="0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  <a:r>
              <a:rPr lang="en-GB" sz="16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r>
              <a:rPr lang="en-GB" sz="1600" b="0" i="0" dirty="0">
                <a:solidFill>
                  <a:srgbClr val="0082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//ambiguity</a:t>
            </a:r>
            <a:r>
              <a:rPr lang="en-GB" sz="16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</a:t>
            </a:r>
          </a:p>
          <a:p>
            <a:pPr marL="714375" indent="0" algn="just">
              <a:buNone/>
            </a:pPr>
            <a:r>
              <a:rPr lang="en-GB" sz="16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}}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r>
              <a:rPr lang="en-US" dirty="0"/>
              <a:t>Output</a:t>
            </a:r>
          </a:p>
          <a:p>
            <a:endParaRPr lang="en-US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EA470A-9974-521E-5D81-DB0890E5FCE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26</a:t>
            </a:fld>
            <a:endParaRPr lang="en-US" altLang="tr-TR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08D2FCB-3306-F8D3-60F7-79E0F81CD4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8057" y="5229200"/>
            <a:ext cx="5902405" cy="1285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720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FF1BD-F05C-E16D-3596-76C79CF54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www.javatpoint.com/method-overloading-in-java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A167C-035D-3ACD-BE29-18DA22436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Method Overloading and Type Promotion:</a:t>
            </a:r>
          </a:p>
          <a:p>
            <a:pPr lvl="1"/>
            <a:r>
              <a:rPr lang="en-US" dirty="0"/>
              <a:t>One type is promoted to another implicitly if no matching datatype is found. </a:t>
            </a:r>
          </a:p>
          <a:p>
            <a:pPr lvl="2"/>
            <a:r>
              <a:rPr lang="en-US" dirty="0"/>
              <a:t>As displayed in the diagram, byte can be </a:t>
            </a:r>
            <a:br>
              <a:rPr lang="en-US" dirty="0"/>
            </a:br>
            <a:r>
              <a:rPr lang="en-US" dirty="0"/>
              <a:t>promoted to short, int, long, float or double. </a:t>
            </a:r>
          </a:p>
          <a:p>
            <a:pPr lvl="2"/>
            <a:r>
              <a:rPr lang="en-US" dirty="0"/>
              <a:t>The short datatype can be promoted to int, </a:t>
            </a:r>
            <a:br>
              <a:rPr lang="en-US" dirty="0"/>
            </a:br>
            <a:r>
              <a:rPr lang="en-US" dirty="0"/>
              <a:t>long, float or double. </a:t>
            </a:r>
          </a:p>
          <a:p>
            <a:pPr lvl="2"/>
            <a:r>
              <a:rPr lang="en-US" dirty="0"/>
              <a:t>The char datatype can be promoted </a:t>
            </a:r>
            <a:br>
              <a:rPr lang="en-US" dirty="0"/>
            </a:br>
            <a:r>
              <a:rPr lang="en-US" dirty="0"/>
              <a:t>to int, long, float or double and so on.</a:t>
            </a:r>
          </a:p>
          <a:p>
            <a:pPr marL="0" lvl="2" indent="0">
              <a:buNone/>
            </a:pPr>
            <a:r>
              <a:rPr lang="en-US" sz="1600" dirty="0">
                <a:solidFill>
                  <a:srgbClr val="00B0F0"/>
                </a:solidFill>
                <a:ea typeface="+mn-ea"/>
              </a:rPr>
              <a:t>Example of Method Overloading with </a:t>
            </a:r>
            <a:r>
              <a:rPr lang="en-US" sz="1600" dirty="0" err="1">
                <a:solidFill>
                  <a:srgbClr val="00B0F0"/>
                </a:solidFill>
                <a:ea typeface="+mn-ea"/>
              </a:rPr>
              <a:t>TypePromotion</a:t>
            </a:r>
            <a:r>
              <a:rPr lang="en-US" sz="1600" dirty="0">
                <a:solidFill>
                  <a:srgbClr val="00B0F0"/>
                </a:solidFill>
                <a:ea typeface="+mn-ea"/>
              </a:rPr>
              <a:t>:</a:t>
            </a:r>
          </a:p>
          <a:p>
            <a:pPr marL="180975" indent="0" algn="just">
              <a:buNone/>
            </a:pPr>
            <a:r>
              <a:rPr lang="en-GB" sz="1900" b="1" i="0" dirty="0">
                <a:solidFill>
                  <a:srgbClr val="006699"/>
                </a:solidFill>
                <a:effectLst/>
                <a:latin typeface="inter-regular"/>
              </a:rPr>
              <a:t>class</a:t>
            </a:r>
            <a:r>
              <a:rPr lang="en-GB" sz="1900" b="0" i="0" dirty="0">
                <a:solidFill>
                  <a:srgbClr val="000000"/>
                </a:solidFill>
                <a:effectLst/>
                <a:latin typeface="inter-regular"/>
              </a:rPr>
              <a:t> OverloadingCalculation1{  </a:t>
            </a:r>
          </a:p>
          <a:p>
            <a:pPr marL="180975" indent="0" algn="just">
              <a:buNone/>
            </a:pPr>
            <a:r>
              <a:rPr lang="en-GB" sz="1900" dirty="0">
                <a:solidFill>
                  <a:srgbClr val="000000"/>
                </a:solidFill>
                <a:latin typeface="inter-regular"/>
              </a:rPr>
              <a:t>    </a:t>
            </a:r>
            <a:r>
              <a:rPr lang="en-GB" sz="1900" b="1" i="0" dirty="0">
                <a:solidFill>
                  <a:srgbClr val="006699"/>
                </a:solidFill>
                <a:effectLst/>
                <a:latin typeface="inter-regular"/>
              </a:rPr>
              <a:t>void</a:t>
            </a:r>
            <a:r>
              <a:rPr lang="en-GB" sz="1900" b="0" i="0" dirty="0">
                <a:solidFill>
                  <a:srgbClr val="000000"/>
                </a:solidFill>
                <a:effectLst/>
                <a:latin typeface="inter-regular"/>
              </a:rPr>
              <a:t> sum(</a:t>
            </a:r>
            <a:r>
              <a:rPr lang="en-GB" sz="1900" b="1" i="0" dirty="0">
                <a:solidFill>
                  <a:srgbClr val="006699"/>
                </a:solidFill>
                <a:effectLst/>
                <a:latin typeface="inter-regular"/>
              </a:rPr>
              <a:t>int</a:t>
            </a:r>
            <a:r>
              <a:rPr lang="en-GB" sz="1900" b="0" i="0" dirty="0">
                <a:solidFill>
                  <a:srgbClr val="000000"/>
                </a:solidFill>
                <a:effectLst/>
                <a:latin typeface="inter-regular"/>
              </a:rPr>
              <a:t> </a:t>
            </a:r>
            <a:r>
              <a:rPr lang="en-GB" sz="1900" b="0" i="0" dirty="0" err="1">
                <a:solidFill>
                  <a:srgbClr val="000000"/>
                </a:solidFill>
                <a:effectLst/>
                <a:latin typeface="inter-regular"/>
              </a:rPr>
              <a:t>a,</a:t>
            </a:r>
            <a:r>
              <a:rPr lang="en-GB" sz="1900" b="1" i="0" dirty="0" err="1">
                <a:solidFill>
                  <a:srgbClr val="006699"/>
                </a:solidFill>
                <a:effectLst/>
                <a:latin typeface="inter-regular"/>
              </a:rPr>
              <a:t>long</a:t>
            </a:r>
            <a:r>
              <a:rPr lang="en-GB" sz="1900" b="0" i="0" dirty="0">
                <a:solidFill>
                  <a:srgbClr val="000000"/>
                </a:solidFill>
                <a:effectLst/>
                <a:latin typeface="inter-regular"/>
              </a:rPr>
              <a:t> b){</a:t>
            </a:r>
            <a:r>
              <a:rPr lang="en-GB" sz="1900" b="0" i="0" dirty="0" err="1">
                <a:solidFill>
                  <a:srgbClr val="000000"/>
                </a:solidFill>
                <a:effectLst/>
                <a:latin typeface="inter-regular"/>
              </a:rPr>
              <a:t>System.out.println</a:t>
            </a:r>
            <a:r>
              <a:rPr lang="en-GB" sz="1900" b="0" i="0" dirty="0">
                <a:solidFill>
                  <a:srgbClr val="000000"/>
                </a:solidFill>
                <a:effectLst/>
                <a:latin typeface="inter-regular"/>
              </a:rPr>
              <a:t>(</a:t>
            </a:r>
            <a:r>
              <a:rPr lang="en-GB" sz="1900" b="0" i="0" dirty="0" err="1">
                <a:solidFill>
                  <a:srgbClr val="000000"/>
                </a:solidFill>
                <a:effectLst/>
                <a:latin typeface="inter-regular"/>
              </a:rPr>
              <a:t>a+b</a:t>
            </a:r>
            <a:r>
              <a:rPr lang="en-GB" sz="1900" b="0" i="0" dirty="0">
                <a:solidFill>
                  <a:srgbClr val="000000"/>
                </a:solidFill>
                <a:effectLst/>
                <a:latin typeface="inter-regular"/>
              </a:rPr>
              <a:t>);}  </a:t>
            </a:r>
          </a:p>
          <a:p>
            <a:pPr marL="180975" indent="0" algn="just">
              <a:buNone/>
            </a:pPr>
            <a:r>
              <a:rPr lang="en-GB" sz="1900" b="0" i="0" dirty="0">
                <a:solidFill>
                  <a:srgbClr val="000000"/>
                </a:solidFill>
                <a:effectLst/>
                <a:latin typeface="inter-regular"/>
              </a:rPr>
              <a:t>    </a:t>
            </a:r>
            <a:r>
              <a:rPr lang="en-GB" sz="1900" b="1" i="0" dirty="0">
                <a:solidFill>
                  <a:srgbClr val="006699"/>
                </a:solidFill>
                <a:effectLst/>
                <a:latin typeface="inter-regular"/>
              </a:rPr>
              <a:t>void</a:t>
            </a:r>
            <a:r>
              <a:rPr lang="en-GB" sz="1900" b="0" i="0" dirty="0">
                <a:solidFill>
                  <a:srgbClr val="000000"/>
                </a:solidFill>
                <a:effectLst/>
                <a:latin typeface="inter-regular"/>
              </a:rPr>
              <a:t> sum(</a:t>
            </a:r>
            <a:r>
              <a:rPr lang="en-GB" sz="1900" b="1" i="0" dirty="0">
                <a:solidFill>
                  <a:srgbClr val="006699"/>
                </a:solidFill>
                <a:effectLst/>
                <a:latin typeface="inter-regular"/>
              </a:rPr>
              <a:t>int</a:t>
            </a:r>
            <a:r>
              <a:rPr lang="en-GB" sz="1900" b="0" i="0" dirty="0">
                <a:solidFill>
                  <a:srgbClr val="000000"/>
                </a:solidFill>
                <a:effectLst/>
                <a:latin typeface="inter-regular"/>
              </a:rPr>
              <a:t> </a:t>
            </a:r>
            <a:r>
              <a:rPr lang="en-GB" sz="1900" b="0" i="0" dirty="0" err="1">
                <a:solidFill>
                  <a:srgbClr val="000000"/>
                </a:solidFill>
                <a:effectLst/>
                <a:latin typeface="inter-regular"/>
              </a:rPr>
              <a:t>a,</a:t>
            </a:r>
            <a:r>
              <a:rPr lang="en-GB" sz="1900" b="1" i="0" dirty="0" err="1">
                <a:solidFill>
                  <a:srgbClr val="006699"/>
                </a:solidFill>
                <a:effectLst/>
                <a:latin typeface="inter-regular"/>
              </a:rPr>
              <a:t>int</a:t>
            </a:r>
            <a:r>
              <a:rPr lang="en-GB" sz="1900" b="0" i="0" dirty="0">
                <a:solidFill>
                  <a:srgbClr val="000000"/>
                </a:solidFill>
                <a:effectLst/>
                <a:latin typeface="inter-regular"/>
              </a:rPr>
              <a:t> </a:t>
            </a:r>
            <a:r>
              <a:rPr lang="en-GB" sz="1900" b="0" i="0" dirty="0" err="1">
                <a:solidFill>
                  <a:srgbClr val="000000"/>
                </a:solidFill>
                <a:effectLst/>
                <a:latin typeface="inter-regular"/>
              </a:rPr>
              <a:t>b,</a:t>
            </a:r>
            <a:r>
              <a:rPr lang="en-GB" sz="1900" b="1" i="0" dirty="0" err="1">
                <a:solidFill>
                  <a:srgbClr val="006699"/>
                </a:solidFill>
                <a:effectLst/>
                <a:latin typeface="inter-regular"/>
              </a:rPr>
              <a:t>int</a:t>
            </a:r>
            <a:r>
              <a:rPr lang="en-GB" sz="1900" b="0" i="0" dirty="0">
                <a:solidFill>
                  <a:srgbClr val="000000"/>
                </a:solidFill>
                <a:effectLst/>
                <a:latin typeface="inter-regular"/>
              </a:rPr>
              <a:t> c){</a:t>
            </a:r>
            <a:r>
              <a:rPr lang="en-GB" sz="1900" b="0" i="0" dirty="0" err="1">
                <a:solidFill>
                  <a:srgbClr val="000000"/>
                </a:solidFill>
                <a:effectLst/>
                <a:latin typeface="inter-regular"/>
              </a:rPr>
              <a:t>System.out.println</a:t>
            </a:r>
            <a:r>
              <a:rPr lang="en-GB" sz="1900" b="0" i="0" dirty="0">
                <a:solidFill>
                  <a:srgbClr val="000000"/>
                </a:solidFill>
                <a:effectLst/>
                <a:latin typeface="inter-regular"/>
              </a:rPr>
              <a:t>(</a:t>
            </a:r>
            <a:r>
              <a:rPr lang="en-GB" sz="1900" b="0" i="0" dirty="0" err="1">
                <a:solidFill>
                  <a:srgbClr val="000000"/>
                </a:solidFill>
                <a:effectLst/>
                <a:latin typeface="inter-regular"/>
              </a:rPr>
              <a:t>a+b+c</a:t>
            </a:r>
            <a:r>
              <a:rPr lang="en-GB" sz="1900" b="0" i="0" dirty="0">
                <a:solidFill>
                  <a:srgbClr val="000000"/>
                </a:solidFill>
                <a:effectLst/>
                <a:latin typeface="inter-regular"/>
              </a:rPr>
              <a:t>);}  </a:t>
            </a:r>
          </a:p>
          <a:p>
            <a:pPr marL="180975" indent="0" algn="just">
              <a:buNone/>
            </a:pPr>
            <a:r>
              <a:rPr lang="en-GB" sz="1900" b="0" i="0" dirty="0">
                <a:solidFill>
                  <a:srgbClr val="000000"/>
                </a:solidFill>
                <a:effectLst/>
                <a:latin typeface="inter-regular"/>
              </a:rPr>
              <a:t>  </a:t>
            </a:r>
          </a:p>
          <a:p>
            <a:pPr marL="180975" indent="0" algn="just">
              <a:buNone/>
            </a:pPr>
            <a:r>
              <a:rPr lang="en-GB" sz="1900" b="1" i="0" dirty="0">
                <a:solidFill>
                  <a:srgbClr val="006699"/>
                </a:solidFill>
                <a:effectLst/>
                <a:latin typeface="inter-regular"/>
              </a:rPr>
              <a:t>    public</a:t>
            </a:r>
            <a:r>
              <a:rPr lang="en-GB" sz="1900" b="0" i="0" dirty="0">
                <a:solidFill>
                  <a:srgbClr val="000000"/>
                </a:solidFill>
                <a:effectLst/>
                <a:latin typeface="inter-regular"/>
              </a:rPr>
              <a:t> </a:t>
            </a:r>
            <a:r>
              <a:rPr lang="en-GB" sz="1900" b="1" i="0" dirty="0">
                <a:solidFill>
                  <a:srgbClr val="006699"/>
                </a:solidFill>
                <a:effectLst/>
                <a:latin typeface="inter-regular"/>
              </a:rPr>
              <a:t>static</a:t>
            </a:r>
            <a:r>
              <a:rPr lang="en-GB" sz="1900" b="0" i="0" dirty="0">
                <a:solidFill>
                  <a:srgbClr val="000000"/>
                </a:solidFill>
                <a:effectLst/>
                <a:latin typeface="inter-regular"/>
              </a:rPr>
              <a:t> </a:t>
            </a:r>
            <a:r>
              <a:rPr lang="en-GB" sz="1900" b="1" i="0" dirty="0">
                <a:solidFill>
                  <a:srgbClr val="006699"/>
                </a:solidFill>
                <a:effectLst/>
                <a:latin typeface="inter-regular"/>
              </a:rPr>
              <a:t>void</a:t>
            </a:r>
            <a:r>
              <a:rPr lang="en-GB" sz="1900" b="0" i="0" dirty="0">
                <a:solidFill>
                  <a:srgbClr val="000000"/>
                </a:solidFill>
                <a:effectLst/>
                <a:latin typeface="inter-regular"/>
              </a:rPr>
              <a:t> main(String </a:t>
            </a:r>
            <a:r>
              <a:rPr lang="en-GB" sz="1900" b="0" i="0" dirty="0" err="1">
                <a:solidFill>
                  <a:srgbClr val="000000"/>
                </a:solidFill>
                <a:effectLst/>
                <a:latin typeface="inter-regular"/>
              </a:rPr>
              <a:t>args</a:t>
            </a:r>
            <a:r>
              <a:rPr lang="en-GB" sz="1900" b="0" i="0" dirty="0">
                <a:solidFill>
                  <a:srgbClr val="000000"/>
                </a:solidFill>
                <a:effectLst/>
                <a:latin typeface="inter-regular"/>
              </a:rPr>
              <a:t>[]){  </a:t>
            </a:r>
          </a:p>
          <a:p>
            <a:pPr marL="180975" indent="0" algn="just">
              <a:buNone/>
            </a:pPr>
            <a:r>
              <a:rPr lang="en-GB" sz="1900" b="0" i="0" dirty="0">
                <a:solidFill>
                  <a:srgbClr val="000000"/>
                </a:solidFill>
                <a:effectLst/>
                <a:latin typeface="inter-regular"/>
              </a:rPr>
              <a:t>        OverloadingCalculation1 </a:t>
            </a:r>
            <a:r>
              <a:rPr lang="en-GB" sz="1900" b="0" i="0" dirty="0" err="1">
                <a:solidFill>
                  <a:srgbClr val="000000"/>
                </a:solidFill>
                <a:effectLst/>
                <a:latin typeface="inter-regular"/>
              </a:rPr>
              <a:t>obj</a:t>
            </a:r>
            <a:r>
              <a:rPr lang="en-GB" sz="1900" b="0" i="0" dirty="0">
                <a:solidFill>
                  <a:srgbClr val="000000"/>
                </a:solidFill>
                <a:effectLst/>
                <a:latin typeface="inter-regular"/>
              </a:rPr>
              <a:t>=</a:t>
            </a:r>
            <a:r>
              <a:rPr lang="en-GB" sz="1900" b="1" i="0" dirty="0">
                <a:solidFill>
                  <a:srgbClr val="006699"/>
                </a:solidFill>
                <a:effectLst/>
                <a:latin typeface="inter-regular"/>
              </a:rPr>
              <a:t>new</a:t>
            </a:r>
            <a:r>
              <a:rPr lang="en-GB" sz="1900" b="0" i="0" dirty="0">
                <a:solidFill>
                  <a:srgbClr val="000000"/>
                </a:solidFill>
                <a:effectLst/>
                <a:latin typeface="inter-regular"/>
              </a:rPr>
              <a:t> OverloadingCalculation1();  </a:t>
            </a:r>
          </a:p>
          <a:p>
            <a:pPr marL="180975" indent="0" algn="just">
              <a:buNone/>
            </a:pPr>
            <a:r>
              <a:rPr lang="en-GB" sz="1900" b="0" i="0" dirty="0">
                <a:solidFill>
                  <a:srgbClr val="000000"/>
                </a:solidFill>
                <a:effectLst/>
                <a:latin typeface="inter-regular"/>
              </a:rPr>
              <a:t>        </a:t>
            </a:r>
            <a:r>
              <a:rPr lang="en-GB" sz="1900" b="0" i="0" dirty="0" err="1">
                <a:solidFill>
                  <a:srgbClr val="000000"/>
                </a:solidFill>
                <a:effectLst/>
                <a:latin typeface="inter-regular"/>
              </a:rPr>
              <a:t>obj.sum</a:t>
            </a:r>
            <a:r>
              <a:rPr lang="en-GB" sz="1900" b="0" i="0" dirty="0">
                <a:solidFill>
                  <a:srgbClr val="000000"/>
                </a:solidFill>
                <a:effectLst/>
                <a:latin typeface="inter-regular"/>
              </a:rPr>
              <a:t>(</a:t>
            </a:r>
            <a:r>
              <a:rPr lang="en-GB" sz="1900" b="0" i="0" dirty="0">
                <a:solidFill>
                  <a:srgbClr val="C00000"/>
                </a:solidFill>
                <a:effectLst/>
                <a:latin typeface="inter-regular"/>
              </a:rPr>
              <a:t>20</a:t>
            </a:r>
            <a:r>
              <a:rPr lang="en-GB" sz="1900" b="0" i="0" dirty="0">
                <a:solidFill>
                  <a:srgbClr val="000000"/>
                </a:solidFill>
                <a:effectLst/>
                <a:latin typeface="inter-regular"/>
              </a:rPr>
              <a:t>,</a:t>
            </a:r>
            <a:r>
              <a:rPr lang="en-GB" sz="1900" b="0" i="0" dirty="0">
                <a:solidFill>
                  <a:srgbClr val="C00000"/>
                </a:solidFill>
                <a:effectLst/>
                <a:latin typeface="inter-regular"/>
              </a:rPr>
              <a:t>20</a:t>
            </a:r>
            <a:r>
              <a:rPr lang="en-GB" sz="1900" b="0" i="0" dirty="0">
                <a:solidFill>
                  <a:srgbClr val="000000"/>
                </a:solidFill>
                <a:effectLst/>
                <a:latin typeface="inter-regular"/>
              </a:rPr>
              <a:t>); </a:t>
            </a:r>
            <a:r>
              <a:rPr lang="en-GB" sz="1900" b="0" i="0" dirty="0">
                <a:solidFill>
                  <a:srgbClr val="008200"/>
                </a:solidFill>
                <a:effectLst/>
                <a:latin typeface="inter-regular"/>
              </a:rPr>
              <a:t>//now second int literal will be promoted to long</a:t>
            </a:r>
            <a:r>
              <a:rPr lang="en-GB" sz="1900" b="0" i="0" dirty="0">
                <a:solidFill>
                  <a:srgbClr val="000000"/>
                </a:solidFill>
                <a:effectLst/>
                <a:latin typeface="inter-regular"/>
              </a:rPr>
              <a:t>  </a:t>
            </a:r>
          </a:p>
          <a:p>
            <a:pPr marL="180975" indent="0" algn="just">
              <a:buNone/>
            </a:pPr>
            <a:r>
              <a:rPr lang="en-GB" sz="1900" b="0" i="0" dirty="0">
                <a:solidFill>
                  <a:srgbClr val="000000"/>
                </a:solidFill>
                <a:effectLst/>
                <a:latin typeface="inter-regular"/>
              </a:rPr>
              <a:t>        </a:t>
            </a:r>
            <a:r>
              <a:rPr lang="en-GB" sz="1900" b="0" i="0" dirty="0" err="1">
                <a:solidFill>
                  <a:srgbClr val="000000"/>
                </a:solidFill>
                <a:effectLst/>
                <a:latin typeface="inter-regular"/>
              </a:rPr>
              <a:t>obj.sum</a:t>
            </a:r>
            <a:r>
              <a:rPr lang="en-GB" sz="1900" b="0" i="0" dirty="0">
                <a:solidFill>
                  <a:srgbClr val="000000"/>
                </a:solidFill>
                <a:effectLst/>
                <a:latin typeface="inter-regular"/>
              </a:rPr>
              <a:t>(</a:t>
            </a:r>
            <a:r>
              <a:rPr lang="en-GB" sz="1900" b="0" i="0" dirty="0">
                <a:solidFill>
                  <a:srgbClr val="C00000"/>
                </a:solidFill>
                <a:effectLst/>
                <a:latin typeface="inter-regular"/>
              </a:rPr>
              <a:t>20</a:t>
            </a:r>
            <a:r>
              <a:rPr lang="en-GB" sz="1900" b="0" i="0" dirty="0">
                <a:solidFill>
                  <a:srgbClr val="000000"/>
                </a:solidFill>
                <a:effectLst/>
                <a:latin typeface="inter-regular"/>
              </a:rPr>
              <a:t>,</a:t>
            </a:r>
            <a:r>
              <a:rPr lang="en-GB" sz="1900" b="0" i="0" dirty="0">
                <a:solidFill>
                  <a:srgbClr val="C00000"/>
                </a:solidFill>
                <a:effectLst/>
                <a:latin typeface="inter-regular"/>
              </a:rPr>
              <a:t>20</a:t>
            </a:r>
            <a:r>
              <a:rPr lang="en-GB" sz="1900" b="0" i="0" dirty="0">
                <a:solidFill>
                  <a:srgbClr val="000000"/>
                </a:solidFill>
                <a:effectLst/>
                <a:latin typeface="inter-regular"/>
              </a:rPr>
              <a:t>,</a:t>
            </a:r>
            <a:r>
              <a:rPr lang="en-GB" sz="1900" b="0" i="0" dirty="0">
                <a:solidFill>
                  <a:srgbClr val="C00000"/>
                </a:solidFill>
                <a:effectLst/>
                <a:latin typeface="inter-regular"/>
              </a:rPr>
              <a:t>20</a:t>
            </a:r>
            <a:r>
              <a:rPr lang="en-GB" sz="1900" b="0" i="0" dirty="0">
                <a:solidFill>
                  <a:srgbClr val="000000"/>
                </a:solidFill>
                <a:effectLst/>
                <a:latin typeface="inter-regular"/>
              </a:rPr>
              <a:t>);  </a:t>
            </a:r>
          </a:p>
          <a:p>
            <a:pPr marL="180975" indent="0" algn="just">
              <a:buNone/>
            </a:pPr>
            <a:r>
              <a:rPr lang="en-GB" sz="1900" b="0" i="0" dirty="0">
                <a:solidFill>
                  <a:srgbClr val="000000"/>
                </a:solidFill>
                <a:effectLst/>
                <a:latin typeface="inter-regular"/>
              </a:rPr>
              <a:t>   }  </a:t>
            </a:r>
            <a:endParaRPr lang="en-GB" sz="1900" dirty="0">
              <a:solidFill>
                <a:srgbClr val="000000"/>
              </a:solidFill>
              <a:latin typeface="inter-regular"/>
            </a:endParaRPr>
          </a:p>
          <a:p>
            <a:pPr marL="180975" indent="0" algn="just">
              <a:buNone/>
            </a:pPr>
            <a:r>
              <a:rPr lang="en-GB" sz="1900" b="0" i="0" dirty="0">
                <a:solidFill>
                  <a:srgbClr val="000000"/>
                </a:solidFill>
                <a:effectLst/>
                <a:latin typeface="inter-regular"/>
              </a:rPr>
              <a:t>}  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EDC474-988E-F8A9-5E7C-FA675152BC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27</a:t>
            </a:fld>
            <a:endParaRPr lang="en-US" altLang="tr-TR"/>
          </a:p>
        </p:txBody>
      </p:sp>
      <p:pic>
        <p:nvPicPr>
          <p:cNvPr id="1026" name="Picture 2" descr="Java Method Overloading with Type Promotion">
            <a:extLst>
              <a:ext uri="{FF2B5EF4-FFF2-40B4-BE49-F238E27FC236}">
                <a16:creationId xmlns:a16="http://schemas.microsoft.com/office/drawing/2014/main" id="{083549E8-6400-3350-A8C2-2551707F86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0053" y="1844824"/>
            <a:ext cx="3744415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08F059-AFC9-8A91-A867-22E375D908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4352" y="5295732"/>
            <a:ext cx="3296110" cy="1228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895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D0AA1-CF9D-50D0-3858-53FBD2D1D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www.javatpoint.com/method-overloading-in-java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657C7-8267-118C-9B37-F4DAEBD60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 of Method Overloading with Type Promotion if matching found:</a:t>
            </a:r>
          </a:p>
          <a:p>
            <a:pPr lvl="1"/>
            <a:r>
              <a:rPr lang="en-US" dirty="0"/>
              <a:t>If there are matching type arguments in the method, type promotion is not performed.</a:t>
            </a:r>
          </a:p>
          <a:p>
            <a:pPr marL="714375" indent="0" algn="just">
              <a:buNone/>
            </a:pPr>
            <a:r>
              <a:rPr lang="en-GB" sz="1800" b="1" i="0" dirty="0">
                <a:solidFill>
                  <a:srgbClr val="006699"/>
                </a:solidFill>
                <a:effectLst/>
                <a:latin typeface="inter-regular"/>
              </a:rPr>
              <a:t>class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inter-regular"/>
              </a:rPr>
              <a:t> OverloadingCalculation2{  </a:t>
            </a:r>
          </a:p>
          <a:p>
            <a:pPr marL="714375" indent="0" algn="just">
              <a:buNone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inter-regular"/>
              </a:rPr>
              <a:t>  </a:t>
            </a:r>
            <a:r>
              <a:rPr lang="en-GB" sz="1800" b="1" i="0" dirty="0">
                <a:solidFill>
                  <a:srgbClr val="006699"/>
                </a:solidFill>
                <a:effectLst/>
                <a:latin typeface="inter-regular"/>
              </a:rPr>
              <a:t>void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inter-regular"/>
              </a:rPr>
              <a:t> sum(</a:t>
            </a:r>
            <a:r>
              <a:rPr lang="en-GB" sz="1800" b="1" i="0" dirty="0">
                <a:solidFill>
                  <a:srgbClr val="006699"/>
                </a:solidFill>
                <a:effectLst/>
                <a:latin typeface="inter-regular"/>
              </a:rPr>
              <a:t>int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inter-regular"/>
              </a:rPr>
              <a:t> </a:t>
            </a:r>
            <a:r>
              <a:rPr lang="en-GB" sz="1800" b="0" i="0" dirty="0" err="1">
                <a:solidFill>
                  <a:srgbClr val="000000"/>
                </a:solidFill>
                <a:effectLst/>
                <a:latin typeface="inter-regular"/>
              </a:rPr>
              <a:t>a,</a:t>
            </a:r>
            <a:r>
              <a:rPr lang="en-GB" sz="1800" b="1" i="0" dirty="0" err="1">
                <a:solidFill>
                  <a:srgbClr val="006699"/>
                </a:solidFill>
                <a:effectLst/>
                <a:latin typeface="inter-regular"/>
              </a:rPr>
              <a:t>int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inter-regular"/>
              </a:rPr>
              <a:t> b){</a:t>
            </a:r>
            <a:r>
              <a:rPr lang="en-GB" sz="1800" b="0" i="0" dirty="0" err="1">
                <a:solidFill>
                  <a:srgbClr val="000000"/>
                </a:solidFill>
                <a:effectLst/>
                <a:latin typeface="inter-regular"/>
              </a:rPr>
              <a:t>System.out.println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inter-regular"/>
              </a:rPr>
              <a:t>(</a:t>
            </a:r>
            <a:r>
              <a:rPr lang="en-GB" sz="1800" b="0" i="0" dirty="0">
                <a:solidFill>
                  <a:srgbClr val="0000FF"/>
                </a:solidFill>
                <a:effectLst/>
                <a:latin typeface="inter-regular"/>
              </a:rPr>
              <a:t>"int </a:t>
            </a:r>
            <a:r>
              <a:rPr lang="en-GB" sz="1800" b="0" i="0" dirty="0" err="1">
                <a:solidFill>
                  <a:srgbClr val="0000FF"/>
                </a:solidFill>
                <a:effectLst/>
                <a:latin typeface="inter-regular"/>
              </a:rPr>
              <a:t>arg</a:t>
            </a:r>
            <a:r>
              <a:rPr lang="en-GB" sz="1800" b="0" i="0" dirty="0">
                <a:solidFill>
                  <a:srgbClr val="0000FF"/>
                </a:solidFill>
                <a:effectLst/>
                <a:latin typeface="inter-regular"/>
              </a:rPr>
              <a:t> method invoked"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inter-regular"/>
              </a:rPr>
              <a:t>);}  </a:t>
            </a:r>
          </a:p>
          <a:p>
            <a:pPr marL="714375" indent="0" algn="just">
              <a:buNone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inter-regular"/>
              </a:rPr>
              <a:t>  </a:t>
            </a:r>
            <a:r>
              <a:rPr lang="en-GB" sz="1800" b="1" i="0" dirty="0">
                <a:solidFill>
                  <a:srgbClr val="006699"/>
                </a:solidFill>
                <a:effectLst/>
                <a:latin typeface="inter-regular"/>
              </a:rPr>
              <a:t>void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inter-regular"/>
              </a:rPr>
              <a:t> sum(</a:t>
            </a:r>
            <a:r>
              <a:rPr lang="en-GB" sz="1800" b="1" i="0" dirty="0">
                <a:solidFill>
                  <a:srgbClr val="006699"/>
                </a:solidFill>
                <a:effectLst/>
                <a:latin typeface="inter-regular"/>
              </a:rPr>
              <a:t>long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inter-regular"/>
              </a:rPr>
              <a:t> </a:t>
            </a:r>
            <a:r>
              <a:rPr lang="en-GB" sz="1800" b="0" i="0" dirty="0" err="1">
                <a:solidFill>
                  <a:srgbClr val="000000"/>
                </a:solidFill>
                <a:effectLst/>
                <a:latin typeface="inter-regular"/>
              </a:rPr>
              <a:t>a,</a:t>
            </a:r>
            <a:r>
              <a:rPr lang="en-GB" sz="1800" b="1" i="0" dirty="0" err="1">
                <a:solidFill>
                  <a:srgbClr val="006699"/>
                </a:solidFill>
                <a:effectLst/>
                <a:latin typeface="inter-regular"/>
              </a:rPr>
              <a:t>long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inter-regular"/>
              </a:rPr>
              <a:t> b){</a:t>
            </a:r>
            <a:r>
              <a:rPr lang="en-GB" sz="1800" b="0" i="0" dirty="0" err="1">
                <a:solidFill>
                  <a:srgbClr val="000000"/>
                </a:solidFill>
                <a:effectLst/>
                <a:latin typeface="inter-regular"/>
              </a:rPr>
              <a:t>System.out.println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inter-regular"/>
              </a:rPr>
              <a:t>(</a:t>
            </a:r>
            <a:r>
              <a:rPr lang="en-GB" sz="1800" b="0" i="0" dirty="0">
                <a:solidFill>
                  <a:srgbClr val="0000FF"/>
                </a:solidFill>
                <a:effectLst/>
                <a:latin typeface="inter-regular"/>
              </a:rPr>
              <a:t>"long </a:t>
            </a:r>
            <a:r>
              <a:rPr lang="en-GB" sz="1800" b="0" i="0" dirty="0" err="1">
                <a:solidFill>
                  <a:srgbClr val="0000FF"/>
                </a:solidFill>
                <a:effectLst/>
                <a:latin typeface="inter-regular"/>
              </a:rPr>
              <a:t>arg</a:t>
            </a:r>
            <a:r>
              <a:rPr lang="en-GB" sz="1800" b="0" i="0" dirty="0">
                <a:solidFill>
                  <a:srgbClr val="0000FF"/>
                </a:solidFill>
                <a:effectLst/>
                <a:latin typeface="inter-regular"/>
              </a:rPr>
              <a:t> method invoked"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inter-regular"/>
              </a:rPr>
              <a:t>);}  </a:t>
            </a:r>
          </a:p>
          <a:p>
            <a:pPr marL="714375" indent="0" algn="just">
              <a:buNone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inter-regular"/>
              </a:rPr>
              <a:t>  </a:t>
            </a:r>
          </a:p>
          <a:p>
            <a:pPr marL="714375" indent="0" algn="just">
              <a:buNone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inter-regular"/>
              </a:rPr>
              <a:t>  </a:t>
            </a:r>
            <a:r>
              <a:rPr lang="en-GB" sz="1800" b="1" i="0" dirty="0">
                <a:solidFill>
                  <a:srgbClr val="006699"/>
                </a:solidFill>
                <a:effectLst/>
                <a:latin typeface="inter-regular"/>
              </a:rPr>
              <a:t>public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inter-regular"/>
              </a:rPr>
              <a:t> </a:t>
            </a:r>
            <a:r>
              <a:rPr lang="en-GB" sz="1800" b="1" i="0" dirty="0">
                <a:solidFill>
                  <a:srgbClr val="006699"/>
                </a:solidFill>
                <a:effectLst/>
                <a:latin typeface="inter-regular"/>
              </a:rPr>
              <a:t>static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inter-regular"/>
              </a:rPr>
              <a:t> </a:t>
            </a:r>
            <a:r>
              <a:rPr lang="en-GB" sz="1800" b="1" i="0" dirty="0">
                <a:solidFill>
                  <a:srgbClr val="006699"/>
                </a:solidFill>
                <a:effectLst/>
                <a:latin typeface="inter-regular"/>
              </a:rPr>
              <a:t>void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inter-regular"/>
              </a:rPr>
              <a:t> main(String </a:t>
            </a:r>
            <a:r>
              <a:rPr lang="en-GB" sz="1800" b="0" i="0" dirty="0" err="1">
                <a:solidFill>
                  <a:srgbClr val="000000"/>
                </a:solidFill>
                <a:effectLst/>
                <a:latin typeface="inter-regular"/>
              </a:rPr>
              <a:t>args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inter-regular"/>
              </a:rPr>
              <a:t>[]){  </a:t>
            </a:r>
          </a:p>
          <a:p>
            <a:pPr marL="714375" indent="0" algn="just">
              <a:buNone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inter-regular"/>
              </a:rPr>
              <a:t>  OverloadingCalculation2 </a:t>
            </a:r>
            <a:r>
              <a:rPr lang="en-GB" sz="1800" b="0" i="0" dirty="0" err="1">
                <a:solidFill>
                  <a:srgbClr val="000000"/>
                </a:solidFill>
                <a:effectLst/>
                <a:latin typeface="inter-regular"/>
              </a:rPr>
              <a:t>obj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inter-regular"/>
              </a:rPr>
              <a:t>=</a:t>
            </a:r>
            <a:r>
              <a:rPr lang="en-GB" sz="1800" b="1" i="0" dirty="0">
                <a:solidFill>
                  <a:srgbClr val="006699"/>
                </a:solidFill>
                <a:effectLst/>
                <a:latin typeface="inter-regular"/>
              </a:rPr>
              <a:t>new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inter-regular"/>
              </a:rPr>
              <a:t> OverloadingCalculation2();  </a:t>
            </a:r>
          </a:p>
          <a:p>
            <a:pPr marL="714375" indent="0" algn="just">
              <a:buNone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inter-regular"/>
              </a:rPr>
              <a:t>  </a:t>
            </a:r>
            <a:r>
              <a:rPr lang="en-GB" sz="1800" b="0" i="0" dirty="0" err="1">
                <a:solidFill>
                  <a:srgbClr val="000000"/>
                </a:solidFill>
                <a:effectLst/>
                <a:latin typeface="inter-regular"/>
              </a:rPr>
              <a:t>obj.sum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inter-regular"/>
              </a:rPr>
              <a:t>(</a:t>
            </a:r>
            <a:r>
              <a:rPr lang="en-GB" sz="1800" b="0" i="0" dirty="0">
                <a:solidFill>
                  <a:srgbClr val="C00000"/>
                </a:solidFill>
                <a:effectLst/>
                <a:latin typeface="inter-regular"/>
              </a:rPr>
              <a:t>20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inter-regular"/>
              </a:rPr>
              <a:t>,</a:t>
            </a:r>
            <a:r>
              <a:rPr lang="en-GB" sz="1800" b="0" i="0" dirty="0">
                <a:solidFill>
                  <a:srgbClr val="C00000"/>
                </a:solidFill>
                <a:effectLst/>
                <a:latin typeface="inter-regular"/>
              </a:rPr>
              <a:t>20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inter-regular"/>
              </a:rPr>
              <a:t>);</a:t>
            </a:r>
            <a:r>
              <a:rPr lang="en-GB" sz="1800" b="0" i="0" dirty="0">
                <a:solidFill>
                  <a:srgbClr val="008200"/>
                </a:solidFill>
                <a:effectLst/>
                <a:latin typeface="inter-regular"/>
              </a:rPr>
              <a:t>//now int </a:t>
            </a:r>
            <a:r>
              <a:rPr lang="en-GB" sz="1800" b="0" i="0" dirty="0" err="1">
                <a:solidFill>
                  <a:srgbClr val="008200"/>
                </a:solidFill>
                <a:effectLst/>
                <a:latin typeface="inter-regular"/>
              </a:rPr>
              <a:t>arg</a:t>
            </a:r>
            <a:r>
              <a:rPr lang="en-GB" sz="1800" b="0" i="0" dirty="0">
                <a:solidFill>
                  <a:srgbClr val="008200"/>
                </a:solidFill>
                <a:effectLst/>
                <a:latin typeface="inter-regular"/>
              </a:rPr>
              <a:t> sum() method gets invoked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inter-regular"/>
              </a:rPr>
              <a:t>  </a:t>
            </a:r>
          </a:p>
          <a:p>
            <a:pPr marL="714375" indent="0" algn="just">
              <a:buNone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inter-regular"/>
              </a:rPr>
              <a:t>  }  </a:t>
            </a:r>
          </a:p>
          <a:p>
            <a:pPr marL="714375" indent="0" algn="just">
              <a:buNone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inter-regular"/>
              </a:rPr>
              <a:t>}  </a:t>
            </a:r>
          </a:p>
          <a:p>
            <a:r>
              <a:rPr lang="en-GB" dirty="0"/>
              <a:t>Output: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E5A0B6-FBDF-C4E6-911E-1D5E40CDC17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28</a:t>
            </a:fld>
            <a:endParaRPr lang="en-US" altLang="tr-TR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A3398B-6753-90AA-650E-DC4EB51359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6786" y="5229200"/>
            <a:ext cx="3821511" cy="1295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872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D0AA1-CF9D-50D0-3858-53FBD2D1D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www.javatpoint.com/method-overloading-in-java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657C7-8267-118C-9B37-F4DAEBD60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 of Method Overloading with Type Promotion in case of ambiguity:</a:t>
            </a:r>
          </a:p>
          <a:p>
            <a:pPr lvl="1"/>
            <a:r>
              <a:rPr lang="en-US" dirty="0"/>
              <a:t>If there are no matching type arguments in the method, and each method promotes similar number of arguments, there will be ambiguity.</a:t>
            </a:r>
          </a:p>
          <a:p>
            <a:pPr marL="714375" indent="0" algn="just">
              <a:buNone/>
            </a:pPr>
            <a:r>
              <a:rPr lang="en-GB" sz="1800" b="1" dirty="0">
                <a:solidFill>
                  <a:srgbClr val="006699"/>
                </a:solidFill>
                <a:latin typeface="inter-regular"/>
              </a:rPr>
              <a:t>class</a:t>
            </a:r>
            <a:r>
              <a:rPr lang="en-GB" sz="1800" dirty="0">
                <a:solidFill>
                  <a:srgbClr val="000000"/>
                </a:solidFill>
                <a:latin typeface="inter-regular"/>
              </a:rPr>
              <a:t> OverloadingCalculation3{  </a:t>
            </a:r>
          </a:p>
          <a:p>
            <a:pPr marL="714375" indent="0" algn="just">
              <a:buNone/>
            </a:pPr>
            <a:r>
              <a:rPr lang="en-GB" sz="1800" dirty="0">
                <a:solidFill>
                  <a:srgbClr val="000000"/>
                </a:solidFill>
                <a:latin typeface="inter-regular"/>
              </a:rPr>
              <a:t>  </a:t>
            </a:r>
            <a:r>
              <a:rPr lang="en-GB" sz="1800" b="1" dirty="0">
                <a:solidFill>
                  <a:srgbClr val="006699"/>
                </a:solidFill>
                <a:latin typeface="inter-regular"/>
              </a:rPr>
              <a:t>void</a:t>
            </a:r>
            <a:r>
              <a:rPr lang="en-GB" sz="1800" dirty="0">
                <a:solidFill>
                  <a:srgbClr val="000000"/>
                </a:solidFill>
                <a:latin typeface="inter-regular"/>
              </a:rPr>
              <a:t> sum(</a:t>
            </a:r>
            <a:r>
              <a:rPr lang="en-GB" sz="1800" b="1" dirty="0">
                <a:solidFill>
                  <a:srgbClr val="006699"/>
                </a:solidFill>
                <a:latin typeface="inter-regular"/>
              </a:rPr>
              <a:t>int</a:t>
            </a:r>
            <a:r>
              <a:rPr lang="en-GB" sz="1800" dirty="0">
                <a:solidFill>
                  <a:srgbClr val="000000"/>
                </a:solidFill>
                <a:latin typeface="inter-regular"/>
              </a:rPr>
              <a:t> </a:t>
            </a:r>
            <a:r>
              <a:rPr lang="en-GB" sz="1800" dirty="0" err="1">
                <a:solidFill>
                  <a:srgbClr val="000000"/>
                </a:solidFill>
                <a:latin typeface="inter-regular"/>
              </a:rPr>
              <a:t>a,</a:t>
            </a:r>
            <a:r>
              <a:rPr lang="en-GB" sz="1800" b="1" dirty="0" err="1">
                <a:solidFill>
                  <a:srgbClr val="006699"/>
                </a:solidFill>
                <a:latin typeface="inter-regular"/>
              </a:rPr>
              <a:t>long</a:t>
            </a:r>
            <a:r>
              <a:rPr lang="en-GB" sz="1800" dirty="0">
                <a:solidFill>
                  <a:srgbClr val="000000"/>
                </a:solidFill>
                <a:latin typeface="inter-regular"/>
              </a:rPr>
              <a:t> b){</a:t>
            </a:r>
            <a:r>
              <a:rPr lang="en-GB" sz="1800" dirty="0" err="1">
                <a:solidFill>
                  <a:srgbClr val="000000"/>
                </a:solidFill>
                <a:latin typeface="inter-regular"/>
              </a:rPr>
              <a:t>System.out.println</a:t>
            </a:r>
            <a:r>
              <a:rPr lang="en-GB" sz="1800" dirty="0">
                <a:solidFill>
                  <a:srgbClr val="000000"/>
                </a:solidFill>
                <a:latin typeface="inter-regular"/>
              </a:rPr>
              <a:t>(</a:t>
            </a:r>
            <a:r>
              <a:rPr lang="en-GB" sz="1800" dirty="0">
                <a:solidFill>
                  <a:srgbClr val="0000FF"/>
                </a:solidFill>
                <a:latin typeface="inter-regular"/>
              </a:rPr>
              <a:t>"a method invoked"</a:t>
            </a:r>
            <a:r>
              <a:rPr lang="en-GB" sz="1800" dirty="0">
                <a:solidFill>
                  <a:srgbClr val="000000"/>
                </a:solidFill>
                <a:latin typeface="inter-regular"/>
              </a:rPr>
              <a:t>);}  </a:t>
            </a:r>
          </a:p>
          <a:p>
            <a:pPr marL="714375" indent="0" algn="just">
              <a:buNone/>
            </a:pPr>
            <a:r>
              <a:rPr lang="en-GB" sz="1800" dirty="0">
                <a:solidFill>
                  <a:srgbClr val="000000"/>
                </a:solidFill>
                <a:latin typeface="inter-regular"/>
              </a:rPr>
              <a:t>  </a:t>
            </a:r>
            <a:r>
              <a:rPr lang="en-GB" sz="1800" b="1" dirty="0">
                <a:solidFill>
                  <a:srgbClr val="006699"/>
                </a:solidFill>
                <a:latin typeface="inter-regular"/>
              </a:rPr>
              <a:t>void</a:t>
            </a:r>
            <a:r>
              <a:rPr lang="en-GB" sz="1800" dirty="0">
                <a:solidFill>
                  <a:srgbClr val="000000"/>
                </a:solidFill>
                <a:latin typeface="inter-regular"/>
              </a:rPr>
              <a:t> sum(</a:t>
            </a:r>
            <a:r>
              <a:rPr lang="en-GB" sz="1800" b="1" dirty="0">
                <a:solidFill>
                  <a:srgbClr val="006699"/>
                </a:solidFill>
                <a:latin typeface="inter-regular"/>
              </a:rPr>
              <a:t>long</a:t>
            </a:r>
            <a:r>
              <a:rPr lang="en-GB" sz="1800" dirty="0">
                <a:solidFill>
                  <a:srgbClr val="000000"/>
                </a:solidFill>
                <a:latin typeface="inter-regular"/>
              </a:rPr>
              <a:t> </a:t>
            </a:r>
            <a:r>
              <a:rPr lang="en-GB" sz="1800" dirty="0" err="1">
                <a:solidFill>
                  <a:srgbClr val="000000"/>
                </a:solidFill>
                <a:latin typeface="inter-regular"/>
              </a:rPr>
              <a:t>a,</a:t>
            </a:r>
            <a:r>
              <a:rPr lang="en-GB" sz="1800" b="1" dirty="0" err="1">
                <a:solidFill>
                  <a:srgbClr val="006699"/>
                </a:solidFill>
                <a:latin typeface="inter-regular"/>
              </a:rPr>
              <a:t>int</a:t>
            </a:r>
            <a:r>
              <a:rPr lang="en-GB" sz="1800" dirty="0">
                <a:solidFill>
                  <a:srgbClr val="000000"/>
                </a:solidFill>
                <a:latin typeface="inter-regular"/>
              </a:rPr>
              <a:t> b){</a:t>
            </a:r>
            <a:r>
              <a:rPr lang="en-GB" sz="1800" dirty="0" err="1">
                <a:solidFill>
                  <a:srgbClr val="000000"/>
                </a:solidFill>
                <a:latin typeface="inter-regular"/>
              </a:rPr>
              <a:t>System.out.println</a:t>
            </a:r>
            <a:r>
              <a:rPr lang="en-GB" sz="1800" dirty="0">
                <a:solidFill>
                  <a:srgbClr val="000000"/>
                </a:solidFill>
                <a:latin typeface="inter-regular"/>
              </a:rPr>
              <a:t>(</a:t>
            </a:r>
            <a:r>
              <a:rPr lang="en-GB" sz="1800" dirty="0">
                <a:solidFill>
                  <a:srgbClr val="0000FF"/>
                </a:solidFill>
                <a:latin typeface="inter-regular"/>
              </a:rPr>
              <a:t>"b method invoked"</a:t>
            </a:r>
            <a:r>
              <a:rPr lang="en-GB" sz="1800" dirty="0">
                <a:solidFill>
                  <a:srgbClr val="000000"/>
                </a:solidFill>
                <a:latin typeface="inter-regular"/>
              </a:rPr>
              <a:t>);}  </a:t>
            </a:r>
          </a:p>
          <a:p>
            <a:pPr marL="714375" indent="0" algn="just">
              <a:buNone/>
            </a:pPr>
            <a:r>
              <a:rPr lang="en-GB" sz="1800" dirty="0">
                <a:solidFill>
                  <a:srgbClr val="000000"/>
                </a:solidFill>
                <a:latin typeface="inter-regular"/>
              </a:rPr>
              <a:t>  </a:t>
            </a:r>
          </a:p>
          <a:p>
            <a:pPr marL="714375" indent="0" algn="just">
              <a:buNone/>
            </a:pPr>
            <a:r>
              <a:rPr lang="en-GB" sz="1800" dirty="0">
                <a:solidFill>
                  <a:srgbClr val="000000"/>
                </a:solidFill>
                <a:latin typeface="inter-regular"/>
              </a:rPr>
              <a:t>  </a:t>
            </a:r>
            <a:r>
              <a:rPr lang="en-GB" sz="1800" b="1" dirty="0">
                <a:solidFill>
                  <a:srgbClr val="006699"/>
                </a:solidFill>
                <a:latin typeface="inter-regular"/>
              </a:rPr>
              <a:t>public</a:t>
            </a:r>
            <a:r>
              <a:rPr lang="en-GB" sz="1800" dirty="0">
                <a:solidFill>
                  <a:srgbClr val="000000"/>
                </a:solidFill>
                <a:latin typeface="inter-regular"/>
              </a:rPr>
              <a:t> </a:t>
            </a:r>
            <a:r>
              <a:rPr lang="en-GB" sz="1800" b="1" dirty="0">
                <a:solidFill>
                  <a:srgbClr val="006699"/>
                </a:solidFill>
                <a:latin typeface="inter-regular"/>
              </a:rPr>
              <a:t>static</a:t>
            </a:r>
            <a:r>
              <a:rPr lang="en-GB" sz="1800" dirty="0">
                <a:solidFill>
                  <a:srgbClr val="000000"/>
                </a:solidFill>
                <a:latin typeface="inter-regular"/>
              </a:rPr>
              <a:t> </a:t>
            </a:r>
            <a:r>
              <a:rPr lang="en-GB" sz="1800" b="1" dirty="0">
                <a:solidFill>
                  <a:srgbClr val="006699"/>
                </a:solidFill>
                <a:latin typeface="inter-regular"/>
              </a:rPr>
              <a:t>void</a:t>
            </a:r>
            <a:r>
              <a:rPr lang="en-GB" sz="1800" dirty="0">
                <a:solidFill>
                  <a:srgbClr val="000000"/>
                </a:solidFill>
                <a:latin typeface="inter-regular"/>
              </a:rPr>
              <a:t> main(String </a:t>
            </a:r>
            <a:r>
              <a:rPr lang="en-GB" sz="1800" dirty="0" err="1">
                <a:solidFill>
                  <a:srgbClr val="000000"/>
                </a:solidFill>
                <a:latin typeface="inter-regular"/>
              </a:rPr>
              <a:t>args</a:t>
            </a:r>
            <a:r>
              <a:rPr lang="en-GB" sz="1800" dirty="0">
                <a:solidFill>
                  <a:srgbClr val="000000"/>
                </a:solidFill>
                <a:latin typeface="inter-regular"/>
              </a:rPr>
              <a:t>[]){  </a:t>
            </a:r>
          </a:p>
          <a:p>
            <a:pPr marL="714375" indent="0" algn="just">
              <a:buNone/>
            </a:pPr>
            <a:r>
              <a:rPr lang="en-GB" sz="1800" dirty="0">
                <a:solidFill>
                  <a:srgbClr val="000000"/>
                </a:solidFill>
                <a:latin typeface="inter-regular"/>
              </a:rPr>
              <a:t>  OverloadingCalculation3 </a:t>
            </a:r>
            <a:r>
              <a:rPr lang="en-GB" sz="1800" dirty="0" err="1">
                <a:solidFill>
                  <a:srgbClr val="000000"/>
                </a:solidFill>
                <a:latin typeface="inter-regular"/>
              </a:rPr>
              <a:t>obj</a:t>
            </a:r>
            <a:r>
              <a:rPr lang="en-GB" sz="1800" dirty="0">
                <a:solidFill>
                  <a:srgbClr val="000000"/>
                </a:solidFill>
                <a:latin typeface="inter-regular"/>
              </a:rPr>
              <a:t>=</a:t>
            </a:r>
            <a:r>
              <a:rPr lang="en-GB" sz="1800" b="1" dirty="0">
                <a:solidFill>
                  <a:srgbClr val="006699"/>
                </a:solidFill>
                <a:latin typeface="inter-regular"/>
              </a:rPr>
              <a:t>new</a:t>
            </a:r>
            <a:r>
              <a:rPr lang="en-GB" sz="1800" dirty="0">
                <a:solidFill>
                  <a:srgbClr val="000000"/>
                </a:solidFill>
                <a:latin typeface="inter-regular"/>
              </a:rPr>
              <a:t> OverloadingCalculation3();  </a:t>
            </a:r>
          </a:p>
          <a:p>
            <a:pPr marL="714375" indent="0" algn="just">
              <a:buNone/>
            </a:pPr>
            <a:r>
              <a:rPr lang="en-GB" sz="1800" dirty="0">
                <a:solidFill>
                  <a:srgbClr val="000000"/>
                </a:solidFill>
                <a:latin typeface="inter-regular"/>
              </a:rPr>
              <a:t>  </a:t>
            </a:r>
            <a:r>
              <a:rPr lang="en-GB" sz="1800" dirty="0" err="1">
                <a:solidFill>
                  <a:srgbClr val="000000"/>
                </a:solidFill>
                <a:latin typeface="inter-regular"/>
              </a:rPr>
              <a:t>obj.sum</a:t>
            </a:r>
            <a:r>
              <a:rPr lang="en-GB" sz="1800" dirty="0">
                <a:solidFill>
                  <a:srgbClr val="000000"/>
                </a:solidFill>
                <a:latin typeface="inter-regular"/>
              </a:rPr>
              <a:t>(</a:t>
            </a:r>
            <a:r>
              <a:rPr lang="en-GB" sz="1800" dirty="0">
                <a:solidFill>
                  <a:srgbClr val="C00000"/>
                </a:solidFill>
                <a:latin typeface="inter-regular"/>
              </a:rPr>
              <a:t>20</a:t>
            </a:r>
            <a:r>
              <a:rPr lang="en-GB" sz="1800" dirty="0">
                <a:solidFill>
                  <a:srgbClr val="000000"/>
                </a:solidFill>
                <a:latin typeface="inter-regular"/>
              </a:rPr>
              <a:t>,</a:t>
            </a:r>
            <a:r>
              <a:rPr lang="en-GB" sz="1800" dirty="0">
                <a:solidFill>
                  <a:srgbClr val="C00000"/>
                </a:solidFill>
                <a:latin typeface="inter-regular"/>
              </a:rPr>
              <a:t>20</a:t>
            </a:r>
            <a:r>
              <a:rPr lang="en-GB" sz="1800" dirty="0">
                <a:solidFill>
                  <a:srgbClr val="000000"/>
                </a:solidFill>
                <a:latin typeface="inter-regular"/>
              </a:rPr>
              <a:t>);</a:t>
            </a:r>
            <a:r>
              <a:rPr lang="en-GB" sz="1800" dirty="0">
                <a:solidFill>
                  <a:srgbClr val="008200"/>
                </a:solidFill>
                <a:latin typeface="inter-regular"/>
              </a:rPr>
              <a:t>//now ambiguity</a:t>
            </a:r>
            <a:r>
              <a:rPr lang="en-GB" sz="1800" dirty="0">
                <a:solidFill>
                  <a:srgbClr val="000000"/>
                </a:solidFill>
                <a:latin typeface="inter-regular"/>
              </a:rPr>
              <a:t>  </a:t>
            </a:r>
          </a:p>
          <a:p>
            <a:pPr marL="714375" indent="0" algn="just">
              <a:buNone/>
            </a:pPr>
            <a:r>
              <a:rPr lang="en-GB" sz="1800" dirty="0">
                <a:solidFill>
                  <a:srgbClr val="000000"/>
                </a:solidFill>
                <a:latin typeface="inter-regular"/>
              </a:rPr>
              <a:t>  }  </a:t>
            </a:r>
          </a:p>
          <a:p>
            <a:pPr marL="714375" indent="0" algn="just">
              <a:buNone/>
            </a:pPr>
            <a:r>
              <a:rPr lang="en-GB" sz="1800" dirty="0">
                <a:solidFill>
                  <a:srgbClr val="000000"/>
                </a:solidFill>
                <a:latin typeface="inter-regular"/>
              </a:rPr>
              <a:t>}  </a:t>
            </a:r>
          </a:p>
          <a:p>
            <a:r>
              <a:rPr lang="en-GB" dirty="0"/>
              <a:t>Output: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E5A0B6-FBDF-C4E6-911E-1D5E40CDC17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29</a:t>
            </a:fld>
            <a:endParaRPr lang="en-US" altLang="tr-TR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B21BD63-FF0B-590F-4889-D39403AE04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6831" y="5295732"/>
            <a:ext cx="3667637" cy="1228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947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C3E13-4CE6-4045-D982-72E354DAC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tr-TR" sz="3600" b="0" dirty="0">
                <a:solidFill>
                  <a:srgbClr val="FF0000"/>
                </a:solidFill>
                <a:ea typeface="+mn-ea"/>
              </a:rPr>
              <a:t>Outline</a:t>
            </a:r>
            <a:endParaRPr lang="tr-TR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8E579-F81A-F525-ABA0-8CB4B5092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tr-TR" dirty="0">
                <a:solidFill>
                  <a:srgbClr val="00B0F0"/>
                </a:solidFill>
              </a:rPr>
              <a:t>Bank Account – version 3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Constructors</a:t>
            </a:r>
          </a:p>
          <a:p>
            <a:r>
              <a:rPr lang="en-GB" altLang="tr-TR">
                <a:solidFill>
                  <a:srgbClr val="00B0F0"/>
                </a:solidFill>
              </a:rPr>
              <a:t>Calling constructors</a:t>
            </a:r>
          </a:p>
          <a:p>
            <a:r>
              <a:rPr lang="en-GB" altLang="tr-TR">
                <a:solidFill>
                  <a:srgbClr val="00B0F0"/>
                </a:solidFill>
              </a:rPr>
              <a:t>No </a:t>
            </a:r>
            <a:r>
              <a:rPr lang="en-GB" altLang="tr-TR" dirty="0">
                <a:solidFill>
                  <a:srgbClr val="00B0F0"/>
                </a:solidFill>
              </a:rPr>
              <a:t>constructors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Bank Account – version 4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Multiple Constructors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Bank Account – version 5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Bank Account – version 6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Overloading Functions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Bank Account – version 7</a:t>
            </a:r>
          </a:p>
          <a:p>
            <a:endParaRPr lang="en-GB" altLang="tr-TR" dirty="0">
              <a:solidFill>
                <a:srgbClr val="00B0F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663388-2D14-FECC-557B-E07CF1FD68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</a:t>
            </a:fld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42297834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BC22A-508A-3C3D-BBDB-67DB55DF3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81D85-9E8D-EB51-448A-C75253812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sz="3600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en-GB" sz="3600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en-GB" sz="4800" b="1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en-GB" sz="4800" b="1" dirty="0">
                <a:solidFill>
                  <a:srgbClr val="00B0F0"/>
                </a:solidFill>
              </a:rPr>
              <a:t>Any 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8DE224-DC17-8872-681C-6B455173D2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30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62123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9D822-77A2-AF5C-BBB2-9F1AA0809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Bank Account – version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BDDF6-7C44-6351-4D0E-FA3FA25B8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0363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class </a:t>
            </a:r>
            <a:r>
              <a:rPr kumimoji="1" lang="en-US" sz="11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AccountTest</a:t>
            </a:r>
            <a:r>
              <a:rPr kumimoji="1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{</a:t>
            </a:r>
          </a:p>
          <a:p>
            <a:pPr marL="360363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1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static void </a:t>
            </a:r>
            <a:r>
              <a:rPr kumimoji="1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main(String[] </a:t>
            </a:r>
            <a:r>
              <a:rPr kumimoji="1" lang="en-US" sz="11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args</a:t>
            </a:r>
            <a:r>
              <a:rPr kumimoji="1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Account();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1;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100;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Account();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2;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200;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report(); 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report(); 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// Deposit 50 TL into account 1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.deposit(50);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// Deposit 300 USD into account 2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.deposit(300);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996633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report(); 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report(); </a:t>
            </a:r>
          </a:p>
          <a:p>
            <a:pPr marL="360363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1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0363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5EA0B9-1F87-EE15-5AD9-21D8DAE5DF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4</a:t>
            </a:fld>
            <a:endParaRPr lang="en-US" altLang="tr-T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8D1779-BE76-FEE1-A8A3-0AFAA76654CC}"/>
              </a:ext>
            </a:extLst>
          </p:cNvPr>
          <p:cNvSpPr/>
          <p:nvPr/>
        </p:nvSpPr>
        <p:spPr bwMode="auto">
          <a:xfrm>
            <a:off x="3635896" y="1700808"/>
            <a:ext cx="936104" cy="288032"/>
          </a:xfrm>
          <a:prstGeom prst="rect">
            <a:avLst/>
          </a:prstGeom>
          <a:solidFill>
            <a:srgbClr val="92D05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545B46-82F8-9FC9-50CC-E5FC5CBDBA30}"/>
              </a:ext>
            </a:extLst>
          </p:cNvPr>
          <p:cNvSpPr/>
          <p:nvPr/>
        </p:nvSpPr>
        <p:spPr bwMode="auto">
          <a:xfrm>
            <a:off x="3635896" y="2708920"/>
            <a:ext cx="936104" cy="288032"/>
          </a:xfrm>
          <a:prstGeom prst="rect">
            <a:avLst/>
          </a:prstGeom>
          <a:solidFill>
            <a:srgbClr val="92D05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755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CE69D-D1EE-7108-7A49-F3425F783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Constructors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173EE-2F55-BD15-DD01-5EB220BB9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block of codes which are automatically called when we create objects (when an instance of the class is created).</a:t>
            </a:r>
          </a:p>
          <a:p>
            <a:pPr lvl="1"/>
            <a:r>
              <a:rPr lang="en-US" dirty="0"/>
              <a:t>a special type of method which is used to initialize the object.</a:t>
            </a:r>
          </a:p>
          <a:p>
            <a:pPr lvl="2"/>
            <a:r>
              <a:rPr lang="en-US" dirty="0"/>
              <a:t>Every time an object is created using the new() keyword, at least one constructor is called.</a:t>
            </a:r>
          </a:p>
          <a:p>
            <a:pPr marL="714375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714375" algn="l"/>
              </a:tabLst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714375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71437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// Constructor</a:t>
            </a:r>
          </a:p>
          <a:p>
            <a:pPr marL="7143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437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1438275" lv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143827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2000" dirty="0">
                <a:solidFill>
                  <a:srgbClr val="000000"/>
                </a:solidFill>
                <a:latin typeface="CourierNewPSMT"/>
              </a:rPr>
              <a:t>;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4382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827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0" lang="en-US" sz="2000" dirty="0">
                <a:solidFill>
                  <a:srgbClr val="000000"/>
                </a:solidFill>
                <a:latin typeface="CourierNewPSMT"/>
              </a:rPr>
              <a:t>;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4382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827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2000" dirty="0">
                <a:solidFill>
                  <a:srgbClr val="000000"/>
                </a:solidFill>
                <a:latin typeface="CourierNewPSMT"/>
              </a:rPr>
              <a:t>;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7143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437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endParaRPr lang="en-US" dirty="0"/>
          </a:p>
          <a:p>
            <a:r>
              <a:rPr lang="en-US" dirty="0"/>
              <a:t>It looks like other methods, but...</a:t>
            </a:r>
          </a:p>
          <a:p>
            <a:pPr lvl="1"/>
            <a:r>
              <a:rPr lang="en-US" dirty="0"/>
              <a:t>It has the same name with the class</a:t>
            </a:r>
          </a:p>
          <a:p>
            <a:pPr lvl="1"/>
            <a:r>
              <a:rPr lang="en-US" dirty="0"/>
              <a:t>It does not have a return type, </a:t>
            </a:r>
          </a:p>
          <a:p>
            <a:pPr lvl="2"/>
            <a:r>
              <a:rPr lang="en-US" dirty="0"/>
              <a:t>but it actually returns the reference to (address of) the constructed object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128AAB-0EEA-0821-A8EA-B6EFB854D3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5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303304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CE69D-D1EE-7108-7A49-F3425F783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Calling constructors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173EE-2F55-BD15-DD01-5EB220BB9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Account();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1;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100;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dirty="0">
              <a:solidFill>
                <a:srgbClr val="000000"/>
              </a:solidFill>
              <a:latin typeface="CourierNewPSMT"/>
            </a:endParaRPr>
          </a:p>
          <a:p>
            <a:pPr marL="714375" inden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Account();</a:t>
            </a:r>
          </a:p>
          <a:p>
            <a:pPr marL="1257300" inden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0" lang="en-US" sz="2000" b="1" dirty="0">
              <a:solidFill>
                <a:srgbClr val="000000"/>
              </a:solidFill>
              <a:latin typeface="CourierNewPSMT"/>
            </a:endParaRPr>
          </a:p>
          <a:p>
            <a:pPr marL="714375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71437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// Constructor</a:t>
            </a:r>
          </a:p>
          <a:p>
            <a:pPr marL="7143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437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1438275" lv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143827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2000" dirty="0">
                <a:solidFill>
                  <a:srgbClr val="000000"/>
                </a:solidFill>
                <a:latin typeface="CourierNewPSMT"/>
              </a:rPr>
              <a:t>;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4382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827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0" lang="en-US" sz="2000" dirty="0">
                <a:solidFill>
                  <a:srgbClr val="000000"/>
                </a:solidFill>
                <a:latin typeface="CourierNewPSMT"/>
              </a:rPr>
              <a:t>;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4382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827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2000" dirty="0">
                <a:solidFill>
                  <a:srgbClr val="000000"/>
                </a:solidFill>
                <a:latin typeface="CourierNewPSMT"/>
              </a:rPr>
              <a:t>;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7143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437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128AAB-0EEA-0821-A8EA-B6EFB854D3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84B80BB-128E-4902-B3C3-D56A4AC28474}" type="slidenum">
              <a:rPr kumimoji="0" lang="en-US" altLang="tr-TR" sz="675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tr-TR" sz="675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46835B2-A8C1-469B-9B74-A88E2D96EB07}"/>
              </a:ext>
            </a:extLst>
          </p:cNvPr>
          <p:cNvSpPr/>
          <p:nvPr/>
        </p:nvSpPr>
        <p:spPr bwMode="auto">
          <a:xfrm>
            <a:off x="413538" y="1628800"/>
            <a:ext cx="8316924" cy="1440160"/>
          </a:xfrm>
          <a:prstGeom prst="rect">
            <a:avLst/>
          </a:prstGeom>
          <a:solidFill>
            <a:srgbClr val="92D05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B28883-D1F7-375C-292F-06B2F34E9C3F}"/>
              </a:ext>
            </a:extLst>
          </p:cNvPr>
          <p:cNvSpPr/>
          <p:nvPr/>
        </p:nvSpPr>
        <p:spPr bwMode="auto">
          <a:xfrm>
            <a:off x="407808" y="3429000"/>
            <a:ext cx="8316924" cy="432047"/>
          </a:xfrm>
          <a:prstGeom prst="rect">
            <a:avLst/>
          </a:prstGeom>
          <a:solidFill>
            <a:srgbClr val="FFC0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4510EF-C322-4612-AF42-AB01C3A5844D}"/>
              </a:ext>
            </a:extLst>
          </p:cNvPr>
          <p:cNvSpPr/>
          <p:nvPr/>
        </p:nvSpPr>
        <p:spPr bwMode="auto">
          <a:xfrm>
            <a:off x="407808" y="4077072"/>
            <a:ext cx="8316924" cy="1872207"/>
          </a:xfrm>
          <a:prstGeom prst="rect">
            <a:avLst/>
          </a:prstGeom>
          <a:solidFill>
            <a:srgbClr val="00B0F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467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29739-6BA5-517A-0112-5B59EE341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 constructors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1F56C-9C7F-4557-93FF-41193C1B2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Account();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1;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100;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r>
              <a:rPr lang="en-US" dirty="0"/>
              <a:t>We did not have any constructors before.</a:t>
            </a:r>
          </a:p>
          <a:p>
            <a:endParaRPr lang="en-US" dirty="0"/>
          </a:p>
          <a:p>
            <a:r>
              <a:rPr lang="en-US" dirty="0"/>
              <a:t>How did we create objects without the constructor?</a:t>
            </a:r>
          </a:p>
          <a:p>
            <a:pPr lvl="1"/>
            <a:r>
              <a:rPr lang="en-US" dirty="0"/>
              <a:t>If there is no explicit constructor, then the default constructor is used.</a:t>
            </a:r>
          </a:p>
          <a:p>
            <a:pPr lvl="1"/>
            <a:r>
              <a:rPr lang="en-US" dirty="0"/>
              <a:t>Default constructors do not take any parameters.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D55BF5-3780-F328-0CDF-908A1475FA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7</a:t>
            </a:fld>
            <a:endParaRPr lang="en-US" altLang="tr-T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B3FD0F-701C-2B63-E41B-F0FD81E2D37F}"/>
              </a:ext>
            </a:extLst>
          </p:cNvPr>
          <p:cNvSpPr/>
          <p:nvPr/>
        </p:nvSpPr>
        <p:spPr bwMode="auto">
          <a:xfrm>
            <a:off x="413538" y="1196752"/>
            <a:ext cx="8316924" cy="1440160"/>
          </a:xfrm>
          <a:prstGeom prst="rect">
            <a:avLst/>
          </a:prstGeom>
          <a:solidFill>
            <a:srgbClr val="92D05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CDE44C-1118-6EC8-032F-0DFEAACCFBD2}"/>
              </a:ext>
            </a:extLst>
          </p:cNvPr>
          <p:cNvSpPr/>
          <p:nvPr/>
        </p:nvSpPr>
        <p:spPr bwMode="auto">
          <a:xfrm>
            <a:off x="4644008" y="1196751"/>
            <a:ext cx="1440160" cy="360041"/>
          </a:xfrm>
          <a:prstGeom prst="rect">
            <a:avLst/>
          </a:prstGeom>
          <a:solidFill>
            <a:srgbClr val="FF99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250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05AF3-79B8-B097-4AE5-BEA5D499B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Bank Account – version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E4A42-9F16-54D7-012C-44E3B8F13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class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 {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number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currency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1257300" inden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0" lang="en-US" sz="2000" b="1" dirty="0">
              <a:solidFill>
                <a:srgbClr val="000000"/>
              </a:solidFill>
              <a:latin typeface="CourierNewPSMT"/>
            </a:endParaRPr>
          </a:p>
          <a:p>
            <a:pPr marL="89535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895350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// Constructor</a:t>
            </a:r>
          </a:p>
          <a:p>
            <a:pPr marL="8953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95350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1438275" lv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143827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2000" dirty="0">
                <a:solidFill>
                  <a:srgbClr val="000000"/>
                </a:solidFill>
                <a:latin typeface="CourierNewPSMT"/>
              </a:rPr>
              <a:t>;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4382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827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0" lang="en-US" sz="2000" dirty="0">
                <a:solidFill>
                  <a:srgbClr val="000000"/>
                </a:solidFill>
                <a:latin typeface="CourierNewPSMT"/>
              </a:rPr>
              <a:t>;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4382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827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2000" dirty="0">
                <a:solidFill>
                  <a:srgbClr val="000000"/>
                </a:solidFill>
                <a:latin typeface="CourierNewPSMT"/>
              </a:rPr>
              <a:t>;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8953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95350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8953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public void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deposit(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14382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}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public void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report() {</a:t>
            </a:r>
          </a:p>
          <a:p>
            <a:pPr marL="15240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</a:t>
            </a:r>
            <a:r>
              <a:rPr kumimoji="1" lang="en-US" sz="2000" b="1" i="1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out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.println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"Account "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			+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has "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			+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"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"."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}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endParaRPr lang="en-US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E6174A-1EFC-BB0F-E06F-435A8E4CEA9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8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576349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05AF3-79B8-B097-4AE5-BEA5D499B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Bank Account – version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E4A42-9F16-54D7-012C-44E3B8F13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60363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class 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AccountTest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{</a:t>
            </a:r>
          </a:p>
          <a:p>
            <a:pPr marL="360363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static void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main(String[] 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args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Account(1, 100,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Account(2, 200,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report(); 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report(); 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// Deposit 50 TL into account 1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.deposit(50);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// Deposit 300 USD into account 2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.deposit(300);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996633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report(); </a:t>
            </a:r>
          </a:p>
          <a:p>
            <a:pPr marL="125730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report(); </a:t>
            </a:r>
          </a:p>
          <a:p>
            <a:pPr marL="360363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0363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E6174A-1EFC-BB0F-E06F-435A8E4CEA9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9</a:t>
            </a:fld>
            <a:endParaRPr lang="en-US" altLang="tr-TR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249373B-A45D-2BAA-3C65-EB2F837B25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0248" y="4970355"/>
            <a:ext cx="2610214" cy="1524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7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hcesehir master slide">
  <a:themeElements>
    <a:clrScheme name="Bahcesehir master slide 2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CCCCC"/>
      </a:folHlink>
    </a:clrScheme>
    <a:fontScheme name="Bahcesehir master slid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ahcesehir master slide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9999"/>
        </a:accent1>
        <a:accent2>
          <a:srgbClr val="FF9933"/>
        </a:accent2>
        <a:accent3>
          <a:srgbClr val="AAB8E2"/>
        </a:accent3>
        <a:accent4>
          <a:srgbClr val="DADADA"/>
        </a:accent4>
        <a:accent5>
          <a:srgbClr val="AACACA"/>
        </a:accent5>
        <a:accent6>
          <a:srgbClr val="E78A2D"/>
        </a:accent6>
        <a:hlink>
          <a:srgbClr val="330099"/>
        </a:hlink>
        <a:folHlink>
          <a:srgbClr val="CBC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hcesehir master slide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hcesehir master slide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10677</TotalTime>
  <Words>2652</Words>
  <Application>Microsoft Office PowerPoint</Application>
  <PresentationFormat>On-screen Show (4:3)</PresentationFormat>
  <Paragraphs>521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Courier New</vt:lpstr>
      <vt:lpstr>CourierNewPSMT</vt:lpstr>
      <vt:lpstr>inter-regular</vt:lpstr>
      <vt:lpstr>Times New Roman</vt:lpstr>
      <vt:lpstr>Bahcesehir master slide</vt:lpstr>
      <vt:lpstr>PowerPoint Presentation</vt:lpstr>
      <vt:lpstr>PowerPoint Presentation</vt:lpstr>
      <vt:lpstr>Outline</vt:lpstr>
      <vt:lpstr>Bank Account – version 3</vt:lpstr>
      <vt:lpstr>Constructors</vt:lpstr>
      <vt:lpstr>Calling constructors</vt:lpstr>
      <vt:lpstr>No constructors</vt:lpstr>
      <vt:lpstr>Bank Account – version 4</vt:lpstr>
      <vt:lpstr>Bank Account – version 4</vt:lpstr>
      <vt:lpstr>Why do we get the following error?</vt:lpstr>
      <vt:lpstr>Default Constructor</vt:lpstr>
      <vt:lpstr>Multiple Constructors</vt:lpstr>
      <vt:lpstr>Multiple Constructors</vt:lpstr>
      <vt:lpstr>Bank Account – version 5</vt:lpstr>
      <vt:lpstr>Lets add more to our account!</vt:lpstr>
      <vt:lpstr>Modify the constructors</vt:lpstr>
      <vt:lpstr>Add more constructors</vt:lpstr>
      <vt:lpstr>Add more constructors</vt:lpstr>
      <vt:lpstr>Multiple Constructors</vt:lpstr>
      <vt:lpstr>Bank Account – version 6</vt:lpstr>
      <vt:lpstr>Bank Account – version 6</vt:lpstr>
      <vt:lpstr>Overloading Functions</vt:lpstr>
      <vt:lpstr>Bank Account – version 7</vt:lpstr>
      <vt:lpstr>Overloading deposit method</vt:lpstr>
      <vt:lpstr>Overloading deposit method</vt:lpstr>
      <vt:lpstr>www.javatpoint.com/method-overloading-in-java</vt:lpstr>
      <vt:lpstr>www.javatpoint.com/method-overloading-in-java</vt:lpstr>
      <vt:lpstr>www.javatpoint.com/method-overloading-in-java</vt:lpstr>
      <vt:lpstr>www.javatpoint.com/method-overloading-in-java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UTP Cable Connectors</dc:title>
  <dc:creator>N AYDIN</dc:creator>
  <cp:lastModifiedBy>Nizamettin AYDIN</cp:lastModifiedBy>
  <cp:revision>427</cp:revision>
  <dcterms:created xsi:type="dcterms:W3CDTF">2004-11-05T11:30:37Z</dcterms:created>
  <dcterms:modified xsi:type="dcterms:W3CDTF">2024-07-10T08:30:37Z</dcterms:modified>
</cp:coreProperties>
</file>