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769" r:id="rId2"/>
    <p:sldId id="355" r:id="rId3"/>
    <p:sldId id="404" r:id="rId4"/>
    <p:sldId id="744" r:id="rId5"/>
    <p:sldId id="745" r:id="rId6"/>
    <p:sldId id="746" r:id="rId7"/>
    <p:sldId id="748" r:id="rId8"/>
    <p:sldId id="747" r:id="rId9"/>
    <p:sldId id="749" r:id="rId10"/>
    <p:sldId id="750" r:id="rId11"/>
    <p:sldId id="751" r:id="rId12"/>
    <p:sldId id="754" r:id="rId13"/>
    <p:sldId id="755" r:id="rId14"/>
    <p:sldId id="756" r:id="rId15"/>
    <p:sldId id="752" r:id="rId16"/>
    <p:sldId id="758" r:id="rId17"/>
    <p:sldId id="759" r:id="rId18"/>
    <p:sldId id="760" r:id="rId19"/>
    <p:sldId id="761" r:id="rId20"/>
    <p:sldId id="762" r:id="rId21"/>
    <p:sldId id="763" r:id="rId22"/>
    <p:sldId id="765" r:id="rId23"/>
    <p:sldId id="764" r:id="rId24"/>
    <p:sldId id="766" r:id="rId25"/>
    <p:sldId id="767" r:id="rId26"/>
    <p:sldId id="768" r:id="rId27"/>
    <p:sldId id="706" r:id="rId28"/>
  </p:sldIdLst>
  <p:sldSz cx="9144000" cy="6858000" type="screen4x3"/>
  <p:notesSz cx="6642100" cy="9653588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4431" autoAdjust="0"/>
  </p:normalViewPr>
  <p:slideViewPr>
    <p:cSldViewPr>
      <p:cViewPr varScale="1">
        <p:scale>
          <a:sx n="101" d="100"/>
          <a:sy n="101" d="100"/>
        </p:scale>
        <p:origin x="145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797D7DB-1292-4C2B-9BEE-3D1F88C6E4E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82041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23900"/>
            <a:ext cx="4826000" cy="3619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584700"/>
            <a:ext cx="531495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7D1B35F-4AE8-4F50-9FF3-FA55D3B14EA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144206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E98D93B3-19CB-F5B1-06E5-E5E8D6A45C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>
                <a:solidFill>
                  <a:schemeClr val="tx1"/>
                </a:solidFill>
              </a:rPr>
              <a:t>Copyright 2000 N. AYDIN. All rights reserved.</a:t>
            </a:r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B7484560-CBC1-7A3C-ECBA-E20AB58D82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fld id="{995FBE65-257E-4DEB-8382-5B929EEF0D04}" type="slidenum">
              <a:rPr lang="tr-TR" altLang="tr-TR" smtClean="0">
                <a:solidFill>
                  <a:schemeClr val="tx1"/>
                </a:solidFill>
              </a:rPr>
              <a:pPr/>
              <a:t>1</a:t>
            </a:fld>
            <a:endParaRPr lang="tr-TR" altLang="tr-TR">
              <a:solidFill>
                <a:schemeClr val="tx1"/>
              </a:solidFill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0DAD8AE5-E23C-C2A0-7C7E-325D6E0700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30250"/>
            <a:ext cx="4808538" cy="3606800"/>
          </a:xfrm>
          <a:ln/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176ADE2A-602E-9C2D-FFAB-2D8837BB9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2650" y="4583113"/>
            <a:ext cx="4875213" cy="4344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369" tIns="45184" rIns="90369" bIns="45184"/>
          <a:lstStyle/>
          <a:p>
            <a:pPr eaLnBrk="1" hangingPunct="1"/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2936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57175" indent="0" algn="ctr">
              <a:buNone/>
              <a:defRPr/>
            </a:lvl2pPr>
            <a:lvl3pPr marL="514350" indent="0" algn="ctr">
              <a:buNone/>
              <a:defRPr/>
            </a:lvl3pPr>
            <a:lvl4pPr marL="771525" indent="0" algn="ctr">
              <a:buNone/>
              <a:defRPr/>
            </a:lvl4pPr>
            <a:lvl5pPr marL="1028700" indent="0" algn="ctr">
              <a:buNone/>
              <a:defRPr/>
            </a:lvl5pPr>
            <a:lvl6pPr marL="1285875" indent="0" algn="ctr">
              <a:buNone/>
              <a:defRPr/>
            </a:lvl6pPr>
            <a:lvl7pPr marL="1543050" indent="0" algn="ctr">
              <a:buNone/>
              <a:defRPr/>
            </a:lvl7pPr>
            <a:lvl8pPr marL="1800225" indent="0" algn="ctr">
              <a:buNone/>
              <a:defRPr/>
            </a:lvl8pPr>
            <a:lvl9pPr marL="2057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006FA-D0EA-4E89-8971-6241876F26B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2167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4A56-DE4D-4ABE-A358-2049E491923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380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03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03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E341F-692B-4323-AD00-311EB5C4E9F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8278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12DBC-736C-4DEC-AEAE-72DF32F5E5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60816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1688" y="11255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1688" y="36909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E441B-D185-4DAB-A789-31BCDEB6376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0782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3538" y="1125538"/>
            <a:ext cx="8370930" cy="539909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B80BB-128E-4902-B3C3-D56A4AC2847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0084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75" indent="0">
              <a:buNone/>
              <a:defRPr sz="1013"/>
            </a:lvl2pPr>
            <a:lvl3pPr marL="514350" indent="0">
              <a:buNone/>
              <a:defRPr sz="900"/>
            </a:lvl3pPr>
            <a:lvl4pPr marL="771525" indent="0">
              <a:buNone/>
              <a:defRPr sz="788"/>
            </a:lvl4pPr>
            <a:lvl5pPr marL="1028700" indent="0">
              <a:buNone/>
              <a:defRPr sz="788"/>
            </a:lvl5pPr>
            <a:lvl6pPr marL="1285875" indent="0">
              <a:buNone/>
              <a:defRPr sz="788"/>
            </a:lvl6pPr>
            <a:lvl7pPr marL="1543050" indent="0">
              <a:buNone/>
              <a:defRPr sz="788"/>
            </a:lvl7pPr>
            <a:lvl8pPr marL="1800225" indent="0">
              <a:buNone/>
              <a:defRPr sz="788"/>
            </a:lvl8pPr>
            <a:lvl9pPr marL="2057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FD5E1-54BF-4A4A-AE42-66A6189F67D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860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06ABE-9823-4A2D-85FA-9E38D57ED23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9908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AA99-5845-4832-9CA7-64C548B3A4B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7428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FCA22-3DF8-4E6A-B3CE-ABF16B37C35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1466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C6466-14BB-4F17-B43D-F368CAF0225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5909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C10A5-DDD2-430D-ABDC-C4A8E43C1C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9612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3AEA0-EE63-4438-A6E8-1D10FD30B49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4814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9" y="1125538"/>
            <a:ext cx="8280400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dirty="0"/>
              <a:t>Click to edit Master text styles</a:t>
            </a:r>
          </a:p>
          <a:p>
            <a:pPr lvl="1"/>
            <a:r>
              <a:rPr lang="en-US" altLang="tr-TR" dirty="0"/>
              <a:t>Second level</a:t>
            </a:r>
          </a:p>
          <a:p>
            <a:pPr lvl="2"/>
            <a:r>
              <a:rPr lang="en-US" altLang="tr-TR" dirty="0"/>
              <a:t>Third level</a:t>
            </a:r>
          </a:p>
          <a:p>
            <a:pPr lvl="3"/>
            <a:r>
              <a:rPr lang="en-US" altLang="tr-TR" dirty="0"/>
              <a:t>Fourth level</a:t>
            </a:r>
          </a:p>
          <a:p>
            <a:pPr lvl="4"/>
            <a:r>
              <a:rPr lang="en-US" altLang="tr-TR" dirty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24629"/>
            <a:ext cx="1905000" cy="333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675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D8C8213-E9CE-4B62-9324-B8540159252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0" y="4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5pPr>
      <a:lvl6pPr marL="25717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6pPr>
      <a:lvl7pPr marL="51435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7pPr>
      <a:lvl8pPr marL="77152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8pPr>
      <a:lvl9pPr marL="102870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9pPr>
    </p:titleStyle>
    <p:bodyStyle>
      <a:lvl1pPr marL="192881" indent="-192881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rtl="0" eaLnBrk="0" fontAlgn="base" hangingPunct="0">
        <a:spcBef>
          <a:spcPct val="20000"/>
        </a:spcBef>
        <a:spcAft>
          <a:spcPct val="0"/>
        </a:spcAft>
        <a:buChar char="–"/>
        <a:defRPr kumimoji="1" sz="1575">
          <a:solidFill>
            <a:srgbClr val="FF3300"/>
          </a:solidFill>
          <a:latin typeface="+mn-lt"/>
        </a:defRPr>
      </a:lvl2pPr>
      <a:lvl3pPr marL="64293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350">
          <a:solidFill>
            <a:schemeClr val="accent2"/>
          </a:solidFill>
          <a:latin typeface="+mn-lt"/>
        </a:defRPr>
      </a:lvl3pPr>
      <a:lvl4pPr marL="900113" indent="-128588" algn="l" rtl="0" eaLnBrk="0" fontAlgn="base" hangingPunct="0">
        <a:spcBef>
          <a:spcPct val="20000"/>
        </a:spcBef>
        <a:spcAft>
          <a:spcPct val="0"/>
        </a:spcAft>
        <a:buChar char="–"/>
        <a:defRPr kumimoji="1" sz="1125">
          <a:solidFill>
            <a:schemeClr val="tx1"/>
          </a:solidFill>
          <a:latin typeface="+mn-lt"/>
        </a:defRPr>
      </a:lvl4pPr>
      <a:lvl5pPr marL="115728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5pPr>
      <a:lvl6pPr marL="141446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6pPr>
      <a:lvl7pPr marL="167163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7pPr>
      <a:lvl8pPr marL="192881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8pPr>
      <a:lvl9pPr marL="218598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>
            <a:extLst>
              <a:ext uri="{FF2B5EF4-FFF2-40B4-BE49-F238E27FC236}">
                <a16:creationId xmlns:a16="http://schemas.microsoft.com/office/drawing/2014/main" id="{A4F0290F-906C-FE9D-0AE3-62EFD59D8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640" y="1862826"/>
            <a:ext cx="6534726" cy="451850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CS105 </a:t>
            </a:r>
          </a:p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Introduction to Object-Oriented Programming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Prof. Dr. Nizamettin AYDIN</a:t>
            </a: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BA0698"/>
                </a:solidFill>
                <a:cs typeface="Times New Roman" panose="02020603050405020304" pitchFamily="18" charset="0"/>
              </a:rPr>
              <a:t>naydin@itu.edu.tr</a:t>
            </a:r>
          </a:p>
          <a:p>
            <a:pPr algn="ctr" eaLnBrk="1" hangingPunct="1">
              <a:buNone/>
            </a:pPr>
            <a:r>
              <a:rPr lang="en-US" altLang="tr-TR" sz="2700" b="1" dirty="0">
                <a:solidFill>
                  <a:srgbClr val="0070C0"/>
                </a:solidFill>
                <a:cs typeface="Times New Roman" panose="02020603050405020304" pitchFamily="18" charset="0"/>
              </a:rPr>
              <a:t>nizamettin.aydin@ozyegin.edu.tr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24" name="Rectangle 9">
            <a:extLst>
              <a:ext uri="{FF2B5EF4-FFF2-40B4-BE49-F238E27FC236}">
                <a16:creationId xmlns:a16="http://schemas.microsoft.com/office/drawing/2014/main" id="{EA151DCE-3727-280C-DAB8-D56F2FEDD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altLang="tr-TR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62E90F-C089-97B1-7C91-D4F902315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</a:t>
            </a:fld>
            <a:endParaRPr lang="en-US" altLang="tr-T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0B122F-3563-9F7F-13AE-13F03B105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059" y="-4911"/>
            <a:ext cx="2535881" cy="7651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59A3A-968A-4743-B2E9-94DE6E1B5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C7322-5633-453D-BF23-85A6171BF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method: </a:t>
            </a:r>
          </a:p>
          <a:p>
            <a:pPr lvl="1"/>
            <a:r>
              <a:rPr lang="en-US" dirty="0"/>
              <a:t>A named group of statements.</a:t>
            </a:r>
          </a:p>
          <a:p>
            <a:pPr lvl="2"/>
            <a:r>
              <a:rPr lang="en-US" dirty="0"/>
              <a:t> denotes the structure of a program</a:t>
            </a:r>
          </a:p>
          <a:p>
            <a:pPr lvl="2"/>
            <a:r>
              <a:rPr lang="en-US" dirty="0"/>
              <a:t> eliminates redundancy by code reuse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procedural decomposition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 dividing a problem into methods</a:t>
            </a:r>
          </a:p>
          <a:p>
            <a:endParaRPr lang="en-US" dirty="0"/>
          </a:p>
          <a:p>
            <a:r>
              <a:rPr lang="en-US" dirty="0"/>
              <a:t> Writing a method is like</a:t>
            </a:r>
          </a:p>
          <a:p>
            <a:pPr lvl="1"/>
            <a:r>
              <a:rPr lang="en-US" dirty="0"/>
              <a:t> adding a new command to Java.</a:t>
            </a:r>
            <a:endParaRPr lang="en-GB" sz="1300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7E023D-F14B-4A8C-B89D-F610F124DF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10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5F400C-596F-4A4F-8D48-DA65B4331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0270" y="1556792"/>
            <a:ext cx="3232366" cy="483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627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22E6D-71F5-43EE-AE1C-83B6380FE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2FB1A-E7F6-47A3-99DE-FC792C4BB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maths</a:t>
            </a:r>
            <a:r>
              <a:rPr lang="en-US" dirty="0"/>
              <a:t> way is helpful </a:t>
            </a:r>
          </a:p>
          <a:p>
            <a:pPr lvl="1"/>
            <a:r>
              <a:rPr lang="en-US" dirty="0"/>
              <a:t>helps us understand the origins of the syntax for calling methods. </a:t>
            </a:r>
          </a:p>
          <a:p>
            <a:r>
              <a:rPr lang="en-US" dirty="0"/>
              <a:t>The black box model is helpful </a:t>
            </a:r>
          </a:p>
          <a:p>
            <a:pPr lvl="1"/>
            <a:r>
              <a:rPr lang="en-US" dirty="0"/>
              <a:t>reminds us of the procedural programming paradigm, </a:t>
            </a:r>
          </a:p>
          <a:p>
            <a:pPr lvl="1"/>
            <a:r>
              <a:rPr lang="en-US" dirty="0"/>
              <a:t>process inside the method is encapsulated within that method.</a:t>
            </a:r>
          </a:p>
          <a:p>
            <a:r>
              <a:rPr lang="en-US" dirty="0"/>
              <a:t>All methods in Java must belong to a class</a:t>
            </a:r>
          </a:p>
          <a:p>
            <a:pPr lvl="1"/>
            <a:r>
              <a:rPr lang="en-US" dirty="0"/>
              <a:t>they cannot exist in isolation. </a:t>
            </a:r>
          </a:p>
          <a:p>
            <a:pPr lvl="1"/>
            <a:r>
              <a:rPr lang="en-US" dirty="0"/>
              <a:t>can be defined anywhere inside their host class. </a:t>
            </a:r>
          </a:p>
          <a:p>
            <a:r>
              <a:rPr lang="en-US" dirty="0"/>
              <a:t>A method definition takes the general form:</a:t>
            </a:r>
          </a:p>
          <a:p>
            <a:pPr marL="360363" indent="0">
              <a:lnSpc>
                <a:spcPct val="90000"/>
              </a:lnSpc>
              <a:buNone/>
            </a:pPr>
            <a:r>
              <a:rPr lang="en-GB" sz="16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&lt;access-modifier&gt; &lt;return-type&gt; method-name(&lt;formal-parameters&gt;)</a:t>
            </a:r>
          </a:p>
          <a:p>
            <a:pPr marL="360363" indent="0">
              <a:lnSpc>
                <a:spcPct val="90000"/>
              </a:lnSpc>
              <a:buNone/>
            </a:pPr>
            <a:r>
              <a:rPr lang="en-GB" sz="16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{</a:t>
            </a:r>
          </a:p>
          <a:p>
            <a:pPr marL="360363" indent="0">
              <a:lnSpc>
                <a:spcPct val="90000"/>
              </a:lnSpc>
              <a:buNone/>
            </a:pPr>
            <a:r>
              <a:rPr lang="en-GB" sz="16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	</a:t>
            </a:r>
            <a:r>
              <a:rPr lang="en-GB" sz="1600" b="1" dirty="0">
                <a:solidFill>
                  <a:srgbClr val="00B050"/>
                </a:solidFill>
                <a:latin typeface="CourierNewPSMT"/>
              </a:rPr>
              <a:t>// Body of method</a:t>
            </a:r>
          </a:p>
          <a:p>
            <a:pPr marL="360363" indent="0">
              <a:lnSpc>
                <a:spcPct val="90000"/>
              </a:lnSpc>
              <a:buNone/>
            </a:pPr>
            <a:r>
              <a:rPr lang="en-GB" sz="16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	&lt;</a:t>
            </a:r>
            <a:r>
              <a:rPr lang="en-GB" sz="1600" b="1" i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return-statement-if-not-void</a:t>
            </a:r>
            <a:r>
              <a:rPr lang="en-GB" sz="16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&gt;</a:t>
            </a:r>
          </a:p>
          <a:p>
            <a:pPr marL="360363" indent="0">
              <a:lnSpc>
                <a:spcPct val="90000"/>
              </a:lnSpc>
              <a:buNone/>
            </a:pPr>
            <a:r>
              <a:rPr lang="en-GB" sz="16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9141CE-3717-4357-905F-5AC66EA9FD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11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32175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22E6D-71F5-43EE-AE1C-83B6380FE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2FB1A-E7F6-47A3-99DE-FC792C4BB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/>
              <a:t>&lt;Access-modifier&gt;: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public</a:t>
            </a:r>
            <a:r>
              <a:rPr lang="en-US" dirty="0"/>
              <a:t> or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private</a:t>
            </a:r>
            <a:r>
              <a:rPr lang="en-US" dirty="0"/>
              <a:t> depending on whether the method is intended to be invokable by other classes, or only by methods inside the class in which it was defined.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Other access modifiers also exist.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If not specified, the access modifier is assumed to be public.</a:t>
            </a:r>
          </a:p>
          <a:p>
            <a:pPr>
              <a:lnSpc>
                <a:spcPct val="120000"/>
              </a:lnSpc>
            </a:pPr>
            <a:r>
              <a:rPr lang="en-US" b="1" dirty="0"/>
              <a:t>&lt;return-type&gt;: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the Java type of any output generated by this method.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If the method does not produce any returned output, the return type is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void</a:t>
            </a:r>
            <a:r>
              <a:rPr lang="en-US" dirty="0"/>
              <a:t>.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 return type must always be specified.</a:t>
            </a:r>
          </a:p>
          <a:p>
            <a:pPr>
              <a:lnSpc>
                <a:spcPct val="120000"/>
              </a:lnSpc>
            </a:pPr>
            <a:r>
              <a:rPr lang="en-US" b="1" dirty="0"/>
              <a:t>The method-name:</a:t>
            </a:r>
            <a:r>
              <a:rPr lang="en-US" dirty="0"/>
              <a:t>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any valid name, by convention starting with a lower-case letter.</a:t>
            </a:r>
          </a:p>
          <a:p>
            <a:pPr>
              <a:lnSpc>
                <a:spcPct val="120000"/>
              </a:lnSpc>
            </a:pPr>
            <a:r>
              <a:rPr lang="en-US" b="1" dirty="0"/>
              <a:t>The &lt;formal-parameters&gt;:</a:t>
            </a:r>
            <a:r>
              <a:rPr lang="en-US" dirty="0"/>
              <a:t>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 list of zero or more parameters that the method will take as inputs to do the job that is designed to perform.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If there are no inputs, the set of empty round brackets must still be included to denote that this is a method definition.</a:t>
            </a:r>
          </a:p>
          <a:p>
            <a:pPr>
              <a:lnSpc>
                <a:spcPct val="120000"/>
              </a:lnSpc>
            </a:pPr>
            <a:r>
              <a:rPr lang="en-US" b="1" dirty="0"/>
              <a:t>return statement: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if the method produces a value to be returned, i.e. it is not void, then the return statement is used to signify the value that is returned.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Executing a return statement at any point during a method invocation causes the method to finish.</a:t>
            </a:r>
            <a:endParaRPr lang="en-GB" sz="1300" b="1" dirty="0">
              <a:solidFill>
                <a:schemeClr val="accent1">
                  <a:lumMod val="75000"/>
                </a:schemeClr>
              </a:solidFill>
              <a:latin typeface="CourierNewPSM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9141CE-3717-4357-905F-5AC66EA9FD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47612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22E6D-71F5-43EE-AE1C-83B6380FE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2FB1A-E7F6-47A3-99DE-FC792C4BB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An example method definition that takes two formal parameters and produces an output: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int 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addTwoNumbers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(int a, int b)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int c;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c = a + b;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return c;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To use this method, we would use some calling code (within another method) like this:</a:t>
            </a:r>
          </a:p>
          <a:p>
            <a:pPr marL="895350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d;</a:t>
            </a:r>
          </a:p>
          <a:p>
            <a:pPr marL="895350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 = 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addTwoNumbers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(3,4);</a:t>
            </a:r>
          </a:p>
          <a:p>
            <a:pPr marL="895350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System.out.println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(d);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In this example, we invoke the method </a:t>
            </a:r>
            <a:r>
              <a:rPr lang="en-US" dirty="0" err="1">
                <a:solidFill>
                  <a:srgbClr val="00B0F0"/>
                </a:solidFill>
              </a:rPr>
              <a:t>addTwoNumbers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with two actual parameters,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dirty="0"/>
              <a:t> and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dirty="0"/>
              <a:t> in this case.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9141CE-3717-4357-905F-5AC66EA9FD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45177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22E6D-71F5-43EE-AE1C-83B6380FE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2FB1A-E7F6-47A3-99DE-FC792C4BB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another example of a method that takes two parameters, determines which is larger and displays an appropriate message on the console: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showLarger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(int a, int b){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if (a &gt; b){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System.out.println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("a is larger");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}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else if (b &gt; a){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System.out.println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("b is larger");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}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else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System.out.println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("a is equal to b");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}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Note that as this method is void, there is no return keyword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9141CE-3717-4357-905F-5AC66EA9FD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80466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EB71E-09C4-4DF0-83F9-143D29DB3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7D950-6F42-4726-B0EE-6F6BD8A50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 Design the algorithm.</a:t>
            </a:r>
          </a:p>
          <a:p>
            <a:pPr lvl="1"/>
            <a:r>
              <a:rPr lang="en-US" dirty="0"/>
              <a:t> Look at the structure, and which commands are repeated.</a:t>
            </a:r>
          </a:p>
          <a:p>
            <a:pPr lvl="1"/>
            <a:r>
              <a:rPr lang="en-US" dirty="0"/>
              <a:t> Decide what are the important overall tasks.</a:t>
            </a:r>
          </a:p>
          <a:p>
            <a:pPr lvl="1"/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Declare (write down) the methods.</a:t>
            </a:r>
          </a:p>
          <a:p>
            <a:pPr lvl="1"/>
            <a:r>
              <a:rPr lang="en-US" dirty="0"/>
              <a:t> Arrange statements into groups and give each group a name.</a:t>
            </a:r>
          </a:p>
          <a:p>
            <a:pPr lvl="1"/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Call (run) the methods.</a:t>
            </a:r>
          </a:p>
          <a:p>
            <a:pPr lvl="1"/>
            <a:r>
              <a:rPr lang="en-US" dirty="0"/>
              <a:t>The program's main method executes the other methods to perform the overall task.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A2AD48-A062-4C04-9E0C-D3E4DABAEA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81213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AEF98-185E-259B-D56E-3EA438D2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DESIGN OF AN ALGORITHM…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7F5CB-925C-44AE-75D7-57710EEB4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538" y="1125538"/>
            <a:ext cx="8478942" cy="5399090"/>
          </a:xfrm>
        </p:spPr>
        <p:txBody>
          <a:bodyPr>
            <a:normAutofit/>
          </a:bodyPr>
          <a:lstStyle/>
          <a:p>
            <a:pPr marL="180975" indent="0" algn="l">
              <a:buNone/>
            </a:pPr>
            <a:r>
              <a:rPr lang="en-US" sz="1600" b="1" i="0" u="none" strike="noStrike" baseline="0" dirty="0">
                <a:solidFill>
                  <a:srgbClr val="008181"/>
                </a:solidFill>
                <a:latin typeface="CourierNewPS-BoldMT"/>
              </a:rPr>
              <a:t>// This program displays a delicious recipe for baking cookies.</a:t>
            </a:r>
          </a:p>
          <a:p>
            <a:pPr marL="180975" indent="0" algn="l">
              <a:buNone/>
            </a:pPr>
            <a:r>
              <a:rPr lang="en-GB" sz="1600" b="0" i="0" u="none" strike="noStrike" baseline="0" dirty="0">
                <a:solidFill>
                  <a:srgbClr val="000000"/>
                </a:solidFill>
                <a:latin typeface="CourierNewPSMT"/>
              </a:rPr>
              <a:t>public class BakeCookies2 {</a:t>
            </a:r>
          </a:p>
          <a:p>
            <a:pPr marL="361950" indent="0" algn="l">
              <a:buNone/>
              <a:tabLst>
                <a:tab pos="361950" algn="l"/>
              </a:tabLst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CourierNewPSMT"/>
              </a:rPr>
              <a:t>public static void main(String[] </a:t>
            </a:r>
            <a:r>
              <a:rPr lang="en-US" sz="1600" b="0" i="0" u="none" strike="noStrike" baseline="0" dirty="0" err="1">
                <a:solidFill>
                  <a:srgbClr val="000000"/>
                </a:solidFill>
                <a:latin typeface="CourierNewPSMT"/>
              </a:rPr>
              <a:t>args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CourierNewPSMT"/>
              </a:rPr>
              <a:t>) {</a:t>
            </a:r>
          </a:p>
          <a:p>
            <a:pPr marL="628650" indent="0" algn="l">
              <a:buNone/>
            </a:pPr>
            <a:endParaRPr lang="en-US" sz="1600" b="1" i="0" u="none" strike="noStrike" baseline="0" dirty="0">
              <a:solidFill>
                <a:srgbClr val="008181"/>
              </a:solidFill>
              <a:latin typeface="CourierNewPS-BoldMT"/>
            </a:endParaRPr>
          </a:p>
          <a:p>
            <a:pPr marL="628650" indent="0" algn="l">
              <a:buNone/>
            </a:pPr>
            <a:r>
              <a:rPr lang="en-US" sz="1600" b="1" i="0" u="none" strike="noStrike" baseline="0" dirty="0">
                <a:solidFill>
                  <a:srgbClr val="008181"/>
                </a:solidFill>
                <a:latin typeface="CourierNewPS-BoldMT"/>
              </a:rPr>
              <a:t>// Step 1: Make the cake batter.</a:t>
            </a:r>
          </a:p>
          <a:p>
            <a:pPr marL="628650" indent="0" algn="l">
              <a:buNone/>
            </a:pPr>
            <a:r>
              <a:rPr lang="en-US" sz="16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CourierNewPSMT"/>
              </a:rPr>
              <a:t>("Mix the dry ingredients.");</a:t>
            </a:r>
          </a:p>
          <a:p>
            <a:pPr marL="628650" indent="0" algn="l">
              <a:buNone/>
            </a:pPr>
            <a:r>
              <a:rPr lang="en-US" sz="16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CourierNewPSMT"/>
              </a:rPr>
              <a:t>("Cream the butter and sugar.");</a:t>
            </a:r>
          </a:p>
          <a:p>
            <a:pPr marL="628650" indent="0" algn="l">
              <a:buNone/>
            </a:pPr>
            <a:r>
              <a:rPr lang="en-US" sz="16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CourierNewPSMT"/>
              </a:rPr>
              <a:t>("Beat in the eggs.");</a:t>
            </a:r>
          </a:p>
          <a:p>
            <a:pPr marL="628650" indent="0" algn="l">
              <a:buNone/>
            </a:pPr>
            <a:r>
              <a:rPr lang="en-US" sz="16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CourierNewPSMT"/>
              </a:rPr>
              <a:t>("Stir in the dry ingredients.");</a:t>
            </a:r>
          </a:p>
          <a:p>
            <a:pPr marL="628650" indent="0" algn="l">
              <a:buNone/>
            </a:pPr>
            <a:endParaRPr lang="en-US" sz="1600" b="1" i="0" u="none" strike="noStrike" baseline="0" dirty="0">
              <a:solidFill>
                <a:srgbClr val="008181"/>
              </a:solidFill>
              <a:latin typeface="CourierNewPS-BoldMT"/>
            </a:endParaRPr>
          </a:p>
          <a:p>
            <a:pPr marL="628650" indent="0" algn="l">
              <a:buNone/>
            </a:pPr>
            <a:r>
              <a:rPr lang="en-US" sz="1600" b="1" i="0" u="none" strike="noStrike" baseline="0" dirty="0">
                <a:solidFill>
                  <a:srgbClr val="008181"/>
                </a:solidFill>
                <a:latin typeface="CourierNewPS-BoldMT"/>
              </a:rPr>
              <a:t>// Step 2a: Bake cookies (first batch).</a:t>
            </a:r>
          </a:p>
          <a:p>
            <a:pPr marL="628650" indent="0" algn="l">
              <a:buNone/>
            </a:pPr>
            <a:r>
              <a:rPr lang="en-GB" sz="1600" b="0" i="0" u="none" strike="noStrike" baseline="0" dirty="0" err="1">
                <a:solidFill>
                  <a:srgbClr val="00339A"/>
                </a:solidFill>
                <a:latin typeface="CourierNewPSMT"/>
              </a:rPr>
              <a:t>System.out.println</a:t>
            </a:r>
            <a:r>
              <a:rPr lang="en-GB" sz="1600" b="0" i="0" u="none" strike="noStrike" baseline="0" dirty="0">
                <a:solidFill>
                  <a:srgbClr val="00339A"/>
                </a:solidFill>
                <a:latin typeface="CourierNewPSMT"/>
              </a:rPr>
              <a:t>("Set the oven temperature.");</a:t>
            </a:r>
          </a:p>
          <a:p>
            <a:pPr marL="628650" indent="0" algn="l">
              <a:buNone/>
            </a:pPr>
            <a:r>
              <a:rPr lang="en-GB" sz="1600" b="0" i="0" u="none" strike="noStrike" baseline="0" dirty="0" err="1">
                <a:solidFill>
                  <a:srgbClr val="00339A"/>
                </a:solidFill>
                <a:latin typeface="CourierNewPSMT"/>
              </a:rPr>
              <a:t>System.out.println</a:t>
            </a:r>
            <a:r>
              <a:rPr lang="en-GB" sz="1600" b="0" i="0" u="none" strike="noStrike" baseline="0" dirty="0">
                <a:solidFill>
                  <a:srgbClr val="00339A"/>
                </a:solidFill>
                <a:latin typeface="CourierNewPSMT"/>
              </a:rPr>
              <a:t>("Set the timer.");</a:t>
            </a:r>
          </a:p>
          <a:p>
            <a:pPr marL="628650" indent="0" algn="l">
              <a:buNone/>
            </a:pPr>
            <a:r>
              <a:rPr lang="en-US" sz="1600" b="0" i="0" u="none" strike="noStrike" baseline="0" dirty="0" err="1">
                <a:solidFill>
                  <a:srgbClr val="00339A"/>
                </a:solidFill>
                <a:latin typeface="CourierNewPSMT"/>
              </a:rPr>
              <a:t>System.out.println</a:t>
            </a:r>
            <a:r>
              <a:rPr lang="en-US" sz="1600" b="0" i="0" u="none" strike="noStrike" baseline="0" dirty="0">
                <a:solidFill>
                  <a:srgbClr val="00339A"/>
                </a:solidFill>
                <a:latin typeface="CourierNewPSMT"/>
              </a:rPr>
              <a:t>("Place a batch of cookies into the </a:t>
            </a:r>
            <a:r>
              <a:rPr lang="en-GB" sz="1600" b="0" i="0" u="none" strike="noStrike" baseline="0" dirty="0">
                <a:solidFill>
                  <a:srgbClr val="00339A"/>
                </a:solidFill>
                <a:latin typeface="CourierNewPSMT"/>
              </a:rPr>
              <a:t>oven.");</a:t>
            </a:r>
          </a:p>
          <a:p>
            <a:pPr marL="628650" indent="0" algn="l">
              <a:buNone/>
            </a:pPr>
            <a:r>
              <a:rPr lang="en-US" sz="1600" b="0" i="0" u="none" strike="noStrike" baseline="0" dirty="0" err="1">
                <a:solidFill>
                  <a:srgbClr val="00339A"/>
                </a:solidFill>
                <a:latin typeface="CourierNewPSMT"/>
              </a:rPr>
              <a:t>System.out.println</a:t>
            </a:r>
            <a:r>
              <a:rPr lang="en-US" sz="1600" b="0" i="0" u="none" strike="noStrike" baseline="0" dirty="0">
                <a:solidFill>
                  <a:srgbClr val="00339A"/>
                </a:solidFill>
                <a:latin typeface="CourierNewPSMT"/>
              </a:rPr>
              <a:t>("Allow the cookies to bake.");</a:t>
            </a:r>
          </a:p>
          <a:p>
            <a:pPr algn="l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CCE9A2-1DD0-AD9B-74FC-1E85564A61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833890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AEF98-185E-259B-D56E-3EA438D2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…DESIGN OF AN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7F5CB-925C-44AE-75D7-57710EEB4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538" y="1125538"/>
            <a:ext cx="8478942" cy="5399090"/>
          </a:xfrm>
        </p:spPr>
        <p:txBody>
          <a:bodyPr>
            <a:normAutofit/>
          </a:bodyPr>
          <a:lstStyle/>
          <a:p>
            <a:pPr marL="628650" indent="0" algn="l">
              <a:buNone/>
            </a:pPr>
            <a:endParaRPr lang="en-US" sz="1600" b="1" i="0" u="none" strike="noStrike" baseline="0" dirty="0">
              <a:solidFill>
                <a:srgbClr val="008181"/>
              </a:solidFill>
              <a:latin typeface="CourierNewPS-BoldMT"/>
            </a:endParaRPr>
          </a:p>
          <a:p>
            <a:pPr marL="628650" indent="0" algn="l">
              <a:buNone/>
            </a:pPr>
            <a:r>
              <a:rPr lang="en-US" sz="1600" b="1" i="0" u="none" strike="noStrike" baseline="0" dirty="0">
                <a:solidFill>
                  <a:srgbClr val="008181"/>
                </a:solidFill>
                <a:latin typeface="CourierNewPS-BoldMT"/>
              </a:rPr>
              <a:t>// Step 2b: Bake cookies (second batch).</a:t>
            </a:r>
          </a:p>
          <a:p>
            <a:pPr marL="628650" indent="0" algn="l">
              <a:buNone/>
            </a:pPr>
            <a:r>
              <a:rPr lang="en-GB" sz="1600" b="1" i="0" u="none" strike="noStrike" baseline="0" dirty="0" err="1">
                <a:solidFill>
                  <a:srgbClr val="810000"/>
                </a:solidFill>
                <a:latin typeface="CourierNewPS-BoldMT"/>
              </a:rPr>
              <a:t>System.out.println</a:t>
            </a:r>
            <a:r>
              <a:rPr lang="en-GB" sz="1600" b="1" i="0" u="none" strike="noStrike" baseline="0" dirty="0">
                <a:solidFill>
                  <a:srgbClr val="810000"/>
                </a:solidFill>
                <a:latin typeface="CourierNewPS-BoldMT"/>
              </a:rPr>
              <a:t>("Set the oven temperature.");</a:t>
            </a:r>
          </a:p>
          <a:p>
            <a:pPr marL="628650" indent="0" algn="l">
              <a:buNone/>
            </a:pPr>
            <a:r>
              <a:rPr lang="en-GB" sz="1600" b="1" i="0" u="none" strike="noStrike" baseline="0" dirty="0" err="1">
                <a:solidFill>
                  <a:srgbClr val="810000"/>
                </a:solidFill>
                <a:latin typeface="CourierNewPS-BoldMT"/>
              </a:rPr>
              <a:t>System.out.println</a:t>
            </a:r>
            <a:r>
              <a:rPr lang="en-GB" sz="1600" b="1" i="0" u="none" strike="noStrike" baseline="0" dirty="0">
                <a:solidFill>
                  <a:srgbClr val="810000"/>
                </a:solidFill>
                <a:latin typeface="CourierNewPS-BoldMT"/>
              </a:rPr>
              <a:t>("Set the timer.");</a:t>
            </a:r>
          </a:p>
          <a:p>
            <a:pPr marL="628650" indent="0" algn="l">
              <a:buNone/>
            </a:pPr>
            <a:r>
              <a:rPr lang="en-US" sz="1600" b="1" i="0" u="none" strike="noStrike" baseline="0" dirty="0" err="1">
                <a:solidFill>
                  <a:srgbClr val="810000"/>
                </a:solidFill>
                <a:latin typeface="CourierNewPS-BoldMT"/>
              </a:rPr>
              <a:t>System.out.println</a:t>
            </a:r>
            <a:r>
              <a:rPr lang="en-US" sz="1600" b="1" i="0" u="none" strike="noStrike" baseline="0" dirty="0">
                <a:solidFill>
                  <a:srgbClr val="810000"/>
                </a:solidFill>
                <a:latin typeface="CourierNewPS-BoldMT"/>
              </a:rPr>
              <a:t>("Place a batch of cookies into the </a:t>
            </a:r>
            <a:r>
              <a:rPr lang="en-GB" sz="1600" b="1" i="0" u="none" strike="noStrike" baseline="0" dirty="0">
                <a:solidFill>
                  <a:srgbClr val="810000"/>
                </a:solidFill>
                <a:latin typeface="CourierNewPS-BoldMT"/>
              </a:rPr>
              <a:t>oven.");</a:t>
            </a:r>
          </a:p>
          <a:p>
            <a:pPr marL="628650" indent="0" algn="l">
              <a:buNone/>
            </a:pPr>
            <a:r>
              <a:rPr lang="en-US" sz="1600" b="1" i="0" u="none" strike="noStrike" baseline="0" dirty="0" err="1">
                <a:solidFill>
                  <a:srgbClr val="810000"/>
                </a:solidFill>
                <a:latin typeface="CourierNewPS-BoldMT"/>
              </a:rPr>
              <a:t>System.out.println</a:t>
            </a:r>
            <a:r>
              <a:rPr lang="en-US" sz="1600" b="1" i="0" u="none" strike="noStrike" baseline="0" dirty="0">
                <a:solidFill>
                  <a:srgbClr val="810000"/>
                </a:solidFill>
                <a:latin typeface="CourierNewPS-BoldMT"/>
              </a:rPr>
              <a:t>("Allow the cookies to bake.");</a:t>
            </a:r>
          </a:p>
          <a:p>
            <a:pPr marL="628650" indent="0" algn="l">
              <a:buNone/>
            </a:pPr>
            <a:endParaRPr lang="en-US" sz="1600" b="1" i="0" u="none" strike="noStrike" baseline="0" dirty="0">
              <a:solidFill>
                <a:srgbClr val="008181"/>
              </a:solidFill>
              <a:latin typeface="CourierNewPS-BoldMT"/>
            </a:endParaRPr>
          </a:p>
          <a:p>
            <a:pPr marL="628650" indent="0" algn="l">
              <a:buNone/>
            </a:pPr>
            <a:r>
              <a:rPr lang="en-US" sz="1600" b="1" i="0" u="none" strike="noStrike" baseline="0" dirty="0">
                <a:solidFill>
                  <a:srgbClr val="008181"/>
                </a:solidFill>
                <a:latin typeface="CourierNewPS-BoldMT"/>
              </a:rPr>
              <a:t>// Step 3: Decorate the cookies.</a:t>
            </a:r>
          </a:p>
          <a:p>
            <a:pPr marL="628650" indent="0" algn="l">
              <a:buNone/>
            </a:pPr>
            <a:r>
              <a:rPr lang="en-GB" sz="16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GB" sz="1600" b="0" i="0" u="none" strike="noStrike" baseline="0" dirty="0">
                <a:solidFill>
                  <a:srgbClr val="000000"/>
                </a:solidFill>
                <a:latin typeface="CourierNewPSMT"/>
              </a:rPr>
              <a:t>("Mix ingredients for frosting.");</a:t>
            </a:r>
          </a:p>
          <a:p>
            <a:pPr marL="628650" indent="0" algn="l">
              <a:buNone/>
            </a:pPr>
            <a:r>
              <a:rPr lang="en-US" sz="16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CourierNewPSMT"/>
              </a:rPr>
              <a:t>("Spread frosting and sprinkles.");</a:t>
            </a:r>
          </a:p>
          <a:p>
            <a:pPr marL="361950" indent="0" algn="l">
              <a:buNone/>
            </a:pPr>
            <a:r>
              <a:rPr lang="en-GB" sz="1600" b="0" i="0" u="none" strike="noStrike" baseline="0" dirty="0">
                <a:solidFill>
                  <a:srgbClr val="000000"/>
                </a:solidFill>
                <a:latin typeface="CourierNewPSMT"/>
              </a:rPr>
              <a:t>}</a:t>
            </a:r>
          </a:p>
          <a:p>
            <a:pPr marL="180975" indent="0" algn="l">
              <a:buNone/>
            </a:pPr>
            <a:r>
              <a:rPr lang="en-GB" sz="1600" b="0" i="0" u="none" strike="noStrike" baseline="0" dirty="0">
                <a:solidFill>
                  <a:srgbClr val="000000"/>
                </a:solidFill>
                <a:latin typeface="CourierNewPSMT"/>
              </a:rPr>
              <a:t>}</a:t>
            </a:r>
          </a:p>
          <a:p>
            <a:pPr algn="l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CCE9A2-1DD0-AD9B-74FC-1E85564A61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01099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44F82-5831-1661-60B4-C407340AB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DECLARING A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997C3-3F0F-D62F-326A-9D642DFFA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Gives your method a name so it can be executed</a:t>
            </a:r>
          </a:p>
          <a:p>
            <a:r>
              <a:rPr lang="en-GB" dirty="0"/>
              <a:t> Syntax:</a:t>
            </a:r>
          </a:p>
          <a:p>
            <a:pPr marL="361950" indent="0">
              <a:buNone/>
            </a:pP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public static void 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name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() {</a:t>
            </a:r>
          </a:p>
          <a:p>
            <a:pPr marL="361950" indent="0">
              <a:buNone/>
            </a:pP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	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statement;</a:t>
            </a:r>
          </a:p>
          <a:p>
            <a:pPr marL="361950" indent="0">
              <a:buNone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	statement;</a:t>
            </a:r>
          </a:p>
          <a:p>
            <a:pPr marL="361950" indent="0">
              <a:buNone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	...</a:t>
            </a:r>
          </a:p>
          <a:p>
            <a:pPr marL="361950" indent="0">
              <a:buNone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	statement;</a:t>
            </a:r>
          </a:p>
          <a:p>
            <a:pPr marL="361950" indent="0">
              <a:buNone/>
            </a:pPr>
            <a:r>
              <a:rPr lang="en-GB" sz="2000" dirty="0">
                <a:solidFill>
                  <a:srgbClr val="000000"/>
                </a:solidFill>
                <a:latin typeface="CourierNewPSMT"/>
              </a:rPr>
              <a:t>}</a:t>
            </a:r>
          </a:p>
          <a:p>
            <a:r>
              <a:rPr lang="en-GB" dirty="0"/>
              <a:t>Example:</a:t>
            </a:r>
          </a:p>
          <a:p>
            <a:pPr marL="361950" indent="0">
              <a:buNone/>
            </a:pP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public static void </a:t>
            </a:r>
            <a:r>
              <a:rPr lang="en-GB" sz="200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printWarning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() {</a:t>
            </a:r>
          </a:p>
          <a:p>
            <a:pPr marL="714375" indent="0">
              <a:buNone/>
            </a:pPr>
            <a:r>
              <a:rPr lang="en-GB" sz="200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("This product causes cancer");</a:t>
            </a:r>
          </a:p>
          <a:p>
            <a:pPr marL="714375" indent="0">
              <a:buNone/>
            </a:pPr>
            <a:r>
              <a:rPr lang="en-GB" sz="200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("in lab rats and humans.");</a:t>
            </a:r>
          </a:p>
          <a:p>
            <a:pPr marL="361950" indent="0">
              <a:buNone/>
            </a:pP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EF115-3358-DEC5-BFE8-CB3D4E6294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63579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54800-1E65-79F4-2E9D-46BE8307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CALLING A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49D07-6BFC-725E-EA87-09BFDB9B7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Executes the method’s code</a:t>
            </a:r>
          </a:p>
          <a:p>
            <a:r>
              <a:rPr lang="en-GB" dirty="0"/>
              <a:t>Syntax:</a:t>
            </a:r>
          </a:p>
          <a:p>
            <a:pPr marL="361950" indent="0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GillSansMT-Bold"/>
              </a:rPr>
              <a:t>name</a:t>
            </a: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();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/>
              <a:t>You can call the same method many times if you like.</a:t>
            </a:r>
            <a:endParaRPr lang="en-GB" dirty="0"/>
          </a:p>
          <a:p>
            <a:endParaRPr lang="en-GB" dirty="0"/>
          </a:p>
          <a:p>
            <a:r>
              <a:rPr lang="en-GB" dirty="0"/>
              <a:t>Example:</a:t>
            </a:r>
          </a:p>
          <a:p>
            <a:pPr marL="361950" indent="0">
              <a:buNone/>
            </a:pPr>
            <a:r>
              <a:rPr lang="en-GB" sz="24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printWarning</a:t>
            </a: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();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/>
          </a:p>
          <a:p>
            <a:r>
              <a:rPr lang="en-GB" dirty="0"/>
              <a:t>Output:</a:t>
            </a:r>
          </a:p>
          <a:p>
            <a:pPr marL="361950" indent="0" algn="l">
              <a:buNone/>
            </a:pP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This product causes cancer</a:t>
            </a:r>
          </a:p>
          <a:p>
            <a:pPr marL="361950" indent="0" algn="l">
              <a:buNone/>
            </a:pPr>
            <a:r>
              <a:rPr lang="en-US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in lab rats and humans.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5F15E5-CBE9-C676-9BA2-D49B3B0D2E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8285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B5D50030-49A4-D6D8-9FD6-891AB82A5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8AA87BB-7DBE-1A47-AE09-0526B11C16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r>
              <a:rPr lang="en-US" altLang="tr-TR" sz="4950" b="1" dirty="0">
                <a:solidFill>
                  <a:srgbClr val="00B0F0"/>
                </a:solidFill>
              </a:rPr>
              <a:t>Method</a:t>
            </a:r>
            <a:endParaRPr lang="en-US" altLang="tr-TR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7D6015C-5A90-5754-EA10-E5F4313E5C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kumimoji="1" sz="2100">
                <a:solidFill>
                  <a:srgbClr val="FF3300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kumimoji="1" sz="1800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2C95B791-DB99-4356-A537-772A09065FE2}" type="slidenum">
              <a:rPr kumimoji="0" lang="en-US" altLang="tr-TR" sz="900"/>
              <a:pPr>
                <a:spcBef>
                  <a:spcPct val="50000"/>
                </a:spcBef>
                <a:buFontTx/>
                <a:buNone/>
              </a:pPr>
              <a:t>2</a:t>
            </a:fld>
            <a:endParaRPr kumimoji="0" lang="en-US" altLang="tr-TR" sz="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974E7-FBCF-C94D-D111-D7878E30C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 WITH A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ADDBA-31BC-7BD7-7BA8-A9C55F8B7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80975" indent="0" algn="l">
              <a:buNone/>
            </a:pPr>
            <a:r>
              <a:rPr lang="en-GB" sz="1900" b="0" i="0" u="none" strike="noStrike" baseline="0" dirty="0">
                <a:solidFill>
                  <a:srgbClr val="000000"/>
                </a:solidFill>
                <a:latin typeface="CourierNewPSMT"/>
              </a:rPr>
              <a:t>public class </a:t>
            </a:r>
            <a:r>
              <a:rPr lang="en-GB" sz="1900" b="0" i="0" u="none" strike="noStrike" baseline="0" dirty="0" err="1">
                <a:solidFill>
                  <a:srgbClr val="000000"/>
                </a:solidFill>
                <a:latin typeface="CourierNewPSMT"/>
              </a:rPr>
              <a:t>RapLyrics</a:t>
            </a:r>
            <a:r>
              <a:rPr lang="en-GB" sz="1900" b="0" i="0" u="none" strike="noStrike" baseline="0" dirty="0">
                <a:solidFill>
                  <a:srgbClr val="000000"/>
                </a:solidFill>
                <a:latin typeface="CourierNewPSMT"/>
              </a:rPr>
              <a:t> {</a:t>
            </a:r>
          </a:p>
          <a:p>
            <a:pPr marL="542925" indent="0" algn="l">
              <a:buNone/>
            </a:pPr>
            <a:r>
              <a:rPr lang="en-US" sz="1900" b="0" i="0" u="none" strike="noStrike" baseline="0" dirty="0">
                <a:solidFill>
                  <a:srgbClr val="000000"/>
                </a:solidFill>
                <a:latin typeface="CourierNewPSMT"/>
              </a:rPr>
              <a:t>public static void main(String[] </a:t>
            </a:r>
            <a:r>
              <a:rPr lang="en-US" sz="1900" b="0" i="0" u="none" strike="noStrike" baseline="0" dirty="0" err="1">
                <a:solidFill>
                  <a:srgbClr val="000000"/>
                </a:solidFill>
                <a:latin typeface="CourierNewPSMT"/>
              </a:rPr>
              <a:t>args</a:t>
            </a:r>
            <a:r>
              <a:rPr lang="en-US" sz="1900" b="0" i="0" u="none" strike="noStrike" baseline="0" dirty="0">
                <a:solidFill>
                  <a:srgbClr val="000000"/>
                </a:solidFill>
                <a:latin typeface="CourierNewPSMT"/>
              </a:rPr>
              <a:t>) {</a:t>
            </a:r>
          </a:p>
          <a:p>
            <a:pPr marL="895350" indent="0" algn="l">
              <a:buNone/>
            </a:pPr>
            <a:r>
              <a:rPr lang="en-US" sz="1900" b="1" i="0" u="none" strike="noStrike" baseline="0" dirty="0">
                <a:solidFill>
                  <a:srgbClr val="000000"/>
                </a:solidFill>
                <a:latin typeface="CourierNewPS-BoldMT"/>
              </a:rPr>
              <a:t>rap(); </a:t>
            </a:r>
            <a:r>
              <a:rPr lang="en-US" sz="1900" b="1" i="0" u="none" strike="noStrike" baseline="0" dirty="0">
                <a:solidFill>
                  <a:srgbClr val="008181"/>
                </a:solidFill>
                <a:latin typeface="CourierNewPS-BoldMT"/>
              </a:rPr>
              <a:t>// Calling (running) the rap method</a:t>
            </a:r>
          </a:p>
          <a:p>
            <a:pPr marL="895350" indent="0" algn="l">
              <a:buNone/>
            </a:pPr>
            <a:r>
              <a:rPr lang="en-GB" sz="19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GB" sz="1900" b="0" i="0" u="none" strike="noStrike" baseline="0" dirty="0">
                <a:solidFill>
                  <a:srgbClr val="000000"/>
                </a:solidFill>
                <a:latin typeface="CourierNewPSMT"/>
              </a:rPr>
              <a:t>();</a:t>
            </a:r>
          </a:p>
          <a:p>
            <a:pPr marL="895350" indent="0" algn="l">
              <a:buNone/>
            </a:pPr>
            <a:r>
              <a:rPr lang="en-US" sz="1900" b="1" i="0" u="none" strike="noStrike" baseline="0" dirty="0">
                <a:solidFill>
                  <a:srgbClr val="000000"/>
                </a:solidFill>
                <a:latin typeface="CourierNewPS-BoldMT"/>
              </a:rPr>
              <a:t>rap(); </a:t>
            </a:r>
            <a:r>
              <a:rPr lang="en-US" sz="1900" b="1" i="0" u="none" strike="noStrike" baseline="0" dirty="0">
                <a:solidFill>
                  <a:srgbClr val="008181"/>
                </a:solidFill>
                <a:latin typeface="CourierNewPS-BoldMT"/>
              </a:rPr>
              <a:t>// Calling the rap method again</a:t>
            </a:r>
          </a:p>
          <a:p>
            <a:pPr marL="542925" indent="0" algn="l">
              <a:buNone/>
            </a:pPr>
            <a:r>
              <a:rPr lang="en-GB" sz="1900" b="0" i="0" u="none" strike="noStrike" baseline="0" dirty="0">
                <a:solidFill>
                  <a:srgbClr val="000000"/>
                </a:solidFill>
                <a:latin typeface="CourierNewPSMT"/>
              </a:rPr>
              <a:t>}</a:t>
            </a:r>
          </a:p>
          <a:p>
            <a:pPr marL="542925" indent="0" algn="l">
              <a:buNone/>
            </a:pPr>
            <a:r>
              <a:rPr lang="en-US" sz="1900" b="1" i="0" u="none" strike="noStrike" baseline="0" dirty="0">
                <a:solidFill>
                  <a:srgbClr val="008181"/>
                </a:solidFill>
                <a:latin typeface="CourierNewPS-BoldMT"/>
              </a:rPr>
              <a:t>// This method prints the lyrics to my favorite song.</a:t>
            </a:r>
          </a:p>
          <a:p>
            <a:pPr marL="542925" indent="0" algn="l">
              <a:buNone/>
            </a:pPr>
            <a:r>
              <a:rPr lang="en-GB" sz="1900" b="1" i="0" u="none" strike="noStrike" baseline="0" dirty="0">
                <a:solidFill>
                  <a:srgbClr val="000000"/>
                </a:solidFill>
                <a:latin typeface="CourierNewPS-BoldMT"/>
              </a:rPr>
              <a:t>public static void rap() {</a:t>
            </a:r>
          </a:p>
          <a:p>
            <a:pPr marL="895350" indent="0">
              <a:buNone/>
            </a:pPr>
            <a:r>
              <a:rPr lang="en-GB" sz="19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GB" sz="1900" dirty="0">
                <a:solidFill>
                  <a:srgbClr val="000000"/>
                </a:solidFill>
                <a:latin typeface="CourierNewPSMT"/>
              </a:rPr>
              <a:t>("</a:t>
            </a:r>
            <a:r>
              <a:rPr lang="en-GB" sz="1900" dirty="0" err="1">
                <a:solidFill>
                  <a:srgbClr val="000000"/>
                </a:solidFill>
                <a:latin typeface="CourierNewPSMT"/>
              </a:rPr>
              <a:t>İstisnalar</a:t>
            </a:r>
            <a:r>
              <a:rPr lang="en-GB" sz="1900" dirty="0">
                <a:solidFill>
                  <a:srgbClr val="000000"/>
                </a:solidFill>
                <a:latin typeface="CourierNewPSMT"/>
              </a:rPr>
              <a:t> </a:t>
            </a:r>
            <a:r>
              <a:rPr lang="en-GB" sz="1900" b="0" i="0" u="none" strike="noStrike" baseline="0" dirty="0" err="1">
                <a:solidFill>
                  <a:srgbClr val="000000"/>
                </a:solidFill>
                <a:latin typeface="CourierNewPSMT"/>
              </a:rPr>
              <a:t>kaideyi</a:t>
            </a:r>
            <a:r>
              <a:rPr lang="en-GB" sz="1900" b="0" i="0" u="none" strike="noStrike" baseline="0" dirty="0">
                <a:solidFill>
                  <a:srgbClr val="000000"/>
                </a:solidFill>
                <a:latin typeface="CourierNewPSMT"/>
              </a:rPr>
              <a:t> </a:t>
            </a:r>
            <a:r>
              <a:rPr lang="en-GB" sz="1900" b="0" i="0" u="none" strike="noStrike" baseline="0" dirty="0" err="1">
                <a:solidFill>
                  <a:srgbClr val="000000"/>
                </a:solidFill>
                <a:latin typeface="CourierNewPSMT"/>
              </a:rPr>
              <a:t>bozmaz</a:t>
            </a:r>
            <a:r>
              <a:rPr lang="en-GB" sz="1900" b="0" i="0" u="none" strike="noStrike" baseline="0" dirty="0">
                <a:solidFill>
                  <a:srgbClr val="000000"/>
                </a:solidFill>
                <a:latin typeface="CourierNewPSMT"/>
              </a:rPr>
              <a:t>, ");</a:t>
            </a:r>
          </a:p>
          <a:p>
            <a:pPr marL="895350" indent="0">
              <a:buNone/>
            </a:pPr>
            <a:r>
              <a:rPr lang="en-GB" sz="19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GB" sz="1900" dirty="0">
                <a:solidFill>
                  <a:srgbClr val="000000"/>
                </a:solidFill>
                <a:latin typeface="CourierNewPSMT"/>
              </a:rPr>
              <a:t>("Kuru </a:t>
            </a:r>
            <a:r>
              <a:rPr lang="en-GB" sz="1900" b="0" i="0" u="none" strike="noStrike" baseline="0" dirty="0" err="1">
                <a:solidFill>
                  <a:srgbClr val="000000"/>
                </a:solidFill>
                <a:latin typeface="CourierNewPSMT"/>
              </a:rPr>
              <a:t>yanında</a:t>
            </a:r>
            <a:r>
              <a:rPr lang="en-GB" sz="1900" b="0" i="0" u="none" strike="noStrike" baseline="0" dirty="0">
                <a:solidFill>
                  <a:srgbClr val="000000"/>
                </a:solidFill>
                <a:latin typeface="CourierNewPSMT"/>
              </a:rPr>
              <a:t> </a:t>
            </a:r>
            <a:r>
              <a:rPr lang="en-GB" sz="1900" b="0" i="0" u="none" strike="noStrike" baseline="0" dirty="0" err="1">
                <a:solidFill>
                  <a:srgbClr val="000000"/>
                </a:solidFill>
                <a:latin typeface="CourierNewPSMT"/>
              </a:rPr>
              <a:t>yaş</a:t>
            </a:r>
            <a:r>
              <a:rPr lang="en-GB" sz="1900" b="0" i="0" u="none" strike="noStrike" baseline="0" dirty="0">
                <a:solidFill>
                  <a:srgbClr val="000000"/>
                </a:solidFill>
                <a:latin typeface="CourierNewPSMT"/>
              </a:rPr>
              <a:t> </a:t>
            </a:r>
            <a:r>
              <a:rPr lang="en-GB" sz="1900" b="0" i="0" u="none" strike="noStrike" baseline="0" dirty="0" err="1">
                <a:solidFill>
                  <a:srgbClr val="000000"/>
                </a:solidFill>
                <a:latin typeface="CourierNewPSMT"/>
              </a:rPr>
              <a:t>telas</a:t>
            </a:r>
            <a:r>
              <a:rPr lang="en-GB" sz="1900" b="0" i="0" u="none" strike="noStrike" baseline="0" dirty="0">
                <a:solidFill>
                  <a:srgbClr val="000000"/>
                </a:solidFill>
                <a:latin typeface="CourierNewPSMT"/>
              </a:rPr>
              <a:t> </a:t>
            </a:r>
            <a:r>
              <a:rPr lang="en-GB" sz="1900" b="0" i="0" u="none" strike="noStrike" baseline="0" dirty="0" err="1">
                <a:solidFill>
                  <a:srgbClr val="000000"/>
                </a:solidFill>
                <a:latin typeface="CourierNewPSMT"/>
              </a:rPr>
              <a:t>yapmaz</a:t>
            </a:r>
            <a:r>
              <a:rPr lang="en-GB" sz="1900" b="0" i="0" u="none" strike="noStrike" baseline="0" dirty="0">
                <a:solidFill>
                  <a:srgbClr val="000000"/>
                </a:solidFill>
                <a:latin typeface="CourierNewPSMT"/>
              </a:rPr>
              <a:t>. ");</a:t>
            </a:r>
          </a:p>
          <a:p>
            <a:pPr marL="542925" indent="0" algn="l">
              <a:buNone/>
            </a:pPr>
            <a:r>
              <a:rPr lang="en-GB" sz="1900" b="1" i="0" u="none" strike="noStrike" baseline="0" dirty="0">
                <a:solidFill>
                  <a:srgbClr val="000000"/>
                </a:solidFill>
                <a:latin typeface="CourierNewPS-BoldMT"/>
              </a:rPr>
              <a:t>}</a:t>
            </a:r>
          </a:p>
          <a:p>
            <a:pPr marL="180975" indent="0" algn="l">
              <a:buNone/>
            </a:pPr>
            <a:r>
              <a:rPr lang="en-GB" sz="1900" b="0" i="0" u="none" strike="noStrike" baseline="0" dirty="0">
                <a:solidFill>
                  <a:srgbClr val="000000"/>
                </a:solidFill>
                <a:latin typeface="CourierNewPSMT"/>
              </a:rPr>
              <a:t>}</a:t>
            </a:r>
          </a:p>
          <a:p>
            <a:pPr algn="l"/>
            <a:r>
              <a:rPr lang="en-GB" sz="2400" b="0" i="0" u="none" strike="noStrike" baseline="0" dirty="0">
                <a:latin typeface="ArialMT"/>
              </a:rPr>
              <a:t>Output:</a:t>
            </a:r>
          </a:p>
          <a:p>
            <a:pPr marL="447675" indent="0" algn="l">
              <a:buNone/>
            </a:pPr>
            <a:r>
              <a:rPr lang="en-GB" sz="1900" b="0" i="0" u="none" strike="noStrike" baseline="0" dirty="0" err="1">
                <a:latin typeface="CourierNewPSMT"/>
              </a:rPr>
              <a:t>Istisnalar</a:t>
            </a:r>
            <a:r>
              <a:rPr lang="en-GB" sz="1900" b="0" i="0" u="none" strike="noStrike" baseline="0" dirty="0">
                <a:latin typeface="CourierNewPSMT"/>
              </a:rPr>
              <a:t> </a:t>
            </a:r>
            <a:r>
              <a:rPr lang="en-GB" sz="1900" b="0" i="0" u="none" strike="noStrike" baseline="0" dirty="0" err="1">
                <a:latin typeface="CourierNewPSMT"/>
              </a:rPr>
              <a:t>kaideyi</a:t>
            </a:r>
            <a:r>
              <a:rPr lang="en-GB" sz="1900" b="0" i="0" u="none" strike="noStrike" baseline="0" dirty="0">
                <a:latin typeface="CourierNewPSMT"/>
              </a:rPr>
              <a:t> </a:t>
            </a:r>
            <a:r>
              <a:rPr lang="en-GB" sz="1900" b="0" i="0" u="none" strike="noStrike" baseline="0" dirty="0" err="1">
                <a:latin typeface="CourierNewPSMT"/>
              </a:rPr>
              <a:t>bozmaz</a:t>
            </a:r>
            <a:r>
              <a:rPr lang="en-GB" sz="1900" b="0" i="0" u="none" strike="noStrike" baseline="0" dirty="0">
                <a:latin typeface="CourierNewPSMT"/>
              </a:rPr>
              <a:t>,</a:t>
            </a:r>
          </a:p>
          <a:p>
            <a:pPr marL="447675" indent="0" algn="l">
              <a:buNone/>
            </a:pPr>
            <a:r>
              <a:rPr lang="es-ES" sz="1900" b="0" i="0" u="none" strike="noStrike" baseline="0" dirty="0" err="1">
                <a:latin typeface="CourierNewPSMT"/>
              </a:rPr>
              <a:t>Kuru</a:t>
            </a:r>
            <a:r>
              <a:rPr lang="es-ES" sz="1900" b="0" i="0" u="none" strike="noStrike" baseline="0" dirty="0">
                <a:latin typeface="CourierNewPSMT"/>
              </a:rPr>
              <a:t> </a:t>
            </a:r>
            <a:r>
              <a:rPr lang="es-ES" sz="1900" b="0" i="0" u="none" strike="noStrike" baseline="0" dirty="0" err="1">
                <a:latin typeface="CourierNewPSMT"/>
              </a:rPr>
              <a:t>yanında</a:t>
            </a:r>
            <a:r>
              <a:rPr lang="es-ES" sz="1900" b="0" i="0" u="none" strike="noStrike" baseline="0" dirty="0">
                <a:latin typeface="CourierNewPSMT"/>
              </a:rPr>
              <a:t> </a:t>
            </a:r>
            <a:r>
              <a:rPr lang="es-ES" sz="1900" b="0" i="0" u="none" strike="noStrike" baseline="0" dirty="0" err="1">
                <a:latin typeface="CourierNewPSMT"/>
              </a:rPr>
              <a:t>yas</a:t>
            </a:r>
            <a:r>
              <a:rPr lang="es-ES" sz="1900" b="0" i="0" u="none" strike="noStrike" baseline="0" dirty="0">
                <a:latin typeface="CourierNewPSMT"/>
              </a:rPr>
              <a:t> telas </a:t>
            </a:r>
            <a:r>
              <a:rPr lang="es-ES" sz="1900" b="0" i="0" u="none" strike="noStrike" baseline="0" dirty="0" err="1">
                <a:latin typeface="CourierNewPSMT"/>
              </a:rPr>
              <a:t>yapmaz</a:t>
            </a:r>
            <a:r>
              <a:rPr lang="es-ES" sz="1900" b="0" i="0" u="none" strike="noStrike" baseline="0" dirty="0">
                <a:latin typeface="CourierNewPSMT"/>
              </a:rPr>
              <a:t>.</a:t>
            </a:r>
          </a:p>
          <a:p>
            <a:pPr marL="447675" indent="0" algn="l">
              <a:buNone/>
            </a:pPr>
            <a:endParaRPr lang="en-GB" sz="1900" b="0" i="0" u="none" strike="noStrike" baseline="0" dirty="0">
              <a:latin typeface="CourierNewPSMT"/>
            </a:endParaRPr>
          </a:p>
          <a:p>
            <a:pPr marL="447675" indent="0" algn="l">
              <a:buNone/>
            </a:pPr>
            <a:r>
              <a:rPr lang="en-GB" sz="1900" b="0" i="0" u="none" strike="noStrike" baseline="0" dirty="0" err="1">
                <a:latin typeface="CourierNewPSMT"/>
              </a:rPr>
              <a:t>Istisnalar</a:t>
            </a:r>
            <a:r>
              <a:rPr lang="en-GB" sz="1900" b="0" i="0" u="none" strike="noStrike" baseline="0" dirty="0">
                <a:latin typeface="CourierNewPSMT"/>
              </a:rPr>
              <a:t> </a:t>
            </a:r>
            <a:r>
              <a:rPr lang="en-GB" sz="1900" b="0" i="0" u="none" strike="noStrike" baseline="0" dirty="0" err="1">
                <a:latin typeface="CourierNewPSMT"/>
              </a:rPr>
              <a:t>kaideyi</a:t>
            </a:r>
            <a:r>
              <a:rPr lang="en-GB" sz="1900" b="0" i="0" u="none" strike="noStrike" baseline="0" dirty="0">
                <a:latin typeface="CourierNewPSMT"/>
              </a:rPr>
              <a:t> </a:t>
            </a:r>
            <a:r>
              <a:rPr lang="en-GB" sz="1900" b="0" i="0" u="none" strike="noStrike" baseline="0" dirty="0" err="1">
                <a:latin typeface="CourierNewPSMT"/>
              </a:rPr>
              <a:t>bozmaz</a:t>
            </a:r>
            <a:r>
              <a:rPr lang="en-GB" sz="1900" b="0" i="0" u="none" strike="noStrike" baseline="0" dirty="0">
                <a:latin typeface="CourierNewPSMT"/>
              </a:rPr>
              <a:t>,</a:t>
            </a:r>
          </a:p>
          <a:p>
            <a:pPr marL="447675" indent="0" algn="l">
              <a:buNone/>
            </a:pPr>
            <a:r>
              <a:rPr lang="es-ES" sz="1900" b="0" i="0" u="none" strike="noStrike" baseline="0" dirty="0" err="1">
                <a:latin typeface="CourierNewPSMT"/>
              </a:rPr>
              <a:t>Kuru</a:t>
            </a:r>
            <a:r>
              <a:rPr lang="es-ES" sz="1900" b="0" i="0" u="none" strike="noStrike" baseline="0" dirty="0">
                <a:latin typeface="CourierNewPSMT"/>
              </a:rPr>
              <a:t> </a:t>
            </a:r>
            <a:r>
              <a:rPr lang="es-ES" sz="1900" b="0" i="0" u="none" strike="noStrike" baseline="0" dirty="0" err="1">
                <a:latin typeface="CourierNewPSMT"/>
              </a:rPr>
              <a:t>yanında</a:t>
            </a:r>
            <a:r>
              <a:rPr lang="es-ES" sz="1900" b="0" i="0" u="none" strike="noStrike" baseline="0" dirty="0">
                <a:latin typeface="CourierNewPSMT"/>
              </a:rPr>
              <a:t> </a:t>
            </a:r>
            <a:r>
              <a:rPr lang="es-ES" sz="1900" b="0" i="0" u="none" strike="noStrike" baseline="0" dirty="0" err="1">
                <a:latin typeface="CourierNewPSMT"/>
              </a:rPr>
              <a:t>yas</a:t>
            </a:r>
            <a:r>
              <a:rPr lang="es-ES" sz="1900" b="0" i="0" u="none" strike="noStrike" baseline="0" dirty="0">
                <a:latin typeface="CourierNewPSMT"/>
              </a:rPr>
              <a:t> telas </a:t>
            </a:r>
            <a:r>
              <a:rPr lang="es-ES" sz="1900" b="0" i="0" u="none" strike="noStrike" baseline="0" dirty="0" err="1">
                <a:latin typeface="CourierNewPSMT"/>
              </a:rPr>
              <a:t>yapmaz</a:t>
            </a:r>
            <a:r>
              <a:rPr lang="es-ES" sz="1900" b="0" i="0" u="none" strike="noStrike" baseline="0" dirty="0">
                <a:latin typeface="CourierNewPSMT"/>
              </a:rPr>
              <a:t>.</a:t>
            </a:r>
            <a:endParaRPr lang="en-US" sz="1900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AECE67-9EC4-82CA-C081-944D19146B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20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2976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7109F-0E24-9CD2-C674-373663F74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FINAL COOKIE PROGRAM…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0E019-4469-8FAF-8C93-F0102A17F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80975" indent="0" algn="l">
              <a:buNone/>
            </a:pPr>
            <a:r>
              <a:rPr lang="en-US" sz="2300" b="1" i="0" u="none" strike="noStrike" baseline="0" dirty="0">
                <a:solidFill>
                  <a:srgbClr val="008181"/>
                </a:solidFill>
                <a:latin typeface="CourierNewPS-BoldMT"/>
              </a:rPr>
              <a:t>// This program displays a delicious recipe for baking cookies.</a:t>
            </a:r>
          </a:p>
          <a:p>
            <a:pPr marL="180975" indent="0" algn="l">
              <a:buNone/>
            </a:pPr>
            <a:r>
              <a:rPr lang="en-GB" sz="2300" b="1" i="0" u="none" strike="noStrike" baseline="0" dirty="0">
                <a:solidFill>
                  <a:srgbClr val="000000"/>
                </a:solidFill>
                <a:latin typeface="CourierNewPSMT"/>
              </a:rPr>
              <a:t>public class BakeCookies3 {</a:t>
            </a:r>
          </a:p>
          <a:p>
            <a:pPr marL="361950" indent="0" algn="l">
              <a:buNone/>
            </a:pPr>
            <a:r>
              <a:rPr lang="en-US" sz="2300" b="1" i="0" u="none" strike="noStrike" baseline="0" dirty="0">
                <a:solidFill>
                  <a:srgbClr val="7030A0"/>
                </a:solidFill>
                <a:latin typeface="CourierNewPSMT"/>
              </a:rPr>
              <a:t>public static void main(String[] </a:t>
            </a:r>
            <a:r>
              <a:rPr lang="en-US" sz="2300" b="1" i="0" u="none" strike="noStrike" baseline="0" dirty="0" err="1">
                <a:solidFill>
                  <a:srgbClr val="7030A0"/>
                </a:solidFill>
                <a:latin typeface="CourierNewPSMT"/>
              </a:rPr>
              <a:t>args</a:t>
            </a:r>
            <a:r>
              <a:rPr lang="en-US" sz="2300" b="1" i="0" u="none" strike="noStrike" baseline="0" dirty="0">
                <a:solidFill>
                  <a:srgbClr val="7030A0"/>
                </a:solidFill>
                <a:latin typeface="CourierNewPSMT"/>
              </a:rPr>
              <a:t>) {</a:t>
            </a:r>
          </a:p>
          <a:p>
            <a:pPr marL="542925" indent="0" algn="l">
              <a:buNone/>
            </a:pPr>
            <a:r>
              <a:rPr lang="en-GB" sz="2300" b="1" i="0" u="none" strike="noStrike" baseline="0" dirty="0" err="1">
                <a:solidFill>
                  <a:srgbClr val="00B050"/>
                </a:solidFill>
                <a:latin typeface="CourierNewPS-BoldMT"/>
              </a:rPr>
              <a:t>makeBatter</a:t>
            </a:r>
            <a:r>
              <a:rPr lang="en-GB" sz="2300" b="1" i="0" u="none" strike="noStrike" baseline="0" dirty="0">
                <a:solidFill>
                  <a:srgbClr val="00B050"/>
                </a:solidFill>
                <a:latin typeface="CourierNewPS-BoldMT"/>
              </a:rPr>
              <a:t>();</a:t>
            </a:r>
          </a:p>
          <a:p>
            <a:pPr marL="542925" indent="0" algn="l">
              <a:buNone/>
            </a:pPr>
            <a:r>
              <a:rPr lang="en-GB" sz="2300" b="1" i="0" u="none" strike="noStrike" baseline="0" dirty="0">
                <a:solidFill>
                  <a:srgbClr val="C00000"/>
                </a:solidFill>
                <a:latin typeface="CourierNewPS-BoldMT"/>
              </a:rPr>
              <a:t>bake(); </a:t>
            </a:r>
            <a:r>
              <a:rPr lang="en-GB" sz="2300" b="1" i="0" u="none" strike="noStrike" baseline="0" dirty="0">
                <a:solidFill>
                  <a:srgbClr val="008181"/>
                </a:solidFill>
                <a:latin typeface="CourierNewPS-BoldMT"/>
              </a:rPr>
              <a:t>// 1st batch</a:t>
            </a:r>
          </a:p>
          <a:p>
            <a:pPr marL="542925" indent="0" algn="l">
              <a:buNone/>
            </a:pPr>
            <a:r>
              <a:rPr lang="en-GB" sz="2300" b="1" i="0" u="none" strike="noStrike" baseline="0" dirty="0">
                <a:solidFill>
                  <a:srgbClr val="C00000"/>
                </a:solidFill>
                <a:latin typeface="CourierNewPS-BoldMT"/>
              </a:rPr>
              <a:t>bake(); </a:t>
            </a:r>
            <a:r>
              <a:rPr lang="en-GB" sz="2300" b="1" i="0" u="none" strike="noStrike" baseline="0" dirty="0">
                <a:solidFill>
                  <a:srgbClr val="008181"/>
                </a:solidFill>
                <a:latin typeface="CourierNewPS-BoldMT"/>
              </a:rPr>
              <a:t>// 2nd batch</a:t>
            </a:r>
          </a:p>
          <a:p>
            <a:pPr marL="542925" indent="0" algn="l">
              <a:buNone/>
            </a:pPr>
            <a:r>
              <a:rPr lang="en-GB" sz="2300" b="1" i="0" u="none" strike="noStrike" baseline="0" dirty="0">
                <a:solidFill>
                  <a:srgbClr val="0070C0"/>
                </a:solidFill>
                <a:latin typeface="CourierNewPS-BoldMT"/>
              </a:rPr>
              <a:t>decorate();</a:t>
            </a:r>
          </a:p>
          <a:p>
            <a:pPr marL="361950" indent="0" algn="l">
              <a:buNone/>
            </a:pPr>
            <a:r>
              <a:rPr lang="en-GB" sz="2300" b="1" i="0" u="none" strike="noStrike" baseline="0" dirty="0">
                <a:solidFill>
                  <a:srgbClr val="7030A0"/>
                </a:solidFill>
                <a:latin typeface="CourierNewPSMT"/>
              </a:rPr>
              <a:t>}</a:t>
            </a:r>
          </a:p>
          <a:p>
            <a:pPr marL="361950" indent="0" algn="l">
              <a:buNone/>
            </a:pPr>
            <a:endParaRPr lang="en-US" sz="2300" b="1" i="0" u="none" strike="noStrike" baseline="0" dirty="0">
              <a:solidFill>
                <a:srgbClr val="008181"/>
              </a:solidFill>
              <a:latin typeface="CourierNewPS-BoldMT"/>
            </a:endParaRPr>
          </a:p>
          <a:p>
            <a:pPr marL="361950" indent="0" algn="l">
              <a:buNone/>
            </a:pPr>
            <a:r>
              <a:rPr lang="en-US" sz="2300" b="1" i="0" u="none" strike="noStrike" baseline="0" dirty="0">
                <a:solidFill>
                  <a:srgbClr val="008181"/>
                </a:solidFill>
                <a:latin typeface="CourierNewPS-BoldMT"/>
              </a:rPr>
              <a:t>// Step 1: Make the cake batter.</a:t>
            </a:r>
          </a:p>
          <a:p>
            <a:pPr marL="361950" indent="0" algn="l">
              <a:buNone/>
            </a:pPr>
            <a:r>
              <a:rPr lang="en-GB" sz="2300" b="1" i="0" u="none" strike="noStrike" baseline="0" dirty="0">
                <a:solidFill>
                  <a:srgbClr val="00B050"/>
                </a:solidFill>
                <a:latin typeface="CourierNewPS-BoldMT"/>
              </a:rPr>
              <a:t>public static void </a:t>
            </a:r>
            <a:r>
              <a:rPr lang="en-GB" sz="2300" b="1" i="0" u="none" strike="noStrike" baseline="0" dirty="0" err="1">
                <a:solidFill>
                  <a:srgbClr val="00B050"/>
                </a:solidFill>
                <a:latin typeface="CourierNewPS-BoldMT"/>
              </a:rPr>
              <a:t>makeBatter</a:t>
            </a:r>
            <a:r>
              <a:rPr lang="en-GB" sz="2300" b="1" i="0" u="none" strike="noStrike" baseline="0" dirty="0">
                <a:solidFill>
                  <a:srgbClr val="00B050"/>
                </a:solidFill>
                <a:latin typeface="CourierNewPS-BoldMT"/>
              </a:rPr>
              <a:t>() {</a:t>
            </a:r>
          </a:p>
          <a:p>
            <a:pPr marL="542925" indent="0" algn="l">
              <a:buNone/>
            </a:pPr>
            <a:r>
              <a:rPr lang="en-US" sz="2300" b="0" i="0" u="none" strike="noStrike" baseline="0" dirty="0" err="1">
                <a:solidFill>
                  <a:srgbClr val="00B050"/>
                </a:solidFill>
                <a:latin typeface="CourierNewPSMT"/>
              </a:rPr>
              <a:t>System.out.println</a:t>
            </a:r>
            <a:r>
              <a:rPr lang="en-US" sz="2300" b="0" i="0" u="none" strike="noStrike" baseline="0" dirty="0">
                <a:solidFill>
                  <a:srgbClr val="00B050"/>
                </a:solidFill>
                <a:latin typeface="CourierNewPSMT"/>
              </a:rPr>
              <a:t>("Mix the dry ingredients.");</a:t>
            </a:r>
          </a:p>
          <a:p>
            <a:pPr marL="542925" indent="0" algn="l">
              <a:buNone/>
            </a:pPr>
            <a:r>
              <a:rPr lang="en-US" sz="2300" b="0" i="0" u="none" strike="noStrike" baseline="0" dirty="0" err="1">
                <a:solidFill>
                  <a:srgbClr val="00B050"/>
                </a:solidFill>
                <a:latin typeface="CourierNewPSMT"/>
              </a:rPr>
              <a:t>System.out.println</a:t>
            </a:r>
            <a:r>
              <a:rPr lang="en-US" sz="2300" b="0" i="0" u="none" strike="noStrike" baseline="0" dirty="0">
                <a:solidFill>
                  <a:srgbClr val="00B050"/>
                </a:solidFill>
                <a:latin typeface="CourierNewPSMT"/>
              </a:rPr>
              <a:t>("Cream the butter and sugar.");</a:t>
            </a:r>
          </a:p>
          <a:p>
            <a:pPr marL="542925" indent="0" algn="l">
              <a:buNone/>
            </a:pPr>
            <a:r>
              <a:rPr lang="en-US" sz="2300" b="0" i="0" u="none" strike="noStrike" baseline="0" dirty="0" err="1">
                <a:solidFill>
                  <a:srgbClr val="00B050"/>
                </a:solidFill>
                <a:latin typeface="CourierNewPSMT"/>
              </a:rPr>
              <a:t>System.out.println</a:t>
            </a:r>
            <a:r>
              <a:rPr lang="en-US" sz="2300" b="0" i="0" u="none" strike="noStrike" baseline="0" dirty="0">
                <a:solidFill>
                  <a:srgbClr val="00B050"/>
                </a:solidFill>
                <a:latin typeface="CourierNewPSMT"/>
              </a:rPr>
              <a:t>("Beat in the eggs.");</a:t>
            </a:r>
          </a:p>
          <a:p>
            <a:pPr marL="542925" indent="0" algn="l">
              <a:buNone/>
            </a:pPr>
            <a:r>
              <a:rPr lang="en-US" sz="2300" b="0" i="0" u="none" strike="noStrike" baseline="0" dirty="0" err="1">
                <a:solidFill>
                  <a:srgbClr val="00B050"/>
                </a:solidFill>
                <a:latin typeface="CourierNewPSMT"/>
              </a:rPr>
              <a:t>System.out.println</a:t>
            </a:r>
            <a:r>
              <a:rPr lang="en-US" sz="2300" b="0" i="0" u="none" strike="noStrike" baseline="0" dirty="0">
                <a:solidFill>
                  <a:srgbClr val="00B050"/>
                </a:solidFill>
                <a:latin typeface="CourierNewPSMT"/>
              </a:rPr>
              <a:t>("Stir in the dry ingredients.");</a:t>
            </a:r>
          </a:p>
          <a:p>
            <a:pPr marL="361950" indent="0" algn="l">
              <a:buNone/>
            </a:pPr>
            <a:r>
              <a:rPr lang="en-GB" sz="2300" b="1" i="0" u="none" strike="noStrike" baseline="0" dirty="0">
                <a:solidFill>
                  <a:srgbClr val="00B050"/>
                </a:solidFill>
                <a:latin typeface="CourierNewPS-BoldMT"/>
              </a:rPr>
              <a:t>}</a:t>
            </a:r>
          </a:p>
          <a:p>
            <a:pPr algn="l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AE526-6AA7-6A59-84C0-AB8F170FBF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21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08240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7109F-0E24-9CD2-C674-373663F74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…FINAL COOKIE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0E019-4469-8FAF-8C93-F0102A17F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1950" indent="0" algn="l">
              <a:buNone/>
            </a:pPr>
            <a:endParaRPr lang="en-US" sz="2300" b="1" i="0" u="none" strike="noStrike" baseline="0" dirty="0">
              <a:solidFill>
                <a:srgbClr val="008181"/>
              </a:solidFill>
              <a:latin typeface="CourierNewPS-BoldMT"/>
            </a:endParaRPr>
          </a:p>
          <a:p>
            <a:pPr marL="361950" indent="0" algn="l">
              <a:buNone/>
            </a:pPr>
            <a:r>
              <a:rPr lang="en-US" sz="2300" b="1" i="0" u="none" strike="noStrike" baseline="0" dirty="0">
                <a:solidFill>
                  <a:srgbClr val="008181"/>
                </a:solidFill>
                <a:latin typeface="CourierNewPS-BoldMT"/>
              </a:rPr>
              <a:t>// Step 2: Bake a batch of cookies.</a:t>
            </a:r>
          </a:p>
          <a:p>
            <a:pPr marL="361950" indent="0" algn="l">
              <a:buNone/>
            </a:pPr>
            <a:r>
              <a:rPr lang="en-GB" sz="2300" b="1" i="0" u="none" strike="noStrike" baseline="0" dirty="0">
                <a:solidFill>
                  <a:srgbClr val="C00000"/>
                </a:solidFill>
                <a:latin typeface="CourierNewPS-BoldMT"/>
              </a:rPr>
              <a:t>public static void bake() {</a:t>
            </a:r>
          </a:p>
          <a:p>
            <a:pPr marL="542925" indent="0" algn="l">
              <a:buNone/>
            </a:pPr>
            <a:r>
              <a:rPr lang="en-GB" sz="2300" b="0" i="0" u="none" strike="noStrike" baseline="0" dirty="0" err="1">
                <a:solidFill>
                  <a:srgbClr val="C00000"/>
                </a:solidFill>
                <a:latin typeface="CourierNewPSMT"/>
              </a:rPr>
              <a:t>System.out.println</a:t>
            </a:r>
            <a:r>
              <a:rPr lang="en-GB" sz="2300" b="0" i="0" u="none" strike="noStrike" baseline="0" dirty="0">
                <a:solidFill>
                  <a:srgbClr val="C00000"/>
                </a:solidFill>
                <a:latin typeface="CourierNewPSMT"/>
              </a:rPr>
              <a:t>("Set the oven temperature.");</a:t>
            </a:r>
          </a:p>
          <a:p>
            <a:pPr marL="542925" indent="0" algn="l">
              <a:buNone/>
            </a:pPr>
            <a:r>
              <a:rPr lang="en-GB" sz="2300" b="0" i="0" u="none" strike="noStrike" baseline="0" dirty="0" err="1">
                <a:solidFill>
                  <a:srgbClr val="C00000"/>
                </a:solidFill>
                <a:latin typeface="CourierNewPSMT"/>
              </a:rPr>
              <a:t>System.out.println</a:t>
            </a:r>
            <a:r>
              <a:rPr lang="en-GB" sz="2300" b="0" i="0" u="none" strike="noStrike" baseline="0" dirty="0">
                <a:solidFill>
                  <a:srgbClr val="C00000"/>
                </a:solidFill>
                <a:latin typeface="CourierNewPSMT"/>
              </a:rPr>
              <a:t>("Set the timer.");</a:t>
            </a:r>
          </a:p>
          <a:p>
            <a:pPr marL="542925" indent="0" algn="l">
              <a:buNone/>
            </a:pPr>
            <a:r>
              <a:rPr lang="en-US" sz="2300" b="0" i="0" u="none" strike="noStrike" baseline="0" dirty="0" err="1">
                <a:solidFill>
                  <a:srgbClr val="C00000"/>
                </a:solidFill>
                <a:latin typeface="CourierNewPSMT"/>
              </a:rPr>
              <a:t>System.out.println</a:t>
            </a:r>
            <a:r>
              <a:rPr lang="en-US" sz="2300" b="0" i="0" u="none" strike="noStrike" baseline="0" dirty="0">
                <a:solidFill>
                  <a:srgbClr val="C00000"/>
                </a:solidFill>
                <a:latin typeface="CourierNewPSMT"/>
              </a:rPr>
              <a:t>("Place a batch of cookies into the oven.");</a:t>
            </a:r>
          </a:p>
          <a:p>
            <a:pPr marL="542925" indent="0" algn="l">
              <a:buNone/>
            </a:pPr>
            <a:r>
              <a:rPr lang="en-US" sz="2300" b="0" i="0" u="none" strike="noStrike" baseline="0" dirty="0" err="1">
                <a:solidFill>
                  <a:srgbClr val="C00000"/>
                </a:solidFill>
                <a:latin typeface="CourierNewPSMT"/>
              </a:rPr>
              <a:t>System.out.println</a:t>
            </a:r>
            <a:r>
              <a:rPr lang="en-US" sz="2300" b="0" i="0" u="none" strike="noStrike" baseline="0" dirty="0">
                <a:solidFill>
                  <a:srgbClr val="C00000"/>
                </a:solidFill>
                <a:latin typeface="CourierNewPSMT"/>
              </a:rPr>
              <a:t>("Allow the cookies to bake.");</a:t>
            </a:r>
          </a:p>
          <a:p>
            <a:pPr marL="361950" indent="0" algn="l">
              <a:buNone/>
            </a:pPr>
            <a:r>
              <a:rPr lang="en-GB" sz="2300" b="1" i="0" u="none" strike="noStrike" baseline="0" dirty="0">
                <a:solidFill>
                  <a:srgbClr val="C00000"/>
                </a:solidFill>
                <a:latin typeface="CourierNewPS-BoldMT"/>
              </a:rPr>
              <a:t>}</a:t>
            </a:r>
          </a:p>
          <a:p>
            <a:pPr marL="361950" indent="0" algn="l">
              <a:buNone/>
            </a:pPr>
            <a:endParaRPr lang="en-US" sz="2300" b="1" i="0" u="none" strike="noStrike" baseline="0" dirty="0">
              <a:solidFill>
                <a:srgbClr val="008181"/>
              </a:solidFill>
              <a:latin typeface="CourierNewPS-BoldMT"/>
            </a:endParaRPr>
          </a:p>
          <a:p>
            <a:pPr marL="361950" indent="0" algn="l">
              <a:buNone/>
            </a:pPr>
            <a:r>
              <a:rPr lang="en-US" sz="2300" b="1" i="0" u="none" strike="noStrike" baseline="0" dirty="0">
                <a:solidFill>
                  <a:srgbClr val="008181"/>
                </a:solidFill>
                <a:latin typeface="CourierNewPS-BoldMT"/>
              </a:rPr>
              <a:t>// Step 3: Decorate the cookies.</a:t>
            </a:r>
          </a:p>
          <a:p>
            <a:pPr marL="361950" indent="0" algn="l">
              <a:buNone/>
            </a:pPr>
            <a:r>
              <a:rPr lang="en-GB" sz="2300" b="1" i="0" u="none" strike="noStrike" baseline="0" dirty="0">
                <a:solidFill>
                  <a:srgbClr val="0070C0"/>
                </a:solidFill>
                <a:latin typeface="CourierNewPS-BoldMT"/>
              </a:rPr>
              <a:t>public static void decorate() {</a:t>
            </a:r>
          </a:p>
          <a:p>
            <a:pPr marL="542925" indent="0" algn="l">
              <a:buNone/>
            </a:pPr>
            <a:r>
              <a:rPr lang="en-GB" sz="2300" b="0" i="0" u="none" strike="noStrike" baseline="0" dirty="0" err="1">
                <a:solidFill>
                  <a:srgbClr val="0070C0"/>
                </a:solidFill>
                <a:latin typeface="CourierNewPSMT"/>
              </a:rPr>
              <a:t>System.out.println</a:t>
            </a:r>
            <a:r>
              <a:rPr lang="en-GB" sz="2300" b="0" i="0" u="none" strike="noStrike" baseline="0" dirty="0">
                <a:solidFill>
                  <a:srgbClr val="0070C0"/>
                </a:solidFill>
                <a:latin typeface="CourierNewPSMT"/>
              </a:rPr>
              <a:t>("Mix ingredients for frosting.");</a:t>
            </a:r>
          </a:p>
          <a:p>
            <a:pPr marL="542925" indent="0" algn="l">
              <a:buNone/>
            </a:pPr>
            <a:r>
              <a:rPr lang="en-US" sz="2300" b="0" i="0" u="none" strike="noStrike" baseline="0" dirty="0" err="1">
                <a:solidFill>
                  <a:srgbClr val="0070C0"/>
                </a:solidFill>
                <a:latin typeface="CourierNewPSMT"/>
              </a:rPr>
              <a:t>System.out.println</a:t>
            </a:r>
            <a:r>
              <a:rPr lang="en-US" sz="2300" b="0" i="0" u="none" strike="noStrike" baseline="0" dirty="0">
                <a:solidFill>
                  <a:srgbClr val="0070C0"/>
                </a:solidFill>
                <a:latin typeface="CourierNewPSMT"/>
              </a:rPr>
              <a:t>("Spread frosting and sprinkles.");</a:t>
            </a:r>
          </a:p>
          <a:p>
            <a:pPr marL="361950" indent="0" algn="l">
              <a:buNone/>
            </a:pPr>
            <a:r>
              <a:rPr lang="en-GB" sz="2300" b="1" i="0" u="none" strike="noStrike" baseline="0" dirty="0">
                <a:solidFill>
                  <a:srgbClr val="0070C0"/>
                </a:solidFill>
                <a:latin typeface="CourierNewPS-BoldMT"/>
              </a:rPr>
              <a:t>}</a:t>
            </a:r>
          </a:p>
          <a:p>
            <a:pPr marL="180975" indent="0" algn="l">
              <a:buNone/>
            </a:pPr>
            <a:r>
              <a:rPr lang="en-GB" sz="2300" b="1" i="0" u="none" strike="noStrike" baseline="0" dirty="0">
                <a:solidFill>
                  <a:srgbClr val="000000"/>
                </a:solidFill>
                <a:latin typeface="CourierNewPSMT"/>
              </a:rPr>
              <a:t>}</a:t>
            </a:r>
          </a:p>
          <a:p>
            <a:pPr algn="l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AE526-6AA7-6A59-84C0-AB8F170FBF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908050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7109F-0E24-9CD2-C674-373663F74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FINAL COOKIE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0E019-4469-8FAF-8C93-F0102A17F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80975" indent="0" algn="l">
              <a:buNone/>
            </a:pPr>
            <a:r>
              <a:rPr lang="en-US" sz="900" b="1" i="0" u="none" strike="noStrike" baseline="0" dirty="0">
                <a:solidFill>
                  <a:srgbClr val="008181"/>
                </a:solidFill>
                <a:latin typeface="CourierNewPS-BoldMT"/>
              </a:rPr>
              <a:t>// This program displays a delicious recipe for baking cookies.</a:t>
            </a:r>
          </a:p>
          <a:p>
            <a:pPr marL="180975" indent="0" algn="l">
              <a:buNone/>
            </a:pPr>
            <a:r>
              <a:rPr lang="en-GB" sz="900" b="0" i="0" u="none" strike="noStrike" baseline="0" dirty="0">
                <a:solidFill>
                  <a:srgbClr val="000000"/>
                </a:solidFill>
                <a:latin typeface="CourierNewPSMT"/>
              </a:rPr>
              <a:t>public class BakeCookies3 {</a:t>
            </a:r>
          </a:p>
          <a:p>
            <a:pPr marL="361950" indent="0" algn="l">
              <a:buNone/>
            </a:pPr>
            <a:r>
              <a:rPr lang="en-US" sz="900" b="0" i="0" u="none" strike="noStrike" baseline="0" dirty="0">
                <a:solidFill>
                  <a:srgbClr val="000000"/>
                </a:solidFill>
                <a:latin typeface="CourierNewPSMT"/>
              </a:rPr>
              <a:t>public static void main(String[] </a:t>
            </a:r>
            <a:r>
              <a:rPr lang="en-US" sz="900" b="0" i="0" u="none" strike="noStrike" baseline="0" dirty="0" err="1">
                <a:solidFill>
                  <a:srgbClr val="000000"/>
                </a:solidFill>
                <a:latin typeface="CourierNewPSMT"/>
              </a:rPr>
              <a:t>args</a:t>
            </a:r>
            <a:r>
              <a:rPr lang="en-US" sz="900" b="0" i="0" u="none" strike="noStrike" baseline="0" dirty="0">
                <a:solidFill>
                  <a:srgbClr val="000000"/>
                </a:solidFill>
                <a:latin typeface="CourierNewPSMT"/>
              </a:rPr>
              <a:t>) {</a:t>
            </a:r>
          </a:p>
          <a:p>
            <a:pPr marL="542925" indent="0" algn="l">
              <a:buNone/>
            </a:pPr>
            <a:r>
              <a:rPr lang="en-GB" sz="900" b="1" i="0" u="none" strike="noStrike" baseline="0" dirty="0" err="1">
                <a:solidFill>
                  <a:srgbClr val="000000"/>
                </a:solidFill>
                <a:latin typeface="CourierNewPS-BoldMT"/>
              </a:rPr>
              <a:t>makeBatter</a:t>
            </a:r>
            <a:r>
              <a:rPr lang="en-GB" sz="900" b="1" i="0" u="none" strike="noStrike" baseline="0" dirty="0">
                <a:solidFill>
                  <a:srgbClr val="000000"/>
                </a:solidFill>
                <a:latin typeface="CourierNewPS-BoldMT"/>
              </a:rPr>
              <a:t>();</a:t>
            </a:r>
          </a:p>
          <a:p>
            <a:pPr marL="542925" indent="0" algn="l">
              <a:buNone/>
            </a:pPr>
            <a:r>
              <a:rPr lang="en-GB" sz="900" b="1" i="0" u="none" strike="noStrike" baseline="0" dirty="0">
                <a:solidFill>
                  <a:srgbClr val="000000"/>
                </a:solidFill>
                <a:latin typeface="CourierNewPS-BoldMT"/>
              </a:rPr>
              <a:t>bake(); </a:t>
            </a:r>
            <a:r>
              <a:rPr lang="en-GB" sz="900" b="1" i="0" u="none" strike="noStrike" baseline="0" dirty="0">
                <a:solidFill>
                  <a:srgbClr val="008181"/>
                </a:solidFill>
                <a:latin typeface="CourierNewPS-BoldMT"/>
              </a:rPr>
              <a:t>// 1st batch</a:t>
            </a:r>
          </a:p>
          <a:p>
            <a:pPr marL="542925" indent="0" algn="l">
              <a:buNone/>
            </a:pPr>
            <a:r>
              <a:rPr lang="en-GB" sz="900" b="1" i="0" u="none" strike="noStrike" baseline="0" dirty="0">
                <a:solidFill>
                  <a:srgbClr val="000000"/>
                </a:solidFill>
                <a:latin typeface="CourierNewPS-BoldMT"/>
              </a:rPr>
              <a:t>bake(); </a:t>
            </a:r>
            <a:r>
              <a:rPr lang="en-GB" sz="900" b="1" i="0" u="none" strike="noStrike" baseline="0" dirty="0">
                <a:solidFill>
                  <a:srgbClr val="008181"/>
                </a:solidFill>
                <a:latin typeface="CourierNewPS-BoldMT"/>
              </a:rPr>
              <a:t>// 2nd batch</a:t>
            </a:r>
          </a:p>
          <a:p>
            <a:pPr marL="542925" indent="0" algn="l">
              <a:buNone/>
            </a:pPr>
            <a:r>
              <a:rPr lang="en-GB" sz="900" b="1" i="0" u="none" strike="noStrike" baseline="0" dirty="0">
                <a:solidFill>
                  <a:srgbClr val="000000"/>
                </a:solidFill>
                <a:latin typeface="CourierNewPS-BoldMT"/>
              </a:rPr>
              <a:t>decorate();</a:t>
            </a:r>
          </a:p>
          <a:p>
            <a:pPr marL="361950" indent="0" algn="l">
              <a:buNone/>
            </a:pPr>
            <a:r>
              <a:rPr lang="en-GB" sz="900" b="0" i="0" u="none" strike="noStrike" baseline="0" dirty="0">
                <a:solidFill>
                  <a:srgbClr val="000000"/>
                </a:solidFill>
                <a:latin typeface="CourierNewPSMT"/>
              </a:rPr>
              <a:t>}</a:t>
            </a:r>
          </a:p>
          <a:p>
            <a:pPr marL="361950" indent="0" algn="l">
              <a:buNone/>
            </a:pPr>
            <a:r>
              <a:rPr lang="en-US" sz="900" b="1" i="0" u="none" strike="noStrike" baseline="0" dirty="0">
                <a:solidFill>
                  <a:srgbClr val="008181"/>
                </a:solidFill>
                <a:latin typeface="CourierNewPS-BoldMT"/>
              </a:rPr>
              <a:t>// Step 1: Make the cake batter.</a:t>
            </a:r>
          </a:p>
          <a:p>
            <a:pPr marL="361950" indent="0" algn="l">
              <a:buNone/>
            </a:pPr>
            <a:r>
              <a:rPr lang="en-GB" sz="900" b="1" i="0" u="none" strike="noStrike" baseline="0" dirty="0">
                <a:solidFill>
                  <a:srgbClr val="000000"/>
                </a:solidFill>
                <a:latin typeface="CourierNewPS-BoldMT"/>
              </a:rPr>
              <a:t>public static void </a:t>
            </a:r>
            <a:r>
              <a:rPr lang="en-GB" sz="900" b="1" i="0" u="none" strike="noStrike" baseline="0" dirty="0" err="1">
                <a:solidFill>
                  <a:srgbClr val="000000"/>
                </a:solidFill>
                <a:latin typeface="CourierNewPS-BoldMT"/>
              </a:rPr>
              <a:t>makeBatter</a:t>
            </a:r>
            <a:r>
              <a:rPr lang="en-GB" sz="900" b="1" i="0" u="none" strike="noStrike" baseline="0" dirty="0">
                <a:solidFill>
                  <a:srgbClr val="000000"/>
                </a:solidFill>
                <a:latin typeface="CourierNewPS-BoldMT"/>
              </a:rPr>
              <a:t>() {</a:t>
            </a:r>
          </a:p>
          <a:p>
            <a:pPr marL="542925" indent="0" algn="l">
              <a:buNone/>
            </a:pPr>
            <a:r>
              <a:rPr lang="en-US" sz="9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US" sz="900" b="0" i="0" u="none" strike="noStrike" baseline="0" dirty="0">
                <a:solidFill>
                  <a:srgbClr val="000000"/>
                </a:solidFill>
                <a:latin typeface="CourierNewPSMT"/>
              </a:rPr>
              <a:t>("Mix the dry ingredients.");</a:t>
            </a:r>
          </a:p>
          <a:p>
            <a:pPr marL="542925" indent="0" algn="l">
              <a:buNone/>
            </a:pPr>
            <a:r>
              <a:rPr lang="en-US" sz="9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US" sz="900" b="0" i="0" u="none" strike="noStrike" baseline="0" dirty="0">
                <a:solidFill>
                  <a:srgbClr val="000000"/>
                </a:solidFill>
                <a:latin typeface="CourierNewPSMT"/>
              </a:rPr>
              <a:t>("Cream the butter and sugar.");</a:t>
            </a:r>
          </a:p>
          <a:p>
            <a:pPr marL="542925" indent="0" algn="l">
              <a:buNone/>
            </a:pPr>
            <a:r>
              <a:rPr lang="en-US" sz="9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US" sz="900" b="0" i="0" u="none" strike="noStrike" baseline="0" dirty="0">
                <a:solidFill>
                  <a:srgbClr val="000000"/>
                </a:solidFill>
                <a:latin typeface="CourierNewPSMT"/>
              </a:rPr>
              <a:t>("Beat in the eggs.");</a:t>
            </a:r>
          </a:p>
          <a:p>
            <a:pPr marL="542925" indent="0" algn="l">
              <a:buNone/>
            </a:pPr>
            <a:r>
              <a:rPr lang="en-US" sz="9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US" sz="900" b="0" i="0" u="none" strike="noStrike" baseline="0" dirty="0">
                <a:solidFill>
                  <a:srgbClr val="000000"/>
                </a:solidFill>
                <a:latin typeface="CourierNewPSMT"/>
              </a:rPr>
              <a:t>("Stir in the dry ingredients.");</a:t>
            </a:r>
          </a:p>
          <a:p>
            <a:pPr marL="361950" indent="0" algn="l">
              <a:buNone/>
            </a:pPr>
            <a:r>
              <a:rPr lang="en-GB" sz="900" b="1" i="0" u="none" strike="noStrike" baseline="0" dirty="0">
                <a:solidFill>
                  <a:srgbClr val="000000"/>
                </a:solidFill>
                <a:latin typeface="CourierNewPS-BoldMT"/>
              </a:rPr>
              <a:t>}</a:t>
            </a:r>
          </a:p>
          <a:p>
            <a:pPr marL="361950" indent="0" algn="l">
              <a:buNone/>
            </a:pPr>
            <a:r>
              <a:rPr lang="en-US" sz="900" b="1" i="0" u="none" strike="noStrike" baseline="0" dirty="0">
                <a:solidFill>
                  <a:srgbClr val="008181"/>
                </a:solidFill>
                <a:latin typeface="CourierNewPS-BoldMT"/>
              </a:rPr>
              <a:t>// Step 2: Bake a batch of cookies.</a:t>
            </a:r>
          </a:p>
          <a:p>
            <a:pPr marL="361950" indent="0" algn="l">
              <a:buNone/>
            </a:pPr>
            <a:r>
              <a:rPr lang="en-GB" sz="900" b="1" i="0" u="none" strike="noStrike" baseline="0" dirty="0">
                <a:solidFill>
                  <a:srgbClr val="000000"/>
                </a:solidFill>
                <a:latin typeface="CourierNewPS-BoldMT"/>
              </a:rPr>
              <a:t>public static void bake() {</a:t>
            </a:r>
          </a:p>
          <a:p>
            <a:pPr marL="542925" indent="0" algn="l">
              <a:buNone/>
            </a:pPr>
            <a:r>
              <a:rPr lang="en-GB" sz="9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GB" sz="900" b="0" i="0" u="none" strike="noStrike" baseline="0" dirty="0">
                <a:solidFill>
                  <a:srgbClr val="000000"/>
                </a:solidFill>
                <a:latin typeface="CourierNewPSMT"/>
              </a:rPr>
              <a:t>("Set the oven temperature.");</a:t>
            </a:r>
          </a:p>
          <a:p>
            <a:pPr marL="542925" indent="0" algn="l">
              <a:buNone/>
            </a:pPr>
            <a:r>
              <a:rPr lang="en-GB" sz="9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GB" sz="900" b="0" i="0" u="none" strike="noStrike" baseline="0" dirty="0">
                <a:solidFill>
                  <a:srgbClr val="000000"/>
                </a:solidFill>
                <a:latin typeface="CourierNewPSMT"/>
              </a:rPr>
              <a:t>("Set the timer.");</a:t>
            </a:r>
          </a:p>
          <a:p>
            <a:pPr marL="542925" indent="0" algn="l">
              <a:buNone/>
            </a:pPr>
            <a:r>
              <a:rPr lang="en-US" sz="9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US" sz="900" b="0" i="0" u="none" strike="noStrike" baseline="0" dirty="0">
                <a:solidFill>
                  <a:srgbClr val="000000"/>
                </a:solidFill>
                <a:latin typeface="CourierNewPSMT"/>
              </a:rPr>
              <a:t>("Place a batch of cookies into the oven.");</a:t>
            </a:r>
          </a:p>
          <a:p>
            <a:pPr marL="542925" indent="0" algn="l">
              <a:buNone/>
            </a:pPr>
            <a:r>
              <a:rPr lang="en-US" sz="9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US" sz="900" b="0" i="0" u="none" strike="noStrike" baseline="0" dirty="0">
                <a:solidFill>
                  <a:srgbClr val="000000"/>
                </a:solidFill>
                <a:latin typeface="CourierNewPSMT"/>
              </a:rPr>
              <a:t>("Allow the cookies to bake.");</a:t>
            </a:r>
          </a:p>
          <a:p>
            <a:pPr marL="361950" indent="0" algn="l">
              <a:buNone/>
            </a:pPr>
            <a:r>
              <a:rPr lang="en-GB" sz="900" b="1" i="0" u="none" strike="noStrike" baseline="0" dirty="0">
                <a:solidFill>
                  <a:srgbClr val="000000"/>
                </a:solidFill>
                <a:latin typeface="CourierNewPS-BoldMT"/>
              </a:rPr>
              <a:t>}</a:t>
            </a:r>
          </a:p>
          <a:p>
            <a:pPr marL="361950" indent="0" algn="l">
              <a:buNone/>
            </a:pPr>
            <a:r>
              <a:rPr lang="en-US" sz="900" b="1" i="0" u="none" strike="noStrike" baseline="0" dirty="0">
                <a:solidFill>
                  <a:srgbClr val="008181"/>
                </a:solidFill>
                <a:latin typeface="CourierNewPS-BoldMT"/>
              </a:rPr>
              <a:t>// Step 3: Decorate the cookies.</a:t>
            </a:r>
          </a:p>
          <a:p>
            <a:pPr marL="361950" indent="0" algn="l">
              <a:buNone/>
            </a:pPr>
            <a:r>
              <a:rPr lang="en-GB" sz="900" b="1" i="0" u="none" strike="noStrike" baseline="0" dirty="0">
                <a:solidFill>
                  <a:srgbClr val="000000"/>
                </a:solidFill>
                <a:latin typeface="CourierNewPS-BoldMT"/>
              </a:rPr>
              <a:t>public static void decorate() {</a:t>
            </a:r>
          </a:p>
          <a:p>
            <a:pPr marL="542925" indent="0" algn="l">
              <a:buNone/>
            </a:pPr>
            <a:r>
              <a:rPr lang="en-GB" sz="9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GB" sz="900" b="0" i="0" u="none" strike="noStrike" baseline="0" dirty="0">
                <a:solidFill>
                  <a:srgbClr val="000000"/>
                </a:solidFill>
                <a:latin typeface="CourierNewPSMT"/>
              </a:rPr>
              <a:t>("Mix ingredients for frosting.");</a:t>
            </a:r>
          </a:p>
          <a:p>
            <a:pPr marL="542925" indent="0" algn="l">
              <a:buNone/>
            </a:pPr>
            <a:r>
              <a:rPr lang="en-US" sz="900" b="0" i="0" u="none" strike="noStrike" baseline="0" dirty="0" err="1">
                <a:solidFill>
                  <a:srgbClr val="000000"/>
                </a:solidFill>
                <a:latin typeface="CourierNewPSMT"/>
              </a:rPr>
              <a:t>System.out.println</a:t>
            </a:r>
            <a:r>
              <a:rPr lang="en-US" sz="900" b="0" i="0" u="none" strike="noStrike" baseline="0" dirty="0">
                <a:solidFill>
                  <a:srgbClr val="000000"/>
                </a:solidFill>
                <a:latin typeface="CourierNewPSMT"/>
              </a:rPr>
              <a:t>("Spread frosting and sprinkles.");</a:t>
            </a:r>
          </a:p>
          <a:p>
            <a:pPr marL="361950" indent="0" algn="l">
              <a:buNone/>
            </a:pPr>
            <a:r>
              <a:rPr lang="en-GB" sz="900" b="1" i="0" u="none" strike="noStrike" baseline="0" dirty="0">
                <a:solidFill>
                  <a:srgbClr val="000000"/>
                </a:solidFill>
                <a:latin typeface="CourierNewPS-BoldMT"/>
              </a:rPr>
              <a:t>}</a:t>
            </a:r>
          </a:p>
          <a:p>
            <a:pPr marL="180975" indent="0" algn="l">
              <a:buNone/>
            </a:pPr>
            <a:r>
              <a:rPr lang="en-GB" sz="900" b="0" i="0" u="none" strike="noStrike" baseline="0" dirty="0">
                <a:solidFill>
                  <a:srgbClr val="000000"/>
                </a:solidFill>
                <a:latin typeface="CourierNewPSMT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AE526-6AA7-6A59-84C0-AB8F170FBF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900569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9CB73-0EC4-F919-2069-3223C3327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CALLING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84C14-EB69-51BF-362D-EBF060A40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61950" indent="0" algn="l">
              <a:buNone/>
            </a:pPr>
            <a:r>
              <a:rPr lang="en-GB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public class </a:t>
            </a:r>
            <a:r>
              <a:rPr lang="en-GB" sz="2500" b="0" i="0" u="none" strike="noStrike" baseline="0" dirty="0" err="1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MethodsExample</a:t>
            </a:r>
            <a:r>
              <a:rPr lang="en-GB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 {</a:t>
            </a:r>
          </a:p>
          <a:p>
            <a:pPr marL="361950" indent="0" algn="l">
              <a:buNone/>
            </a:pPr>
            <a:r>
              <a:rPr lang="en-US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	public static void main(String[] </a:t>
            </a:r>
            <a:r>
              <a:rPr lang="en-US" sz="2500" b="0" i="0" u="none" strike="noStrike" baseline="0" dirty="0" err="1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args</a:t>
            </a:r>
            <a:r>
              <a:rPr lang="en-US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) {</a:t>
            </a:r>
          </a:p>
          <a:p>
            <a:pPr marL="361950" indent="0" algn="l">
              <a:buNone/>
            </a:pPr>
            <a:r>
              <a:rPr lang="en-GB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		message1();</a:t>
            </a:r>
          </a:p>
          <a:p>
            <a:pPr marL="361950" indent="0" algn="l">
              <a:buNone/>
            </a:pPr>
            <a:r>
              <a:rPr lang="en-GB" sz="25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-BoldMT"/>
              </a:rPr>
              <a:t>		message2();</a:t>
            </a:r>
          </a:p>
          <a:p>
            <a:pPr marL="361950" indent="0" algn="l">
              <a:buNone/>
            </a:pPr>
            <a:r>
              <a:rPr lang="en-US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		</a:t>
            </a:r>
            <a:r>
              <a:rPr lang="en-US" sz="2500" b="0" i="0" u="none" strike="noStrike" baseline="0" dirty="0" err="1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System.out.println</a:t>
            </a:r>
            <a:r>
              <a:rPr lang="en-US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("Done with main.");</a:t>
            </a:r>
          </a:p>
          <a:p>
            <a:pPr marL="361950" indent="0" algn="l">
              <a:buNone/>
            </a:pPr>
            <a:r>
              <a:rPr lang="en-GB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	}</a:t>
            </a:r>
          </a:p>
          <a:p>
            <a:pPr marL="361950" indent="0" algn="l">
              <a:buNone/>
            </a:pPr>
            <a:r>
              <a:rPr lang="en-GB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	public static void message1() {</a:t>
            </a:r>
          </a:p>
          <a:p>
            <a:pPr marL="361950" indent="0" algn="l">
              <a:buNone/>
            </a:pPr>
            <a:r>
              <a:rPr lang="en-US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		</a:t>
            </a:r>
            <a:r>
              <a:rPr lang="en-US" sz="2500" b="0" i="0" u="none" strike="noStrike" baseline="0" dirty="0" err="1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System.out.println</a:t>
            </a:r>
            <a:r>
              <a:rPr lang="en-US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("This is message1.");</a:t>
            </a:r>
          </a:p>
          <a:p>
            <a:pPr marL="361950" indent="0" algn="l">
              <a:buNone/>
            </a:pPr>
            <a:r>
              <a:rPr lang="en-GB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	}</a:t>
            </a:r>
          </a:p>
          <a:p>
            <a:pPr marL="361950" indent="0" algn="l">
              <a:buNone/>
            </a:pPr>
            <a:r>
              <a:rPr lang="en-GB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	public static void message2() {</a:t>
            </a:r>
          </a:p>
          <a:p>
            <a:pPr marL="361950" indent="0" algn="l">
              <a:buNone/>
            </a:pPr>
            <a:r>
              <a:rPr lang="en-US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		</a:t>
            </a:r>
            <a:r>
              <a:rPr lang="en-US" sz="2500" b="0" i="0" u="none" strike="noStrike" baseline="0" dirty="0" err="1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System.out.println</a:t>
            </a:r>
            <a:r>
              <a:rPr lang="en-US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("This is message2.");</a:t>
            </a:r>
          </a:p>
          <a:p>
            <a:pPr marL="361950" indent="0" algn="l">
              <a:buNone/>
            </a:pPr>
            <a:r>
              <a:rPr lang="en-GB" sz="25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-BoldMT"/>
              </a:rPr>
              <a:t>		message1();</a:t>
            </a:r>
          </a:p>
          <a:p>
            <a:pPr marL="361950" indent="0" algn="l">
              <a:buNone/>
            </a:pPr>
            <a:r>
              <a:rPr lang="en-US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		</a:t>
            </a:r>
            <a:r>
              <a:rPr lang="en-US" sz="2500" b="0" i="0" u="none" strike="noStrike" baseline="0" dirty="0" err="1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System.out.println</a:t>
            </a:r>
            <a:r>
              <a:rPr lang="en-US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("Done with message2.");</a:t>
            </a:r>
          </a:p>
          <a:p>
            <a:pPr marL="361950" indent="0" algn="l">
              <a:buNone/>
            </a:pPr>
            <a:r>
              <a:rPr lang="en-GB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	}</a:t>
            </a:r>
          </a:p>
          <a:p>
            <a:pPr marL="361950" indent="0" algn="l">
              <a:buNone/>
            </a:pPr>
            <a:r>
              <a:rPr lang="en-GB" sz="25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ourierNewPSMT"/>
              </a:rPr>
              <a:t>}</a:t>
            </a:r>
            <a:endParaRPr lang="en-US" sz="25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3300" dirty="0"/>
              <a:t>Output:</a:t>
            </a:r>
          </a:p>
          <a:p>
            <a:pPr marL="361950" indent="0" algn="l">
              <a:buNone/>
            </a:pPr>
            <a:r>
              <a:rPr lang="en-GB" sz="2500" b="0" i="0" u="none" strike="noStrike" baseline="0" dirty="0">
                <a:solidFill>
                  <a:srgbClr val="C00000"/>
                </a:solidFill>
                <a:latin typeface="CourierNewPSMT"/>
              </a:rPr>
              <a:t>This is message1.</a:t>
            </a:r>
          </a:p>
          <a:p>
            <a:pPr marL="361950" indent="0" algn="l">
              <a:buNone/>
            </a:pPr>
            <a:r>
              <a:rPr lang="en-GB" sz="2500" b="0" i="0" u="none" strike="noStrike" baseline="0" dirty="0">
                <a:solidFill>
                  <a:srgbClr val="C00000"/>
                </a:solidFill>
                <a:latin typeface="CourierNewPSMT"/>
              </a:rPr>
              <a:t>This is message2.</a:t>
            </a:r>
          </a:p>
          <a:p>
            <a:pPr marL="361950" indent="0" algn="l">
              <a:buNone/>
            </a:pPr>
            <a:r>
              <a:rPr lang="en-GB" sz="2500" b="0" i="0" u="none" strike="noStrike" baseline="0" dirty="0">
                <a:solidFill>
                  <a:srgbClr val="C00000"/>
                </a:solidFill>
                <a:latin typeface="CourierNewPSMT"/>
              </a:rPr>
              <a:t>This is message1.</a:t>
            </a:r>
          </a:p>
          <a:p>
            <a:pPr marL="361950" indent="0" algn="l">
              <a:buNone/>
            </a:pPr>
            <a:r>
              <a:rPr lang="en-GB" sz="2500" b="0" i="0" u="none" strike="noStrike" baseline="0" dirty="0">
                <a:solidFill>
                  <a:srgbClr val="C00000"/>
                </a:solidFill>
                <a:latin typeface="CourierNewPSMT"/>
              </a:rPr>
              <a:t>Done with message2.</a:t>
            </a:r>
          </a:p>
          <a:p>
            <a:pPr marL="361950" indent="0" algn="l">
              <a:buNone/>
            </a:pPr>
            <a:r>
              <a:rPr lang="en-GB" sz="2500" b="0" i="0" u="none" strike="noStrike" baseline="0" dirty="0">
                <a:solidFill>
                  <a:srgbClr val="C00000"/>
                </a:solidFill>
                <a:latin typeface="CourierNewPSMT"/>
              </a:rPr>
              <a:t>Done with main.</a:t>
            </a:r>
            <a:endParaRPr lang="en-GB" sz="2500" dirty="0">
              <a:solidFill>
                <a:srgbClr val="C00000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A3C0B-9D06-1458-A752-D33ED34757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0635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01039-3F57-F331-7453-019FCB488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CONTROL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992F0-1745-2137-3C90-30C95A1F1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method is called, the program’s execution…</a:t>
            </a:r>
          </a:p>
          <a:p>
            <a:pPr lvl="1"/>
            <a:r>
              <a:rPr lang="en-US" dirty="0"/>
              <a:t>“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jumps</a:t>
            </a:r>
            <a:r>
              <a:rPr lang="en-US" dirty="0"/>
              <a:t>” into that method, executing its statements, then</a:t>
            </a:r>
          </a:p>
          <a:p>
            <a:pPr lvl="1"/>
            <a:r>
              <a:rPr lang="en-US" dirty="0"/>
              <a:t>“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jumps</a:t>
            </a:r>
            <a:r>
              <a:rPr lang="en-US" dirty="0"/>
              <a:t>” back to the point where the method was called.</a:t>
            </a:r>
          </a:p>
          <a:p>
            <a:pPr marL="361950" indent="0" algn="l">
              <a:buNone/>
            </a:pPr>
            <a:r>
              <a:rPr lang="en-GB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public class </a:t>
            </a:r>
            <a:r>
              <a:rPr lang="en-GB" sz="20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MethodsExample</a:t>
            </a:r>
            <a:r>
              <a:rPr lang="en-GB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 {</a:t>
            </a:r>
          </a:p>
          <a:p>
            <a:pPr marL="809625" indent="0" algn="l">
              <a:buNone/>
            </a:pPr>
            <a:r>
              <a:rPr lang="en-US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public static void main(String[] </a:t>
            </a:r>
            <a:r>
              <a:rPr lang="en-US" sz="20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args</a:t>
            </a:r>
            <a:r>
              <a:rPr lang="en-US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) {</a:t>
            </a:r>
          </a:p>
          <a:p>
            <a:pPr marL="1162050" indent="0" algn="l">
              <a:buNone/>
            </a:pPr>
            <a:r>
              <a:rPr lang="en-GB" sz="20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-BoldMT"/>
              </a:rPr>
              <a:t>message1();</a:t>
            </a:r>
          </a:p>
          <a:p>
            <a:pPr marL="1162050" indent="0" algn="l">
              <a:buNone/>
            </a:pPr>
            <a:endParaRPr lang="en-GB" sz="2000" b="1" i="0" u="none" strike="noStrike" baseline="0" dirty="0">
              <a:solidFill>
                <a:schemeClr val="accent1">
                  <a:lumMod val="75000"/>
                </a:schemeClr>
              </a:solidFill>
              <a:latin typeface="CourierNewPS-BoldMT"/>
            </a:endParaRPr>
          </a:p>
          <a:p>
            <a:pPr marL="1162050" indent="0" algn="l">
              <a:buNone/>
            </a:pPr>
            <a:r>
              <a:rPr lang="en-GB" sz="20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-BoldMT"/>
              </a:rPr>
              <a:t>message2();</a:t>
            </a:r>
          </a:p>
          <a:p>
            <a:pPr marL="1162050" indent="0" algn="l">
              <a:buNone/>
            </a:pPr>
            <a:endParaRPr lang="en-US" sz="2000" b="0" i="0" u="none" strike="noStrike" baseline="0" dirty="0">
              <a:solidFill>
                <a:schemeClr val="accent1">
                  <a:lumMod val="75000"/>
                </a:schemeClr>
              </a:solidFill>
              <a:latin typeface="CourierNewPSMT"/>
            </a:endParaRPr>
          </a:p>
          <a:p>
            <a:pPr marL="1162050" indent="0" algn="l">
              <a:buNone/>
            </a:pPr>
            <a:endParaRPr lang="en-US" sz="2000" b="0" i="0" u="none" strike="noStrike" baseline="0" dirty="0">
              <a:solidFill>
                <a:schemeClr val="accent1">
                  <a:lumMod val="75000"/>
                </a:schemeClr>
              </a:solidFill>
              <a:latin typeface="CourierNewPSMT"/>
            </a:endParaRPr>
          </a:p>
          <a:p>
            <a:pPr marL="1162050" indent="0" algn="l">
              <a:buNone/>
            </a:pPr>
            <a:r>
              <a:rPr lang="en-US" sz="20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US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("Done with main.");</a:t>
            </a:r>
          </a:p>
          <a:p>
            <a:pPr marL="809625" indent="0" algn="l">
              <a:buNone/>
            </a:pPr>
            <a:r>
              <a:rPr lang="en-GB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}</a:t>
            </a:r>
          </a:p>
          <a:p>
            <a:pPr marL="809625" indent="0" algn="l">
              <a:buNone/>
            </a:pPr>
            <a:r>
              <a:rPr lang="en-GB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...</a:t>
            </a:r>
          </a:p>
          <a:p>
            <a:pPr marL="361950" indent="0" algn="l">
              <a:buNone/>
            </a:pPr>
            <a:r>
              <a:rPr lang="en-GB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}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3DC958-1817-F0CA-8BAA-4C7006EBAD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25</a:t>
            </a:fld>
            <a:endParaRPr lang="en-US" altLang="tr-T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1368CB-E8D1-DE56-C0A5-64BAC42DF548}"/>
              </a:ext>
            </a:extLst>
          </p:cNvPr>
          <p:cNvSpPr txBox="1"/>
          <p:nvPr/>
        </p:nvSpPr>
        <p:spPr>
          <a:xfrm>
            <a:off x="4283968" y="3124725"/>
            <a:ext cx="4446494" cy="646331"/>
          </a:xfrm>
          <a:prstGeom prst="rect">
            <a:avLst/>
          </a:prstGeom>
          <a:solidFill>
            <a:srgbClr val="FF9900">
              <a:alpha val="20000"/>
            </a:srgbClr>
          </a:solidFill>
        </p:spPr>
        <p:txBody>
          <a:bodyPr wrap="square">
            <a:spAutoFit/>
          </a:bodyPr>
          <a:lstStyle/>
          <a:p>
            <a:pPr algn="l"/>
            <a:r>
              <a:rPr lang="en-GB" sz="1200" b="0" i="0" u="none" strike="noStrike" baseline="0" dirty="0">
                <a:solidFill>
                  <a:srgbClr val="002060"/>
                </a:solidFill>
                <a:latin typeface="CourierNewPSMT"/>
              </a:rPr>
              <a:t>public static void message1() {</a:t>
            </a:r>
          </a:p>
          <a:p>
            <a:pPr algn="l"/>
            <a:r>
              <a:rPr lang="en-US" sz="1200" b="0" i="0" u="none" strike="noStrike" baseline="0" dirty="0">
                <a:solidFill>
                  <a:srgbClr val="002060"/>
                </a:solidFill>
                <a:latin typeface="CourierNewPSMT"/>
              </a:rPr>
              <a:t>    </a:t>
            </a:r>
            <a:r>
              <a:rPr lang="en-US" sz="1200" b="0" i="0" u="none" strike="noStrike" baseline="0" dirty="0" err="1">
                <a:solidFill>
                  <a:srgbClr val="002060"/>
                </a:solidFill>
                <a:latin typeface="CourierNewPSMT"/>
              </a:rPr>
              <a:t>System.out.println</a:t>
            </a:r>
            <a:r>
              <a:rPr lang="en-US" sz="1200" b="0" i="0" u="none" strike="noStrike" baseline="0" dirty="0">
                <a:solidFill>
                  <a:srgbClr val="002060"/>
                </a:solidFill>
                <a:latin typeface="CourierNewPSMT"/>
              </a:rPr>
              <a:t>("This is message1.");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2060"/>
                </a:solidFill>
                <a:latin typeface="CourierNewPSMT"/>
              </a:rPr>
              <a:t>}</a:t>
            </a:r>
            <a:endParaRPr lang="en-GB" sz="1200" dirty="0">
              <a:solidFill>
                <a:srgbClr val="002060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CC08EA8-86D5-372D-B813-03360F3C0C67}"/>
              </a:ext>
            </a:extLst>
          </p:cNvPr>
          <p:cNvCxnSpPr>
            <a:cxnSpLocks/>
          </p:cNvCxnSpPr>
          <p:nvPr/>
        </p:nvCxnSpPr>
        <p:spPr bwMode="auto">
          <a:xfrm>
            <a:off x="3347864" y="3300932"/>
            <a:ext cx="1368152" cy="146958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2A7D595-CF9D-D29F-004D-0B4C0C96A00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87570" y="3408982"/>
            <a:ext cx="1076790" cy="236337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FF99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84B08DE-7E8C-DC61-2FCD-260716089F86}"/>
              </a:ext>
            </a:extLst>
          </p:cNvPr>
          <p:cNvSpPr txBox="1"/>
          <p:nvPr/>
        </p:nvSpPr>
        <p:spPr>
          <a:xfrm>
            <a:off x="4283968" y="3861048"/>
            <a:ext cx="4446494" cy="1200329"/>
          </a:xfrm>
          <a:prstGeom prst="rect">
            <a:avLst/>
          </a:prstGeom>
          <a:solidFill>
            <a:srgbClr val="FF9900">
              <a:alpha val="20000"/>
            </a:srgbClr>
          </a:solidFill>
        </p:spPr>
        <p:txBody>
          <a:bodyPr wrap="square">
            <a:spAutoFit/>
          </a:bodyPr>
          <a:lstStyle/>
          <a:p>
            <a:pPr algn="l"/>
            <a:r>
              <a:rPr lang="en-GB" sz="1200" b="0" i="0" u="none" strike="noStrike" baseline="0" dirty="0">
                <a:solidFill>
                  <a:srgbClr val="002060"/>
                </a:solidFill>
                <a:latin typeface="CourierNewPSMT"/>
              </a:rPr>
              <a:t>public static void message2() {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2060"/>
                </a:solidFill>
                <a:latin typeface="CourierNewPSMT"/>
              </a:rPr>
              <a:t>    </a:t>
            </a:r>
            <a:r>
              <a:rPr lang="en-GB" sz="1200" b="0" i="0" u="none" strike="noStrike" baseline="0" dirty="0" err="1">
                <a:solidFill>
                  <a:srgbClr val="002060"/>
                </a:solidFill>
                <a:latin typeface="CourierNewPSMT"/>
              </a:rPr>
              <a:t>System.out.println</a:t>
            </a:r>
            <a:r>
              <a:rPr lang="en-GB" sz="1200" b="0" i="0" u="none" strike="noStrike" baseline="0" dirty="0">
                <a:solidFill>
                  <a:srgbClr val="002060"/>
                </a:solidFill>
                <a:latin typeface="CourierNewPSMT"/>
              </a:rPr>
              <a:t>("This is message2.");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2060"/>
                </a:solidFill>
                <a:latin typeface="CourierNewPSMT"/>
              </a:rPr>
              <a:t>    </a:t>
            </a:r>
            <a:r>
              <a:rPr lang="en-GB" sz="1200" b="1" i="0" u="none" strike="noStrike" baseline="0" dirty="0">
                <a:solidFill>
                  <a:srgbClr val="002060"/>
                </a:solidFill>
                <a:latin typeface="CourierNewPSMT"/>
              </a:rPr>
              <a:t>message1();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2060"/>
                </a:solidFill>
                <a:latin typeface="CourierNewPSMT"/>
              </a:rPr>
              <a:t>    </a:t>
            </a:r>
          </a:p>
          <a:p>
            <a:pPr algn="l"/>
            <a:r>
              <a:rPr lang="en-GB" sz="1200" b="0" i="0" u="none" strike="noStrike" baseline="0" dirty="0" err="1">
                <a:solidFill>
                  <a:srgbClr val="002060"/>
                </a:solidFill>
                <a:latin typeface="CourierNewPSMT"/>
              </a:rPr>
              <a:t>System.out.println</a:t>
            </a:r>
            <a:r>
              <a:rPr lang="en-GB" sz="1200" b="0" i="0" u="none" strike="noStrike" baseline="0" dirty="0">
                <a:solidFill>
                  <a:srgbClr val="002060"/>
                </a:solidFill>
                <a:latin typeface="CourierNewPSMT"/>
              </a:rPr>
              <a:t>("Done with message2.");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2060"/>
                </a:solidFill>
                <a:latin typeface="CourierNewPSMT"/>
              </a:rPr>
              <a:t>}</a:t>
            </a:r>
            <a:endParaRPr lang="en-GB" sz="1200" dirty="0">
              <a:solidFill>
                <a:srgbClr val="002060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E088D57-FBAA-FA1A-0F53-A8BB699E9183}"/>
              </a:ext>
            </a:extLst>
          </p:cNvPr>
          <p:cNvCxnSpPr>
            <a:cxnSpLocks/>
          </p:cNvCxnSpPr>
          <p:nvPr/>
        </p:nvCxnSpPr>
        <p:spPr bwMode="auto">
          <a:xfrm>
            <a:off x="3348726" y="4077390"/>
            <a:ext cx="1367290" cy="143698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2906344-8734-417E-1158-3513B5628805}"/>
              </a:ext>
            </a:extLst>
          </p:cNvPr>
          <p:cNvSpPr txBox="1"/>
          <p:nvPr/>
        </p:nvSpPr>
        <p:spPr>
          <a:xfrm>
            <a:off x="4283968" y="5518973"/>
            <a:ext cx="4446494" cy="646331"/>
          </a:xfrm>
          <a:prstGeom prst="rect">
            <a:avLst/>
          </a:prstGeom>
          <a:solidFill>
            <a:srgbClr val="FF9900">
              <a:alpha val="20000"/>
            </a:srgbClr>
          </a:solidFill>
        </p:spPr>
        <p:txBody>
          <a:bodyPr wrap="square">
            <a:spAutoFit/>
          </a:bodyPr>
          <a:lstStyle/>
          <a:p>
            <a:pPr algn="l"/>
            <a:r>
              <a:rPr lang="en-GB" sz="1200" b="0" i="0" u="none" strike="noStrike" baseline="0" dirty="0">
                <a:solidFill>
                  <a:srgbClr val="002060"/>
                </a:solidFill>
                <a:latin typeface="CourierNewPSMT"/>
              </a:rPr>
              <a:t>public static void message1() {</a:t>
            </a:r>
          </a:p>
          <a:p>
            <a:pPr algn="l"/>
            <a:r>
              <a:rPr lang="en-US" sz="1200" b="0" i="0" u="none" strike="noStrike" baseline="0" dirty="0">
                <a:solidFill>
                  <a:srgbClr val="002060"/>
                </a:solidFill>
                <a:latin typeface="CourierNewPSMT"/>
              </a:rPr>
              <a:t>    </a:t>
            </a:r>
            <a:r>
              <a:rPr lang="en-US" sz="1200" b="0" i="0" u="none" strike="noStrike" baseline="0" dirty="0" err="1">
                <a:solidFill>
                  <a:srgbClr val="002060"/>
                </a:solidFill>
                <a:latin typeface="CourierNewPSMT"/>
              </a:rPr>
              <a:t>System.out.println</a:t>
            </a:r>
            <a:r>
              <a:rPr lang="en-US" sz="1200" b="0" i="0" u="none" strike="noStrike" baseline="0" dirty="0">
                <a:solidFill>
                  <a:srgbClr val="002060"/>
                </a:solidFill>
                <a:latin typeface="CourierNewPSMT"/>
              </a:rPr>
              <a:t>("This is message1.");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2060"/>
                </a:solidFill>
                <a:latin typeface="CourierNewPSMT"/>
              </a:rPr>
              <a:t>}</a:t>
            </a:r>
            <a:endParaRPr lang="en-GB" sz="1200" dirty="0">
              <a:solidFill>
                <a:srgbClr val="002060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99A1862-3384-4776-209F-638A717117A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87570" y="4149239"/>
            <a:ext cx="1076790" cy="773587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FF99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EA19064-3597-39AE-7CBA-299641780F01}"/>
              </a:ext>
            </a:extLst>
          </p:cNvPr>
          <p:cNvCxnSpPr>
            <a:cxnSpLocks/>
          </p:cNvCxnSpPr>
          <p:nvPr/>
        </p:nvCxnSpPr>
        <p:spPr bwMode="auto">
          <a:xfrm flipV="1">
            <a:off x="4424654" y="4461212"/>
            <a:ext cx="723410" cy="1437377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FF99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0BF92C3-DADD-4032-C6E8-6BA50C3016B7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6359" y="4464112"/>
            <a:ext cx="490584" cy="130613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4622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88B56-66DD-8DF3-AEB3-3CE333DD3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WHEN TO USE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842B2-80F3-BDAF-9BB4-6E6DDCF0C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Place statements into a method if:</a:t>
            </a:r>
          </a:p>
          <a:p>
            <a:pPr lvl="1"/>
            <a:r>
              <a:rPr lang="en-US" dirty="0"/>
              <a:t> The statements are related structurally, and/or</a:t>
            </a:r>
          </a:p>
          <a:p>
            <a:pPr lvl="1"/>
            <a:r>
              <a:rPr lang="en-US" dirty="0"/>
              <a:t> The statements are repeated.</a:t>
            </a:r>
          </a:p>
          <a:p>
            <a:endParaRPr lang="en-US" dirty="0"/>
          </a:p>
          <a:p>
            <a:r>
              <a:rPr lang="en-US" dirty="0"/>
              <a:t> You should not create methods for:</a:t>
            </a:r>
          </a:p>
          <a:p>
            <a:pPr lvl="1"/>
            <a:r>
              <a:rPr lang="en-US" dirty="0"/>
              <a:t> An individual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/>
              <a:t> statement.</a:t>
            </a:r>
          </a:p>
          <a:p>
            <a:pPr lvl="1"/>
            <a:r>
              <a:rPr lang="en-US" dirty="0"/>
              <a:t> Only blank lines.</a:t>
            </a:r>
          </a:p>
          <a:p>
            <a:pPr lvl="2"/>
            <a:r>
              <a:rPr lang="en-US" dirty="0"/>
              <a:t> (Put blank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 err="1"/>
              <a:t>s</a:t>
            </a:r>
            <a:r>
              <a:rPr lang="en-US" dirty="0"/>
              <a:t> in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/>
              <a:t>.)</a:t>
            </a:r>
          </a:p>
          <a:p>
            <a:pPr lvl="1"/>
            <a:r>
              <a:rPr lang="en-US" dirty="0"/>
              <a:t> Unrelated or weakly related statements.</a:t>
            </a:r>
          </a:p>
          <a:p>
            <a:pPr lvl="2"/>
            <a:r>
              <a:rPr lang="en-US" dirty="0"/>
              <a:t> (Consider splitting them into two smaller methods.)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A3CB2B-17E6-C1F9-F3EB-CBBFB61833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43161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BC22A-508A-3C3D-BBDB-67DB55DF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81D85-9E8D-EB51-448A-C75253812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48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GB" sz="4800" b="1" dirty="0">
                <a:solidFill>
                  <a:srgbClr val="00B0F0"/>
                </a:solidFill>
              </a:rPr>
              <a:t>Any 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DE224-DC17-8872-681C-6B455173D2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62123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C3E13-4CE6-4045-D982-72E354DA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tr-TR" sz="3600" b="0" dirty="0">
                <a:solidFill>
                  <a:srgbClr val="FF0000"/>
                </a:solidFill>
                <a:ea typeface="+mn-ea"/>
              </a:rPr>
              <a:t>Outline</a:t>
            </a:r>
            <a:endParaRPr lang="tr-T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8E579-F81A-F525-ABA0-8CB4B5092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tr-TR" dirty="0">
                <a:solidFill>
                  <a:srgbClr val="00B0F0"/>
                </a:solidFill>
              </a:rPr>
              <a:t>Algorithms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Removing redundancy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Methods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Using methods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Design of an algorithm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Declaring a method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Calling a method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Program with a method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Methods calling methods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Control flow</a:t>
            </a:r>
          </a:p>
          <a:p>
            <a:r>
              <a:rPr lang="en-GB" altLang="tr-TR">
                <a:solidFill>
                  <a:srgbClr val="00B0F0"/>
                </a:solidFill>
              </a:rPr>
              <a:t>When to use method</a:t>
            </a:r>
            <a:endParaRPr lang="en-GB" altLang="tr-TR" dirty="0">
              <a:solidFill>
                <a:srgbClr val="00B0F0"/>
              </a:solidFill>
            </a:endParaRPr>
          </a:p>
          <a:p>
            <a:endParaRPr lang="en-GB" altLang="tr-TR" dirty="0">
              <a:solidFill>
                <a:srgbClr val="00B0F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63388-2D14-FECC-557B-E07CF1FD68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229783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00AEE-5121-4E27-8851-8DD4E3AF1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E1A8-D712-44AB-8B30-E59C9754B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Algorithm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A list of steps for solving a problem.</a:t>
            </a:r>
          </a:p>
          <a:p>
            <a:r>
              <a:rPr lang="en-US" dirty="0"/>
              <a:t> Example algorithm: "</a:t>
            </a:r>
            <a:r>
              <a:rPr lang="en-US" dirty="0">
                <a:solidFill>
                  <a:srgbClr val="0070C0"/>
                </a:solidFill>
              </a:rPr>
              <a:t>Bake sugar cookies</a:t>
            </a:r>
            <a:r>
              <a:rPr lang="en-US" dirty="0"/>
              <a:t>"</a:t>
            </a:r>
          </a:p>
          <a:p>
            <a:pPr lvl="1"/>
            <a:r>
              <a:rPr lang="en-US" dirty="0"/>
              <a:t> Mix the dry ingredients.</a:t>
            </a:r>
          </a:p>
          <a:p>
            <a:pPr lvl="1"/>
            <a:r>
              <a:rPr lang="en-US" dirty="0"/>
              <a:t> Cream the butter and sugar.</a:t>
            </a:r>
          </a:p>
          <a:p>
            <a:pPr lvl="1"/>
            <a:r>
              <a:rPr lang="en-US" dirty="0"/>
              <a:t> Beat in the eggs.</a:t>
            </a:r>
          </a:p>
          <a:p>
            <a:pPr lvl="1"/>
            <a:r>
              <a:rPr lang="en-US" dirty="0"/>
              <a:t> Stir in the dry ingredients.</a:t>
            </a:r>
          </a:p>
          <a:p>
            <a:pPr lvl="1"/>
            <a:r>
              <a:rPr lang="en-US" dirty="0"/>
              <a:t> Set the oven temperature.</a:t>
            </a:r>
          </a:p>
          <a:p>
            <a:pPr lvl="1"/>
            <a:r>
              <a:rPr lang="en-US" dirty="0"/>
              <a:t> Set the timer.</a:t>
            </a:r>
          </a:p>
          <a:p>
            <a:pPr lvl="1"/>
            <a:r>
              <a:rPr lang="en-US" dirty="0"/>
              <a:t> Place the cookies into the oven.</a:t>
            </a:r>
          </a:p>
          <a:p>
            <a:pPr lvl="1"/>
            <a:r>
              <a:rPr lang="en-US" dirty="0"/>
              <a:t> Allow the cookies to bake.</a:t>
            </a:r>
          </a:p>
          <a:p>
            <a:pPr lvl="1"/>
            <a:r>
              <a:rPr lang="en-US" dirty="0"/>
              <a:t> Spread frosting and sprinkles onto the cookies.</a:t>
            </a:r>
          </a:p>
          <a:p>
            <a:pPr lvl="1"/>
            <a:r>
              <a:rPr lang="en-US" dirty="0"/>
              <a:t> ...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23158-E219-46C9-8D03-9996724890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</a:t>
            </a:fld>
            <a:endParaRPr lang="en-US" altLang="tr-TR"/>
          </a:p>
        </p:txBody>
      </p:sp>
      <p:pic>
        <p:nvPicPr>
          <p:cNvPr id="3074" name="Picture 2" descr="Soft Frosted Sugar Cookies">
            <a:extLst>
              <a:ext uri="{FF2B5EF4-FFF2-40B4-BE49-F238E27FC236}">
                <a16:creationId xmlns:a16="http://schemas.microsoft.com/office/drawing/2014/main" id="{74A7389F-5DF0-438C-84C0-B571CA432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254" y="2420927"/>
            <a:ext cx="187220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790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73D08-B82B-413D-9FC2-ACA4EE2C8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PROBLEMS WITH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88FAA-0523-4DFE-8F83-0E34C0573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</a:t>
            </a:r>
            <a:r>
              <a:rPr lang="en-US" b="1" dirty="0"/>
              <a:t>lack of structure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Many tiny steps; tough to remember.</a:t>
            </a:r>
          </a:p>
          <a:p>
            <a:r>
              <a:rPr lang="en-US" dirty="0"/>
              <a:t> </a:t>
            </a:r>
            <a:r>
              <a:rPr lang="en-US" b="1" dirty="0"/>
              <a:t>redundancy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Consider making a double batch...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Mix the dry ingredients.</a:t>
            </a:r>
          </a:p>
          <a:p>
            <a:pPr lvl="2"/>
            <a:r>
              <a:rPr lang="en-US" dirty="0"/>
              <a:t> Cream the butter and sugar.</a:t>
            </a:r>
          </a:p>
          <a:p>
            <a:pPr lvl="2"/>
            <a:r>
              <a:rPr lang="en-US" dirty="0"/>
              <a:t> Beat in the eggs.</a:t>
            </a:r>
          </a:p>
          <a:p>
            <a:pPr lvl="2"/>
            <a:r>
              <a:rPr lang="en-US" dirty="0"/>
              <a:t> Stir in the dry ingredients.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Set the oven temperature.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Set the timer.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Place the first batch of cookies into the oven.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Allow the cookies to bake.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Set the timer.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Place the second batch of cookies into the oven.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Allow the cookies to bake.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Mix ingredients for frosting.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...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98AA9-246E-423C-9F97-C52CA63409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</a:t>
            </a:fld>
            <a:endParaRPr lang="en-US" altLang="tr-TR"/>
          </a:p>
        </p:txBody>
      </p:sp>
      <p:pic>
        <p:nvPicPr>
          <p:cNvPr id="5" name="Picture 2" descr="Soft Frosted Sugar Cookies">
            <a:extLst>
              <a:ext uri="{FF2B5EF4-FFF2-40B4-BE49-F238E27FC236}">
                <a16:creationId xmlns:a16="http://schemas.microsoft.com/office/drawing/2014/main" id="{38AFCB8F-DD83-4ECC-AB10-C09B8DE64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254" y="2420927"/>
            <a:ext cx="187220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8558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7044F-46C5-42C7-AE2A-F564EF7F9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STRUCTURED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08896-B192-47C1-BB8B-F524572A4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structured algorithm</a:t>
            </a:r>
            <a:r>
              <a:rPr lang="en-US" dirty="0"/>
              <a:t>: Split into coherent tasks.</a:t>
            </a:r>
          </a:p>
          <a:p>
            <a:pPr marL="714375" lvl="1" indent="-457200">
              <a:buFont typeface="+mj-lt"/>
              <a:buAutoNum type="arabicPeriod"/>
            </a:pPr>
            <a:r>
              <a:rPr lang="en-US" dirty="0"/>
              <a:t>Make the cookie batter.</a:t>
            </a:r>
          </a:p>
          <a:p>
            <a:pPr lvl="2"/>
            <a:r>
              <a:rPr lang="en-US" dirty="0"/>
              <a:t> Mix the dry ingredients.</a:t>
            </a:r>
          </a:p>
          <a:p>
            <a:pPr lvl="2"/>
            <a:r>
              <a:rPr lang="en-US" dirty="0"/>
              <a:t> Cream the butter and sugar.</a:t>
            </a:r>
          </a:p>
          <a:p>
            <a:pPr lvl="2"/>
            <a:r>
              <a:rPr lang="en-US" dirty="0"/>
              <a:t> Beat in the eggs.</a:t>
            </a:r>
          </a:p>
          <a:p>
            <a:pPr lvl="2"/>
            <a:r>
              <a:rPr lang="en-US" dirty="0"/>
              <a:t> Stir in the dry ingredients.</a:t>
            </a:r>
          </a:p>
          <a:p>
            <a:pPr marL="714375" lvl="1" indent="-457200">
              <a:buFont typeface="+mj-lt"/>
              <a:buAutoNum type="arabicPeriod"/>
            </a:pPr>
            <a:r>
              <a:rPr lang="en-US" dirty="0"/>
              <a:t>Bake the cookies.</a:t>
            </a:r>
          </a:p>
          <a:p>
            <a:pPr lvl="2"/>
            <a:r>
              <a:rPr lang="en-US" dirty="0"/>
              <a:t> Set the oven temperature.</a:t>
            </a:r>
          </a:p>
          <a:p>
            <a:pPr lvl="2"/>
            <a:r>
              <a:rPr lang="en-US" dirty="0"/>
              <a:t> Set the timer.</a:t>
            </a:r>
          </a:p>
          <a:p>
            <a:pPr lvl="2"/>
            <a:r>
              <a:rPr lang="en-US" dirty="0"/>
              <a:t> Place the cookies into the oven.</a:t>
            </a:r>
          </a:p>
          <a:p>
            <a:pPr lvl="2"/>
            <a:r>
              <a:rPr lang="en-US" dirty="0"/>
              <a:t> Allow the cookies to bake.</a:t>
            </a:r>
          </a:p>
          <a:p>
            <a:pPr marL="714375" lvl="1" indent="-457200">
              <a:buFont typeface="+mj-lt"/>
              <a:buAutoNum type="arabicPeriod"/>
            </a:pPr>
            <a:r>
              <a:rPr lang="en-US" dirty="0"/>
              <a:t>Decorate the cookies.</a:t>
            </a:r>
          </a:p>
          <a:p>
            <a:pPr lvl="2"/>
            <a:r>
              <a:rPr lang="en-US" dirty="0"/>
              <a:t> Mix the ingredients for the frosting.</a:t>
            </a:r>
          </a:p>
          <a:p>
            <a:pPr lvl="2"/>
            <a:r>
              <a:rPr lang="en-US" dirty="0"/>
              <a:t> Spread frosting and sprinkles onto the cookies.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9890A-90C5-4537-98EB-ECB10FC69C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6</a:t>
            </a:fld>
            <a:endParaRPr lang="en-US" altLang="tr-TR"/>
          </a:p>
        </p:txBody>
      </p:sp>
      <p:pic>
        <p:nvPicPr>
          <p:cNvPr id="5" name="Picture 2" descr="Soft Frosted Sugar Cookies">
            <a:extLst>
              <a:ext uri="{FF2B5EF4-FFF2-40B4-BE49-F238E27FC236}">
                <a16:creationId xmlns:a16="http://schemas.microsoft.com/office/drawing/2014/main" id="{E94CA5AB-E54C-42CF-B993-C8ED849A4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254" y="2420927"/>
            <a:ext cx="187220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8263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7044F-46C5-42C7-AE2A-F564EF7F9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REMOVING REDUNDANCY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08896-B192-47C1-BB8B-F524572A4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well-structured algorithm can describe repeated tasks with less redundancy.</a:t>
            </a:r>
          </a:p>
          <a:p>
            <a:pPr marL="714375" lvl="1" indent="-457200">
              <a:buFont typeface="+mj-lt"/>
              <a:buAutoNum type="arabicPeriod"/>
            </a:pPr>
            <a:r>
              <a:rPr lang="en-US" dirty="0"/>
              <a:t>Make the cookie batter.</a:t>
            </a:r>
          </a:p>
          <a:p>
            <a:pPr lvl="2"/>
            <a:r>
              <a:rPr lang="en-US" dirty="0"/>
              <a:t> Mix the dry ingredients.</a:t>
            </a:r>
          </a:p>
          <a:p>
            <a:pPr lvl="2"/>
            <a:r>
              <a:rPr lang="en-US" dirty="0"/>
              <a:t> ...</a:t>
            </a:r>
          </a:p>
          <a:p>
            <a:pPr marL="714375" lvl="1" indent="-457200">
              <a:buFont typeface="+mj-lt"/>
              <a:buAutoNum type="arabicPeriod"/>
            </a:pPr>
            <a:r>
              <a:rPr lang="en-US" dirty="0"/>
              <a:t>A. Bake the cookies (first batch).</a:t>
            </a:r>
          </a:p>
          <a:p>
            <a:pPr lvl="2"/>
            <a:r>
              <a:rPr lang="en-US" dirty="0"/>
              <a:t> Set the oven temperature.</a:t>
            </a:r>
          </a:p>
          <a:p>
            <a:pPr lvl="2"/>
            <a:r>
              <a:rPr lang="en-US" dirty="0"/>
              <a:t> Set the timer.</a:t>
            </a:r>
          </a:p>
          <a:p>
            <a:pPr lvl="2"/>
            <a:r>
              <a:rPr lang="en-US" dirty="0"/>
              <a:t> ...</a:t>
            </a:r>
          </a:p>
          <a:p>
            <a:pPr marL="720725" lvl="2" indent="0">
              <a:buNone/>
              <a:tabLst>
                <a:tab pos="720725" algn="l"/>
              </a:tabLst>
            </a:pPr>
            <a:r>
              <a:rPr lang="en-US" sz="2100" dirty="0">
                <a:solidFill>
                  <a:srgbClr val="FF3300"/>
                </a:solidFill>
              </a:rPr>
              <a:t>B. Bake the cookies (second batch).</a:t>
            </a:r>
          </a:p>
          <a:p>
            <a:pPr marL="714375" lvl="1" indent="-457200">
              <a:buFont typeface="+mj-lt"/>
              <a:buAutoNum type="arabicPeriod"/>
            </a:pPr>
            <a:r>
              <a:rPr lang="en-US" dirty="0"/>
              <a:t>Decorate the cookies.</a:t>
            </a:r>
          </a:p>
          <a:p>
            <a:pPr lvl="2"/>
            <a:r>
              <a:rPr lang="en-US" dirty="0"/>
              <a:t>  ...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9890A-90C5-4537-98EB-ECB10FC69C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7</a:t>
            </a:fld>
            <a:endParaRPr lang="en-US" altLang="tr-TR"/>
          </a:p>
        </p:txBody>
      </p:sp>
      <p:pic>
        <p:nvPicPr>
          <p:cNvPr id="5" name="Picture 2" descr="Soft Frosted Sugar Cookies">
            <a:extLst>
              <a:ext uri="{FF2B5EF4-FFF2-40B4-BE49-F238E27FC236}">
                <a16:creationId xmlns:a16="http://schemas.microsoft.com/office/drawing/2014/main" id="{E94CA5AB-E54C-42CF-B993-C8ED849A4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254" y="2420927"/>
            <a:ext cx="187220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2437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90B2B-545D-4C75-8AE6-735D414D4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PROGRAM WITH REDUNDANCY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D4F81-0E9F-48E8-9BFE-833B7FF76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0363" indent="0" algn="l">
              <a:buNone/>
            </a:pPr>
            <a:r>
              <a:rPr lang="en-GB" sz="1800" b="0" i="0" u="none" strike="noStrike" baseline="0" dirty="0">
                <a:solidFill>
                  <a:srgbClr val="3D3D3D"/>
                </a:solidFill>
                <a:latin typeface="CourierNewPSMT"/>
              </a:rPr>
              <a:t>public class </a:t>
            </a:r>
            <a:r>
              <a:rPr lang="en-GB" sz="1800" b="0" i="0" u="none" strike="noStrike" baseline="0" dirty="0" err="1">
                <a:solidFill>
                  <a:srgbClr val="3D3D3D"/>
                </a:solidFill>
                <a:latin typeface="CourierNewPSMT"/>
              </a:rPr>
              <a:t>BakeCookies</a:t>
            </a:r>
            <a:r>
              <a:rPr lang="en-GB" sz="1800" b="0" i="0" u="none" strike="noStrike" baseline="0" dirty="0">
                <a:solidFill>
                  <a:srgbClr val="3D3D3D"/>
                </a:solidFill>
                <a:latin typeface="CourierNewPSMT"/>
              </a:rPr>
              <a:t> {</a:t>
            </a:r>
          </a:p>
          <a:p>
            <a:pPr marL="720725" indent="0" algn="l">
              <a:buNone/>
            </a:pPr>
            <a:r>
              <a:rPr lang="en-US" sz="1800" b="0" i="0" u="none" strike="noStrike" baseline="0" dirty="0">
                <a:solidFill>
                  <a:srgbClr val="3D3D3D"/>
                </a:solidFill>
                <a:latin typeface="CourierNewPSMT"/>
              </a:rPr>
              <a:t>public static void main(String[] </a:t>
            </a:r>
            <a:r>
              <a:rPr lang="en-US" sz="1800" b="0" i="0" u="none" strike="noStrike" baseline="0" dirty="0" err="1">
                <a:solidFill>
                  <a:srgbClr val="3D3D3D"/>
                </a:solidFill>
                <a:latin typeface="CourierNewPSMT"/>
              </a:rPr>
              <a:t>args</a:t>
            </a:r>
            <a:r>
              <a:rPr lang="en-US" sz="1800" b="0" i="0" u="none" strike="noStrike" baseline="0" dirty="0">
                <a:solidFill>
                  <a:srgbClr val="3D3D3D"/>
                </a:solidFill>
                <a:latin typeface="CourierNewPSMT"/>
              </a:rPr>
              <a:t>) {</a:t>
            </a:r>
          </a:p>
          <a:p>
            <a:pPr marL="1081088" indent="0" algn="l">
              <a:buNone/>
            </a:pPr>
            <a:r>
              <a:rPr lang="en-US" sz="1800" b="0" i="0" u="none" strike="noStrike" baseline="0" dirty="0" err="1">
                <a:solidFill>
                  <a:srgbClr val="3D3D3D"/>
                </a:solidFill>
                <a:latin typeface="CourierNewPSMT"/>
              </a:rPr>
              <a:t>System.out.println</a:t>
            </a:r>
            <a:r>
              <a:rPr lang="en-US" sz="1800" b="0" i="0" u="none" strike="noStrike" baseline="0" dirty="0">
                <a:solidFill>
                  <a:srgbClr val="3D3D3D"/>
                </a:solidFill>
                <a:latin typeface="CourierNewPSMT"/>
              </a:rPr>
              <a:t>("Mix the dry ingredients.");</a:t>
            </a:r>
          </a:p>
          <a:p>
            <a:pPr marL="1081088" indent="0" algn="l">
              <a:buNone/>
            </a:pPr>
            <a:r>
              <a:rPr lang="en-US" sz="1800" b="0" i="0" u="none" strike="noStrike" baseline="0" dirty="0" err="1">
                <a:solidFill>
                  <a:srgbClr val="3D3D3D"/>
                </a:solidFill>
                <a:latin typeface="CourierNewPSMT"/>
              </a:rPr>
              <a:t>System.out.println</a:t>
            </a:r>
            <a:r>
              <a:rPr lang="en-US" sz="1800" b="0" i="0" u="none" strike="noStrike" baseline="0" dirty="0">
                <a:solidFill>
                  <a:srgbClr val="3D3D3D"/>
                </a:solidFill>
                <a:latin typeface="CourierNewPSMT"/>
              </a:rPr>
              <a:t>("Cream the butter and sugar.");</a:t>
            </a:r>
          </a:p>
          <a:p>
            <a:pPr marL="1081088" indent="0" algn="l">
              <a:buNone/>
            </a:pPr>
            <a:r>
              <a:rPr lang="en-US" sz="1800" b="0" i="0" u="none" strike="noStrike" baseline="0" dirty="0" err="1">
                <a:solidFill>
                  <a:srgbClr val="3D3D3D"/>
                </a:solidFill>
                <a:latin typeface="CourierNewPSMT"/>
              </a:rPr>
              <a:t>System.out.println</a:t>
            </a:r>
            <a:r>
              <a:rPr lang="en-US" sz="1800" b="0" i="0" u="none" strike="noStrike" baseline="0" dirty="0">
                <a:solidFill>
                  <a:srgbClr val="3D3D3D"/>
                </a:solidFill>
                <a:latin typeface="CourierNewPSMT"/>
              </a:rPr>
              <a:t>("Beat in the eggs.");</a:t>
            </a:r>
          </a:p>
          <a:p>
            <a:pPr marL="1081088" indent="0" algn="l">
              <a:buNone/>
            </a:pPr>
            <a:r>
              <a:rPr lang="en-US" sz="1800" b="0" i="0" u="none" strike="noStrike" baseline="0" dirty="0" err="1">
                <a:solidFill>
                  <a:srgbClr val="3D3D3D"/>
                </a:solidFill>
                <a:latin typeface="CourierNewPSMT"/>
              </a:rPr>
              <a:t>System.out.println</a:t>
            </a:r>
            <a:r>
              <a:rPr lang="en-US" sz="1800" b="0" i="0" u="none" strike="noStrike" baseline="0" dirty="0">
                <a:solidFill>
                  <a:srgbClr val="3D3D3D"/>
                </a:solidFill>
                <a:latin typeface="CourierNewPSMT"/>
              </a:rPr>
              <a:t>("Stir in the dry ingredients.");</a:t>
            </a:r>
          </a:p>
          <a:p>
            <a:pPr marL="1081088" indent="0" algn="l">
              <a:buNone/>
            </a:pPr>
            <a:r>
              <a:rPr lang="en-GB" sz="1800" b="0" i="0" u="none" strike="noStrike" baseline="0" dirty="0" err="1">
                <a:solidFill>
                  <a:srgbClr val="00339A"/>
                </a:solidFill>
                <a:latin typeface="CourierNewPSMT"/>
              </a:rPr>
              <a:t>System.out.println</a:t>
            </a:r>
            <a:r>
              <a:rPr lang="en-GB" sz="1800" b="0" i="0" u="none" strike="noStrike" baseline="0" dirty="0">
                <a:solidFill>
                  <a:srgbClr val="00339A"/>
                </a:solidFill>
                <a:latin typeface="CourierNewPSMT"/>
              </a:rPr>
              <a:t>("Set the oven temperature.");</a:t>
            </a:r>
          </a:p>
          <a:p>
            <a:pPr marL="1081088" indent="0" algn="l">
              <a:buNone/>
            </a:pPr>
            <a:r>
              <a:rPr lang="en-GB" sz="1800" b="0" i="0" u="none" strike="noStrike" baseline="0" dirty="0" err="1">
                <a:solidFill>
                  <a:srgbClr val="00339A"/>
                </a:solidFill>
                <a:latin typeface="CourierNewPSMT"/>
              </a:rPr>
              <a:t>System.out.println</a:t>
            </a:r>
            <a:r>
              <a:rPr lang="en-GB" sz="1800" b="0" i="0" u="none" strike="noStrike" baseline="0" dirty="0">
                <a:solidFill>
                  <a:srgbClr val="00339A"/>
                </a:solidFill>
                <a:latin typeface="CourierNewPSMT"/>
              </a:rPr>
              <a:t>("Set the timer.");</a:t>
            </a:r>
          </a:p>
          <a:p>
            <a:pPr marL="1081088" indent="0" algn="l">
              <a:buNone/>
            </a:pPr>
            <a:r>
              <a:rPr lang="en-US" sz="1800" b="0" i="0" u="none" strike="noStrike" baseline="0" dirty="0" err="1">
                <a:solidFill>
                  <a:srgbClr val="00339A"/>
                </a:solidFill>
                <a:latin typeface="CourierNewPSMT"/>
              </a:rPr>
              <a:t>System.out.println</a:t>
            </a:r>
            <a:r>
              <a:rPr lang="en-US" sz="1800" b="0" i="0" u="none" strike="noStrike" baseline="0" dirty="0">
                <a:solidFill>
                  <a:srgbClr val="00339A"/>
                </a:solidFill>
                <a:latin typeface="CourierNewPSMT"/>
              </a:rPr>
              <a:t>("Place a batch of cookies into the oven.");</a:t>
            </a:r>
          </a:p>
          <a:p>
            <a:pPr marL="1081088" indent="0" algn="l">
              <a:buNone/>
            </a:pPr>
            <a:r>
              <a:rPr lang="en-US" sz="1800" b="0" i="0" u="none" strike="noStrike" baseline="0" dirty="0" err="1">
                <a:solidFill>
                  <a:srgbClr val="00339A"/>
                </a:solidFill>
                <a:latin typeface="CourierNewPSMT"/>
              </a:rPr>
              <a:t>System.out.println</a:t>
            </a:r>
            <a:r>
              <a:rPr lang="en-US" sz="1800" b="0" i="0" u="none" strike="noStrike" baseline="0" dirty="0">
                <a:solidFill>
                  <a:srgbClr val="00339A"/>
                </a:solidFill>
                <a:latin typeface="CourierNewPSMT"/>
              </a:rPr>
              <a:t>("Allow the cookies to bake.");</a:t>
            </a:r>
          </a:p>
          <a:p>
            <a:pPr marL="1081088" indent="0" algn="l">
              <a:buNone/>
            </a:pPr>
            <a:r>
              <a:rPr lang="en-GB" sz="1800" b="1" i="0" u="none" strike="noStrike" baseline="0" dirty="0" err="1">
                <a:solidFill>
                  <a:srgbClr val="810000"/>
                </a:solidFill>
                <a:latin typeface="CourierNewPS-BoldMT"/>
              </a:rPr>
              <a:t>System.out.println</a:t>
            </a:r>
            <a:r>
              <a:rPr lang="en-GB" sz="1800" b="1" i="0" u="none" strike="noStrike" baseline="0" dirty="0">
                <a:solidFill>
                  <a:srgbClr val="810000"/>
                </a:solidFill>
                <a:latin typeface="CourierNewPS-BoldMT"/>
              </a:rPr>
              <a:t>("Set the oven temperature.");</a:t>
            </a:r>
          </a:p>
          <a:p>
            <a:pPr marL="1081088" indent="0" algn="l">
              <a:buNone/>
            </a:pPr>
            <a:r>
              <a:rPr lang="en-GB" sz="1800" b="1" i="0" u="none" strike="noStrike" baseline="0" dirty="0" err="1">
                <a:solidFill>
                  <a:srgbClr val="810000"/>
                </a:solidFill>
                <a:latin typeface="CourierNewPS-BoldMT"/>
              </a:rPr>
              <a:t>System.out.println</a:t>
            </a:r>
            <a:r>
              <a:rPr lang="en-GB" sz="1800" b="1" i="0" u="none" strike="noStrike" baseline="0" dirty="0">
                <a:solidFill>
                  <a:srgbClr val="810000"/>
                </a:solidFill>
                <a:latin typeface="CourierNewPS-BoldMT"/>
              </a:rPr>
              <a:t>("Set the timer.");</a:t>
            </a:r>
          </a:p>
          <a:p>
            <a:pPr marL="1081088" indent="0" algn="l">
              <a:buNone/>
            </a:pPr>
            <a:r>
              <a:rPr lang="en-US" sz="1800" b="1" i="0" u="none" strike="noStrike" baseline="0" dirty="0" err="1">
                <a:solidFill>
                  <a:srgbClr val="810000"/>
                </a:solidFill>
                <a:latin typeface="CourierNewPS-BoldMT"/>
              </a:rPr>
              <a:t>System.out.println</a:t>
            </a:r>
            <a:r>
              <a:rPr lang="en-US" sz="1800" b="1" i="0" u="none" strike="noStrike" baseline="0" dirty="0">
                <a:solidFill>
                  <a:srgbClr val="810000"/>
                </a:solidFill>
                <a:latin typeface="CourierNewPS-BoldMT"/>
              </a:rPr>
              <a:t>("Place a batch of cookies into the oven.");</a:t>
            </a:r>
          </a:p>
          <a:p>
            <a:pPr marL="1081088" indent="0" algn="l">
              <a:buNone/>
            </a:pPr>
            <a:r>
              <a:rPr lang="en-US" sz="1800" b="1" i="0" u="none" strike="noStrike" baseline="0" dirty="0" err="1">
                <a:solidFill>
                  <a:srgbClr val="810000"/>
                </a:solidFill>
                <a:latin typeface="CourierNewPS-BoldMT"/>
              </a:rPr>
              <a:t>System.out.println</a:t>
            </a:r>
            <a:r>
              <a:rPr lang="en-US" sz="1800" b="1" i="0" u="none" strike="noStrike" baseline="0" dirty="0">
                <a:solidFill>
                  <a:srgbClr val="810000"/>
                </a:solidFill>
                <a:latin typeface="CourierNewPS-BoldMT"/>
              </a:rPr>
              <a:t>("Allow the cookies to bake.");</a:t>
            </a:r>
          </a:p>
          <a:p>
            <a:pPr marL="1081088" indent="0" algn="l">
              <a:buNone/>
            </a:pPr>
            <a:r>
              <a:rPr lang="en-GB" sz="1800" b="0" i="0" u="none" strike="noStrike" baseline="0" dirty="0" err="1">
                <a:solidFill>
                  <a:srgbClr val="3D3D3D"/>
                </a:solidFill>
                <a:latin typeface="CourierNewPSMT"/>
              </a:rPr>
              <a:t>System.out.println</a:t>
            </a:r>
            <a:r>
              <a:rPr lang="en-GB" sz="1800" b="0" i="0" u="none" strike="noStrike" baseline="0" dirty="0">
                <a:solidFill>
                  <a:srgbClr val="3D3D3D"/>
                </a:solidFill>
                <a:latin typeface="CourierNewPSMT"/>
              </a:rPr>
              <a:t>("Mix ingredients for frosting.");</a:t>
            </a:r>
          </a:p>
          <a:p>
            <a:pPr marL="1081088" indent="0" algn="l">
              <a:buNone/>
            </a:pPr>
            <a:r>
              <a:rPr lang="en-US" sz="1800" b="0" i="0" u="none" strike="noStrike" baseline="0" dirty="0" err="1">
                <a:solidFill>
                  <a:srgbClr val="3D3D3D"/>
                </a:solidFill>
                <a:latin typeface="CourierNewPSMT"/>
              </a:rPr>
              <a:t>System.out.println</a:t>
            </a:r>
            <a:r>
              <a:rPr lang="en-US" sz="1800" b="0" i="0" u="none" strike="noStrike" baseline="0" dirty="0">
                <a:solidFill>
                  <a:srgbClr val="3D3D3D"/>
                </a:solidFill>
                <a:latin typeface="CourierNewPSMT"/>
              </a:rPr>
              <a:t>("Spread frosting and sprinkles.");</a:t>
            </a:r>
          </a:p>
          <a:p>
            <a:pPr marL="720725" indent="0" algn="l">
              <a:buNone/>
            </a:pPr>
            <a:r>
              <a:rPr lang="en-GB" sz="1800" b="0" i="0" u="none" strike="noStrike" baseline="0" dirty="0">
                <a:solidFill>
                  <a:srgbClr val="3D3D3D"/>
                </a:solidFill>
                <a:latin typeface="CourierNewPSMT"/>
              </a:rPr>
              <a:t>}</a:t>
            </a:r>
          </a:p>
          <a:p>
            <a:pPr marL="360363" indent="0" algn="l">
              <a:buNone/>
            </a:pPr>
            <a:r>
              <a:rPr lang="en-GB" sz="1800" b="0" i="0" u="none" strike="noStrike" baseline="0" dirty="0">
                <a:solidFill>
                  <a:srgbClr val="3D3D3D"/>
                </a:solidFill>
                <a:latin typeface="CourierNewPSMT"/>
              </a:rPr>
              <a:t>}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339D1-E452-4EB8-86C3-9D9A6F6807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48783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59A3A-968A-4743-B2E9-94DE6E1B5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C7322-5633-453D-BF23-85A6171BF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Methods have their origins in the mathematical concept of a function.</a:t>
            </a:r>
          </a:p>
          <a:p>
            <a:r>
              <a:rPr lang="en-US" dirty="0"/>
              <a:t>A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method</a:t>
            </a:r>
            <a:r>
              <a:rPr lang="en-US" dirty="0"/>
              <a:t> is a function that belongs to a class. </a:t>
            </a:r>
          </a:p>
          <a:p>
            <a:pPr lvl="1"/>
            <a:r>
              <a:rPr lang="en-US" dirty="0"/>
              <a:t>A method performs some useful </a:t>
            </a:r>
            <a:r>
              <a:rPr lang="en-US" dirty="0" err="1"/>
              <a:t>behaviour</a:t>
            </a:r>
            <a:r>
              <a:rPr lang="en-US" dirty="0"/>
              <a:t> made up using code. </a:t>
            </a:r>
          </a:p>
          <a:p>
            <a:pPr lvl="1"/>
            <a:r>
              <a:rPr lang="en-US" dirty="0"/>
              <a:t>A method can have any number of inputs, and either one or zero output. </a:t>
            </a:r>
          </a:p>
          <a:p>
            <a:pPr lvl="1"/>
            <a:r>
              <a:rPr lang="en-US" dirty="0"/>
              <a:t>A method with zero outputs is called </a:t>
            </a:r>
            <a:br>
              <a:rPr lang="en-US" dirty="0"/>
            </a:br>
            <a:r>
              <a:rPr lang="en-US" dirty="0"/>
              <a:t>a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void method</a:t>
            </a:r>
            <a:r>
              <a:rPr lang="en-US" dirty="0"/>
              <a:t>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sz="1600" b="0" i="0" u="none" strike="noStrike" baseline="0" dirty="0">
                <a:solidFill>
                  <a:srgbClr val="00B0F0"/>
                </a:solidFill>
              </a:rPr>
              <a:t>A black box model with input(s) and an output	</a:t>
            </a:r>
            <a:r>
              <a:rPr lang="en-US" sz="1600" dirty="0">
                <a:solidFill>
                  <a:srgbClr val="00B0F0"/>
                </a:solidFill>
              </a:rPr>
              <a:t> A </a:t>
            </a:r>
            <a:r>
              <a:rPr lang="en-US" sz="1600" dirty="0" err="1">
                <a:solidFill>
                  <a:srgbClr val="00B0F0"/>
                </a:solidFill>
              </a:rPr>
              <a:t>maths</a:t>
            </a:r>
            <a:r>
              <a:rPr lang="en-US" sz="1600" dirty="0">
                <a:solidFill>
                  <a:srgbClr val="00B0F0"/>
                </a:solidFill>
              </a:rPr>
              <a:t> function of the form y = f(x) </a:t>
            </a:r>
            <a:endParaRPr lang="en-GB" sz="1600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7E023D-F14B-4A8C-B89D-F610F124DF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9</a:t>
            </a:fld>
            <a:endParaRPr lang="en-US" altLang="tr-TR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8E7CF82-7E49-4336-A16C-6E815FA3C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221088"/>
            <a:ext cx="4077269" cy="165758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E066131-A6AA-472B-B57B-02AA1259E0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3140968"/>
            <a:ext cx="2410161" cy="285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627478"/>
      </p:ext>
    </p:extLst>
  </p:cSld>
  <p:clrMapOvr>
    <a:masterClrMapping/>
  </p:clrMapOvr>
</p:sld>
</file>

<file path=ppt/theme/theme1.xml><?xml version="1.0" encoding="utf-8"?>
<a:theme xmlns:a="http://schemas.openxmlformats.org/drawingml/2006/main" name="Bahcesehir master slide">
  <a:themeElements>
    <a:clrScheme name="Bahcesehir master slide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Bahcesehir master slid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hcesehir master slide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hcesehir master slide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hcesehir master slid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9239</TotalTime>
  <Words>2558</Words>
  <Application>Microsoft Office PowerPoint</Application>
  <PresentationFormat>On-screen Show (4:3)</PresentationFormat>
  <Paragraphs>421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ArialMT</vt:lpstr>
      <vt:lpstr>Courier New</vt:lpstr>
      <vt:lpstr>CourierNewPS-BoldMT</vt:lpstr>
      <vt:lpstr>CourierNewPSMT</vt:lpstr>
      <vt:lpstr>GillSansMT-Bold</vt:lpstr>
      <vt:lpstr>Times New Roman</vt:lpstr>
      <vt:lpstr>Bahcesehir master slide</vt:lpstr>
      <vt:lpstr>PowerPoint Presentation</vt:lpstr>
      <vt:lpstr>PowerPoint Presentation</vt:lpstr>
      <vt:lpstr>Outline</vt:lpstr>
      <vt:lpstr>ALGORITHMS</vt:lpstr>
      <vt:lpstr>PROBLEMS WITH ALGORITHMS</vt:lpstr>
      <vt:lpstr>STRUCTURED ALGORITHMS</vt:lpstr>
      <vt:lpstr>REMOVING REDUNDANCY</vt:lpstr>
      <vt:lpstr>A PROGRAM WITH REDUNDANCY</vt:lpstr>
      <vt:lpstr>METHODS</vt:lpstr>
      <vt:lpstr>METHODS</vt:lpstr>
      <vt:lpstr>METHODS</vt:lpstr>
      <vt:lpstr>METHODS</vt:lpstr>
      <vt:lpstr>METHODS</vt:lpstr>
      <vt:lpstr>METHODS</vt:lpstr>
      <vt:lpstr>USING METHODS</vt:lpstr>
      <vt:lpstr>DESIGN OF AN ALGORITHM…</vt:lpstr>
      <vt:lpstr>…DESIGN OF AN ALGORITHM</vt:lpstr>
      <vt:lpstr>DECLARING A METHOD</vt:lpstr>
      <vt:lpstr>CALLING A METHOD</vt:lpstr>
      <vt:lpstr>PROGRAM WITH A METHOD</vt:lpstr>
      <vt:lpstr>FINAL COOKIE PROGRAM…</vt:lpstr>
      <vt:lpstr>…FINAL COOKIE PROGRAM</vt:lpstr>
      <vt:lpstr>FINAL COOKIE PROGRAM</vt:lpstr>
      <vt:lpstr>METHODS CALLING METHODS</vt:lpstr>
      <vt:lpstr>CONTROL FLOW</vt:lpstr>
      <vt:lpstr>WHEN TO USE METHODS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UTP Cable Connectors</dc:title>
  <dc:creator>N AYDIN</dc:creator>
  <cp:lastModifiedBy>Nizamettin AYDIN</cp:lastModifiedBy>
  <cp:revision>419</cp:revision>
  <dcterms:created xsi:type="dcterms:W3CDTF">2004-11-05T11:30:37Z</dcterms:created>
  <dcterms:modified xsi:type="dcterms:W3CDTF">2024-07-07T21:43:39Z</dcterms:modified>
</cp:coreProperties>
</file>