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744" r:id="rId2"/>
    <p:sldId id="355" r:id="rId3"/>
    <p:sldId id="404" r:id="rId4"/>
    <p:sldId id="373" r:id="rId5"/>
    <p:sldId id="707" r:id="rId6"/>
    <p:sldId id="708" r:id="rId7"/>
    <p:sldId id="442" r:id="rId8"/>
    <p:sldId id="710" r:id="rId9"/>
    <p:sldId id="711" r:id="rId10"/>
    <p:sldId id="443" r:id="rId11"/>
    <p:sldId id="712" r:id="rId12"/>
    <p:sldId id="713" r:id="rId13"/>
    <p:sldId id="714" r:id="rId14"/>
    <p:sldId id="715" r:id="rId15"/>
    <p:sldId id="716" r:id="rId16"/>
    <p:sldId id="444" r:id="rId17"/>
    <p:sldId id="717" r:id="rId18"/>
    <p:sldId id="721" r:id="rId19"/>
    <p:sldId id="720" r:id="rId20"/>
    <p:sldId id="722" r:id="rId21"/>
    <p:sldId id="723" r:id="rId22"/>
    <p:sldId id="724" r:id="rId23"/>
    <p:sldId id="725" r:id="rId24"/>
    <p:sldId id="726" r:id="rId25"/>
    <p:sldId id="727" r:id="rId26"/>
    <p:sldId id="728" r:id="rId27"/>
    <p:sldId id="729" r:id="rId28"/>
    <p:sldId id="730" r:id="rId29"/>
    <p:sldId id="709" r:id="rId30"/>
    <p:sldId id="718" r:id="rId31"/>
    <p:sldId id="719" r:id="rId32"/>
    <p:sldId id="731" r:id="rId33"/>
    <p:sldId id="732" r:id="rId34"/>
    <p:sldId id="733" r:id="rId35"/>
    <p:sldId id="734" r:id="rId36"/>
    <p:sldId id="735" r:id="rId37"/>
    <p:sldId id="737" r:id="rId38"/>
    <p:sldId id="738" r:id="rId39"/>
    <p:sldId id="739" r:id="rId40"/>
    <p:sldId id="736" r:id="rId41"/>
    <p:sldId id="740" r:id="rId42"/>
    <p:sldId id="741" r:id="rId43"/>
    <p:sldId id="742" r:id="rId44"/>
    <p:sldId id="743" r:id="rId45"/>
    <p:sldId id="706" r:id="rId46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5" autoAdjust="0"/>
    <p:restoredTop sz="94431" autoAdjust="0"/>
  </p:normalViewPr>
  <p:slideViewPr>
    <p:cSldViewPr>
      <p:cViewPr varScale="1">
        <p:scale>
          <a:sx n="101" d="100"/>
          <a:sy n="101" d="100"/>
        </p:scale>
        <p:origin x="14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17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42733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18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9823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19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85037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20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62095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21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00502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u="none" strike="noStrike" baseline="0" dirty="0"/>
              <a:t>Note here that the loop variable x was actually declared within the scope of the</a:t>
            </a:r>
          </a:p>
          <a:p>
            <a:pPr algn="l"/>
            <a:r>
              <a:rPr lang="en-US" b="0" i="0" u="none" strike="noStrike" baseline="0" dirty="0"/>
              <a:t>for loop. It therefore has the scope of just that loop, and does not exist outside</a:t>
            </a:r>
          </a:p>
          <a:p>
            <a:pPr algn="l"/>
            <a:r>
              <a:rPr lang="en-US" b="0" i="0" u="none" strike="noStrike" baseline="0" dirty="0"/>
              <a:t>the scope of the loop. This is a common practice in coding.</a:t>
            </a:r>
            <a:endParaRPr lang="en-GB" b="0" i="0" u="none" strike="noStrike" baseline="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29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620464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30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8333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31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2703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3134C8C-3CF9-4AE5-4AAD-19C2783A8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F444-77DA-4870-AD92-C9373BD980A6}" type="slidenum">
              <a:rPr lang="en-US" altLang="tr-TR"/>
              <a:pPr/>
              <a:t>10</a:t>
            </a:fld>
            <a:endParaRPr lang="en-US" altLang="tr-TR"/>
          </a:p>
        </p:txBody>
      </p:sp>
      <p:sp>
        <p:nvSpPr>
          <p:cNvPr id="840706" name="Rectangle 2">
            <a:extLst>
              <a:ext uri="{FF2B5EF4-FFF2-40B4-BE49-F238E27FC236}">
                <a16:creationId xmlns:a16="http://schemas.microsoft.com/office/drawing/2014/main" id="{9705F345-3CD9-F745-7611-289302452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Alternation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BFEE0831-F794-98C6-5D26-E2ED38D9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AKA selection, or conditionals</a:t>
            </a:r>
          </a:p>
          <a:p>
            <a:r>
              <a:rPr lang="en-US" altLang="tr-TR" dirty="0"/>
              <a:t>If condition is true, do Subtask 1;</a:t>
            </a:r>
            <a:br>
              <a:rPr lang="en-US" altLang="tr-TR" dirty="0"/>
            </a:br>
            <a:r>
              <a:rPr lang="en-US" altLang="tr-TR" dirty="0"/>
              <a:t>else, do Subtask 2.</a:t>
            </a:r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r>
              <a:rPr lang="en-US" altLang="tr-TR" dirty="0"/>
              <a:t>In Java</a:t>
            </a:r>
            <a:r>
              <a:rPr lang="tr-TR" altLang="tr-TR" dirty="0"/>
              <a:t>,</a:t>
            </a:r>
            <a:r>
              <a:rPr lang="en-US" altLang="tr-TR" dirty="0"/>
              <a:t> </a:t>
            </a:r>
            <a:r>
              <a:rPr lang="tr-TR" altLang="tr-TR" dirty="0"/>
              <a:t>it </a:t>
            </a:r>
            <a:r>
              <a:rPr lang="en-US" altLang="tr-TR" dirty="0"/>
              <a:t>is delivered using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if </a:t>
            </a:r>
            <a:r>
              <a:rPr lang="en-US" altLang="tr-TR" dirty="0"/>
              <a:t>and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switch</a:t>
            </a:r>
            <a:r>
              <a:rPr lang="en-US" altLang="tr-TR" dirty="0"/>
              <a:t> statements. </a:t>
            </a:r>
          </a:p>
          <a:p>
            <a:pPr lvl="1"/>
            <a:r>
              <a:rPr lang="en-US" altLang="tr-TR" dirty="0"/>
              <a:t>They are both equally expressive in that anything that is written using switch can be re-written using if.</a:t>
            </a:r>
          </a:p>
        </p:txBody>
      </p:sp>
      <p:graphicFrame>
        <p:nvGraphicFramePr>
          <p:cNvPr id="840708" name="Object 4">
            <a:extLst>
              <a:ext uri="{FF2B5EF4-FFF2-40B4-BE49-F238E27FC236}">
                <a16:creationId xmlns:a16="http://schemas.microsoft.com/office/drawing/2014/main" id="{7F76CD74-ED83-EBCC-0306-2B8895D4F3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880963"/>
              </p:ext>
            </p:extLst>
          </p:nvPr>
        </p:nvGraphicFramePr>
        <p:xfrm>
          <a:off x="683568" y="1777372"/>
          <a:ext cx="7650238" cy="3303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327360" imgH="2732400" progId="Visio.Drawing.6">
                  <p:embed/>
                </p:oleObj>
              </mc:Choice>
              <mc:Fallback>
                <p:oleObj name="VISIO" r:id="rId2" imgW="6327360" imgH="2732400" progId="Visio.Drawing.6">
                  <p:embed/>
                  <p:pic>
                    <p:nvPicPr>
                      <p:cNvPr id="840708" name="Object 4">
                        <a:extLst>
                          <a:ext uri="{FF2B5EF4-FFF2-40B4-BE49-F238E27FC236}">
                            <a16:creationId xmlns:a16="http://schemas.microsoft.com/office/drawing/2014/main" id="{7F76CD74-ED83-EBCC-0306-2B8895D4F3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777372"/>
                        <a:ext cx="7650238" cy="3303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3134C8C-3CF9-4AE5-4AAD-19C2783A8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F444-77DA-4870-AD92-C9373BD980A6}" type="slidenum">
              <a:rPr lang="en-US" altLang="tr-TR"/>
              <a:pPr/>
              <a:t>11</a:t>
            </a:fld>
            <a:endParaRPr lang="en-US" altLang="tr-TR"/>
          </a:p>
        </p:txBody>
      </p:sp>
      <p:sp>
        <p:nvSpPr>
          <p:cNvPr id="840706" name="Rectangle 2">
            <a:extLst>
              <a:ext uri="{FF2B5EF4-FFF2-40B4-BE49-F238E27FC236}">
                <a16:creationId xmlns:a16="http://schemas.microsoft.com/office/drawing/2014/main" id="{9705F345-3CD9-F745-7611-289302452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Alternation - if statement 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BFEE0831-F794-98C6-5D26-E2ED38D9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tr-TR" dirty="0"/>
              <a:t>The if statement takes the general form: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(&lt;test-condition-1&gt;)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tr-T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Body of statement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(&lt;test-condition-2&gt;)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tr-T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Body of statement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Body of statement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altLang="tr-TR" dirty="0"/>
              <a:t>For the if statement, operators that return values of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true</a:t>
            </a:r>
            <a:r>
              <a:rPr lang="en-US" altLang="tr-TR" dirty="0"/>
              <a:t> or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false</a:t>
            </a:r>
            <a:r>
              <a:rPr lang="en-US" altLang="tr-TR" dirty="0"/>
              <a:t> are used.</a:t>
            </a:r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80511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3134C8C-3CF9-4AE5-4AAD-19C2783A8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F444-77DA-4870-AD92-C9373BD980A6}" type="slidenum">
              <a:rPr lang="en-US" altLang="tr-TR"/>
              <a:pPr/>
              <a:t>12</a:t>
            </a:fld>
            <a:endParaRPr lang="en-US" altLang="tr-TR"/>
          </a:p>
        </p:txBody>
      </p:sp>
      <p:sp>
        <p:nvSpPr>
          <p:cNvPr id="840706" name="Rectangle 2">
            <a:extLst>
              <a:ext uri="{FF2B5EF4-FFF2-40B4-BE49-F238E27FC236}">
                <a16:creationId xmlns:a16="http://schemas.microsoft.com/office/drawing/2014/main" id="{9705F345-3CD9-F745-7611-289302452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Alternation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BFEE0831-F794-98C6-5D26-E2ED38D9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tr-TR" dirty="0"/>
              <a:t>Common logical operators: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b="1" u="sng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		Meaning				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			Is equal to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!= 			Is not equal to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			Is greater than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 			Is greater than or equal to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 			Is less than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&lt;= 			Is less than or equal to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&amp;&amp; 			Logical AND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|| 			Logical OR</a:t>
            </a:r>
          </a:p>
          <a:p>
            <a:pPr marL="361950" indent="0">
              <a:buNone/>
              <a:tabLst>
                <a:tab pos="361950" algn="l"/>
              </a:tabLst>
            </a:pPr>
            <a:endParaRPr lang="en-US" altLang="tr-TR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tabLst>
                <a:tab pos="361950" algn="l"/>
              </a:tabLst>
            </a:pPr>
            <a:r>
              <a:rPr lang="en-US" altLang="tr-TR" dirty="0"/>
              <a:t>Do not mix up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==</a:t>
            </a:r>
            <a:r>
              <a:rPr lang="en-US" altLang="tr-TR" dirty="0"/>
              <a:t> (equality operator) with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en-US" altLang="tr-TR" dirty="0"/>
              <a:t> (assignment operator)</a:t>
            </a:r>
          </a:p>
          <a:p>
            <a:pPr lvl="2">
              <a:tabLst>
                <a:tab pos="361950" algn="l"/>
              </a:tabLst>
            </a:pPr>
            <a:r>
              <a:rPr lang="en-US" altLang="tr-TR" dirty="0"/>
              <a:t>The equality operator tests to see whether two values are the same or not.</a:t>
            </a:r>
          </a:p>
          <a:p>
            <a:pPr lvl="2">
              <a:tabLst>
                <a:tab pos="361950" algn="l"/>
              </a:tabLst>
            </a:pPr>
            <a:r>
              <a:rPr lang="en-US" altLang="tr-TR" dirty="0"/>
              <a:t>The assignment operator sets a variable to a specific value. </a:t>
            </a:r>
          </a:p>
        </p:txBody>
      </p:sp>
    </p:spTree>
    <p:extLst>
      <p:ext uri="{BB962C8B-B14F-4D97-AF65-F5344CB8AC3E}">
        <p14:creationId xmlns:p14="http://schemas.microsoft.com/office/powerpoint/2010/main" val="2455974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3134C8C-3CF9-4AE5-4AAD-19C2783A8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F444-77DA-4870-AD92-C9373BD980A6}" type="slidenum">
              <a:rPr lang="en-US" altLang="tr-TR"/>
              <a:pPr/>
              <a:t>13</a:t>
            </a:fld>
            <a:endParaRPr lang="en-US" altLang="tr-TR"/>
          </a:p>
        </p:txBody>
      </p:sp>
      <p:sp>
        <p:nvSpPr>
          <p:cNvPr id="840706" name="Rectangle 2">
            <a:extLst>
              <a:ext uri="{FF2B5EF4-FFF2-40B4-BE49-F238E27FC236}">
                <a16:creationId xmlns:a16="http://schemas.microsoft.com/office/drawing/2014/main" id="{9705F345-3CD9-F745-7611-289302452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Some example if statements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BFEE0831-F794-98C6-5D26-E2ED38D9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a = 1;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b = 2;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c = 3;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true;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 1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 == 1)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("Get here if a has the value 1");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 2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 != 1)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 does not have the value 1");</a:t>
            </a:r>
          </a:p>
          <a:p>
            <a:pPr marL="361950" indent="0">
              <a:buNone/>
              <a:tabLst>
                <a:tab pos="180975" algn="l"/>
              </a:tabLst>
            </a:pPr>
            <a:r>
              <a:rPr lang="en-US" altLang="tr-TR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981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3134C8C-3CF9-4AE5-4AAD-19C2783A8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F444-77DA-4870-AD92-C9373BD980A6}" type="slidenum">
              <a:rPr lang="en-US" altLang="tr-TR"/>
              <a:pPr/>
              <a:t>14</a:t>
            </a:fld>
            <a:endParaRPr lang="en-US" altLang="tr-TR"/>
          </a:p>
        </p:txBody>
      </p:sp>
      <p:sp>
        <p:nvSpPr>
          <p:cNvPr id="840706" name="Rectangle 2">
            <a:extLst>
              <a:ext uri="{FF2B5EF4-FFF2-40B4-BE49-F238E27FC236}">
                <a16:creationId xmlns:a16="http://schemas.microsoft.com/office/drawing/2014/main" id="{9705F345-3CD9-F745-7611-289302452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Some example if statements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BFEE0831-F794-98C6-5D26-E2ED38D9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 3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 &gt; 2)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18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 has a value greater than 2");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18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("Otherwise we get here!");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Example 4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((a==1) &amp;&amp; (x == true))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18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 is 1 AND x is true");</a:t>
            </a:r>
          </a:p>
          <a:p>
            <a:pPr marL="361950" indent="0">
              <a:buNone/>
              <a:tabLst>
                <a:tab pos="361950" algn="l"/>
              </a:tabLst>
            </a:pPr>
            <a:r>
              <a:rPr lang="en-US" altLang="tr-TR" sz="18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16313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73134C8C-3CF9-4AE5-4AAD-19C2783A86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DF444-77DA-4870-AD92-C9373BD980A6}" type="slidenum">
              <a:rPr lang="en-US" altLang="tr-TR"/>
              <a:pPr/>
              <a:t>15</a:t>
            </a:fld>
            <a:endParaRPr lang="en-US" altLang="tr-TR"/>
          </a:p>
        </p:txBody>
      </p:sp>
      <p:sp>
        <p:nvSpPr>
          <p:cNvPr id="840706" name="Rectangle 2">
            <a:extLst>
              <a:ext uri="{FF2B5EF4-FFF2-40B4-BE49-F238E27FC236}">
                <a16:creationId xmlns:a16="http://schemas.microsoft.com/office/drawing/2014/main" id="{9705F345-3CD9-F745-7611-2893024529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Alternation - switch statement </a:t>
            </a:r>
          </a:p>
        </p:txBody>
      </p:sp>
      <p:sp>
        <p:nvSpPr>
          <p:cNvPr id="840707" name="Rectangle 3">
            <a:extLst>
              <a:ext uri="{FF2B5EF4-FFF2-40B4-BE49-F238E27FC236}">
                <a16:creationId xmlns:a16="http://schemas.microsoft.com/office/drawing/2014/main" id="{BFEE0831-F794-98C6-5D26-E2ED38D992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tr-TR" dirty="0"/>
              <a:t>A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switch</a:t>
            </a:r>
            <a:r>
              <a:rPr lang="en-US" altLang="tr-TR" dirty="0"/>
              <a:t> statement makes use of a single variable to determine which of the options is to be executed</a:t>
            </a:r>
          </a:p>
          <a:p>
            <a:pPr lvl="1"/>
            <a:r>
              <a:rPr lang="en-US" altLang="tr-TR" dirty="0"/>
              <a:t>Each option is characterized by a case statement, and each case should end with a break statement</a:t>
            </a:r>
          </a:p>
          <a:p>
            <a:r>
              <a:rPr lang="en-US" altLang="tr-TR" dirty="0"/>
              <a:t>example of a switch statement: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x = 3;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switch(x)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1: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tr-TR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("Option if x has the value 1");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2: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tr-TR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("Option if x has the value 2");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case 3: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tr-TR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("Option if x has the value 3");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default: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altLang="tr-TR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("x has some other value");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break;</a:t>
            </a:r>
          </a:p>
          <a:p>
            <a:pPr marL="361950" indent="0"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tr-TR" dirty="0"/>
          </a:p>
          <a:p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421734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16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AKA iteration, or loop</a:t>
            </a:r>
          </a:p>
          <a:p>
            <a:r>
              <a:rPr lang="en-US" altLang="tr-TR" dirty="0"/>
              <a:t>Do Subtask over and over, </a:t>
            </a:r>
          </a:p>
          <a:p>
            <a:pPr lvl="1"/>
            <a:r>
              <a:rPr lang="en-US" altLang="tr-TR" dirty="0"/>
              <a:t>as long as the test condition is true.</a:t>
            </a:r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r>
              <a:rPr lang="en-US" altLang="tr-TR" dirty="0"/>
              <a:t>In the Java language, it is delivered using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en-US" altLang="tr-TR" dirty="0"/>
              <a:t>,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while</a:t>
            </a:r>
            <a:r>
              <a:rPr lang="en-US" altLang="tr-TR" dirty="0"/>
              <a:t> and </a:t>
            </a:r>
            <a:br>
              <a:rPr lang="en-US" altLang="tr-TR" dirty="0"/>
            </a:b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do .. while </a:t>
            </a:r>
            <a:r>
              <a:rPr lang="en-US" altLang="tr-TR" dirty="0"/>
              <a:t>loops.</a:t>
            </a:r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</p:txBody>
      </p:sp>
      <p:graphicFrame>
        <p:nvGraphicFramePr>
          <p:cNvPr id="841732" name="Object 4">
            <a:extLst>
              <a:ext uri="{FF2B5EF4-FFF2-40B4-BE49-F238E27FC236}">
                <a16:creationId xmlns:a16="http://schemas.microsoft.com/office/drawing/2014/main" id="{37224305-1388-2EF5-0C13-564C7BC331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886807"/>
              </p:ext>
            </p:extLst>
          </p:nvPr>
        </p:nvGraphicFramePr>
        <p:xfrm>
          <a:off x="769926" y="2170405"/>
          <a:ext cx="7960536" cy="3309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572160" imgH="2732400" progId="Visio.Drawing.6">
                  <p:embed/>
                </p:oleObj>
              </mc:Choice>
              <mc:Fallback>
                <p:oleObj name="VISIO" r:id="rId2" imgW="6572160" imgH="2732400" progId="Visio.Drawing.6">
                  <p:embed/>
                  <p:pic>
                    <p:nvPicPr>
                      <p:cNvPr id="841732" name="Object 4">
                        <a:extLst>
                          <a:ext uri="{FF2B5EF4-FFF2-40B4-BE49-F238E27FC236}">
                            <a16:creationId xmlns:a16="http://schemas.microsoft.com/office/drawing/2014/main" id="{37224305-1388-2EF5-0C13-564C7BC331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26" y="2170405"/>
                        <a:ext cx="7960536" cy="33093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17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Output: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Homer says: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3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S-M-R-T... I mean S-M-A-R-T</a:t>
            </a:r>
          </a:p>
          <a:p>
            <a:pPr>
              <a:lnSpc>
                <a:spcPct val="120000"/>
              </a:lnSpc>
            </a:pPr>
            <a:r>
              <a:rPr kumimoji="1" lang="en-US" altLang="tr-T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Code: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altLang="tr-TR" sz="2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("Homer says:");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altLang="tr-TR" sz="2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("I am so smart");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altLang="tr-TR" sz="2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("I am so smart");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altLang="tr-TR" sz="2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("I am so smart");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altLang="tr-TR" sz="2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("I am so smart");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3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lang="en-US" altLang="tr-TR" sz="23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("S-M-R-T... I mean S-M-A-R-T");</a:t>
            </a:r>
          </a:p>
          <a:p>
            <a:pPr lvl="0">
              <a:lnSpc>
                <a:spcPct val="120000"/>
              </a:lnSpc>
            </a:pPr>
            <a:r>
              <a:rPr lang="en-US" altLang="tr-TR" sz="2600" dirty="0">
                <a:solidFill>
                  <a:srgbClr val="000000"/>
                </a:solidFill>
              </a:rPr>
              <a:t>Repeating a statement is redundant</a:t>
            </a:r>
          </a:p>
        </p:txBody>
      </p:sp>
    </p:spTree>
    <p:extLst>
      <p:ext uri="{BB962C8B-B14F-4D97-AF65-F5344CB8AC3E}">
        <p14:creationId xmlns:p14="http://schemas.microsoft.com/office/powerpoint/2010/main" val="38251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18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Java's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for loop </a:t>
            </a:r>
            <a:r>
              <a:rPr lang="en-US" altLang="tr-TR" dirty="0"/>
              <a:t>statement performs a task many times.</a:t>
            </a:r>
          </a:p>
          <a:p>
            <a:pPr>
              <a:lnSpc>
                <a:spcPct val="120000"/>
              </a:lnSpc>
            </a:pPr>
            <a:r>
              <a:rPr lang="en-US" altLang="tr-TR" dirty="0"/>
              <a:t>Code: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System.out.println("Homer says:");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</a:t>
            </a:r>
            <a:r>
              <a:rPr lang="en-US" altLang="tr-TR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lang="en-US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1; </a:t>
            </a:r>
            <a:r>
              <a:rPr lang="en-US" altLang="tr-TR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lang="en-US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4; </a:t>
            </a:r>
            <a:r>
              <a:rPr lang="en-US" altLang="tr-TR" sz="20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lang="en-US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++) { </a:t>
            </a:r>
            <a:r>
              <a:rPr lang="en-US" altLang="tr-TR" sz="2000" b="1" dirty="0">
                <a:solidFill>
                  <a:srgbClr val="00B050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repeat 4 times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System.out.println("I am so smart");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System.out.println("S-M-R-T... I mean S-M-A-R-T");</a:t>
            </a:r>
          </a:p>
          <a:p>
            <a:pPr>
              <a:lnSpc>
                <a:spcPct val="120000"/>
              </a:lnSpc>
            </a:pPr>
            <a:r>
              <a:rPr lang="en-US" altLang="tr-TR" dirty="0"/>
              <a:t>Output</a:t>
            </a:r>
          </a:p>
          <a:p>
            <a:pPr marL="361950" lvl="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Homer says:</a:t>
            </a:r>
          </a:p>
          <a:p>
            <a:pPr marL="361950" lvl="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lvl="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lvl="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lvl="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am so smart</a:t>
            </a:r>
          </a:p>
          <a:p>
            <a:pPr marL="361950" lvl="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S-M-R-T... I mean S-M-A-R-T</a:t>
            </a:r>
          </a:p>
          <a:p>
            <a:pPr marL="361950" lvl="1" indent="0">
              <a:lnSpc>
                <a:spcPct val="120000"/>
              </a:lnSpc>
              <a:buNone/>
              <a:defRPr/>
            </a:pPr>
            <a:endParaRPr lang="en-US" altLang="tr-TR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19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The for loop takes the following general form: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(&lt;initial-state&gt;; &lt;test-condition&gt;; &lt;action&gt;)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Body of loop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92881" marR="0" lvl="0" indent="-192881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tr-T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Three things need to be specific in the round brackets: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tr-TR" dirty="0"/>
              <a:t>The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&lt;initial-state&gt;</a:t>
            </a:r>
            <a:r>
              <a:rPr lang="en-US" altLang="tr-TR" dirty="0"/>
              <a:t>: </a:t>
            </a:r>
          </a:p>
          <a:p>
            <a:pPr lvl="2">
              <a:lnSpc>
                <a:spcPct val="120000"/>
              </a:lnSpc>
              <a:defRPr/>
            </a:pPr>
            <a:r>
              <a:rPr lang="en-US" altLang="tr-TR" dirty="0"/>
              <a:t>the initial value of some controlling variable that will be set one-time prior to the first evaluation of the test condition to some initial value.</a:t>
            </a:r>
          </a:p>
          <a:p>
            <a:pPr marR="0" lvl="1" defTabSz="914400" latinLnBrk="0">
              <a:lnSpc>
                <a:spcPct val="120000"/>
              </a:lnSpc>
              <a:buClrTx/>
              <a:buSzTx/>
              <a:tabLst/>
              <a:defRPr/>
            </a:pPr>
            <a:r>
              <a:rPr lang="en-US" altLang="tr-TR" dirty="0"/>
              <a:t>The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&lt;test-condition&gt;</a:t>
            </a:r>
            <a:r>
              <a:rPr lang="en-US" altLang="tr-TR" dirty="0"/>
              <a:t>: </a:t>
            </a:r>
          </a:p>
          <a:p>
            <a:pPr lvl="2">
              <a:lnSpc>
                <a:spcPct val="120000"/>
              </a:lnSpc>
              <a:defRPr/>
            </a:pPr>
            <a:r>
              <a:rPr lang="en-US" altLang="tr-TR" dirty="0"/>
              <a:t>a Boolean test that will determine whether the loop continues to execute.</a:t>
            </a:r>
          </a:p>
          <a:p>
            <a:pPr marR="0" lvl="1" defTabSz="914400" latinLnBrk="0">
              <a:lnSpc>
                <a:spcPct val="120000"/>
              </a:lnSpc>
              <a:buClrTx/>
              <a:buSzTx/>
              <a:tabLst/>
              <a:defRPr/>
            </a:pPr>
            <a:r>
              <a:rPr lang="en-US" altLang="tr-TR" dirty="0"/>
              <a:t>The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&lt;action&gt;</a:t>
            </a:r>
            <a:r>
              <a:rPr lang="en-US" altLang="tr-TR" dirty="0"/>
              <a:t>: </a:t>
            </a:r>
          </a:p>
          <a:p>
            <a:pPr lvl="2">
              <a:lnSpc>
                <a:spcPct val="120000"/>
              </a:lnSpc>
              <a:defRPr/>
            </a:pPr>
            <a:r>
              <a:rPr lang="en-US" altLang="tr-TR" dirty="0"/>
              <a:t>a short section of code that is executed each time the body of the loop has finished executing.</a:t>
            </a:r>
          </a:p>
          <a:p>
            <a:pPr>
              <a:lnSpc>
                <a:spcPct val="120000"/>
              </a:lnSpc>
              <a:defRPr/>
            </a:pPr>
            <a:r>
              <a:rPr lang="en-US" altLang="tr-TR" dirty="0">
                <a:solidFill>
                  <a:srgbClr val="000000"/>
                </a:solidFill>
              </a:rPr>
              <a:t>The body of the loop is any amount of valid Java code </a:t>
            </a:r>
          </a:p>
          <a:p>
            <a:pPr lvl="1">
              <a:lnSpc>
                <a:spcPct val="120000"/>
              </a:lnSpc>
              <a:defRPr/>
            </a:pPr>
            <a:r>
              <a:rPr lang="en-US" altLang="tr-TR" dirty="0"/>
              <a:t>(including, although not limited to, sequence, alternation and other examples of repetition)</a:t>
            </a:r>
          </a:p>
        </p:txBody>
      </p:sp>
    </p:spTree>
    <p:extLst>
      <p:ext uri="{BB962C8B-B14F-4D97-AF65-F5344CB8AC3E}">
        <p14:creationId xmlns:p14="http://schemas.microsoft.com/office/powerpoint/2010/main" val="269150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Procedural Programming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20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Initialization:</a:t>
            </a:r>
          </a:p>
          <a:p>
            <a:pPr marL="361950" indent="0">
              <a:lnSpc>
                <a:spcPct val="120000"/>
              </a:lnSpc>
              <a:buNone/>
            </a:pPr>
            <a:endParaRPr lang="en-US" altLang="tr-TR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nn-NO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i = 1</a:t>
            </a:r>
            <a:r>
              <a:rPr lang="nn-NO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 &lt;= 6; i++)</a:t>
            </a:r>
            <a:endParaRPr lang="en-US" altLang="tr-TR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System.out.println("I am so smart");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92881" marR="0" lvl="0" indent="-192881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1" lang="en-US" altLang="tr-T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92881" marR="0" lvl="0" indent="-192881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tr-T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Tells Java what variable to use in the loop</a:t>
            </a:r>
          </a:p>
          <a:p>
            <a:pPr marR="0" lvl="1" defTabSz="914400" latinLnBrk="0">
              <a:buClrTx/>
              <a:buSzTx/>
              <a:buFontTx/>
              <a:buChar char="–"/>
              <a:tabLst/>
              <a:defRPr/>
            </a:pPr>
            <a:r>
              <a:rPr lang="en-US" altLang="tr-TR" dirty="0"/>
              <a:t>Performed once as the loop begins</a:t>
            </a:r>
          </a:p>
          <a:p>
            <a:pPr marR="0" lvl="1" defTabSz="914400" latinLnBrk="0">
              <a:buClrTx/>
              <a:buSzTx/>
              <a:buFontTx/>
              <a:buChar char="–"/>
              <a:tabLst/>
              <a:defRPr/>
            </a:pPr>
            <a:r>
              <a:rPr lang="en-US" altLang="tr-TR" dirty="0"/>
              <a:t>The variable is called a loop counter</a:t>
            </a:r>
          </a:p>
          <a:p>
            <a:pPr lvl="2">
              <a:buFontTx/>
              <a:buChar char="–"/>
              <a:defRPr/>
            </a:pPr>
            <a:r>
              <a:rPr lang="en-US" altLang="tr-TR" dirty="0"/>
              <a:t> can use any name, not just </a:t>
            </a:r>
            <a:r>
              <a:rPr lang="en-US" altLang="tr-TR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endParaRPr lang="en-US" altLang="tr-TR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2">
              <a:buFontTx/>
              <a:buChar char="–"/>
              <a:defRPr/>
            </a:pPr>
            <a:r>
              <a:rPr lang="en-US" altLang="tr-TR" dirty="0"/>
              <a:t> can start at any value, not just </a:t>
            </a:r>
            <a:r>
              <a:rPr lang="en-US" altLang="tr-TR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E3ABD1C-DA27-FE5A-4221-7AE7687F1193}"/>
              </a:ext>
            </a:extLst>
          </p:cNvPr>
          <p:cNvSpPr/>
          <p:nvPr/>
        </p:nvSpPr>
        <p:spPr bwMode="auto">
          <a:xfrm>
            <a:off x="1619672" y="2132856"/>
            <a:ext cx="1512168" cy="360040"/>
          </a:xfrm>
          <a:prstGeom prst="roundRect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99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21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Test: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(int i = 1; </a:t>
            </a:r>
            <a:r>
              <a:rPr lang="nn-NO" altLang="tr-TR" sz="20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 &lt;= 6; </a:t>
            </a:r>
            <a:r>
              <a:rPr lang="nn-NO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i++)</a:t>
            </a:r>
            <a:endParaRPr lang="en-US" altLang="tr-TR" sz="20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System.out.println("I am so smart");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>
              <a:lnSpc>
                <a:spcPct val="120000"/>
              </a:lnSpc>
              <a:buNone/>
            </a:pPr>
            <a:endParaRPr lang="en-US" altLang="tr-TR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defRPr/>
            </a:pPr>
            <a:r>
              <a:rPr lang="en-US" altLang="tr-TR" dirty="0">
                <a:solidFill>
                  <a:srgbClr val="000000"/>
                </a:solidFill>
              </a:rPr>
              <a:t>Tests the loop counter variable against a limit</a:t>
            </a:r>
          </a:p>
          <a:p>
            <a:pPr lvl="1">
              <a:defRPr/>
            </a:pPr>
            <a:r>
              <a:rPr lang="en-US" altLang="tr-TR" dirty="0"/>
              <a:t> Uses comparison operators:</a:t>
            </a:r>
          </a:p>
          <a:p>
            <a:pPr marL="514350" lvl="2" indent="0">
              <a:buNone/>
              <a:defRPr/>
            </a:pPr>
            <a:r>
              <a:rPr lang="en-US" altLang="tr-TR" dirty="0"/>
              <a:t>&lt; 		less than</a:t>
            </a:r>
          </a:p>
          <a:p>
            <a:pPr marL="514350" lvl="2" indent="0">
              <a:buNone/>
              <a:defRPr/>
            </a:pPr>
            <a:r>
              <a:rPr lang="en-US" altLang="tr-TR" dirty="0"/>
              <a:t>&lt;= 		less than or equal to</a:t>
            </a:r>
          </a:p>
          <a:p>
            <a:pPr marL="514350" lvl="2" indent="0">
              <a:buNone/>
              <a:defRPr/>
            </a:pPr>
            <a:r>
              <a:rPr lang="en-US" altLang="tr-TR" dirty="0"/>
              <a:t>&gt; 		greater than</a:t>
            </a:r>
          </a:p>
          <a:p>
            <a:pPr marL="514350" lvl="2" indent="0">
              <a:buNone/>
              <a:defRPr/>
            </a:pPr>
            <a:r>
              <a:rPr lang="en-US" altLang="tr-TR" dirty="0"/>
              <a:t>&gt;= 		greater than or equal to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E3ABD1C-DA27-FE5A-4221-7AE7687F1193}"/>
              </a:ext>
            </a:extLst>
          </p:cNvPr>
          <p:cNvSpPr/>
          <p:nvPr/>
        </p:nvSpPr>
        <p:spPr bwMode="auto">
          <a:xfrm>
            <a:off x="3203848" y="1700808"/>
            <a:ext cx="1224136" cy="360040"/>
          </a:xfrm>
          <a:prstGeom prst="roundRect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DE620-270F-D05D-D5B0-85253D80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B9CCD-6847-307C-C60D-FDBC6E68E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Action: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</a:t>
            </a:r>
            <a:r>
              <a:rPr kumimoji="1" lang="nn-NO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1" lang="nn-NO" altLang="tr-TR" sz="20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int i = 1; i &lt;= 6; </a:t>
            </a:r>
            <a:r>
              <a:rPr kumimoji="1" lang="nn-NO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i++</a:t>
            </a:r>
            <a:r>
              <a:rPr kumimoji="1" lang="nn-NO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  <a:endParaRPr kumimoji="1" lang="en-US" altLang="tr-TR" sz="20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System.out.println("I am so smart");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r>
              <a:rPr lang="en-GB" dirty="0"/>
              <a:t>Increment and decrement</a:t>
            </a:r>
          </a:p>
          <a:p>
            <a:pPr lvl="1"/>
            <a:r>
              <a:rPr lang="en-US" dirty="0"/>
              <a:t>shortcuts to increase or decrease a variable's value by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</a:t>
            </a:r>
          </a:p>
          <a:p>
            <a:pPr marL="514350" lvl="2" indent="0">
              <a:buNone/>
            </a:pPr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Shorthand 			Equivalent longer version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variable++; 			variable = variable + 1;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variable--; 			variable = variable - 1;</a:t>
            </a:r>
          </a:p>
          <a:p>
            <a:pPr marL="771525" lvl="3" indent="0">
              <a:buNone/>
            </a:pPr>
            <a:endParaRPr lang="en-US" dirty="0"/>
          </a:p>
          <a:p>
            <a:pPr marL="771525" lvl="3" indent="0">
              <a:buNone/>
            </a:pPr>
            <a:r>
              <a:rPr lang="en-US" dirty="0"/>
              <a:t>int x = 2;</a:t>
            </a:r>
          </a:p>
          <a:p>
            <a:pPr marL="771525" lvl="3" indent="0">
              <a:buNone/>
            </a:pPr>
            <a:r>
              <a:rPr lang="en-US" dirty="0"/>
              <a:t>x++; 			</a:t>
            </a:r>
            <a:r>
              <a:rPr lang="en-US" dirty="0">
                <a:solidFill>
                  <a:srgbClr val="00B050"/>
                </a:solidFill>
              </a:rPr>
              <a:t>// x = x + 1;  	x now stores 3</a:t>
            </a:r>
          </a:p>
          <a:p>
            <a:pPr marL="771525" lvl="3" indent="0">
              <a:buNone/>
            </a:pPr>
            <a:r>
              <a:rPr lang="en-US" dirty="0"/>
              <a:t>double </a:t>
            </a:r>
            <a:r>
              <a:rPr lang="en-US" dirty="0" err="1"/>
              <a:t>gpa</a:t>
            </a:r>
            <a:r>
              <a:rPr lang="en-US" dirty="0"/>
              <a:t> = 2.5;</a:t>
            </a:r>
          </a:p>
          <a:p>
            <a:pPr marL="771525" lvl="3" indent="0">
              <a:buNone/>
            </a:pPr>
            <a:r>
              <a:rPr lang="en-US" dirty="0" err="1"/>
              <a:t>gpa</a:t>
            </a:r>
            <a:r>
              <a:rPr lang="en-US" dirty="0"/>
              <a:t>--; 			</a:t>
            </a:r>
            <a:r>
              <a:rPr lang="en-US" dirty="0">
                <a:solidFill>
                  <a:srgbClr val="00B050"/>
                </a:solidFill>
              </a:rPr>
              <a:t>// </a:t>
            </a:r>
            <a:r>
              <a:rPr lang="en-US" dirty="0" err="1">
                <a:solidFill>
                  <a:srgbClr val="00B050"/>
                </a:solidFill>
              </a:rPr>
              <a:t>gpa</a:t>
            </a:r>
            <a:r>
              <a:rPr lang="en-US" dirty="0">
                <a:solidFill>
                  <a:srgbClr val="00B050"/>
                </a:solidFill>
              </a:rPr>
              <a:t> = </a:t>
            </a:r>
            <a:r>
              <a:rPr lang="en-US" dirty="0" err="1">
                <a:solidFill>
                  <a:srgbClr val="00B050"/>
                </a:solidFill>
              </a:rPr>
              <a:t>gpa</a:t>
            </a:r>
            <a:r>
              <a:rPr lang="en-US" dirty="0">
                <a:solidFill>
                  <a:srgbClr val="00B050"/>
                </a:solidFill>
              </a:rPr>
              <a:t> - 1; 	</a:t>
            </a:r>
            <a:r>
              <a:rPr lang="en-US" dirty="0" err="1">
                <a:solidFill>
                  <a:srgbClr val="00B050"/>
                </a:solidFill>
              </a:rPr>
              <a:t>gpa</a:t>
            </a:r>
            <a:r>
              <a:rPr lang="en-US" dirty="0">
                <a:solidFill>
                  <a:srgbClr val="00B050"/>
                </a:solidFill>
              </a:rPr>
              <a:t> now stores 1.5</a:t>
            </a:r>
            <a:endParaRPr lang="en-GB" dirty="0">
              <a:solidFill>
                <a:srgbClr val="00B050"/>
              </a:solidFill>
            </a:endParaRPr>
          </a:p>
          <a:p>
            <a:pPr lvl="2"/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3A754-9A6A-BA87-2BB5-34E034C12D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70B9B52-A3A6-3458-DCC1-4661EF8A451E}"/>
              </a:ext>
            </a:extLst>
          </p:cNvPr>
          <p:cNvSpPr/>
          <p:nvPr/>
        </p:nvSpPr>
        <p:spPr bwMode="auto">
          <a:xfrm>
            <a:off x="4427984" y="1556792"/>
            <a:ext cx="576064" cy="360040"/>
          </a:xfrm>
          <a:prstGeom prst="roundRect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6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DE620-270F-D05D-D5B0-85253D80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for loop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B9CCD-6847-307C-C60D-FDBC6E68E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Modify and assign:</a:t>
            </a:r>
          </a:p>
          <a:p>
            <a:pPr lvl="1"/>
            <a:r>
              <a:rPr lang="en-US" dirty="0"/>
              <a:t>shortcuts to modify a variable's value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14350" lvl="2" indent="0">
              <a:buNone/>
            </a:pPr>
            <a:r>
              <a:rPr lang="en-GB" u="sng" dirty="0">
                <a:solidFill>
                  <a:schemeClr val="accent1">
                    <a:lumMod val="75000"/>
                  </a:schemeClr>
                </a:solidFill>
              </a:rPr>
              <a:t>Shorthand 			Equivalent longer version	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 += value; 		variable = variable + value;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 -= value; 		variable = variable - value;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 *= value; 		variable = variable * value;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 /= value; 		variable = variable / value;</a:t>
            </a:r>
          </a:p>
          <a:p>
            <a:pPr marL="514350" lvl="2" indent="0"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variable %= value; 		variable = variable % value;</a:t>
            </a:r>
            <a:endParaRPr lang="en-US" dirty="0"/>
          </a:p>
          <a:p>
            <a:pPr marL="771525" lvl="3" indent="0">
              <a:buNone/>
            </a:pPr>
            <a:endParaRPr lang="en-US" dirty="0"/>
          </a:p>
          <a:p>
            <a:pPr marL="771525" lvl="3" indent="0">
              <a:buNone/>
            </a:pPr>
            <a:r>
              <a:rPr lang="en-US" dirty="0"/>
              <a:t>x += 3; 			</a:t>
            </a:r>
            <a:r>
              <a:rPr lang="en-US" dirty="0">
                <a:solidFill>
                  <a:srgbClr val="00B050"/>
                </a:solidFill>
              </a:rPr>
              <a:t>// x = x + 3;</a:t>
            </a:r>
          </a:p>
          <a:p>
            <a:pPr marL="771525" lvl="3" indent="0">
              <a:buNone/>
            </a:pPr>
            <a:endParaRPr lang="en-US" dirty="0"/>
          </a:p>
          <a:p>
            <a:pPr marL="771525" lvl="3" indent="0">
              <a:buNone/>
            </a:pPr>
            <a:r>
              <a:rPr lang="en-US" dirty="0" err="1"/>
              <a:t>gpa</a:t>
            </a:r>
            <a:r>
              <a:rPr lang="en-US" dirty="0"/>
              <a:t> -= 0.5; 			</a:t>
            </a:r>
            <a:r>
              <a:rPr lang="en-US" dirty="0">
                <a:solidFill>
                  <a:srgbClr val="00B050"/>
                </a:solidFill>
              </a:rPr>
              <a:t>// </a:t>
            </a:r>
            <a:r>
              <a:rPr lang="en-US" dirty="0" err="1">
                <a:solidFill>
                  <a:srgbClr val="00B050"/>
                </a:solidFill>
              </a:rPr>
              <a:t>gpa</a:t>
            </a:r>
            <a:r>
              <a:rPr lang="en-US" dirty="0">
                <a:solidFill>
                  <a:srgbClr val="00B050"/>
                </a:solidFill>
              </a:rPr>
              <a:t> = </a:t>
            </a:r>
            <a:r>
              <a:rPr lang="en-US" dirty="0" err="1">
                <a:solidFill>
                  <a:srgbClr val="00B050"/>
                </a:solidFill>
              </a:rPr>
              <a:t>gpa</a:t>
            </a:r>
            <a:r>
              <a:rPr lang="en-US" dirty="0">
                <a:solidFill>
                  <a:srgbClr val="00B050"/>
                </a:solidFill>
              </a:rPr>
              <a:t> - 0.5;</a:t>
            </a:r>
          </a:p>
          <a:p>
            <a:pPr marL="771525" lvl="3" indent="0">
              <a:buNone/>
            </a:pPr>
            <a:endParaRPr lang="en-US" dirty="0"/>
          </a:p>
          <a:p>
            <a:pPr marL="771525" lvl="3" indent="0">
              <a:buNone/>
            </a:pPr>
            <a:r>
              <a:rPr lang="en-US" dirty="0"/>
              <a:t>number *= 2; 		</a:t>
            </a:r>
            <a:r>
              <a:rPr lang="en-US" dirty="0">
                <a:solidFill>
                  <a:srgbClr val="00B050"/>
                </a:solidFill>
              </a:rPr>
              <a:t>// number = number * 2;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3A754-9A6A-BA87-2BB5-34E034C12D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512684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ADD333D-9FDF-0E21-5873-E1D0039C1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4391" y="2996952"/>
            <a:ext cx="4400077" cy="35200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81D34B-E0A3-8E35-99A8-E77A292D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Repetition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DAAE0-94B0-59A6-5179-5A93CEF7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 walkthrough: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</a:t>
            </a:r>
            <a:r>
              <a:rPr kumimoji="1" lang="nn-NO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(int i = 1; i &lt;= 4; </a:t>
            </a:r>
            <a:r>
              <a:rPr kumimoji="1" lang="nn-NO" altLang="tr-TR" sz="20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i++)</a:t>
            </a:r>
            <a:endParaRPr kumimoji="1" lang="en-US" altLang="tr-TR" sz="200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System.out.println(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+" squared="+(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* 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System.out.println("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Whoo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!");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Output: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1 squared = 1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2 squared = 4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3 squared = 9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4 squared = 16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Whoo</a:t>
            </a: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50C23-3E08-4212-85F1-35E3F96016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10E5D-9DBA-D337-307E-08C667963FE7}"/>
              </a:ext>
            </a:extLst>
          </p:cNvPr>
          <p:cNvSpPr txBox="1"/>
          <p:nvPr/>
        </p:nvSpPr>
        <p:spPr>
          <a:xfrm>
            <a:off x="2411760" y="1412776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206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617D07-5C4E-08D9-1940-560F972506E6}"/>
              </a:ext>
            </a:extLst>
          </p:cNvPr>
          <p:cNvSpPr txBox="1"/>
          <p:nvPr/>
        </p:nvSpPr>
        <p:spPr>
          <a:xfrm>
            <a:off x="6948264" y="3140968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2060"/>
                </a:solidFill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0C5081B-5DC4-6C0A-4016-006447AE712D}"/>
              </a:ext>
            </a:extLst>
          </p:cNvPr>
          <p:cNvSpPr txBox="1"/>
          <p:nvPr/>
        </p:nvSpPr>
        <p:spPr>
          <a:xfrm>
            <a:off x="3635896" y="1412776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15E7E0-2AC3-39B7-C941-3C1FD4C4EA79}"/>
              </a:ext>
            </a:extLst>
          </p:cNvPr>
          <p:cNvSpPr txBox="1"/>
          <p:nvPr/>
        </p:nvSpPr>
        <p:spPr>
          <a:xfrm>
            <a:off x="6084168" y="3825083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C00000"/>
                </a:solidFill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4B001E-9F6B-1C30-B122-6EB43613A413}"/>
              </a:ext>
            </a:extLst>
          </p:cNvPr>
          <p:cNvSpPr txBox="1"/>
          <p:nvPr/>
        </p:nvSpPr>
        <p:spPr>
          <a:xfrm>
            <a:off x="1043608" y="2492896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8659E2-E85B-B074-5422-AB648AD8E72C}"/>
              </a:ext>
            </a:extLst>
          </p:cNvPr>
          <p:cNvSpPr txBox="1"/>
          <p:nvPr/>
        </p:nvSpPr>
        <p:spPr>
          <a:xfrm>
            <a:off x="6948264" y="4450864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A4E786-07F7-652C-2453-51D03F6DC2B1}"/>
              </a:ext>
            </a:extLst>
          </p:cNvPr>
          <p:cNvSpPr txBox="1"/>
          <p:nvPr/>
        </p:nvSpPr>
        <p:spPr>
          <a:xfrm>
            <a:off x="7058980" y="5211333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565FF4-B35D-7500-5811-1409586BBA4D}"/>
              </a:ext>
            </a:extLst>
          </p:cNvPr>
          <p:cNvSpPr txBox="1"/>
          <p:nvPr/>
        </p:nvSpPr>
        <p:spPr>
          <a:xfrm>
            <a:off x="4590002" y="1411660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00B05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9366CE-A676-EC23-B1F7-9FC8F3731DFD}"/>
              </a:ext>
            </a:extLst>
          </p:cNvPr>
          <p:cNvSpPr txBox="1"/>
          <p:nvPr/>
        </p:nvSpPr>
        <p:spPr>
          <a:xfrm>
            <a:off x="539552" y="3390638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B0F0"/>
                </a:solidFill>
                <a:latin typeface="Arial Black" panose="020B0A04020102020204" pitchFamily="34" charset="0"/>
              </a:rPr>
              <a:t>5</a:t>
            </a:r>
            <a:endParaRPr lang="en-GB" sz="20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25C711-313E-6CBA-07D6-61F1E7D0F50A}"/>
              </a:ext>
            </a:extLst>
          </p:cNvPr>
          <p:cNvSpPr txBox="1"/>
          <p:nvPr/>
        </p:nvSpPr>
        <p:spPr>
          <a:xfrm>
            <a:off x="6948264" y="6072034"/>
            <a:ext cx="3600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rgbClr val="00B0F0"/>
                </a:solidFill>
                <a:latin typeface="Arial Black" panose="020B0A04020102020204" pitchFamily="34" charset="0"/>
              </a:rPr>
              <a:t>5</a:t>
            </a:r>
            <a:endParaRPr lang="en-GB" sz="2000" dirty="0">
              <a:solidFill>
                <a:srgbClr val="00B0F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8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D34B-E0A3-8E35-99A8-E77A292D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Repetition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DAAE0-94B0-59A6-5179-5A93CEF7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Multi-line Loop Body: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System.out.println("+----+");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1; 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3; </a:t>
            </a:r>
            <a:r>
              <a:rPr kumimoji="1" lang="en-US" alt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++) 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US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US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("\\    /");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US" altLang="tr-TR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US" alt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("/    \\");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System.out.println("+----+");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defRPr/>
            </a:pPr>
            <a:endParaRPr lang="en-US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Backslash(</a:t>
            </a:r>
            <a:r>
              <a:rPr lang="en-US" altLang="tr-TR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)is the 'escape' character: </a:t>
            </a:r>
          </a:p>
          <a:p>
            <a:pPr lvl="1">
              <a:defRPr/>
            </a:pPr>
            <a:r>
              <a:rPr lang="en-US" sz="17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 write one backslash, and then one </a:t>
            </a:r>
            <a:br>
              <a:rPr lang="en-US" sz="17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other character which together represents </a:t>
            </a:r>
            <a:br>
              <a:rPr lang="en-US" sz="17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7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single character</a:t>
            </a:r>
            <a:endParaRPr lang="en-GB" sz="17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50C23-3E08-4212-85F1-35E3F96016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82ABD5-9D8E-7913-BA84-D5F485A03071}"/>
              </a:ext>
            </a:extLst>
          </p:cNvPr>
          <p:cNvSpPr txBox="1"/>
          <p:nvPr/>
        </p:nvSpPr>
        <p:spPr>
          <a:xfrm>
            <a:off x="6660232" y="2985199"/>
            <a:ext cx="178219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Output: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+----+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\	 /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 	 \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\ 	 /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 	 \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\ 	 /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 	 \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+----+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58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D34B-E0A3-8E35-99A8-E77A292D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Repetition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DAAE0-94B0-59A6-5179-5A93CEF7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Expression for counter: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highTemp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tr-TR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tr-TR" sz="2000" b="1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highTemp</a:t>
            </a:r>
            <a:r>
              <a:rPr lang="en-US" altLang="tr-TR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2;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System.out.println(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2 + 32);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defRPr/>
            </a:pPr>
            <a:r>
              <a:rPr lang="en-US" dirty="0"/>
              <a:t>Output: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28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34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36</a:t>
            </a: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50C23-3E08-4212-85F1-35E3F96016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778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D34B-E0A3-8E35-99A8-E77A292D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Repetition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DAAE0-94B0-59A6-5179-5A93CEF7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System.out.print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Prints without moving to a new line</a:t>
            </a:r>
          </a:p>
          <a:p>
            <a:pPr lvl="2"/>
            <a:r>
              <a:rPr lang="en-US" dirty="0"/>
              <a:t>allows you to print partial messages on the same line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endParaRPr lang="en-US" altLang="tr-TR" sz="2000" dirty="0">
              <a:solidFill>
                <a:srgbClr val="3366FF">
                  <a:lumMod val="7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highTemp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-3;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highTemp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2</a:t>
            </a:r>
            <a:r>
              <a:rPr lang="en-US" altLang="tr-TR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2 + 32) + "   ");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1" lang="en-US" alt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defRPr/>
            </a:pPr>
            <a:r>
              <a:rPr lang="en-US" dirty="0"/>
              <a:t>Output: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26   28   30   32   34   36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Concatenate "   " to separate the numbers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50C23-3E08-4212-85F1-35E3F96016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7320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D34B-E0A3-8E35-99A8-E77A292D5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Repetition – for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DAAE0-94B0-59A6-5179-5A93CEF7C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Counting down:</a:t>
            </a:r>
          </a:p>
          <a:p>
            <a:pPr lvl="1"/>
            <a:r>
              <a:rPr lang="en-US" dirty="0"/>
              <a:t>The update can use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--</a:t>
            </a:r>
            <a:r>
              <a:rPr lang="en-US" dirty="0"/>
              <a:t> to make the loop count down.</a:t>
            </a:r>
          </a:p>
          <a:p>
            <a:pPr lvl="2"/>
            <a:r>
              <a:rPr lang="en-US" dirty="0"/>
              <a:t>The test must say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&gt;</a:t>
            </a:r>
            <a:r>
              <a:rPr lang="en-US" dirty="0"/>
              <a:t> instead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&lt;</a:t>
            </a:r>
          </a:p>
          <a:p>
            <a:pPr lvl="2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("T-minus ");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10;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tr-TR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&gt;=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1; 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tr-TR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", ");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System.out.println("blastoff!");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r>
              <a:rPr lang="en-US" altLang="tr-TR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System.out.println("The end.");</a:t>
            </a:r>
          </a:p>
          <a:p>
            <a:pPr marL="361950" lvl="0" indent="0">
              <a:lnSpc>
                <a:spcPct val="120000"/>
              </a:lnSpc>
              <a:buNone/>
              <a:defRPr/>
            </a:pPr>
            <a:endParaRPr lang="en-GB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>
              <a:defRPr/>
            </a:pPr>
            <a:r>
              <a:rPr lang="en-US" dirty="0"/>
              <a:t>Output: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T-minus 10, 9, 8, 7, 6, 5, 4, 3, 2, 1, blastoff!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end.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50C23-3E08-4212-85F1-35E3F96016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5754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3C72D-9DF8-1261-9CCE-462F29E78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 example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4199-8F4D-98CF-7955-9BA378667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9"/>
            <a:ext cx="8370930" cy="5399090"/>
          </a:xfrm>
        </p:spPr>
        <p:txBody>
          <a:bodyPr/>
          <a:lstStyle/>
          <a:p>
            <a:pPr algn="l"/>
            <a:r>
              <a:rPr lang="en-US" b="0" i="0" u="none" strike="noStrike" baseline="0" dirty="0"/>
              <a:t>a code example and corresponding </a:t>
            </a:r>
            <a:r>
              <a:rPr lang="en-GB" b="0" i="0" u="none" strike="noStrike" baseline="0" dirty="0"/>
              <a:t>flowchart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void </a:t>
            </a:r>
            <a:r>
              <a:rPr kumimoji="1" lang="en-US" altLang="tr-T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forLoop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Note that x has scope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// of the for loop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US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(int x = 0; x &lt; 10; x++)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</a:t>
            </a:r>
            <a:r>
              <a:rPr kumimoji="1" lang="en-US" altLang="tr-T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(x);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}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}</a:t>
            </a:r>
          </a:p>
          <a:p>
            <a:r>
              <a:rPr lang="en-US" dirty="0"/>
              <a:t>Note that the loop variable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x</a:t>
            </a:r>
            <a:r>
              <a:rPr lang="en-US" dirty="0"/>
              <a:t> was actually declared within the scope of the for loop. </a:t>
            </a:r>
          </a:p>
          <a:p>
            <a:pPr lvl="1"/>
            <a:r>
              <a:rPr lang="en-US" dirty="0"/>
              <a:t>It therefore has the scope of just that loop and does not exist outside the scope of the loop. 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EF9A0-7A0B-6DD1-D7BE-0B02BD71CA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B8721B-091E-1267-97C7-4863646781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994" y="1628800"/>
            <a:ext cx="3319468" cy="310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14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Procedural Programming Paradigm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Sequence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Alternation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Alternation - switch statement 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Repetition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for loop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while loop</a:t>
            </a:r>
          </a:p>
          <a:p>
            <a:r>
              <a:rPr lang="en-GB" altLang="tr-TR" dirty="0" err="1">
                <a:solidFill>
                  <a:srgbClr val="00B0F0"/>
                </a:solidFill>
              </a:rPr>
              <a:t>do..while</a:t>
            </a:r>
            <a:r>
              <a:rPr lang="en-GB" altLang="tr-TR" dirty="0">
                <a:solidFill>
                  <a:srgbClr val="00B0F0"/>
                </a:solidFill>
              </a:rPr>
              <a:t> loop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Nested loop</a:t>
            </a:r>
          </a:p>
          <a:p>
            <a:r>
              <a:rPr lang="en-GB" altLang="tr-TR">
                <a:solidFill>
                  <a:srgbClr val="00B0F0"/>
                </a:solidFill>
              </a:rPr>
              <a:t>Examples</a:t>
            </a:r>
            <a:endParaRPr lang="en-GB" altLang="tr-TR" dirty="0">
              <a:solidFill>
                <a:srgbClr val="00B0F0"/>
              </a:solidFill>
            </a:endParaRPr>
          </a:p>
          <a:p>
            <a:endParaRPr lang="en-GB" altLang="tr-TR" dirty="0">
              <a:solidFill>
                <a:srgbClr val="00B0F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30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while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The while loop takes the following general form: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(&lt;test-condition&gt;)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Body of loop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code example and corresponding </a:t>
            </a:r>
            <a:r>
              <a:rPr kumimoji="1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flowchart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void </a:t>
            </a:r>
            <a:r>
              <a:rPr kumimoji="1" lang="en-US" altLang="tr-T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whileLoop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// q has scope of the method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int q = 5;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US" alt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while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(q &gt; 0)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</a:t>
            </a:r>
            <a:r>
              <a:rPr kumimoji="1" lang="en-US" altLang="tr-TR" sz="16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(q);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tr-TR" sz="16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q--;</a:t>
            </a:r>
            <a:endParaRPr kumimoji="1" lang="en-US" altLang="tr-TR" sz="16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}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16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}</a:t>
            </a:r>
          </a:p>
          <a:p>
            <a:pPr marL="192881" marR="0" lvl="0" indent="-192881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1" lang="en-US" altLang="tr-T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DCD433-CA5B-28C9-3B5A-D6EE84470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9884" y="3429000"/>
            <a:ext cx="3070578" cy="28673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0045527-AF94-95DC-F72E-EF2124AACB23}"/>
              </a:ext>
            </a:extLst>
          </p:cNvPr>
          <p:cNvSpPr txBox="1"/>
          <p:nvPr/>
        </p:nvSpPr>
        <p:spPr>
          <a:xfrm>
            <a:off x="4572000" y="1874054"/>
            <a:ext cx="421246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9900"/>
                </a:solidFill>
              </a:rPr>
              <a:t>With the while loop, you can incorporate as much action style code into the body of the loop as is required to solve a problem.</a:t>
            </a:r>
            <a:endParaRPr lang="en-GB" sz="1400" dirty="0">
              <a:solidFill>
                <a:srgbClr val="FF99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D8ED6F-0CE3-4931-A81E-8E4CC2D2C5CE}"/>
              </a:ext>
            </a:extLst>
          </p:cNvPr>
          <p:cNvSpPr txBox="1"/>
          <p:nvPr/>
        </p:nvSpPr>
        <p:spPr>
          <a:xfrm>
            <a:off x="4740992" y="3501008"/>
            <a:ext cx="889862" cy="1585049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Output: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GB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1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80F55114-B9D0-6349-8A19-C851ACC8B8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D3839-F70D-46D3-BCA1-26BBF0F49BE7}" type="slidenum">
              <a:rPr lang="en-US" altLang="tr-TR"/>
              <a:pPr/>
              <a:t>31</a:t>
            </a:fld>
            <a:endParaRPr lang="en-US" altLang="tr-TR"/>
          </a:p>
        </p:txBody>
      </p:sp>
      <p:sp>
        <p:nvSpPr>
          <p:cNvPr id="841730" name="Rectangle 2">
            <a:extLst>
              <a:ext uri="{FF2B5EF4-FFF2-40B4-BE49-F238E27FC236}">
                <a16:creationId xmlns:a16="http://schemas.microsoft.com/office/drawing/2014/main" id="{79FDAD9A-B42B-CB91-8011-0FF651D90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Repetition – do .. while loop</a:t>
            </a:r>
          </a:p>
        </p:txBody>
      </p:sp>
      <p:sp>
        <p:nvSpPr>
          <p:cNvPr id="841731" name="Rectangle 3">
            <a:extLst>
              <a:ext uri="{FF2B5EF4-FFF2-40B4-BE49-F238E27FC236}">
                <a16:creationId xmlns:a16="http://schemas.microsoft.com/office/drawing/2014/main" id="{9B3143BE-A72B-B7D6-D897-D3E0959853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tr-TR" dirty="0"/>
              <a:t>The while loop takes the following general form: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tr-TR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Body of loop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>
              <a:lnSpc>
                <a:spcPct val="120000"/>
              </a:lnSpc>
              <a:buNone/>
            </a:pPr>
            <a:r>
              <a:rPr lang="en-US" altLang="tr-TR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 (&lt;test-condition&gt;);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code example and corresponding </a:t>
            </a:r>
            <a:r>
              <a:rPr kumimoji="1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flowchart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kumimoji="1" lang="en-US" altLang="tr-TR" sz="21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doWhileLoop</a:t>
            </a: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// q has scope of the method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int q = 5;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1" lang="en-US" altLang="tr-TR" sz="2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	{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kumimoji="1" lang="en-US" altLang="tr-TR" sz="21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(q);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altLang="tr-TR" sz="21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q--;</a:t>
            </a:r>
            <a:endParaRPr kumimoji="1" lang="en-US" altLang="tr-TR" sz="21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	}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kumimoji="1" lang="en-US" altLang="tr-TR" sz="21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 (q &gt; 0);</a:t>
            </a:r>
          </a:p>
          <a:p>
            <a:pPr marL="361950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tr-TR" sz="21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192881" marR="0" lvl="0" indent="-192881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1" lang="en-US" altLang="tr-TR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03ECD9-A941-4FA1-30E7-E4C0ABD788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505"/>
          <a:stretch/>
        </p:blipFill>
        <p:spPr>
          <a:xfrm>
            <a:off x="5868144" y="3347021"/>
            <a:ext cx="2791124" cy="31776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D77ED55-3DDD-5DF2-5B8E-344200AB24C1}"/>
              </a:ext>
            </a:extLst>
          </p:cNvPr>
          <p:cNvSpPr txBox="1"/>
          <p:nvPr/>
        </p:nvSpPr>
        <p:spPr>
          <a:xfrm>
            <a:off x="3905112" y="1592694"/>
            <a:ext cx="4879356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9900"/>
                </a:solidFill>
              </a:rPr>
              <a:t>This loop is often used in the context of user interfaces and user interaction, where a user needs to input some value before the value can be determined as acceptable or not. </a:t>
            </a:r>
          </a:p>
          <a:p>
            <a:r>
              <a:rPr lang="en-US" sz="1400" dirty="0">
                <a:solidFill>
                  <a:srgbClr val="FF9900"/>
                </a:solidFill>
              </a:rPr>
              <a:t>If the value is not within some acceptable bounds, the loop runs again to invite the user to try again.</a:t>
            </a:r>
            <a:endParaRPr lang="en-GB" sz="1400" dirty="0">
              <a:solidFill>
                <a:srgbClr val="FF99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D9E1F7-04CF-44A4-A6B2-5F129C55E57B}"/>
              </a:ext>
            </a:extLst>
          </p:cNvPr>
          <p:cNvSpPr txBox="1"/>
          <p:nvPr/>
        </p:nvSpPr>
        <p:spPr>
          <a:xfrm>
            <a:off x="4716016" y="4430633"/>
            <a:ext cx="889862" cy="1585049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Output: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GB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9F55F-EADD-8232-B008-B012EA7B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For Loops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5F025-D275-A3DE-B4C5-00916451C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Nested loop: </a:t>
            </a:r>
          </a:p>
          <a:p>
            <a:pPr lvl="1"/>
            <a:r>
              <a:rPr lang="en-GB" dirty="0"/>
              <a:t>A loop placed inside another loop.</a:t>
            </a:r>
          </a:p>
          <a:p>
            <a:pPr marL="361950" indent="0">
              <a:buNone/>
            </a:pP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GB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GB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5; </a:t>
            </a:r>
            <a:r>
              <a:rPr lang="en-GB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361950" indent="0">
              <a:buNone/>
            </a:pP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9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j = 1; j &lt;= 10; </a:t>
            </a:r>
            <a:r>
              <a:rPr lang="en-GB" sz="19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GB" sz="19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61950" indent="0">
              <a:buNone/>
            </a:pPr>
            <a:r>
              <a:rPr lang="en-GB" sz="19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GB" sz="1900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sz="1900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("*");</a:t>
            </a:r>
          </a:p>
          <a:p>
            <a:pPr marL="361950" indent="0">
              <a:buNone/>
            </a:pP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1950" indent="0">
              <a:buNone/>
            </a:pP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9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	</a:t>
            </a:r>
            <a:r>
              <a:rPr lang="en-GB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 end the line</a:t>
            </a:r>
          </a:p>
          <a:p>
            <a:pPr marL="361950" indent="0">
              <a:buNone/>
            </a:pPr>
            <a:r>
              <a:rPr lang="en-GB" sz="19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Output: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**********</a:t>
            </a:r>
          </a:p>
          <a:p>
            <a:r>
              <a:rPr lang="en-US" dirty="0"/>
              <a:t>The outer loop repeats 5 times; the inner one 10 times.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49029-1BE3-E38D-9D0B-D565FD5772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61762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2C2F9-263F-9487-7A09-61ABD4FB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for loop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21091-0977-8554-51F4-2A98BF910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the output of the following nested for loops?</a:t>
            </a:r>
            <a:r>
              <a:rPr kumimoji="1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1; 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5; 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for (int j = 1; j &lt;= </a:t>
            </a:r>
            <a:r>
              <a:rPr kumimoji="1" lang="en-GB" sz="19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("*");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();</a:t>
            </a:r>
            <a:endParaRPr kumimoji="1" lang="en-GB" sz="19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GB" sz="19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Output:</a:t>
            </a:r>
          </a:p>
          <a:p>
            <a:pPr marL="361950" lvl="0" indent="0">
              <a:buNone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*	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=1, j=1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	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=2, j=1,2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	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=3, j=1,2,3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=4, j=1,2,3,4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*****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=5, j=1,2,3,4,5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305CF-81FD-CCDC-1F96-34DF09442F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370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2C2F9-263F-9487-7A09-61ABD4FB6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for loop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21091-0977-8554-51F4-2A98BF910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is the output of the following nested for loops?</a:t>
            </a:r>
            <a:r>
              <a:rPr kumimoji="1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5;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j = 1; j &lt;= </a:t>
            </a:r>
            <a:r>
              <a:rPr kumimoji="1" lang="en-GB" sz="19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1" lang="en-GB" sz="190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();</a:t>
            </a:r>
            <a:endParaRPr kumimoji="1" lang="en-GB" sz="19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GB" sz="19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Output:</a:t>
            </a:r>
          </a:p>
          <a:p>
            <a:pPr marL="361950" lvl="0" indent="0">
              <a:buNone/>
              <a:defRPr/>
            </a:pPr>
            <a:r>
              <a:rPr kumimoji="1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1	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=1, j=1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22	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=2, j=1,2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333	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=3, j=1,2,3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4444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=4, j=1,2,3,4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55555			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=5, j=1,2,3,4,5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305CF-81FD-CCDC-1F96-34DF09442F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7519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94E5A-7C9D-B436-F3A0-A58CDF64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Errors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3C355-02A4-9045-C401-E213B38B0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of the following sets of code produce infinite loops:</a:t>
            </a:r>
          </a:p>
          <a:p>
            <a:endParaRPr lang="en-US" dirty="0"/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5;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for (int j = 1; </a:t>
            </a:r>
            <a:r>
              <a:rPr kumimoji="1" lang="en-GB" sz="19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10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j++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();</a:t>
            </a:r>
            <a:endParaRPr kumimoji="1" lang="en-GB" sz="19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GB" sz="1900" b="0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(int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1;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5;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for (int j = 1; 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&lt;= 10; </a:t>
            </a:r>
            <a:r>
              <a:rPr kumimoji="1" lang="en-GB" sz="19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++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 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	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1" lang="en-GB" sz="1900" b="0" i="0" u="none" strike="noStrike" kern="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System.out.println</a:t>
            </a: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();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GB" sz="19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FDB20F-335F-D591-FE0A-FD447769BE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32586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76C5-DE2A-0989-B51C-BC5B798C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013"/>
            <a:ext cx="9144000" cy="765175"/>
          </a:xfrm>
        </p:spPr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1DD70-29FA-F031-B433-44525353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statement in the body would cause the loop to print: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2   7   12   17   22</a:t>
            </a:r>
          </a:p>
          <a:p>
            <a:r>
              <a:rPr lang="en-US" dirty="0"/>
              <a:t>To see patterns, make a table of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and the numbers.</a:t>
            </a:r>
          </a:p>
          <a:p>
            <a:pPr marL="361950" indent="0">
              <a:buNone/>
            </a:pPr>
            <a:r>
              <a:rPr lang="en-US" sz="2000" u="sng" dirty="0">
                <a:solidFill>
                  <a:schemeClr val="accent1">
                    <a:lumMod val="75000"/>
                  </a:schemeClr>
                </a:solidFill>
              </a:rPr>
              <a:t>Count    Numbers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1 		2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2		7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3 		12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4 		17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5 		22</a:t>
            </a:r>
          </a:p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Statement in the loop: 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count = 1; count &lt;= 5; count++)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* count - 3 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" ");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Any alternative implementation? </a:t>
            </a:r>
          </a:p>
          <a:p>
            <a:pPr marL="361950" lvl="0" indent="0">
              <a:buNone/>
              <a:defRPr/>
            </a:pPr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EA6-AF72-F9BF-882E-31F4D9EF6A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7AE9D2-9140-B4DD-362D-E0E4FFC9E3E7}"/>
                  </a:ext>
                </a:extLst>
              </p:cNvPr>
              <p:cNvSpPr txBox="1"/>
              <p:nvPr/>
            </p:nvSpPr>
            <p:spPr>
              <a:xfrm>
                <a:off x="3851920" y="2899380"/>
                <a:ext cx="4608512" cy="9257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000" dirty="0" err="1">
                    <a:solidFill>
                      <a:schemeClr val="accent1">
                        <a:lumMod val="75000"/>
                      </a:schemeClr>
                    </a:solidFill>
                  </a:rPr>
                  <a:t>ax+b</a:t>
                </a:r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</a:rPr>
                  <a:t>=y </a:t>
                </a:r>
                <a:r>
                  <a:rPr lang="en-US" sz="2000" dirty="0">
                    <a:solidFill>
                      <a:srgbClr val="FF990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sz="2000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sz="2000" dirty="0" err="1">
                    <a:solidFill>
                      <a:schemeClr val="accent1">
                        <a:lumMod val="75000"/>
                      </a:schemeClr>
                    </a:solidFill>
                  </a:rPr>
                  <a:t>a×count+b</a:t>
                </a:r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</a:rPr>
                  <a:t>=y</a:t>
                </a:r>
                <a:r>
                  <a:rPr lang="en-US" sz="2000" dirty="0">
                    <a:solidFill>
                      <a:srgbClr val="00B05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sz="2000" dirty="0">
                    <a:solidFill>
                      <a:srgbClr val="FF99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solidFill>
                              <a:srgbClr val="FF99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solidFill>
                                  <a:srgbClr val="FF99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b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= 2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a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+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b</m:t>
                              </m:r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rPr>
                                <m:t>=7</m:t>
                              </m:r>
                              <m:r>
                                <m:rPr>
                                  <m:nor/>
                                </m:rPr>
                                <a:rPr lang="en-GB" sz="2000" dirty="0">
                                  <a:solidFill>
                                    <a:srgbClr val="FF9900"/>
                                  </a:solidFill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>
                    <a:solidFill>
                      <a:srgbClr val="FF9900"/>
                    </a:solidFill>
                  </a:rPr>
                  <a:t> </a:t>
                </a:r>
                <a:r>
                  <a:rPr lang="en-US" sz="2000" dirty="0">
                    <a:solidFill>
                      <a:srgbClr val="FF990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sz="2000" dirty="0">
                    <a:solidFill>
                      <a:srgbClr val="FF9900"/>
                    </a:solidFill>
                  </a:rPr>
                  <a:t> solve the equation </a:t>
                </a:r>
                <a:r>
                  <a:rPr lang="en-US" sz="2000" dirty="0">
                    <a:solidFill>
                      <a:srgbClr val="FF990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sz="2000" dirty="0">
                    <a:solidFill>
                      <a:srgbClr val="FF9900"/>
                    </a:solidFill>
                  </a:rPr>
                  <a:t> </a:t>
                </a:r>
                <a:r>
                  <a:rPr lang="en-US" sz="2000" dirty="0">
                    <a:solidFill>
                      <a:schemeClr val="accent1">
                        <a:lumMod val="75000"/>
                      </a:schemeClr>
                    </a:solidFill>
                  </a:rPr>
                  <a:t>5×count-3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27AE9D2-9140-B4DD-362D-E0E4FFC9E3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899380"/>
                <a:ext cx="4608512" cy="925703"/>
              </a:xfrm>
              <a:prstGeom prst="rect">
                <a:avLst/>
              </a:prstGeom>
              <a:blipFill>
                <a:blip r:embed="rId2"/>
                <a:stretch>
                  <a:fillRect l="-1455" b="-119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FF4F850-5F84-6503-F147-B958970FBB1F}"/>
              </a:ext>
            </a:extLst>
          </p:cNvPr>
          <p:cNvSpPr txBox="1"/>
          <p:nvPr/>
        </p:nvSpPr>
        <p:spPr>
          <a:xfrm>
            <a:off x="5200997" y="5876709"/>
            <a:ext cx="35103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</a:rPr>
              <a:t>for (int count = 2; count &lt;= 22; count=count+5) {</a:t>
            </a:r>
          </a:p>
          <a:p>
            <a:r>
              <a:rPr lang="en-US" sz="1200" dirty="0">
                <a:solidFill>
                  <a:srgbClr val="00B0F0"/>
                </a:solidFill>
              </a:rPr>
              <a:t>	</a:t>
            </a:r>
            <a:r>
              <a:rPr lang="en-US" sz="1200" dirty="0" err="1">
                <a:solidFill>
                  <a:srgbClr val="00B0F0"/>
                </a:solidFill>
              </a:rPr>
              <a:t>System.out.print</a:t>
            </a:r>
            <a:r>
              <a:rPr lang="en-US" sz="1200" dirty="0">
                <a:solidFill>
                  <a:srgbClr val="00B0F0"/>
                </a:solidFill>
              </a:rPr>
              <a:t>(count + " ");</a:t>
            </a:r>
          </a:p>
          <a:p>
            <a:r>
              <a:rPr lang="en-US" sz="1200" dirty="0">
                <a:solidFill>
                  <a:srgbClr val="00B0F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716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76C5-DE2A-0989-B51C-BC5B798C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013"/>
            <a:ext cx="9144000" cy="765175"/>
          </a:xfrm>
        </p:spPr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1DD70-29FA-F031-B433-44525353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statement in the body would cause the loop to print: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4   7   10   13   16</a:t>
            </a:r>
          </a:p>
          <a:p>
            <a:pPr lvl="0"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count = 1; count &lt;= 5; count++)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>
              <a:defRPr/>
            </a:pPr>
            <a:endParaRPr lang="en-GB" dirty="0">
              <a:solidFill>
                <a:srgbClr val="000000"/>
              </a:solidFill>
            </a:endParaRPr>
          </a:p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Statement in the loop: 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count = 1; count &lt;= 5; count++)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* count + 1 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" ");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Any alternative implementation? </a:t>
            </a:r>
          </a:p>
          <a:p>
            <a:pPr marL="361950" lvl="0" indent="0">
              <a:buNone/>
              <a:defRPr/>
            </a:pPr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EA6-AF72-F9BF-882E-31F4D9EF6A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F4F850-5F84-6503-F147-B958970FBB1F}"/>
              </a:ext>
            </a:extLst>
          </p:cNvPr>
          <p:cNvSpPr txBox="1"/>
          <p:nvPr/>
        </p:nvSpPr>
        <p:spPr>
          <a:xfrm>
            <a:off x="5200997" y="5876709"/>
            <a:ext cx="35103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</a:rPr>
              <a:t>for (int count = 4; count &lt;= 16; count=count+3) {</a:t>
            </a:r>
          </a:p>
          <a:p>
            <a:r>
              <a:rPr lang="en-US" sz="1200" dirty="0">
                <a:solidFill>
                  <a:srgbClr val="00B0F0"/>
                </a:solidFill>
              </a:rPr>
              <a:t>	</a:t>
            </a:r>
            <a:r>
              <a:rPr lang="en-US" sz="1200" dirty="0" err="1">
                <a:solidFill>
                  <a:srgbClr val="00B0F0"/>
                </a:solidFill>
              </a:rPr>
              <a:t>System.out.print</a:t>
            </a:r>
            <a:r>
              <a:rPr lang="en-US" sz="1200" dirty="0">
                <a:solidFill>
                  <a:srgbClr val="00B0F0"/>
                </a:solidFill>
              </a:rPr>
              <a:t>(count + " ");</a:t>
            </a:r>
          </a:p>
          <a:p>
            <a:r>
              <a:rPr lang="en-US" sz="1200" dirty="0">
                <a:solidFill>
                  <a:srgbClr val="00B0F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70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76C5-DE2A-0989-B51C-BC5B798C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013"/>
            <a:ext cx="9144000" cy="765175"/>
          </a:xfrm>
        </p:spPr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1DD70-29FA-F031-B433-44525353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statement in the body would cause the loop to print:</a:t>
            </a:r>
          </a:p>
          <a:p>
            <a:pPr marL="361950" indent="0">
              <a:buNone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17   13   9   5   1</a:t>
            </a:r>
          </a:p>
          <a:p>
            <a:pPr lvl="0">
              <a:defRPr/>
            </a:pPr>
            <a:endParaRPr lang="en-GB" dirty="0">
              <a:solidFill>
                <a:srgbClr val="000000"/>
              </a:solidFill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count = 1; count &lt;= 5; count++)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>
              <a:defRPr/>
            </a:pPr>
            <a:endParaRPr lang="en-GB" dirty="0">
              <a:solidFill>
                <a:srgbClr val="000000"/>
              </a:solidFill>
            </a:endParaRPr>
          </a:p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Statement in the loop: 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count = 1; count &lt;= 5; count++)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-4 * count + 21 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" ");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Any alternative implementation? </a:t>
            </a:r>
          </a:p>
          <a:p>
            <a:pPr marL="361950" lvl="0" indent="0">
              <a:buNone/>
              <a:defRPr/>
            </a:pPr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EA6-AF72-F9BF-882E-31F4D9EF6A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38</a:t>
            </a:fld>
            <a:endParaRPr lang="en-US" altLang="tr-T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F4F850-5F84-6503-F147-B958970FBB1F}"/>
              </a:ext>
            </a:extLst>
          </p:cNvPr>
          <p:cNvSpPr txBox="1"/>
          <p:nvPr/>
        </p:nvSpPr>
        <p:spPr>
          <a:xfrm>
            <a:off x="5220072" y="5723284"/>
            <a:ext cx="35103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B0F0"/>
                </a:solidFill>
              </a:rPr>
              <a:t>for (int count = 17; count &gt;= 0; count=count-4) {</a:t>
            </a:r>
          </a:p>
          <a:p>
            <a:r>
              <a:rPr lang="en-US" sz="1200" dirty="0">
                <a:solidFill>
                  <a:srgbClr val="00B0F0"/>
                </a:solidFill>
              </a:rPr>
              <a:t>	</a:t>
            </a:r>
            <a:r>
              <a:rPr lang="en-US" sz="1200" dirty="0" err="1">
                <a:solidFill>
                  <a:srgbClr val="00B0F0"/>
                </a:solidFill>
              </a:rPr>
              <a:t>System.out.print</a:t>
            </a:r>
            <a:r>
              <a:rPr lang="en-US" sz="1200" dirty="0">
                <a:solidFill>
                  <a:srgbClr val="00B0F0"/>
                </a:solidFill>
              </a:rPr>
              <a:t>(count + " ");</a:t>
            </a:r>
          </a:p>
          <a:p>
            <a:r>
              <a:rPr lang="en-US" sz="1200" dirty="0">
                <a:solidFill>
                  <a:srgbClr val="00B0F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18586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76C5-DE2A-0989-B51C-BC5B798C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013"/>
            <a:ext cx="9144000" cy="765175"/>
          </a:xfrm>
        </p:spPr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1DD70-29FA-F031-B433-445253531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9"/>
            <a:ext cx="8406934" cy="5399090"/>
          </a:xfrm>
        </p:spPr>
        <p:txBody>
          <a:bodyPr>
            <a:normAutofit/>
          </a:bodyPr>
          <a:lstStyle/>
          <a:p>
            <a:r>
              <a:rPr lang="en-US" dirty="0"/>
              <a:t>What nested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 produce the following output?</a:t>
            </a:r>
          </a:p>
          <a:p>
            <a:pPr marL="361950" indent="0">
              <a:buNone/>
            </a:pPr>
            <a:r>
              <a:rPr lang="en-US" sz="2200" dirty="0">
                <a:solidFill>
                  <a:srgbClr val="FF9900"/>
                </a:solidFill>
              </a:rPr>
              <a:t>inner loop (repeated characters on each line)</a:t>
            </a:r>
          </a:p>
          <a:p>
            <a:pPr marL="361950" indent="0">
              <a:buNone/>
            </a:pPr>
            <a:endParaRPr lang="en-US" dirty="0">
              <a:solidFill>
                <a:srgbClr val="FF9900"/>
              </a:solidFill>
            </a:endParaRPr>
          </a:p>
          <a:p>
            <a:pPr marL="361950" lvl="0" indent="0">
              <a:buNone/>
              <a:tabLst>
                <a:tab pos="361950" algn="l"/>
              </a:tabLst>
              <a:defRPr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....1</a:t>
            </a:r>
          </a:p>
          <a:p>
            <a:pPr marL="361950" lvl="0" indent="0">
              <a:buNone/>
              <a:tabLst>
                <a:tab pos="361950" algn="l"/>
              </a:tabLst>
              <a:defRPr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...2</a:t>
            </a:r>
          </a:p>
          <a:p>
            <a:pPr marL="361950" lvl="0" indent="0"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..3		</a:t>
            </a:r>
            <a:r>
              <a:rPr lang="en-US" sz="2200" dirty="0">
                <a:solidFill>
                  <a:srgbClr val="FF9900"/>
                </a:solidFill>
              </a:rPr>
              <a:t>outer loop (loops 5 times because there are 5 lines)</a:t>
            </a:r>
            <a:endParaRPr lang="en-GB" sz="2200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lvl="0" indent="0">
              <a:buNone/>
              <a:tabLst>
                <a:tab pos="361950" algn="l"/>
              </a:tabLst>
              <a:defRPr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</a:t>
            </a:r>
          </a:p>
          <a:p>
            <a:pPr marL="361950" lvl="0" indent="0">
              <a:buNone/>
              <a:tabLst>
                <a:tab pos="361950" algn="l"/>
              </a:tabLst>
              <a:defRPr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lvl="0">
              <a:defRPr/>
            </a:pPr>
            <a:endParaRPr lang="en-GB" dirty="0">
              <a:solidFill>
                <a:srgbClr val="000000"/>
              </a:solidFill>
            </a:endParaRPr>
          </a:p>
          <a:p>
            <a:pPr lvl="0">
              <a:defRPr/>
            </a:pPr>
            <a:r>
              <a:rPr lang="en-US" dirty="0">
                <a:solidFill>
                  <a:srgbClr val="000000"/>
                </a:solidFill>
              </a:rPr>
              <a:t>We must build multiple complex lines of output using: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 an outer "vertical" loop for each of the lines</a:t>
            </a:r>
          </a:p>
          <a:p>
            <a:pPr lvl="1">
              <a:lnSpc>
                <a:spcPct val="120000"/>
              </a:lnSpc>
              <a:defRPr/>
            </a:pPr>
            <a:r>
              <a:rPr lang="en-US" dirty="0"/>
              <a:t> inner "horizontal" loop(s) for the patterns within each line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54EA6-AF72-F9BF-882E-31F4D9EF6A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39</a:t>
            </a:fld>
            <a:endParaRPr lang="en-US" altLang="tr-TR"/>
          </a:p>
        </p:txBody>
      </p:sp>
      <p:sp>
        <p:nvSpPr>
          <p:cNvPr id="5" name="Left Brace 4">
            <a:extLst>
              <a:ext uri="{FF2B5EF4-FFF2-40B4-BE49-F238E27FC236}">
                <a16:creationId xmlns:a16="http://schemas.microsoft.com/office/drawing/2014/main" id="{8BA3E5B7-9FEC-729B-172C-B873BEA49069}"/>
              </a:ext>
            </a:extLst>
          </p:cNvPr>
          <p:cNvSpPr/>
          <p:nvPr/>
        </p:nvSpPr>
        <p:spPr bwMode="auto">
          <a:xfrm rot="5400000">
            <a:off x="1023087" y="1721329"/>
            <a:ext cx="545097" cy="936104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953901BD-A027-A9A5-68CF-C6BBB69B94FD}"/>
              </a:ext>
            </a:extLst>
          </p:cNvPr>
          <p:cNvSpPr/>
          <p:nvPr/>
        </p:nvSpPr>
        <p:spPr bwMode="auto">
          <a:xfrm rot="10800000">
            <a:off x="1763688" y="2461928"/>
            <a:ext cx="504056" cy="2119199"/>
          </a:xfrm>
          <a:prstGeom prst="leftBrace">
            <a:avLst/>
          </a:prstGeom>
          <a:solidFill>
            <a:srgbClr val="FF9900">
              <a:alpha val="20000"/>
            </a:srgb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450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5AE6A9A-89A2-E47A-7956-8D3277CF3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Procedural Programming Paradigm</a:t>
            </a:r>
            <a:endParaRPr lang="tr-TR" alt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BF4E-66A3-88B8-C7EF-D935F94B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 Java is an Object-Oriented language</a:t>
            </a:r>
          </a:p>
          <a:p>
            <a:pPr lvl="1">
              <a:defRPr/>
            </a:pPr>
            <a:r>
              <a:rPr lang="en-US" dirty="0"/>
              <a:t>but it also has the procedural programming concepts as its core</a:t>
            </a:r>
          </a:p>
          <a:p>
            <a:pPr>
              <a:defRPr/>
            </a:pPr>
            <a:r>
              <a:rPr lang="tr-TR" dirty="0"/>
              <a:t>procedural programming</a:t>
            </a:r>
            <a:r>
              <a:rPr lang="en-US" dirty="0"/>
              <a:t>:</a:t>
            </a:r>
          </a:p>
          <a:p>
            <a:pPr lvl="1">
              <a:defRPr/>
            </a:pPr>
            <a:r>
              <a:rPr lang="en-US" dirty="0"/>
              <a:t>a style of programming where a problem is broken down in a set of smaller procedures, </a:t>
            </a:r>
          </a:p>
          <a:p>
            <a:pPr lvl="2">
              <a:defRPr/>
            </a:pPr>
            <a:r>
              <a:rPr lang="en-US" dirty="0"/>
              <a:t>also called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functions</a:t>
            </a:r>
            <a:r>
              <a:rPr lang="en-US" dirty="0"/>
              <a:t> and, in Java’s case,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methods</a:t>
            </a:r>
          </a:p>
          <a:p>
            <a:pPr>
              <a:defRPr/>
            </a:pPr>
            <a:r>
              <a:rPr lang="en-US" dirty="0"/>
              <a:t>the term is also used to include a set of programming code constructions 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structured programming</a:t>
            </a:r>
            <a:r>
              <a:rPr lang="en-US" dirty="0"/>
              <a:t>) that deliver the minimal requirements of a general-purpose programming language.</a:t>
            </a:r>
          </a:p>
          <a:p>
            <a:pPr lvl="1"/>
            <a:r>
              <a:rPr lang="en-US" dirty="0"/>
              <a:t>These constructions themselves arise from the pioneering work of Alan Turing and </a:t>
            </a:r>
            <a:r>
              <a:rPr lang="en-GB" dirty="0"/>
              <a:t>his abstract Turing machine</a:t>
            </a:r>
          </a:p>
          <a:p>
            <a:endParaRPr lang="tr-T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0F2B86E-D8DB-828A-8DBA-249C0EA1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0826F76-433E-4F55-BA45-4422173121A7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4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7569-17A8-BF0B-4505-3DA3A851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06AD-D6EC-D80A-74C6-A9FC734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write the outer loop, from 1 to the number of lines.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line = 1; line &lt;= 5; line++) {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Now look at the line contents. Each line has a pattern:</a:t>
            </a:r>
          </a:p>
          <a:p>
            <a:pPr lvl="1"/>
            <a:r>
              <a:rPr lang="en-US" dirty="0"/>
              <a:t> some dots (0 dots on the last line), then a number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....1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...2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..3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lvl="1"/>
            <a:r>
              <a:rPr lang="en-US" dirty="0"/>
              <a:t>Observation: </a:t>
            </a:r>
          </a:p>
          <a:p>
            <a:pPr lvl="2"/>
            <a:r>
              <a:rPr lang="en-US" dirty="0"/>
              <a:t>the number of dots is related to the line number.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003E6-A44F-2BF0-57D2-A5228FE5D3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239801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7569-17A8-BF0B-4505-3DA3A851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06AD-D6EC-D80A-74C6-A9FC734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table to represent any patterns on each line.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....1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...2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..3</a:t>
            </a:r>
          </a:p>
          <a:p>
            <a:pPr marL="36195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</a:t>
            </a:r>
          </a:p>
          <a:p>
            <a:pPr marL="361950" indent="0">
              <a:buNone/>
            </a:pPr>
            <a:r>
              <a:rPr lang="en-US" dirty="0"/>
              <a:t>	</a:t>
            </a:r>
          </a:p>
          <a:p>
            <a:r>
              <a:rPr lang="en-GB" dirty="0"/>
              <a:t>Pattern: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-1×line+5</a:t>
            </a:r>
          </a:p>
          <a:p>
            <a:endParaRPr lang="en-US" dirty="0"/>
          </a:p>
          <a:p>
            <a:r>
              <a:rPr lang="en-US" dirty="0"/>
              <a:t>To print a character multiple times, use a </a:t>
            </a:r>
            <a:r>
              <a:rPr lang="en-US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loop.</a:t>
            </a:r>
          </a:p>
          <a:p>
            <a:pPr marL="361950" lvl="0" indent="0">
              <a:buNone/>
              <a:defRPr/>
            </a:pPr>
            <a:endParaRPr lang="en-US" sz="2000" dirty="0">
              <a:solidFill>
                <a:srgbClr val="3366FF">
                  <a:lumMod val="7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j = 1; j &lt;= 4; 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(".");		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4 dots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003E6-A44F-2BF0-57D2-A5228FE5D3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41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77E7D1-A6EE-F9FC-4B1A-A7BEDC16530D}"/>
              </a:ext>
            </a:extLst>
          </p:cNvPr>
          <p:cNvSpPr txBox="1"/>
          <p:nvPr/>
        </p:nvSpPr>
        <p:spPr>
          <a:xfrm>
            <a:off x="4716016" y="1686036"/>
            <a:ext cx="2952328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5725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b="0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Line	</a:t>
            </a:r>
            <a:r>
              <a:rPr kumimoji="1" lang="en-US" u="sng" kern="0" dirty="0">
                <a:solidFill>
                  <a:srgbClr val="00B0F0"/>
                </a:solidFill>
                <a:cs typeface="Arial" panose="020B0604020202020204" pitchFamily="34" charset="0"/>
              </a:rPr>
              <a:t>   </a:t>
            </a:r>
            <a:r>
              <a:rPr kumimoji="1" lang="en-US" b="0" i="0" u="sng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 of Dots</a:t>
            </a:r>
          </a:p>
          <a:p>
            <a:pPr marL="85725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1		4</a:t>
            </a:r>
          </a:p>
          <a:p>
            <a:pPr marL="85725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2		3</a:t>
            </a:r>
          </a:p>
          <a:p>
            <a:pPr marL="85725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3		2</a:t>
            </a:r>
          </a:p>
          <a:p>
            <a:pPr marL="85725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4		1</a:t>
            </a:r>
          </a:p>
          <a:p>
            <a:pPr marL="85725" marR="0" lvl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5		0</a:t>
            </a:r>
          </a:p>
        </p:txBody>
      </p:sp>
    </p:spTree>
    <p:extLst>
      <p:ext uri="{BB962C8B-B14F-4D97-AF65-F5344CB8AC3E}">
        <p14:creationId xmlns:p14="http://schemas.microsoft.com/office/powerpoint/2010/main" val="82273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7569-17A8-BF0B-4505-3DA3A851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06AD-D6EC-D80A-74C6-A9FC734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Answer: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line = 1; line &lt;= 5; line++)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(int j = 1; j &lt;= </a:t>
            </a: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(-1 * line + 5); 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(".");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System.out.println(</a:t>
            </a: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  <a:p>
            <a:endParaRPr lang="en-US" dirty="0"/>
          </a:p>
          <a:p>
            <a:r>
              <a:rPr lang="en-US" dirty="0"/>
              <a:t>Output: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....1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...2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..3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003E6-A44F-2BF0-57D2-A5228FE5D3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3840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7569-17A8-BF0B-4505-3DA3A851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06AD-D6EC-D80A-74C6-A9FC734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the output of the following nested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loops?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line = 1; line &lt;= 5; line++)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(int j = 1; j &lt;= (-1 * line + 5); 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(".");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k = 1; k &lt;= line; k++) {</a:t>
            </a:r>
          </a:p>
          <a:p>
            <a:pPr marL="361950" lvl="0" indent="0">
              <a:buNone/>
              <a:defRPr/>
            </a:pP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System.out.println();</a:t>
            </a:r>
          </a:p>
          <a:p>
            <a:pPr marL="361950" lvl="0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lvl="0" indent="0">
              <a:buNone/>
              <a:defRPr/>
            </a:pPr>
            <a:endParaRPr lang="en-US" dirty="0"/>
          </a:p>
          <a:p>
            <a:r>
              <a:rPr lang="en-US" dirty="0"/>
              <a:t>Answer: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....1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...22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..333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.4444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55555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003E6-A44F-2BF0-57D2-A5228FE5D3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4306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C7569-17A8-BF0B-4505-3DA3A8513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Pattern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A06AD-D6EC-D80A-74C6-A9FC73443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Modify the previous code to produce this output: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....1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...2.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..3..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.4...</a:t>
            </a:r>
          </a:p>
          <a:p>
            <a:pPr marL="714375" indent="0">
              <a:buNone/>
              <a:defRPr/>
            </a:pPr>
            <a:r>
              <a:rPr lang="en-US" sz="20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5....</a:t>
            </a:r>
          </a:p>
          <a:p>
            <a:pPr marL="361950" lvl="0" indent="0">
              <a:buNone/>
              <a:defRPr/>
            </a:pPr>
            <a:endParaRPr lang="en-US" dirty="0"/>
          </a:p>
          <a:p>
            <a:r>
              <a:rPr lang="en-US" dirty="0"/>
              <a:t>Answer: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line = 1; line &lt;= 5; line++) {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(int j = 1; j &lt;= (-1 * line + 5); </a:t>
            </a:r>
            <a:r>
              <a:rPr lang="en-US" sz="22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(".");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(line);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 (int k = 1; k &lt;= line-1; k++) {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2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(".");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200" dirty="0" err="1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60363" lvl="0" indent="0">
              <a:buNone/>
              <a:defRPr/>
            </a:pPr>
            <a:r>
              <a:rPr lang="en-US" sz="2200" dirty="0">
                <a:solidFill>
                  <a:srgbClr val="3366FF">
                    <a:lumMod val="75000"/>
                  </a:srgb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  <a:p>
            <a:pPr marL="714375" indent="0">
              <a:buNone/>
              <a:defRPr/>
            </a:pPr>
            <a:endParaRPr lang="en-US" sz="2000" dirty="0">
              <a:solidFill>
                <a:srgbClr val="3366FF">
                  <a:lumMod val="75000"/>
                </a:srgb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003E6-A44F-2BF0-57D2-A5228FE5D3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8004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5AE6A9A-89A2-E47A-7956-8D3277CF32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Procedural Programming Paradigm</a:t>
            </a:r>
            <a:endParaRPr lang="tr-TR" alt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ABF4E-66A3-88B8-C7EF-D935F94B6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 It can be demonstrated that a programming language is general purpose (</a:t>
            </a:r>
            <a:r>
              <a:rPr lang="en-US" dirty="0" err="1"/>
              <a:t>i.e.can</a:t>
            </a:r>
            <a:r>
              <a:rPr lang="en-US" dirty="0"/>
              <a:t> perform any computable calculation) provided it exhibits 3 characteristics:</a:t>
            </a:r>
          </a:p>
          <a:p>
            <a:pPr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Sequence: </a:t>
            </a:r>
          </a:p>
          <a:p>
            <a:pPr lvl="2">
              <a:defRPr/>
            </a:pPr>
            <a:r>
              <a:rPr lang="en-US" dirty="0"/>
              <a:t>processes one instruction after another, until all instructions have been executed.</a:t>
            </a:r>
          </a:p>
          <a:p>
            <a:pPr lvl="3">
              <a:defRPr/>
            </a:pPr>
            <a:r>
              <a:rPr lang="en-US" dirty="0"/>
              <a:t>linear statements</a:t>
            </a:r>
          </a:p>
          <a:p>
            <a:pPr lvl="1">
              <a:defRPr/>
            </a:pPr>
            <a:r>
              <a:rPr lang="en-US" dirty="0"/>
              <a:t>Alternation (also called selection): </a:t>
            </a:r>
          </a:p>
          <a:p>
            <a:pPr lvl="2">
              <a:defRPr/>
            </a:pPr>
            <a:r>
              <a:rPr lang="en-US" dirty="0"/>
              <a:t>selects one execution path from a set of alternatives.</a:t>
            </a:r>
          </a:p>
          <a:p>
            <a:pPr lvl="3">
              <a:defRPr/>
            </a:pPr>
            <a:r>
              <a:rPr lang="en-US" dirty="0"/>
              <a:t>conditionals</a:t>
            </a:r>
          </a:p>
          <a:p>
            <a:pPr lvl="1">
              <a:defRPr/>
            </a:pPr>
            <a:r>
              <a:rPr lang="en-US" dirty="0"/>
              <a:t>Repetition (also called iteration): </a:t>
            </a:r>
          </a:p>
          <a:p>
            <a:pPr lvl="2">
              <a:defRPr/>
            </a:pPr>
            <a:r>
              <a:rPr lang="en-US" dirty="0"/>
              <a:t>repeatedly executes some code whilst some condition persists.</a:t>
            </a:r>
          </a:p>
          <a:p>
            <a:pPr lvl="3">
              <a:defRPr/>
            </a:pPr>
            <a:r>
              <a:rPr lang="en-US" dirty="0"/>
              <a:t>loops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0F2B86E-D8DB-828A-8DBA-249C0EA1C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C0826F76-433E-4F55-BA45-4422173121A7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5</a:t>
            </a:fld>
            <a:endParaRPr kumimoji="0" lang="en-US" altLang="tr-TR" sz="900"/>
          </a:p>
        </p:txBody>
      </p:sp>
    </p:spTree>
    <p:extLst>
      <p:ext uri="{BB962C8B-B14F-4D97-AF65-F5344CB8AC3E}">
        <p14:creationId xmlns:p14="http://schemas.microsoft.com/office/powerpoint/2010/main" val="1311079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D966B-C2A7-0216-49EC-EA0AF825F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Three Basic Constructs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503C0-893F-F3C9-3EBC-DFE71C315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3C11B-FDE6-7C38-13E6-A4B35694CF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D956CA9-FF4C-0542-E6CB-8941A30C278D}"/>
              </a:ext>
            </a:extLst>
          </p:cNvPr>
          <p:cNvGrpSpPr/>
          <p:nvPr/>
        </p:nvGrpSpPr>
        <p:grpSpPr>
          <a:xfrm>
            <a:off x="1295400" y="1384300"/>
            <a:ext cx="7221538" cy="4983163"/>
            <a:chOff x="1295400" y="1384300"/>
            <a:chExt cx="7221538" cy="4983163"/>
          </a:xfrm>
        </p:grpSpPr>
        <p:sp>
          <p:nvSpPr>
            <p:cNvPr id="6" name="AutoShape 5">
              <a:extLst>
                <a:ext uri="{FF2B5EF4-FFF2-40B4-BE49-F238E27FC236}">
                  <a16:creationId xmlns:a16="http://schemas.microsoft.com/office/drawing/2014/main" id="{5B480E2A-0B9B-ECB8-D141-94D0F37FA94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295400" y="1384300"/>
              <a:ext cx="7221538" cy="4983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7" name="Group 63">
              <a:extLst>
                <a:ext uri="{FF2B5EF4-FFF2-40B4-BE49-F238E27FC236}">
                  <a16:creationId xmlns:a16="http://schemas.microsoft.com/office/drawing/2014/main" id="{DD89769A-E35A-4352-C8AD-E219583ECD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7975" y="1487488"/>
              <a:ext cx="863600" cy="1311276"/>
              <a:chOff x="2594" y="937"/>
              <a:chExt cx="544" cy="826"/>
            </a:xfrm>
          </p:grpSpPr>
          <p:sp>
            <p:nvSpPr>
              <p:cNvPr id="61" name="Rectangle 7">
                <a:extLst>
                  <a:ext uri="{FF2B5EF4-FFF2-40B4-BE49-F238E27FC236}">
                    <a16:creationId xmlns:a16="http://schemas.microsoft.com/office/drawing/2014/main" id="{AD1D8F1B-EAEF-BFE3-0EB7-34DEBFE8A8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4" y="1147"/>
                <a:ext cx="544" cy="41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 dirty="0"/>
              </a:p>
            </p:txBody>
          </p:sp>
          <p:sp>
            <p:nvSpPr>
              <p:cNvPr id="62" name="Rectangle 8">
                <a:extLst>
                  <a:ext uri="{FF2B5EF4-FFF2-40B4-BE49-F238E27FC236}">
                    <a16:creationId xmlns:a16="http://schemas.microsoft.com/office/drawing/2014/main" id="{0CE9E385-E091-9ACD-6534-08D4282050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0" y="1284"/>
                <a:ext cx="242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400">
                    <a:solidFill>
                      <a:srgbClr val="000000"/>
                    </a:solidFill>
                  </a:rPr>
                  <a:t>Task</a:t>
                </a:r>
                <a:endParaRPr lang="tr-TR" altLang="tr-TR"/>
              </a:p>
            </p:txBody>
          </p:sp>
          <p:sp>
            <p:nvSpPr>
              <p:cNvPr id="63" name="Line 9">
                <a:extLst>
                  <a:ext uri="{FF2B5EF4-FFF2-40B4-BE49-F238E27FC236}">
                    <a16:creationId xmlns:a16="http://schemas.microsoft.com/office/drawing/2014/main" id="{D1D4245F-C0C4-BE12-582E-8079DE84C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57" y="937"/>
                <a:ext cx="1" cy="1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4" name="Freeform 10">
                <a:extLst>
                  <a:ext uri="{FF2B5EF4-FFF2-40B4-BE49-F238E27FC236}">
                    <a16:creationId xmlns:a16="http://schemas.microsoft.com/office/drawing/2014/main" id="{7B06CE66-1997-67BC-7974-BF3F8A1DB8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7" y="1087"/>
                <a:ext cx="42" cy="60"/>
              </a:xfrm>
              <a:custGeom>
                <a:avLst/>
                <a:gdLst>
                  <a:gd name="T0" fmla="*/ 42 w 42"/>
                  <a:gd name="T1" fmla="*/ 0 h 60"/>
                  <a:gd name="T2" fmla="*/ 24 w 42"/>
                  <a:gd name="T3" fmla="*/ 60 h 60"/>
                  <a:gd name="T4" fmla="*/ 0 w 42"/>
                  <a:gd name="T5" fmla="*/ 0 h 60"/>
                  <a:gd name="T6" fmla="*/ 42 w 42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0">
                    <a:moveTo>
                      <a:pt x="42" y="0"/>
                    </a:moveTo>
                    <a:lnTo>
                      <a:pt x="24" y="60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5" name="Line 11">
                <a:extLst>
                  <a:ext uri="{FF2B5EF4-FFF2-40B4-BE49-F238E27FC236}">
                    <a16:creationId xmlns:a16="http://schemas.microsoft.com/office/drawing/2014/main" id="{8DDA898D-A175-A738-A24F-3F9FA678AA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5" y="1554"/>
                <a:ext cx="1" cy="1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6" name="Freeform 12">
                <a:extLst>
                  <a:ext uri="{FF2B5EF4-FFF2-40B4-BE49-F238E27FC236}">
                    <a16:creationId xmlns:a16="http://schemas.microsoft.com/office/drawing/2014/main" id="{B781EF28-4ABC-D782-D449-7639D446CF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1697"/>
                <a:ext cx="42" cy="66"/>
              </a:xfrm>
              <a:custGeom>
                <a:avLst/>
                <a:gdLst>
                  <a:gd name="T0" fmla="*/ 42 w 42"/>
                  <a:gd name="T1" fmla="*/ 0 h 66"/>
                  <a:gd name="T2" fmla="*/ 24 w 42"/>
                  <a:gd name="T3" fmla="*/ 66 h 66"/>
                  <a:gd name="T4" fmla="*/ 0 w 42"/>
                  <a:gd name="T5" fmla="*/ 0 h 66"/>
                  <a:gd name="T6" fmla="*/ 42 w 42"/>
                  <a:gd name="T7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6">
                    <a:moveTo>
                      <a:pt x="42" y="0"/>
                    </a:moveTo>
                    <a:lnTo>
                      <a:pt x="24" y="66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" name="Group 64">
              <a:extLst>
                <a:ext uri="{FF2B5EF4-FFF2-40B4-BE49-F238E27FC236}">
                  <a16:creationId xmlns:a16="http://schemas.microsoft.com/office/drawing/2014/main" id="{F6B3D31E-A47D-01B8-E73C-E2C74AB14D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19225" y="3824288"/>
              <a:ext cx="1082675" cy="1831975"/>
              <a:chOff x="894" y="2409"/>
              <a:chExt cx="682" cy="1154"/>
            </a:xfrm>
          </p:grpSpPr>
          <p:sp>
            <p:nvSpPr>
              <p:cNvPr id="51" name="Rectangle 13">
                <a:extLst>
                  <a:ext uri="{FF2B5EF4-FFF2-40B4-BE49-F238E27FC236}">
                    <a16:creationId xmlns:a16="http://schemas.microsoft.com/office/drawing/2014/main" id="{C9B84D94-2086-1F92-9F2A-BC0026D704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4" y="2618"/>
                <a:ext cx="682" cy="2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2" name="Rectangle 14">
                <a:extLst>
                  <a:ext uri="{FF2B5EF4-FFF2-40B4-BE49-F238E27FC236}">
                    <a16:creationId xmlns:a16="http://schemas.microsoft.com/office/drawing/2014/main" id="{93E56F73-D443-6FAB-03DA-B7507D8D75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3" y="2683"/>
                <a:ext cx="497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400">
                    <a:solidFill>
                      <a:srgbClr val="000000"/>
                    </a:solidFill>
                  </a:rPr>
                  <a:t>Subtask 1</a:t>
                </a:r>
                <a:endParaRPr lang="tr-TR" altLang="tr-TR"/>
              </a:p>
            </p:txBody>
          </p:sp>
          <p:sp>
            <p:nvSpPr>
              <p:cNvPr id="53" name="Line 15">
                <a:extLst>
                  <a:ext uri="{FF2B5EF4-FFF2-40B4-BE49-F238E27FC236}">
                    <a16:creationId xmlns:a16="http://schemas.microsoft.com/office/drawing/2014/main" id="{8187119A-3FDB-B122-DA6A-1BB05A4E59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5" y="2409"/>
                <a:ext cx="1" cy="14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4" name="Freeform 16">
                <a:extLst>
                  <a:ext uri="{FF2B5EF4-FFF2-40B4-BE49-F238E27FC236}">
                    <a16:creationId xmlns:a16="http://schemas.microsoft.com/office/drawing/2014/main" id="{7A806070-9053-6C9B-5655-638EBF0327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" y="2552"/>
                <a:ext cx="42" cy="66"/>
              </a:xfrm>
              <a:custGeom>
                <a:avLst/>
                <a:gdLst>
                  <a:gd name="T0" fmla="*/ 42 w 42"/>
                  <a:gd name="T1" fmla="*/ 0 h 66"/>
                  <a:gd name="T2" fmla="*/ 24 w 42"/>
                  <a:gd name="T3" fmla="*/ 66 h 66"/>
                  <a:gd name="T4" fmla="*/ 0 w 42"/>
                  <a:gd name="T5" fmla="*/ 0 h 66"/>
                  <a:gd name="T6" fmla="*/ 42 w 42"/>
                  <a:gd name="T7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6">
                    <a:moveTo>
                      <a:pt x="42" y="0"/>
                    </a:moveTo>
                    <a:lnTo>
                      <a:pt x="24" y="66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5" name="Line 17">
                <a:extLst>
                  <a:ext uri="{FF2B5EF4-FFF2-40B4-BE49-F238E27FC236}">
                    <a16:creationId xmlns:a16="http://schemas.microsoft.com/office/drawing/2014/main" id="{BC485838-FA9F-07B8-3FFD-70BA8E56D7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5" y="2887"/>
                <a:ext cx="1" cy="14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6" name="Freeform 18">
                <a:extLst>
                  <a:ext uri="{FF2B5EF4-FFF2-40B4-BE49-F238E27FC236}">
                    <a16:creationId xmlns:a16="http://schemas.microsoft.com/office/drawing/2014/main" id="{6890DB70-5A82-DFC7-A5FB-C84B1E571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" y="3024"/>
                <a:ext cx="42" cy="66"/>
              </a:xfrm>
              <a:custGeom>
                <a:avLst/>
                <a:gdLst>
                  <a:gd name="T0" fmla="*/ 42 w 42"/>
                  <a:gd name="T1" fmla="*/ 0 h 66"/>
                  <a:gd name="T2" fmla="*/ 24 w 42"/>
                  <a:gd name="T3" fmla="*/ 66 h 66"/>
                  <a:gd name="T4" fmla="*/ 0 w 42"/>
                  <a:gd name="T5" fmla="*/ 0 h 66"/>
                  <a:gd name="T6" fmla="*/ 42 w 42"/>
                  <a:gd name="T7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6">
                    <a:moveTo>
                      <a:pt x="42" y="0"/>
                    </a:moveTo>
                    <a:lnTo>
                      <a:pt x="24" y="66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" name="Rectangle 19">
                <a:extLst>
                  <a:ext uri="{FF2B5EF4-FFF2-40B4-BE49-F238E27FC236}">
                    <a16:creationId xmlns:a16="http://schemas.microsoft.com/office/drawing/2014/main" id="{810A6F32-7E10-FAB5-E52E-A2C63B8497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4" y="3090"/>
                <a:ext cx="682" cy="2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8" name="Rectangle 20">
                <a:extLst>
                  <a:ext uri="{FF2B5EF4-FFF2-40B4-BE49-F238E27FC236}">
                    <a16:creationId xmlns:a16="http://schemas.microsoft.com/office/drawing/2014/main" id="{A7F605FE-4EC1-0B47-78E9-B6D2A1B442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3" y="3156"/>
                <a:ext cx="497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400">
                    <a:solidFill>
                      <a:srgbClr val="000000"/>
                    </a:solidFill>
                  </a:rPr>
                  <a:t>Subtask 2</a:t>
                </a:r>
                <a:endParaRPr lang="tr-TR" altLang="tr-TR"/>
              </a:p>
            </p:txBody>
          </p:sp>
          <p:sp>
            <p:nvSpPr>
              <p:cNvPr id="59" name="Line 21">
                <a:extLst>
                  <a:ext uri="{FF2B5EF4-FFF2-40B4-BE49-F238E27FC236}">
                    <a16:creationId xmlns:a16="http://schemas.microsoft.com/office/drawing/2014/main" id="{96CD3EDF-6509-2A19-F644-7EF38A2C5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35" y="3359"/>
                <a:ext cx="1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60" name="Freeform 22">
                <a:extLst>
                  <a:ext uri="{FF2B5EF4-FFF2-40B4-BE49-F238E27FC236}">
                    <a16:creationId xmlns:a16="http://schemas.microsoft.com/office/drawing/2014/main" id="{0826A76D-EDB4-EE64-C937-1B267AF5D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11" y="3497"/>
                <a:ext cx="42" cy="66"/>
              </a:xfrm>
              <a:custGeom>
                <a:avLst/>
                <a:gdLst>
                  <a:gd name="T0" fmla="*/ 42 w 42"/>
                  <a:gd name="T1" fmla="*/ 0 h 66"/>
                  <a:gd name="T2" fmla="*/ 24 w 42"/>
                  <a:gd name="T3" fmla="*/ 66 h 66"/>
                  <a:gd name="T4" fmla="*/ 0 w 42"/>
                  <a:gd name="T5" fmla="*/ 0 h 66"/>
                  <a:gd name="T6" fmla="*/ 42 w 42"/>
                  <a:gd name="T7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6">
                    <a:moveTo>
                      <a:pt x="42" y="0"/>
                    </a:moveTo>
                    <a:lnTo>
                      <a:pt x="24" y="66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9" name="Rectangle 53">
              <a:extLst>
                <a:ext uri="{FF2B5EF4-FFF2-40B4-BE49-F238E27FC236}">
                  <a16:creationId xmlns:a16="http://schemas.microsoft.com/office/drawing/2014/main" id="{B119399F-088C-C705-810F-92B87203B2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1450" y="6062663"/>
              <a:ext cx="1093788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tr-TR" altLang="tr-TR" sz="1700" b="1" i="1">
                  <a:solidFill>
                    <a:srgbClr val="CE0000"/>
                  </a:solidFill>
                </a:rPr>
                <a:t>Sequential</a:t>
              </a:r>
              <a:endParaRPr lang="tr-TR" altLang="tr-TR"/>
            </a:p>
          </p:txBody>
        </p:sp>
        <p:sp>
          <p:nvSpPr>
            <p:cNvPr id="10" name="Rectangle 54">
              <a:extLst>
                <a:ext uri="{FF2B5EF4-FFF2-40B4-BE49-F238E27FC236}">
                  <a16:creationId xmlns:a16="http://schemas.microsoft.com/office/drawing/2014/main" id="{A947F8B0-F163-DDCD-1FC9-94EDFCE03F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1775" y="6062663"/>
              <a:ext cx="1187450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tr-TR" altLang="tr-TR" sz="1700" b="1" i="1" dirty="0">
                  <a:solidFill>
                    <a:srgbClr val="CE0000"/>
                  </a:solidFill>
                </a:rPr>
                <a:t>Conditional</a:t>
              </a:r>
              <a:endParaRPr lang="tr-TR" altLang="tr-TR" dirty="0"/>
            </a:p>
          </p:txBody>
        </p:sp>
        <p:sp>
          <p:nvSpPr>
            <p:cNvPr id="11" name="Rectangle 55">
              <a:extLst>
                <a:ext uri="{FF2B5EF4-FFF2-40B4-BE49-F238E27FC236}">
                  <a16:creationId xmlns:a16="http://schemas.microsoft.com/office/drawing/2014/main" id="{6E1DBBBB-43B9-A58E-BE31-204E3413D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23100" y="6062663"/>
              <a:ext cx="830263" cy="258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tr-TR" altLang="tr-TR" sz="1700" b="1" i="1">
                  <a:solidFill>
                    <a:srgbClr val="CE0000"/>
                  </a:solidFill>
                </a:rPr>
                <a:t>Iterative</a:t>
              </a:r>
              <a:endParaRPr lang="tr-TR" altLang="tr-TR"/>
            </a:p>
          </p:txBody>
        </p:sp>
        <p:sp>
          <p:nvSpPr>
            <p:cNvPr id="12" name="Freeform 56">
              <a:extLst>
                <a:ext uri="{FF2B5EF4-FFF2-40B4-BE49-F238E27FC236}">
                  <a16:creationId xmlns:a16="http://schemas.microsoft.com/office/drawing/2014/main" id="{5A1A3520-F100-2FB5-BF87-F962CFD8D7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7600" y="2732088"/>
              <a:ext cx="1339850" cy="901700"/>
            </a:xfrm>
            <a:custGeom>
              <a:avLst/>
              <a:gdLst>
                <a:gd name="T0" fmla="*/ 0 w 844"/>
                <a:gd name="T1" fmla="*/ 514 h 568"/>
                <a:gd name="T2" fmla="*/ 186 w 844"/>
                <a:gd name="T3" fmla="*/ 568 h 568"/>
                <a:gd name="T4" fmla="*/ 144 w 844"/>
                <a:gd name="T5" fmla="*/ 490 h 568"/>
                <a:gd name="T6" fmla="*/ 844 w 844"/>
                <a:gd name="T7" fmla="*/ 78 h 568"/>
                <a:gd name="T8" fmla="*/ 796 w 844"/>
                <a:gd name="T9" fmla="*/ 0 h 568"/>
                <a:gd name="T10" fmla="*/ 96 w 844"/>
                <a:gd name="T11" fmla="*/ 407 h 568"/>
                <a:gd name="T12" fmla="*/ 48 w 844"/>
                <a:gd name="T13" fmla="*/ 329 h 568"/>
                <a:gd name="T14" fmla="*/ 0 w 844"/>
                <a:gd name="T15" fmla="*/ 514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4" h="568">
                  <a:moveTo>
                    <a:pt x="0" y="514"/>
                  </a:moveTo>
                  <a:lnTo>
                    <a:pt x="186" y="568"/>
                  </a:lnTo>
                  <a:lnTo>
                    <a:pt x="144" y="490"/>
                  </a:lnTo>
                  <a:lnTo>
                    <a:pt x="844" y="78"/>
                  </a:lnTo>
                  <a:lnTo>
                    <a:pt x="796" y="0"/>
                  </a:lnTo>
                  <a:lnTo>
                    <a:pt x="96" y="407"/>
                  </a:lnTo>
                  <a:lnTo>
                    <a:pt x="48" y="329"/>
                  </a:lnTo>
                  <a:lnTo>
                    <a:pt x="0" y="514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Freeform 57">
              <a:extLst>
                <a:ext uri="{FF2B5EF4-FFF2-40B4-BE49-F238E27FC236}">
                  <a16:creationId xmlns:a16="http://schemas.microsoft.com/office/drawing/2014/main" id="{A97E6173-F40B-E071-E194-30EC5512AA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2550" y="2732088"/>
              <a:ext cx="1339850" cy="901700"/>
            </a:xfrm>
            <a:custGeom>
              <a:avLst/>
              <a:gdLst>
                <a:gd name="T0" fmla="*/ 844 w 844"/>
                <a:gd name="T1" fmla="*/ 514 h 568"/>
                <a:gd name="T2" fmla="*/ 659 w 844"/>
                <a:gd name="T3" fmla="*/ 568 h 568"/>
                <a:gd name="T4" fmla="*/ 700 w 844"/>
                <a:gd name="T5" fmla="*/ 490 h 568"/>
                <a:gd name="T6" fmla="*/ 0 w 844"/>
                <a:gd name="T7" fmla="*/ 78 h 568"/>
                <a:gd name="T8" fmla="*/ 48 w 844"/>
                <a:gd name="T9" fmla="*/ 0 h 568"/>
                <a:gd name="T10" fmla="*/ 748 w 844"/>
                <a:gd name="T11" fmla="*/ 407 h 568"/>
                <a:gd name="T12" fmla="*/ 790 w 844"/>
                <a:gd name="T13" fmla="*/ 329 h 568"/>
                <a:gd name="T14" fmla="*/ 844 w 844"/>
                <a:gd name="T15" fmla="*/ 514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4" h="568">
                  <a:moveTo>
                    <a:pt x="844" y="514"/>
                  </a:moveTo>
                  <a:lnTo>
                    <a:pt x="659" y="568"/>
                  </a:lnTo>
                  <a:lnTo>
                    <a:pt x="700" y="490"/>
                  </a:lnTo>
                  <a:lnTo>
                    <a:pt x="0" y="78"/>
                  </a:lnTo>
                  <a:lnTo>
                    <a:pt x="48" y="0"/>
                  </a:lnTo>
                  <a:lnTo>
                    <a:pt x="748" y="407"/>
                  </a:lnTo>
                  <a:lnTo>
                    <a:pt x="790" y="329"/>
                  </a:lnTo>
                  <a:lnTo>
                    <a:pt x="844" y="514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Freeform 58">
              <a:extLst>
                <a:ext uri="{FF2B5EF4-FFF2-40B4-BE49-F238E27FC236}">
                  <a16:creationId xmlns:a16="http://schemas.microsoft.com/office/drawing/2014/main" id="{59157FE4-76E7-598D-6E0F-2E3BB97A0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5463" y="2903538"/>
              <a:ext cx="438150" cy="539750"/>
            </a:xfrm>
            <a:custGeom>
              <a:avLst/>
              <a:gdLst>
                <a:gd name="T0" fmla="*/ 138 w 276"/>
                <a:gd name="T1" fmla="*/ 340 h 340"/>
                <a:gd name="T2" fmla="*/ 276 w 276"/>
                <a:gd name="T3" fmla="*/ 203 h 340"/>
                <a:gd name="T4" fmla="*/ 186 w 276"/>
                <a:gd name="T5" fmla="*/ 203 h 340"/>
                <a:gd name="T6" fmla="*/ 186 w 276"/>
                <a:gd name="T7" fmla="*/ 0 h 340"/>
                <a:gd name="T8" fmla="*/ 90 w 276"/>
                <a:gd name="T9" fmla="*/ 0 h 340"/>
                <a:gd name="T10" fmla="*/ 90 w 276"/>
                <a:gd name="T11" fmla="*/ 203 h 340"/>
                <a:gd name="T12" fmla="*/ 0 w 276"/>
                <a:gd name="T13" fmla="*/ 203 h 340"/>
                <a:gd name="T14" fmla="*/ 138 w 276"/>
                <a:gd name="T15" fmla="*/ 34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6" h="340">
                  <a:moveTo>
                    <a:pt x="138" y="340"/>
                  </a:moveTo>
                  <a:lnTo>
                    <a:pt x="276" y="203"/>
                  </a:lnTo>
                  <a:lnTo>
                    <a:pt x="186" y="203"/>
                  </a:lnTo>
                  <a:lnTo>
                    <a:pt x="186" y="0"/>
                  </a:lnTo>
                  <a:lnTo>
                    <a:pt x="90" y="0"/>
                  </a:lnTo>
                  <a:lnTo>
                    <a:pt x="90" y="203"/>
                  </a:lnTo>
                  <a:lnTo>
                    <a:pt x="0" y="203"/>
                  </a:lnTo>
                  <a:lnTo>
                    <a:pt x="138" y="340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15" name="Group 66">
              <a:extLst>
                <a:ext uri="{FF2B5EF4-FFF2-40B4-BE49-F238E27FC236}">
                  <a16:creationId xmlns:a16="http://schemas.microsoft.com/office/drawing/2014/main" id="{0B464680-5C52-96C3-7ABB-5CC74DDE45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07175" y="3548063"/>
              <a:ext cx="1833563" cy="2163762"/>
              <a:chOff x="4162" y="2235"/>
              <a:chExt cx="1155" cy="1363"/>
            </a:xfrm>
          </p:grpSpPr>
          <p:sp>
            <p:nvSpPr>
              <p:cNvPr id="36" name="Rectangle 40">
                <a:extLst>
                  <a:ext uri="{FF2B5EF4-FFF2-40B4-BE49-F238E27FC236}">
                    <a16:creationId xmlns:a16="http://schemas.microsoft.com/office/drawing/2014/main" id="{8A00DBDD-4D08-65AA-ABDB-63FC81C5E7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00" y="3120"/>
                <a:ext cx="682" cy="27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Rectangle 41">
                <a:extLst>
                  <a:ext uri="{FF2B5EF4-FFF2-40B4-BE49-F238E27FC236}">
                    <a16:creationId xmlns:a16="http://schemas.microsoft.com/office/drawing/2014/main" id="{ACF556F8-AEE5-EC04-30B8-B1C43B55B4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74" y="3186"/>
                <a:ext cx="404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400">
                    <a:solidFill>
                      <a:srgbClr val="000000"/>
                    </a:solidFill>
                  </a:rPr>
                  <a:t>Subtask</a:t>
                </a:r>
                <a:endParaRPr lang="tr-TR" altLang="tr-TR"/>
              </a:p>
            </p:txBody>
          </p:sp>
          <p:sp>
            <p:nvSpPr>
              <p:cNvPr id="38" name="Freeform 42">
                <a:extLst>
                  <a:ext uri="{FF2B5EF4-FFF2-40B4-BE49-F238E27FC236}">
                    <a16:creationId xmlns:a16="http://schemas.microsoft.com/office/drawing/2014/main" id="{B7DC741F-4F2A-4177-B7E1-2C254B0C05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0" y="2510"/>
                <a:ext cx="682" cy="407"/>
              </a:xfrm>
              <a:custGeom>
                <a:avLst/>
                <a:gdLst>
                  <a:gd name="T0" fmla="*/ 0 w 682"/>
                  <a:gd name="T1" fmla="*/ 204 h 407"/>
                  <a:gd name="T2" fmla="*/ 341 w 682"/>
                  <a:gd name="T3" fmla="*/ 0 h 407"/>
                  <a:gd name="T4" fmla="*/ 682 w 682"/>
                  <a:gd name="T5" fmla="*/ 204 h 407"/>
                  <a:gd name="T6" fmla="*/ 341 w 682"/>
                  <a:gd name="T7" fmla="*/ 407 h 407"/>
                  <a:gd name="T8" fmla="*/ 0 w 682"/>
                  <a:gd name="T9" fmla="*/ 204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2" h="407">
                    <a:moveTo>
                      <a:pt x="0" y="204"/>
                    </a:moveTo>
                    <a:lnTo>
                      <a:pt x="341" y="0"/>
                    </a:lnTo>
                    <a:lnTo>
                      <a:pt x="682" y="204"/>
                    </a:lnTo>
                    <a:lnTo>
                      <a:pt x="341" y="407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9" name="Rectangle 43">
                <a:extLst>
                  <a:ext uri="{FF2B5EF4-FFF2-40B4-BE49-F238E27FC236}">
                    <a16:creationId xmlns:a16="http://schemas.microsoft.com/office/drawing/2014/main" id="{C2787811-B4B3-6467-87A5-3BB72DFACA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6" y="2606"/>
                <a:ext cx="1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Test</a:t>
                </a:r>
                <a:endParaRPr lang="tr-TR" altLang="tr-TR"/>
              </a:p>
            </p:txBody>
          </p:sp>
          <p:sp>
            <p:nvSpPr>
              <p:cNvPr id="40" name="Rectangle 44">
                <a:extLst>
                  <a:ext uri="{FF2B5EF4-FFF2-40B4-BE49-F238E27FC236}">
                    <a16:creationId xmlns:a16="http://schemas.microsoft.com/office/drawing/2014/main" id="{203D5FC0-C5F7-4948-D826-5AF15AD86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8" y="2713"/>
                <a:ext cx="35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condition</a:t>
                </a:r>
                <a:endParaRPr lang="tr-TR" altLang="tr-TR"/>
              </a:p>
            </p:txBody>
          </p:sp>
          <p:sp>
            <p:nvSpPr>
              <p:cNvPr id="41" name="Line 45">
                <a:extLst>
                  <a:ext uri="{FF2B5EF4-FFF2-40B4-BE49-F238E27FC236}">
                    <a16:creationId xmlns:a16="http://schemas.microsoft.com/office/drawing/2014/main" id="{AAF4EFAF-372E-618D-A77E-AA6D6437F1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7" y="2235"/>
                <a:ext cx="1" cy="21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46">
                <a:extLst>
                  <a:ext uri="{FF2B5EF4-FFF2-40B4-BE49-F238E27FC236}">
                    <a16:creationId xmlns:a16="http://schemas.microsoft.com/office/drawing/2014/main" id="{7634E09E-5C1A-E167-7BA6-4CA8E4AA3A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7" y="2450"/>
                <a:ext cx="42" cy="60"/>
              </a:xfrm>
              <a:custGeom>
                <a:avLst/>
                <a:gdLst>
                  <a:gd name="T0" fmla="*/ 42 w 42"/>
                  <a:gd name="T1" fmla="*/ 0 h 60"/>
                  <a:gd name="T2" fmla="*/ 24 w 42"/>
                  <a:gd name="T3" fmla="*/ 60 h 60"/>
                  <a:gd name="T4" fmla="*/ 0 w 42"/>
                  <a:gd name="T5" fmla="*/ 0 h 60"/>
                  <a:gd name="T6" fmla="*/ 42 w 42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0">
                    <a:moveTo>
                      <a:pt x="42" y="0"/>
                    </a:moveTo>
                    <a:lnTo>
                      <a:pt x="24" y="60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47">
                <a:extLst>
                  <a:ext uri="{FF2B5EF4-FFF2-40B4-BE49-F238E27FC236}">
                    <a16:creationId xmlns:a16="http://schemas.microsoft.com/office/drawing/2014/main" id="{68FEF443-9879-3CF0-35E0-10F367BD9F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2" y="2714"/>
                <a:ext cx="203" cy="849"/>
              </a:xfrm>
              <a:custGeom>
                <a:avLst/>
                <a:gdLst>
                  <a:gd name="T0" fmla="*/ 0 w 203"/>
                  <a:gd name="T1" fmla="*/ 0 h 849"/>
                  <a:gd name="T2" fmla="*/ 203 w 203"/>
                  <a:gd name="T3" fmla="*/ 0 h 849"/>
                  <a:gd name="T4" fmla="*/ 203 w 203"/>
                  <a:gd name="T5" fmla="*/ 849 h 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3" h="849">
                    <a:moveTo>
                      <a:pt x="0" y="0"/>
                    </a:moveTo>
                    <a:lnTo>
                      <a:pt x="203" y="0"/>
                    </a:lnTo>
                    <a:lnTo>
                      <a:pt x="203" y="849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48">
                <a:extLst>
                  <a:ext uri="{FF2B5EF4-FFF2-40B4-BE49-F238E27FC236}">
                    <a16:creationId xmlns:a16="http://schemas.microsoft.com/office/drawing/2014/main" id="{36C69800-2EE9-3E38-3CCD-785557EAE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1" y="3557"/>
                <a:ext cx="42" cy="41"/>
              </a:xfrm>
              <a:custGeom>
                <a:avLst/>
                <a:gdLst>
                  <a:gd name="T0" fmla="*/ 42 w 42"/>
                  <a:gd name="T1" fmla="*/ 0 h 41"/>
                  <a:gd name="T2" fmla="*/ 24 w 42"/>
                  <a:gd name="T3" fmla="*/ 41 h 41"/>
                  <a:gd name="T4" fmla="*/ 0 w 42"/>
                  <a:gd name="T5" fmla="*/ 0 h 41"/>
                  <a:gd name="T6" fmla="*/ 42 w 42"/>
                  <a:gd name="T7" fmla="*/ 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1">
                    <a:moveTo>
                      <a:pt x="42" y="0"/>
                    </a:moveTo>
                    <a:lnTo>
                      <a:pt x="24" y="41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Line 49">
                <a:extLst>
                  <a:ext uri="{FF2B5EF4-FFF2-40B4-BE49-F238E27FC236}">
                    <a16:creationId xmlns:a16="http://schemas.microsoft.com/office/drawing/2014/main" id="{0CF7322C-D6C6-09E3-1033-24110C6979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38" y="2910"/>
                <a:ext cx="1" cy="18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6" name="Freeform 50">
                <a:extLst>
                  <a:ext uri="{FF2B5EF4-FFF2-40B4-BE49-F238E27FC236}">
                    <a16:creationId xmlns:a16="http://schemas.microsoft.com/office/drawing/2014/main" id="{91099EFF-30A6-C627-65C2-C75598BA3F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7" y="3060"/>
                <a:ext cx="42" cy="60"/>
              </a:xfrm>
              <a:custGeom>
                <a:avLst/>
                <a:gdLst>
                  <a:gd name="T0" fmla="*/ 42 w 42"/>
                  <a:gd name="T1" fmla="*/ 0 h 60"/>
                  <a:gd name="T2" fmla="*/ 24 w 42"/>
                  <a:gd name="T3" fmla="*/ 60 h 60"/>
                  <a:gd name="T4" fmla="*/ 0 w 42"/>
                  <a:gd name="T5" fmla="*/ 0 h 60"/>
                  <a:gd name="T6" fmla="*/ 42 w 42"/>
                  <a:gd name="T7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0">
                    <a:moveTo>
                      <a:pt x="42" y="0"/>
                    </a:moveTo>
                    <a:lnTo>
                      <a:pt x="24" y="60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7" name="Freeform 51">
                <a:extLst>
                  <a:ext uri="{FF2B5EF4-FFF2-40B4-BE49-F238E27FC236}">
                    <a16:creationId xmlns:a16="http://schemas.microsoft.com/office/drawing/2014/main" id="{12E1DD76-D1BE-E151-51AF-D24BBDF775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2" y="2373"/>
                <a:ext cx="479" cy="1225"/>
              </a:xfrm>
              <a:custGeom>
                <a:avLst/>
                <a:gdLst>
                  <a:gd name="T0" fmla="*/ 479 w 479"/>
                  <a:gd name="T1" fmla="*/ 1022 h 1225"/>
                  <a:gd name="T2" fmla="*/ 479 w 479"/>
                  <a:gd name="T3" fmla="*/ 1225 h 1225"/>
                  <a:gd name="T4" fmla="*/ 0 w 479"/>
                  <a:gd name="T5" fmla="*/ 1225 h 1225"/>
                  <a:gd name="T6" fmla="*/ 0 w 479"/>
                  <a:gd name="T7" fmla="*/ 0 h 1225"/>
                  <a:gd name="T8" fmla="*/ 443 w 479"/>
                  <a:gd name="T9" fmla="*/ 0 h 1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9" h="1225">
                    <a:moveTo>
                      <a:pt x="479" y="1022"/>
                    </a:moveTo>
                    <a:lnTo>
                      <a:pt x="479" y="1225"/>
                    </a:lnTo>
                    <a:lnTo>
                      <a:pt x="0" y="1225"/>
                    </a:lnTo>
                    <a:lnTo>
                      <a:pt x="0" y="0"/>
                    </a:lnTo>
                    <a:lnTo>
                      <a:pt x="443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8" name="Freeform 52">
                <a:extLst>
                  <a:ext uri="{FF2B5EF4-FFF2-40B4-BE49-F238E27FC236}">
                    <a16:creationId xmlns:a16="http://schemas.microsoft.com/office/drawing/2014/main" id="{C977DA78-25FE-2ED8-EA05-0DE28085F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9" y="2355"/>
                <a:ext cx="42" cy="42"/>
              </a:xfrm>
              <a:custGeom>
                <a:avLst/>
                <a:gdLst>
                  <a:gd name="T0" fmla="*/ 0 w 42"/>
                  <a:gd name="T1" fmla="*/ 0 h 42"/>
                  <a:gd name="T2" fmla="*/ 42 w 42"/>
                  <a:gd name="T3" fmla="*/ 18 h 42"/>
                  <a:gd name="T4" fmla="*/ 0 w 42"/>
                  <a:gd name="T5" fmla="*/ 42 h 42"/>
                  <a:gd name="T6" fmla="*/ 0 w 42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2">
                    <a:moveTo>
                      <a:pt x="0" y="0"/>
                    </a:moveTo>
                    <a:lnTo>
                      <a:pt x="42" y="18"/>
                    </a:lnTo>
                    <a:lnTo>
                      <a:pt x="0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" name="Rectangle 60">
                <a:extLst>
                  <a:ext uri="{FF2B5EF4-FFF2-40B4-BE49-F238E27FC236}">
                    <a16:creationId xmlns:a16="http://schemas.microsoft.com/office/drawing/2014/main" id="{39519D42-8F5D-411A-FD1E-2E4782E22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0" y="2928"/>
                <a:ext cx="18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 dirty="0">
                    <a:solidFill>
                      <a:srgbClr val="000000"/>
                    </a:solidFill>
                  </a:rPr>
                  <a:t>True</a:t>
                </a:r>
                <a:endParaRPr lang="tr-TR" altLang="tr-TR" dirty="0"/>
              </a:p>
            </p:txBody>
          </p:sp>
          <p:sp>
            <p:nvSpPr>
              <p:cNvPr id="50" name="Rectangle 61">
                <a:extLst>
                  <a:ext uri="{FF2B5EF4-FFF2-40B4-BE49-F238E27FC236}">
                    <a16:creationId xmlns:a16="http://schemas.microsoft.com/office/drawing/2014/main" id="{DECB3F51-B44D-FD44-3641-2D9E670B9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01" y="2588"/>
                <a:ext cx="21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False</a:t>
                </a:r>
                <a:endParaRPr lang="tr-TR" altLang="tr-TR"/>
              </a:p>
            </p:txBody>
          </p:sp>
        </p:grpSp>
        <p:grpSp>
          <p:nvGrpSpPr>
            <p:cNvPr id="16" name="Group 65">
              <a:extLst>
                <a:ext uri="{FF2B5EF4-FFF2-40B4-BE49-F238E27FC236}">
                  <a16:creationId xmlns:a16="http://schemas.microsoft.com/office/drawing/2014/main" id="{F3D76AF7-F9D4-1B4B-3C74-571AEE6DF6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48013" y="3548063"/>
              <a:ext cx="2813050" cy="2268537"/>
              <a:chOff x="1983" y="2235"/>
              <a:chExt cx="1772" cy="1429"/>
            </a:xfrm>
          </p:grpSpPr>
          <p:sp>
            <p:nvSpPr>
              <p:cNvPr id="17" name="Rectangle 23">
                <a:extLst>
                  <a:ext uri="{FF2B5EF4-FFF2-40B4-BE49-F238E27FC236}">
                    <a16:creationId xmlns:a16="http://schemas.microsoft.com/office/drawing/2014/main" id="{51E2168D-B059-C196-874B-A6C63FF65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3" y="2989"/>
                <a:ext cx="683" cy="2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8" name="Rectangle 24">
                <a:extLst>
                  <a:ext uri="{FF2B5EF4-FFF2-40B4-BE49-F238E27FC236}">
                    <a16:creationId xmlns:a16="http://schemas.microsoft.com/office/drawing/2014/main" id="{401B4189-5D48-264D-1A97-4A8E90F9A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2" y="3054"/>
                <a:ext cx="497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400">
                    <a:solidFill>
                      <a:srgbClr val="000000"/>
                    </a:solidFill>
                  </a:rPr>
                  <a:t>Subtask 1</a:t>
                </a:r>
                <a:endParaRPr lang="tr-TR" altLang="tr-TR"/>
              </a:p>
            </p:txBody>
          </p:sp>
          <p:sp>
            <p:nvSpPr>
              <p:cNvPr id="19" name="Rectangle 25">
                <a:extLst>
                  <a:ext uri="{FF2B5EF4-FFF2-40B4-BE49-F238E27FC236}">
                    <a16:creationId xmlns:a16="http://schemas.microsoft.com/office/drawing/2014/main" id="{E172C923-0C15-2CA6-3067-FE4654C60F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3" y="2989"/>
                <a:ext cx="682" cy="269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0" name="Rectangle 26">
                <a:extLst>
                  <a:ext uri="{FF2B5EF4-FFF2-40B4-BE49-F238E27FC236}">
                    <a16:creationId xmlns:a16="http://schemas.microsoft.com/office/drawing/2014/main" id="{16AC62DF-8F2F-7115-6D41-780E2054A2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1" y="3054"/>
                <a:ext cx="497" cy="1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400" dirty="0">
                    <a:solidFill>
                      <a:srgbClr val="000000"/>
                    </a:solidFill>
                  </a:rPr>
                  <a:t>Subtask 2</a:t>
                </a:r>
                <a:endParaRPr lang="tr-TR" altLang="tr-TR" dirty="0"/>
              </a:p>
            </p:txBody>
          </p:sp>
          <p:sp>
            <p:nvSpPr>
              <p:cNvPr id="21" name="Freeform 27">
                <a:extLst>
                  <a:ext uri="{FF2B5EF4-FFF2-40B4-BE49-F238E27FC236}">
                    <a16:creationId xmlns:a16="http://schemas.microsoft.com/office/drawing/2014/main" id="{88C46210-A9B8-18FD-0EF0-3ABFB96DB5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8" y="2444"/>
                <a:ext cx="682" cy="407"/>
              </a:xfrm>
              <a:custGeom>
                <a:avLst/>
                <a:gdLst>
                  <a:gd name="T0" fmla="*/ 0 w 682"/>
                  <a:gd name="T1" fmla="*/ 204 h 407"/>
                  <a:gd name="T2" fmla="*/ 341 w 682"/>
                  <a:gd name="T3" fmla="*/ 0 h 407"/>
                  <a:gd name="T4" fmla="*/ 682 w 682"/>
                  <a:gd name="T5" fmla="*/ 204 h 407"/>
                  <a:gd name="T6" fmla="*/ 341 w 682"/>
                  <a:gd name="T7" fmla="*/ 407 h 407"/>
                  <a:gd name="T8" fmla="*/ 0 w 682"/>
                  <a:gd name="T9" fmla="*/ 204 h 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2" h="407">
                    <a:moveTo>
                      <a:pt x="0" y="204"/>
                    </a:moveTo>
                    <a:lnTo>
                      <a:pt x="341" y="0"/>
                    </a:lnTo>
                    <a:lnTo>
                      <a:pt x="682" y="204"/>
                    </a:lnTo>
                    <a:lnTo>
                      <a:pt x="341" y="407"/>
                    </a:lnTo>
                    <a:lnTo>
                      <a:pt x="0" y="20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2" name="Rectangle 28">
                <a:extLst>
                  <a:ext uri="{FF2B5EF4-FFF2-40B4-BE49-F238E27FC236}">
                    <a16:creationId xmlns:a16="http://schemas.microsoft.com/office/drawing/2014/main" id="{EC48B092-749E-F313-0298-908578DB10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04" y="2534"/>
                <a:ext cx="17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Test</a:t>
                </a:r>
                <a:endParaRPr lang="tr-TR" altLang="tr-TR"/>
              </a:p>
            </p:txBody>
          </p:sp>
          <p:sp>
            <p:nvSpPr>
              <p:cNvPr id="23" name="Rectangle 29">
                <a:extLst>
                  <a:ext uri="{FF2B5EF4-FFF2-40B4-BE49-F238E27FC236}">
                    <a16:creationId xmlns:a16="http://schemas.microsoft.com/office/drawing/2014/main" id="{4021AC93-6069-08A2-4D1A-D17E1DFD4D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6" y="2642"/>
                <a:ext cx="35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condition</a:t>
                </a:r>
                <a:endParaRPr lang="tr-TR" altLang="tr-TR"/>
              </a:p>
            </p:txBody>
          </p:sp>
          <p:sp>
            <p:nvSpPr>
              <p:cNvPr id="24" name="Line 30">
                <a:extLst>
                  <a:ext uri="{FF2B5EF4-FFF2-40B4-BE49-F238E27FC236}">
                    <a16:creationId xmlns:a16="http://schemas.microsoft.com/office/drawing/2014/main" id="{DD344120-0A88-D3D2-029F-C126CC6FFD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65" y="2235"/>
                <a:ext cx="1" cy="15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1">
                <a:extLst>
                  <a:ext uri="{FF2B5EF4-FFF2-40B4-BE49-F238E27FC236}">
                    <a16:creationId xmlns:a16="http://schemas.microsoft.com/office/drawing/2014/main" id="{EE31889F-A808-AA1C-8CD7-49DC5FE40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2379"/>
                <a:ext cx="42" cy="65"/>
              </a:xfrm>
              <a:custGeom>
                <a:avLst/>
                <a:gdLst>
                  <a:gd name="T0" fmla="*/ 42 w 42"/>
                  <a:gd name="T1" fmla="*/ 0 h 65"/>
                  <a:gd name="T2" fmla="*/ 24 w 42"/>
                  <a:gd name="T3" fmla="*/ 65 h 65"/>
                  <a:gd name="T4" fmla="*/ 0 w 42"/>
                  <a:gd name="T5" fmla="*/ 0 h 65"/>
                  <a:gd name="T6" fmla="*/ 42 w 42"/>
                  <a:gd name="T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65">
                    <a:moveTo>
                      <a:pt x="42" y="0"/>
                    </a:moveTo>
                    <a:lnTo>
                      <a:pt x="24" y="65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2">
                <a:extLst>
                  <a:ext uri="{FF2B5EF4-FFF2-40B4-BE49-F238E27FC236}">
                    <a16:creationId xmlns:a16="http://schemas.microsoft.com/office/drawing/2014/main" id="{910A558F-9F82-092F-C323-EB1BED49F8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2648"/>
                <a:ext cx="204" cy="305"/>
              </a:xfrm>
              <a:custGeom>
                <a:avLst/>
                <a:gdLst>
                  <a:gd name="T0" fmla="*/ 204 w 204"/>
                  <a:gd name="T1" fmla="*/ 0 h 305"/>
                  <a:gd name="T2" fmla="*/ 0 w 204"/>
                  <a:gd name="T3" fmla="*/ 0 h 305"/>
                  <a:gd name="T4" fmla="*/ 0 w 204"/>
                  <a:gd name="T5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305">
                    <a:moveTo>
                      <a:pt x="204" y="0"/>
                    </a:moveTo>
                    <a:lnTo>
                      <a:pt x="0" y="0"/>
                    </a:lnTo>
                    <a:lnTo>
                      <a:pt x="0" y="30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7" name="Freeform 33">
                <a:extLst>
                  <a:ext uri="{FF2B5EF4-FFF2-40B4-BE49-F238E27FC236}">
                    <a16:creationId xmlns:a16="http://schemas.microsoft.com/office/drawing/2014/main" id="{41CCD505-6E61-5B4C-A45A-480EEA4820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0" y="2947"/>
                <a:ext cx="42" cy="42"/>
              </a:xfrm>
              <a:custGeom>
                <a:avLst/>
                <a:gdLst>
                  <a:gd name="T0" fmla="*/ 42 w 42"/>
                  <a:gd name="T1" fmla="*/ 0 h 42"/>
                  <a:gd name="T2" fmla="*/ 24 w 42"/>
                  <a:gd name="T3" fmla="*/ 42 h 42"/>
                  <a:gd name="T4" fmla="*/ 0 w 42"/>
                  <a:gd name="T5" fmla="*/ 0 h 42"/>
                  <a:gd name="T6" fmla="*/ 42 w 42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24" y="42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4">
                <a:extLst>
                  <a:ext uri="{FF2B5EF4-FFF2-40B4-BE49-F238E27FC236}">
                    <a16:creationId xmlns:a16="http://schemas.microsoft.com/office/drawing/2014/main" id="{0A398156-E79E-CBE2-2AF8-B9C7CA1FA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0" y="2648"/>
                <a:ext cx="204" cy="305"/>
              </a:xfrm>
              <a:custGeom>
                <a:avLst/>
                <a:gdLst>
                  <a:gd name="T0" fmla="*/ 0 w 204"/>
                  <a:gd name="T1" fmla="*/ 0 h 305"/>
                  <a:gd name="T2" fmla="*/ 204 w 204"/>
                  <a:gd name="T3" fmla="*/ 0 h 305"/>
                  <a:gd name="T4" fmla="*/ 204 w 204"/>
                  <a:gd name="T5" fmla="*/ 305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04" h="305">
                    <a:moveTo>
                      <a:pt x="0" y="0"/>
                    </a:moveTo>
                    <a:lnTo>
                      <a:pt x="204" y="0"/>
                    </a:lnTo>
                    <a:lnTo>
                      <a:pt x="204" y="305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5">
                <a:extLst>
                  <a:ext uri="{FF2B5EF4-FFF2-40B4-BE49-F238E27FC236}">
                    <a16:creationId xmlns:a16="http://schemas.microsoft.com/office/drawing/2014/main" id="{4F23DFA0-5ED9-738A-0F14-3C14202806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0" y="2947"/>
                <a:ext cx="42" cy="42"/>
              </a:xfrm>
              <a:custGeom>
                <a:avLst/>
                <a:gdLst>
                  <a:gd name="T0" fmla="*/ 42 w 42"/>
                  <a:gd name="T1" fmla="*/ 0 h 42"/>
                  <a:gd name="T2" fmla="*/ 24 w 42"/>
                  <a:gd name="T3" fmla="*/ 42 h 42"/>
                  <a:gd name="T4" fmla="*/ 0 w 42"/>
                  <a:gd name="T5" fmla="*/ 0 h 42"/>
                  <a:gd name="T6" fmla="*/ 42 w 42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24" y="42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0" name="Freeform 36">
                <a:extLst>
                  <a:ext uri="{FF2B5EF4-FFF2-40B4-BE49-F238E27FC236}">
                    <a16:creationId xmlns:a16="http://schemas.microsoft.com/office/drawing/2014/main" id="{94D8A8AF-372F-16F5-EF1C-5F284CC80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9" y="3258"/>
                <a:ext cx="545" cy="370"/>
              </a:xfrm>
              <a:custGeom>
                <a:avLst/>
                <a:gdLst>
                  <a:gd name="T0" fmla="*/ 545 w 545"/>
                  <a:gd name="T1" fmla="*/ 0 h 370"/>
                  <a:gd name="T2" fmla="*/ 545 w 545"/>
                  <a:gd name="T3" fmla="*/ 203 h 370"/>
                  <a:gd name="T4" fmla="*/ 0 w 545"/>
                  <a:gd name="T5" fmla="*/ 203 h 370"/>
                  <a:gd name="T6" fmla="*/ 0 w 545"/>
                  <a:gd name="T7" fmla="*/ 37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5" h="370">
                    <a:moveTo>
                      <a:pt x="545" y="0"/>
                    </a:moveTo>
                    <a:lnTo>
                      <a:pt x="545" y="203"/>
                    </a:lnTo>
                    <a:lnTo>
                      <a:pt x="0" y="203"/>
                    </a:lnTo>
                    <a:lnTo>
                      <a:pt x="0" y="3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37">
                <a:extLst>
                  <a:ext uri="{FF2B5EF4-FFF2-40B4-BE49-F238E27FC236}">
                    <a16:creationId xmlns:a16="http://schemas.microsoft.com/office/drawing/2014/main" id="{E65EAE8D-3A6E-779B-EB7E-224B04765F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3622"/>
                <a:ext cx="42" cy="42"/>
              </a:xfrm>
              <a:custGeom>
                <a:avLst/>
                <a:gdLst>
                  <a:gd name="T0" fmla="*/ 42 w 42"/>
                  <a:gd name="T1" fmla="*/ 0 h 42"/>
                  <a:gd name="T2" fmla="*/ 24 w 42"/>
                  <a:gd name="T3" fmla="*/ 42 h 42"/>
                  <a:gd name="T4" fmla="*/ 0 w 42"/>
                  <a:gd name="T5" fmla="*/ 0 h 42"/>
                  <a:gd name="T6" fmla="*/ 42 w 42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24" y="42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38">
                <a:extLst>
                  <a:ext uri="{FF2B5EF4-FFF2-40B4-BE49-F238E27FC236}">
                    <a16:creationId xmlns:a16="http://schemas.microsoft.com/office/drawing/2014/main" id="{044C7312-B3E3-6577-7262-EC79171906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4" y="3258"/>
                <a:ext cx="545" cy="370"/>
              </a:xfrm>
              <a:custGeom>
                <a:avLst/>
                <a:gdLst>
                  <a:gd name="T0" fmla="*/ 0 w 545"/>
                  <a:gd name="T1" fmla="*/ 0 h 370"/>
                  <a:gd name="T2" fmla="*/ 0 w 545"/>
                  <a:gd name="T3" fmla="*/ 203 h 370"/>
                  <a:gd name="T4" fmla="*/ 545 w 545"/>
                  <a:gd name="T5" fmla="*/ 203 h 370"/>
                  <a:gd name="T6" fmla="*/ 545 w 545"/>
                  <a:gd name="T7" fmla="*/ 370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45" h="370">
                    <a:moveTo>
                      <a:pt x="0" y="0"/>
                    </a:moveTo>
                    <a:lnTo>
                      <a:pt x="0" y="203"/>
                    </a:lnTo>
                    <a:lnTo>
                      <a:pt x="545" y="203"/>
                    </a:lnTo>
                    <a:lnTo>
                      <a:pt x="545" y="37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3" name="Freeform 39">
                <a:extLst>
                  <a:ext uri="{FF2B5EF4-FFF2-40B4-BE49-F238E27FC236}">
                    <a16:creationId xmlns:a16="http://schemas.microsoft.com/office/drawing/2014/main" id="{A713D49E-43A9-9595-5BF4-547894F6F8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5" y="3622"/>
                <a:ext cx="42" cy="42"/>
              </a:xfrm>
              <a:custGeom>
                <a:avLst/>
                <a:gdLst>
                  <a:gd name="T0" fmla="*/ 42 w 42"/>
                  <a:gd name="T1" fmla="*/ 0 h 42"/>
                  <a:gd name="T2" fmla="*/ 24 w 42"/>
                  <a:gd name="T3" fmla="*/ 42 h 42"/>
                  <a:gd name="T4" fmla="*/ 0 w 42"/>
                  <a:gd name="T5" fmla="*/ 0 h 42"/>
                  <a:gd name="T6" fmla="*/ 42 w 42"/>
                  <a:gd name="T7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24" y="42"/>
                    </a:lnTo>
                    <a:lnTo>
                      <a:pt x="0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Rectangle 59">
                <a:extLst>
                  <a:ext uri="{FF2B5EF4-FFF2-40B4-BE49-F238E27FC236}">
                    <a16:creationId xmlns:a16="http://schemas.microsoft.com/office/drawing/2014/main" id="{25984ACD-A45D-CFB5-BB88-B12522862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52" y="2522"/>
                <a:ext cx="181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True</a:t>
                </a:r>
                <a:endParaRPr lang="tr-TR" altLang="tr-TR"/>
              </a:p>
            </p:txBody>
          </p:sp>
          <p:sp>
            <p:nvSpPr>
              <p:cNvPr id="35" name="Rectangle 62">
                <a:extLst>
                  <a:ext uri="{FF2B5EF4-FFF2-40B4-BE49-F238E27FC236}">
                    <a16:creationId xmlns:a16="http://schemas.microsoft.com/office/drawing/2014/main" id="{99144C2C-F973-426E-6893-7D7B7FD6C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29" y="2522"/>
                <a:ext cx="216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100">
                    <a:solidFill>
                      <a:srgbClr val="000000"/>
                    </a:solidFill>
                  </a:rPr>
                  <a:t>False</a:t>
                </a:r>
                <a:endParaRPr lang="tr-TR" altLang="tr-TR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9426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03A77B31-89A3-0941-7A61-FC39EE8F9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37AC5-C37C-4D3D-8F8F-1E56B873C957}" type="slidenum">
              <a:rPr lang="en-US" altLang="tr-TR"/>
              <a:pPr/>
              <a:t>7</a:t>
            </a:fld>
            <a:endParaRPr lang="en-US" altLang="tr-TR"/>
          </a:p>
        </p:txBody>
      </p:sp>
      <p:sp>
        <p:nvSpPr>
          <p:cNvPr id="839682" name="Rectangle 2">
            <a:extLst>
              <a:ext uri="{FF2B5EF4-FFF2-40B4-BE49-F238E27FC236}">
                <a16:creationId xmlns:a16="http://schemas.microsoft.com/office/drawing/2014/main" id="{D5CF9488-9227-6FAA-C20E-EC30E6A8B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Sequence</a:t>
            </a:r>
          </a:p>
        </p:txBody>
      </p:sp>
      <p:sp>
        <p:nvSpPr>
          <p:cNvPr id="839683" name="Rectangle 3">
            <a:extLst>
              <a:ext uri="{FF2B5EF4-FFF2-40B4-BE49-F238E27FC236}">
                <a16:creationId xmlns:a16="http://schemas.microsoft.com/office/drawing/2014/main" id="{6A91A0E6-0448-2161-E405-8682C24ED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Instructions are executed in a given reliable order </a:t>
            </a:r>
          </a:p>
          <a:p>
            <a:pPr lvl="1"/>
            <a:r>
              <a:rPr lang="en-US" altLang="tr-TR" dirty="0"/>
              <a:t>i.e. from start to finish</a:t>
            </a:r>
          </a:p>
          <a:p>
            <a:r>
              <a:rPr lang="en-US" altLang="tr-TR" dirty="0"/>
              <a:t>Do Subtask 1 to completion,</a:t>
            </a:r>
            <a:r>
              <a:rPr lang="tr-TR" altLang="tr-TR" dirty="0"/>
              <a:t> </a:t>
            </a:r>
            <a:br>
              <a:rPr lang="en-US" altLang="tr-TR" dirty="0"/>
            </a:br>
            <a:r>
              <a:rPr lang="en-US" altLang="tr-TR" dirty="0"/>
              <a:t>then do Subtask 2 to completion, etc.</a:t>
            </a:r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r>
              <a:rPr lang="en-US" altLang="tr-TR" dirty="0"/>
              <a:t>A larger program can be broken down </a:t>
            </a:r>
            <a:br>
              <a:rPr lang="en-US" altLang="tr-TR" dirty="0"/>
            </a:br>
            <a:r>
              <a:rPr lang="en-US" altLang="tr-TR" dirty="0"/>
              <a:t>int</a:t>
            </a:r>
            <a:r>
              <a:rPr lang="tr-TR" altLang="tr-TR" dirty="0"/>
              <a:t>o</a:t>
            </a:r>
            <a:r>
              <a:rPr lang="en-US" altLang="tr-TR" dirty="0"/>
              <a:t> smaller pieces—</a:t>
            </a:r>
          </a:p>
          <a:p>
            <a:pPr lvl="1"/>
            <a:r>
              <a:rPr lang="en-US" altLang="tr-TR" dirty="0"/>
              <a:t>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methods</a:t>
            </a:r>
            <a:r>
              <a:rPr lang="en-US" altLang="tr-TR" dirty="0"/>
              <a:t> in the case of Java. </a:t>
            </a:r>
          </a:p>
          <a:p>
            <a:pPr lvl="2"/>
            <a:r>
              <a:rPr lang="en-US" altLang="tr-TR" dirty="0"/>
              <a:t>One </a:t>
            </a:r>
            <a:r>
              <a:rPr lang="en-US" altLang="tr-TR" dirty="0">
                <a:solidFill>
                  <a:schemeClr val="accent1">
                    <a:lumMod val="75000"/>
                  </a:schemeClr>
                </a:solidFill>
              </a:rPr>
              <a:t>method</a:t>
            </a:r>
            <a:r>
              <a:rPr lang="en-US" altLang="tr-TR" dirty="0"/>
              <a:t> can then call upon another</a:t>
            </a:r>
          </a:p>
          <a:p>
            <a:pPr marL="0" indent="0">
              <a:buNone/>
            </a:pPr>
            <a:endParaRPr lang="en-US" altLang="tr-TR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F24709-64EB-2EA7-E336-290AA521DCE5}"/>
              </a:ext>
            </a:extLst>
          </p:cNvPr>
          <p:cNvGrpSpPr/>
          <p:nvPr/>
        </p:nvGrpSpPr>
        <p:grpSpPr>
          <a:xfrm>
            <a:off x="1779984" y="1556792"/>
            <a:ext cx="6248400" cy="4648200"/>
            <a:chOff x="1447800" y="1905000"/>
            <a:chExt cx="6248400" cy="4648200"/>
          </a:xfrm>
        </p:grpSpPr>
        <p:sp>
          <p:nvSpPr>
            <p:cNvPr id="839685" name="AutoShape 5">
              <a:extLst>
                <a:ext uri="{FF2B5EF4-FFF2-40B4-BE49-F238E27FC236}">
                  <a16:creationId xmlns:a16="http://schemas.microsoft.com/office/drawing/2014/main" id="{42A6762C-E1B9-A2DC-D5B7-9A151E8D8EB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47800" y="1905000"/>
              <a:ext cx="6248400" cy="464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39687" name="Freeform 7">
              <a:extLst>
                <a:ext uri="{FF2B5EF4-FFF2-40B4-BE49-F238E27FC236}">
                  <a16:creationId xmlns:a16="http://schemas.microsoft.com/office/drawing/2014/main" id="{C1B12CD7-F287-33F4-0B6D-04A95D5BE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463" y="3951288"/>
              <a:ext cx="1581150" cy="531812"/>
            </a:xfrm>
            <a:custGeom>
              <a:avLst/>
              <a:gdLst>
                <a:gd name="T0" fmla="*/ 996 w 996"/>
                <a:gd name="T1" fmla="*/ 168 h 335"/>
                <a:gd name="T2" fmla="*/ 829 w 996"/>
                <a:gd name="T3" fmla="*/ 335 h 335"/>
                <a:gd name="T4" fmla="*/ 829 w 996"/>
                <a:gd name="T5" fmla="*/ 226 h 335"/>
                <a:gd name="T6" fmla="*/ 0 w 996"/>
                <a:gd name="T7" fmla="*/ 226 h 335"/>
                <a:gd name="T8" fmla="*/ 0 w 996"/>
                <a:gd name="T9" fmla="*/ 109 h 335"/>
                <a:gd name="T10" fmla="*/ 829 w 996"/>
                <a:gd name="T11" fmla="*/ 109 h 335"/>
                <a:gd name="T12" fmla="*/ 829 w 996"/>
                <a:gd name="T13" fmla="*/ 0 h 335"/>
                <a:gd name="T14" fmla="*/ 996 w 996"/>
                <a:gd name="T15" fmla="*/ 168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6" h="335">
                  <a:moveTo>
                    <a:pt x="996" y="168"/>
                  </a:moveTo>
                  <a:lnTo>
                    <a:pt x="829" y="335"/>
                  </a:lnTo>
                  <a:lnTo>
                    <a:pt x="829" y="226"/>
                  </a:lnTo>
                  <a:lnTo>
                    <a:pt x="0" y="226"/>
                  </a:lnTo>
                  <a:lnTo>
                    <a:pt x="0" y="109"/>
                  </a:lnTo>
                  <a:lnTo>
                    <a:pt x="829" y="109"/>
                  </a:lnTo>
                  <a:lnTo>
                    <a:pt x="829" y="0"/>
                  </a:lnTo>
                  <a:lnTo>
                    <a:pt x="996" y="168"/>
                  </a:lnTo>
                  <a:close/>
                </a:path>
              </a:pathLst>
            </a:custGeom>
            <a:solidFill>
              <a:srgbClr val="339966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grpSp>
          <p:nvGrpSpPr>
            <p:cNvPr id="839718" name="Group 38">
              <a:extLst>
                <a:ext uri="{FF2B5EF4-FFF2-40B4-BE49-F238E27FC236}">
                  <a16:creationId xmlns:a16="http://schemas.microsoft.com/office/drawing/2014/main" id="{2E2CB7C4-B5EF-6CB4-4746-A365D5843B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2313" y="2043113"/>
              <a:ext cx="1847850" cy="1319212"/>
              <a:chOff x="3655" y="1287"/>
              <a:chExt cx="1164" cy="831"/>
            </a:xfrm>
          </p:grpSpPr>
          <p:sp>
            <p:nvSpPr>
              <p:cNvPr id="839688" name="Rectangle 8">
                <a:extLst>
                  <a:ext uri="{FF2B5EF4-FFF2-40B4-BE49-F238E27FC236}">
                    <a16:creationId xmlns:a16="http://schemas.microsoft.com/office/drawing/2014/main" id="{EDC7F4E1-4CAC-C9D6-6CFB-A0FAAFE3B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1542"/>
                <a:ext cx="1164" cy="576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689" name="Rectangle 9">
                <a:extLst>
                  <a:ext uri="{FF2B5EF4-FFF2-40B4-BE49-F238E27FC236}">
                    <a16:creationId xmlns:a16="http://schemas.microsoft.com/office/drawing/2014/main" id="{A3BCD125-BEE7-C40A-EF74-B39EC3201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99" y="1593"/>
                <a:ext cx="77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Get character</a:t>
                </a:r>
                <a:endParaRPr lang="tr-TR" altLang="tr-TR"/>
              </a:p>
            </p:txBody>
          </p:sp>
          <p:sp>
            <p:nvSpPr>
              <p:cNvPr id="839690" name="Rectangle 10">
                <a:extLst>
                  <a:ext uri="{FF2B5EF4-FFF2-40B4-BE49-F238E27FC236}">
                    <a16:creationId xmlns:a16="http://schemas.microsoft.com/office/drawing/2014/main" id="{DF26438F-E7DE-A391-1235-1D7AD28351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5" y="1746"/>
                <a:ext cx="570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 dirty="0">
                    <a:solidFill>
                      <a:srgbClr val="000000"/>
                    </a:solidFill>
                  </a:rPr>
                  <a:t>input from</a:t>
                </a:r>
                <a:endParaRPr lang="tr-TR" altLang="tr-TR" dirty="0"/>
              </a:p>
            </p:txBody>
          </p:sp>
          <p:sp>
            <p:nvSpPr>
              <p:cNvPr id="839691" name="Rectangle 11">
                <a:extLst>
                  <a:ext uri="{FF2B5EF4-FFF2-40B4-BE49-F238E27FC236}">
                    <a16:creationId xmlns:a16="http://schemas.microsoft.com/office/drawing/2014/main" id="{8E0D388C-1489-3AFB-9535-281D29568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18" y="1899"/>
                <a:ext cx="526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keyboard</a:t>
                </a:r>
                <a:endParaRPr lang="tr-TR" altLang="tr-TR"/>
              </a:p>
            </p:txBody>
          </p:sp>
          <p:sp>
            <p:nvSpPr>
              <p:cNvPr id="839692" name="Line 12">
                <a:extLst>
                  <a:ext uri="{FF2B5EF4-FFF2-40B4-BE49-F238E27FC236}">
                    <a16:creationId xmlns:a16="http://schemas.microsoft.com/office/drawing/2014/main" id="{46C16BBB-B330-BB60-9709-2C0CEDD85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7" y="1287"/>
                <a:ext cx="1" cy="18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693" name="Freeform 13">
                <a:extLst>
                  <a:ext uri="{FF2B5EF4-FFF2-40B4-BE49-F238E27FC236}">
                    <a16:creationId xmlns:a16="http://schemas.microsoft.com/office/drawing/2014/main" id="{39E21CFD-5787-46B9-5192-A64E4FEB2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5" y="1469"/>
                <a:ext cx="51" cy="73"/>
              </a:xfrm>
              <a:custGeom>
                <a:avLst/>
                <a:gdLst>
                  <a:gd name="T0" fmla="*/ 51 w 51"/>
                  <a:gd name="T1" fmla="*/ 0 h 73"/>
                  <a:gd name="T2" fmla="*/ 22 w 51"/>
                  <a:gd name="T3" fmla="*/ 73 h 73"/>
                  <a:gd name="T4" fmla="*/ 0 w 51"/>
                  <a:gd name="T5" fmla="*/ 0 h 73"/>
                  <a:gd name="T6" fmla="*/ 51 w 51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73">
                    <a:moveTo>
                      <a:pt x="51" y="0"/>
                    </a:moveTo>
                    <a:lnTo>
                      <a:pt x="22" y="73"/>
                    </a:lnTo>
                    <a:lnTo>
                      <a:pt x="0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39719" name="Group 39">
              <a:extLst>
                <a:ext uri="{FF2B5EF4-FFF2-40B4-BE49-F238E27FC236}">
                  <a16:creationId xmlns:a16="http://schemas.microsoft.com/office/drawing/2014/main" id="{A11A4693-B586-2F35-4CC8-31634D7166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2313" y="3362325"/>
              <a:ext cx="1847850" cy="1584325"/>
              <a:chOff x="3655" y="2118"/>
              <a:chExt cx="1164" cy="998"/>
            </a:xfrm>
          </p:grpSpPr>
          <p:sp>
            <p:nvSpPr>
              <p:cNvPr id="839694" name="Line 14">
                <a:extLst>
                  <a:ext uri="{FF2B5EF4-FFF2-40B4-BE49-F238E27FC236}">
                    <a16:creationId xmlns:a16="http://schemas.microsoft.com/office/drawing/2014/main" id="{2B0FE943-137A-02FC-60EE-54F2F3EDF5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7" y="2118"/>
                <a:ext cx="1" cy="18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695" name="Freeform 15">
                <a:extLst>
                  <a:ext uri="{FF2B5EF4-FFF2-40B4-BE49-F238E27FC236}">
                    <a16:creationId xmlns:a16="http://schemas.microsoft.com/office/drawing/2014/main" id="{12FB9F78-16DB-E8AC-FD7D-68F06FEC28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5" y="2293"/>
                <a:ext cx="51" cy="72"/>
              </a:xfrm>
              <a:custGeom>
                <a:avLst/>
                <a:gdLst>
                  <a:gd name="T0" fmla="*/ 51 w 51"/>
                  <a:gd name="T1" fmla="*/ 0 h 72"/>
                  <a:gd name="T2" fmla="*/ 22 w 51"/>
                  <a:gd name="T3" fmla="*/ 72 h 72"/>
                  <a:gd name="T4" fmla="*/ 0 w 51"/>
                  <a:gd name="T5" fmla="*/ 0 h 72"/>
                  <a:gd name="T6" fmla="*/ 51 w 51"/>
                  <a:gd name="T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72">
                    <a:moveTo>
                      <a:pt x="51" y="0"/>
                    </a:moveTo>
                    <a:lnTo>
                      <a:pt x="22" y="72"/>
                    </a:lnTo>
                    <a:lnTo>
                      <a:pt x="0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696" name="Rectangle 16">
                <a:extLst>
                  <a:ext uri="{FF2B5EF4-FFF2-40B4-BE49-F238E27FC236}">
                    <a16:creationId xmlns:a16="http://schemas.microsoft.com/office/drawing/2014/main" id="{777EA09D-4199-92A3-BA1B-696307B187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365"/>
                <a:ext cx="1164" cy="751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697" name="Rectangle 17">
                <a:extLst>
                  <a:ext uri="{FF2B5EF4-FFF2-40B4-BE49-F238E27FC236}">
                    <a16:creationId xmlns:a16="http://schemas.microsoft.com/office/drawing/2014/main" id="{8F6C5000-265B-F828-C244-6ACF86CA63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19" y="2423"/>
                <a:ext cx="94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Examine file and</a:t>
                </a:r>
                <a:endParaRPr lang="tr-TR" altLang="tr-TR"/>
              </a:p>
            </p:txBody>
          </p:sp>
          <p:sp>
            <p:nvSpPr>
              <p:cNvPr id="839698" name="Rectangle 18">
                <a:extLst>
                  <a:ext uri="{FF2B5EF4-FFF2-40B4-BE49-F238E27FC236}">
                    <a16:creationId xmlns:a16="http://schemas.microsoft.com/office/drawing/2014/main" id="{1DF36E8A-79A9-931F-E8DF-4C66ED21B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6" y="2576"/>
                <a:ext cx="99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 dirty="0" err="1">
                    <a:solidFill>
                      <a:srgbClr val="000000"/>
                    </a:solidFill>
                  </a:rPr>
                  <a:t>count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the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number</a:t>
                </a:r>
                <a:endParaRPr lang="tr-TR" altLang="tr-TR" dirty="0"/>
              </a:p>
            </p:txBody>
          </p:sp>
          <p:sp>
            <p:nvSpPr>
              <p:cNvPr id="839699" name="Rectangle 19">
                <a:extLst>
                  <a:ext uri="{FF2B5EF4-FFF2-40B4-BE49-F238E27FC236}">
                    <a16:creationId xmlns:a16="http://schemas.microsoft.com/office/drawing/2014/main" id="{B30C1506-6F03-CC4A-CAC4-9E9EC889D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96" y="2729"/>
                <a:ext cx="99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of characters that</a:t>
                </a:r>
                <a:endParaRPr lang="tr-TR" altLang="tr-TR"/>
              </a:p>
            </p:txBody>
          </p:sp>
          <p:sp>
            <p:nvSpPr>
              <p:cNvPr id="839700" name="Rectangle 20">
                <a:extLst>
                  <a:ext uri="{FF2B5EF4-FFF2-40B4-BE49-F238E27FC236}">
                    <a16:creationId xmlns:a16="http://schemas.microsoft.com/office/drawing/2014/main" id="{A5179E25-BA7C-84C1-0F3F-1B52E8032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02" y="2890"/>
                <a:ext cx="34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match</a:t>
                </a:r>
                <a:endParaRPr lang="tr-TR" altLang="tr-TR"/>
              </a:p>
            </p:txBody>
          </p:sp>
        </p:grpSp>
        <p:grpSp>
          <p:nvGrpSpPr>
            <p:cNvPr id="839720" name="Group 40">
              <a:extLst>
                <a:ext uri="{FF2B5EF4-FFF2-40B4-BE49-F238E27FC236}">
                  <a16:creationId xmlns:a16="http://schemas.microsoft.com/office/drawing/2014/main" id="{B06EDFA0-5691-2A6D-F9E9-468657C533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2313" y="4946650"/>
              <a:ext cx="1836737" cy="1444625"/>
              <a:chOff x="3655" y="3116"/>
              <a:chExt cx="1157" cy="910"/>
            </a:xfrm>
          </p:grpSpPr>
          <p:sp>
            <p:nvSpPr>
              <p:cNvPr id="839701" name="Line 21">
                <a:extLst>
                  <a:ext uri="{FF2B5EF4-FFF2-40B4-BE49-F238E27FC236}">
                    <a16:creationId xmlns:a16="http://schemas.microsoft.com/office/drawing/2014/main" id="{B91E8B29-ED22-62D1-CAE8-5A8AD83380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7" y="3116"/>
                <a:ext cx="1" cy="174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02" name="Freeform 22">
                <a:extLst>
                  <a:ext uri="{FF2B5EF4-FFF2-40B4-BE49-F238E27FC236}">
                    <a16:creationId xmlns:a16="http://schemas.microsoft.com/office/drawing/2014/main" id="{3162E981-02DC-3D27-BE17-2F4B5B346A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" y="3283"/>
                <a:ext cx="51" cy="73"/>
              </a:xfrm>
              <a:custGeom>
                <a:avLst/>
                <a:gdLst>
                  <a:gd name="T0" fmla="*/ 51 w 51"/>
                  <a:gd name="T1" fmla="*/ 0 h 73"/>
                  <a:gd name="T2" fmla="*/ 29 w 51"/>
                  <a:gd name="T3" fmla="*/ 73 h 73"/>
                  <a:gd name="T4" fmla="*/ 0 w 51"/>
                  <a:gd name="T5" fmla="*/ 0 h 73"/>
                  <a:gd name="T6" fmla="*/ 51 w 51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73">
                    <a:moveTo>
                      <a:pt x="51" y="0"/>
                    </a:moveTo>
                    <a:lnTo>
                      <a:pt x="29" y="73"/>
                    </a:lnTo>
                    <a:lnTo>
                      <a:pt x="0" y="0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03" name="Rectangle 23">
                <a:extLst>
                  <a:ext uri="{FF2B5EF4-FFF2-40B4-BE49-F238E27FC236}">
                    <a16:creationId xmlns:a16="http://schemas.microsoft.com/office/drawing/2014/main" id="{29637702-C07B-0265-A520-4E8528461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3356"/>
                <a:ext cx="1157" cy="422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04" name="Rectangle 24">
                <a:extLst>
                  <a:ext uri="{FF2B5EF4-FFF2-40B4-BE49-F238E27FC236}">
                    <a16:creationId xmlns:a16="http://schemas.microsoft.com/office/drawing/2014/main" id="{28ADBEB1-65C5-37CE-412D-73C3B2A11A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8" y="3407"/>
                <a:ext cx="733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Print number</a:t>
                </a:r>
                <a:endParaRPr lang="tr-TR" altLang="tr-TR"/>
              </a:p>
            </p:txBody>
          </p:sp>
          <p:sp>
            <p:nvSpPr>
              <p:cNvPr id="839705" name="Rectangle 25">
                <a:extLst>
                  <a:ext uri="{FF2B5EF4-FFF2-40B4-BE49-F238E27FC236}">
                    <a16:creationId xmlns:a16="http://schemas.microsoft.com/office/drawing/2014/main" id="{B382F054-3B0B-45FD-CE43-8C795BCA55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09" y="3560"/>
                <a:ext cx="741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 dirty="0" err="1">
                    <a:solidFill>
                      <a:srgbClr val="000000"/>
                    </a:solidFill>
                  </a:rPr>
                  <a:t>to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the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screen</a:t>
                </a:r>
                <a:endParaRPr lang="tr-TR" altLang="tr-TR" dirty="0"/>
              </a:p>
            </p:txBody>
          </p:sp>
          <p:sp>
            <p:nvSpPr>
              <p:cNvPr id="839706" name="Line 26">
                <a:extLst>
                  <a:ext uri="{FF2B5EF4-FFF2-40B4-BE49-F238E27FC236}">
                    <a16:creationId xmlns:a16="http://schemas.microsoft.com/office/drawing/2014/main" id="{CF1A50D3-C2DE-000C-CB68-12E9E16D2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37" y="3778"/>
                <a:ext cx="1" cy="17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07" name="Freeform 27">
                <a:extLst>
                  <a:ext uri="{FF2B5EF4-FFF2-40B4-BE49-F238E27FC236}">
                    <a16:creationId xmlns:a16="http://schemas.microsoft.com/office/drawing/2014/main" id="{1A78C1EE-BFD8-414B-9FF1-2DAEC2BAF9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" y="3946"/>
                <a:ext cx="51" cy="80"/>
              </a:xfrm>
              <a:custGeom>
                <a:avLst/>
                <a:gdLst>
                  <a:gd name="T0" fmla="*/ 51 w 51"/>
                  <a:gd name="T1" fmla="*/ 0 h 80"/>
                  <a:gd name="T2" fmla="*/ 29 w 51"/>
                  <a:gd name="T3" fmla="*/ 80 h 80"/>
                  <a:gd name="T4" fmla="*/ 0 w 51"/>
                  <a:gd name="T5" fmla="*/ 7 h 80"/>
                  <a:gd name="T6" fmla="*/ 51 w 51"/>
                  <a:gd name="T7" fmla="*/ 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80">
                    <a:moveTo>
                      <a:pt x="51" y="0"/>
                    </a:moveTo>
                    <a:lnTo>
                      <a:pt x="29" y="80"/>
                    </a:lnTo>
                    <a:lnTo>
                      <a:pt x="0" y="7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839716" name="Group 36">
              <a:extLst>
                <a:ext uri="{FF2B5EF4-FFF2-40B4-BE49-F238E27FC236}">
                  <a16:creationId xmlns:a16="http://schemas.microsoft.com/office/drawing/2014/main" id="{8C02E9FA-395E-4A3C-1F1C-0D5DAB335C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58913" y="3362325"/>
              <a:ext cx="2114550" cy="1711325"/>
              <a:chOff x="919" y="2118"/>
              <a:chExt cx="1332" cy="1078"/>
            </a:xfrm>
          </p:grpSpPr>
          <p:sp>
            <p:nvSpPr>
              <p:cNvPr id="839708" name="Rectangle 28">
                <a:extLst>
                  <a:ext uri="{FF2B5EF4-FFF2-40B4-BE49-F238E27FC236}">
                    <a16:creationId xmlns:a16="http://schemas.microsoft.com/office/drawing/2014/main" id="{9D7904F4-1D3A-86F3-C31A-A87827899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9" y="2365"/>
                <a:ext cx="1332" cy="583"/>
              </a:xfrm>
              <a:prstGeom prst="rect">
                <a:avLst/>
              </a:prstGeom>
              <a:solidFill>
                <a:srgbClr val="FFFFFF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09" name="Rectangle 29">
                <a:extLst>
                  <a:ext uri="{FF2B5EF4-FFF2-40B4-BE49-F238E27FC236}">
                    <a16:creationId xmlns:a16="http://schemas.microsoft.com/office/drawing/2014/main" id="{3A06C2AE-C61A-AB10-8D54-01B56334F0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2" y="2416"/>
                <a:ext cx="1089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 dirty="0" err="1">
                    <a:solidFill>
                      <a:srgbClr val="000000"/>
                    </a:solidFill>
                  </a:rPr>
                  <a:t>Count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and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print</a:t>
                </a:r>
                <a:r>
                  <a:rPr lang="tr-TR" altLang="tr-TR" sz="1600" dirty="0">
                    <a:solidFill>
                      <a:srgbClr val="000000"/>
                    </a:solidFill>
                  </a:rPr>
                  <a:t> </a:t>
                </a:r>
                <a:r>
                  <a:rPr lang="tr-TR" altLang="tr-TR" sz="1600" dirty="0" err="1">
                    <a:solidFill>
                      <a:srgbClr val="000000"/>
                    </a:solidFill>
                  </a:rPr>
                  <a:t>the</a:t>
                </a:r>
                <a:endParaRPr lang="tr-TR" altLang="tr-TR" dirty="0"/>
              </a:p>
            </p:txBody>
          </p:sp>
          <p:sp>
            <p:nvSpPr>
              <p:cNvPr id="839710" name="Rectangle 30">
                <a:extLst>
                  <a:ext uri="{FF2B5EF4-FFF2-40B4-BE49-F238E27FC236}">
                    <a16:creationId xmlns:a16="http://schemas.microsoft.com/office/drawing/2014/main" id="{D2743769-5956-F3DE-2225-E4DBC670E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66" y="2569"/>
                <a:ext cx="947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occurrences of a</a:t>
                </a:r>
                <a:endParaRPr lang="tr-TR" altLang="tr-TR"/>
              </a:p>
            </p:txBody>
          </p:sp>
          <p:sp>
            <p:nvSpPr>
              <p:cNvPr id="839711" name="Rectangle 31">
                <a:extLst>
                  <a:ext uri="{FF2B5EF4-FFF2-40B4-BE49-F238E27FC236}">
                    <a16:creationId xmlns:a16="http://schemas.microsoft.com/office/drawing/2014/main" id="{3F3E01FA-C907-988C-4B09-1048A6DB95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2729"/>
                <a:ext cx="975" cy="1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tr-TR" altLang="tr-TR" sz="1600">
                    <a:solidFill>
                      <a:srgbClr val="000000"/>
                    </a:solidFill>
                  </a:rPr>
                  <a:t>character in a file</a:t>
                </a:r>
                <a:endParaRPr lang="tr-TR" altLang="tr-TR"/>
              </a:p>
            </p:txBody>
          </p:sp>
          <p:sp>
            <p:nvSpPr>
              <p:cNvPr id="839712" name="Line 32">
                <a:extLst>
                  <a:ext uri="{FF2B5EF4-FFF2-40B4-BE49-F238E27FC236}">
                    <a16:creationId xmlns:a16="http://schemas.microsoft.com/office/drawing/2014/main" id="{7ED27834-1969-EA04-4A7C-E98EE09228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1" y="2118"/>
                <a:ext cx="1" cy="182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13" name="Freeform 33">
                <a:extLst>
                  <a:ext uri="{FF2B5EF4-FFF2-40B4-BE49-F238E27FC236}">
                    <a16:creationId xmlns:a16="http://schemas.microsoft.com/office/drawing/2014/main" id="{A3EDC515-52A3-C414-17F0-CAD534680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0" y="2293"/>
                <a:ext cx="50" cy="72"/>
              </a:xfrm>
              <a:custGeom>
                <a:avLst/>
                <a:gdLst>
                  <a:gd name="T0" fmla="*/ 50 w 50"/>
                  <a:gd name="T1" fmla="*/ 0 h 72"/>
                  <a:gd name="T2" fmla="*/ 21 w 50"/>
                  <a:gd name="T3" fmla="*/ 72 h 72"/>
                  <a:gd name="T4" fmla="*/ 0 w 50"/>
                  <a:gd name="T5" fmla="*/ 0 h 72"/>
                  <a:gd name="T6" fmla="*/ 50 w 50"/>
                  <a:gd name="T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72">
                    <a:moveTo>
                      <a:pt x="50" y="0"/>
                    </a:moveTo>
                    <a:lnTo>
                      <a:pt x="21" y="72"/>
                    </a:lnTo>
                    <a:lnTo>
                      <a:pt x="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14" name="Line 34">
                <a:extLst>
                  <a:ext uri="{FF2B5EF4-FFF2-40B4-BE49-F238E27FC236}">
                    <a16:creationId xmlns:a16="http://schemas.microsoft.com/office/drawing/2014/main" id="{84224EE0-1BA5-A5EA-748A-CF39628FA5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81" y="2948"/>
                <a:ext cx="1" cy="175"/>
              </a:xfrm>
              <a:prstGeom prst="line">
                <a:avLst/>
              </a:prstGeom>
              <a:noFill/>
              <a:ln w="1111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839715" name="Freeform 35">
                <a:extLst>
                  <a:ext uri="{FF2B5EF4-FFF2-40B4-BE49-F238E27FC236}">
                    <a16:creationId xmlns:a16="http://schemas.microsoft.com/office/drawing/2014/main" id="{D62AB646-B392-FCC0-D09D-5464D1A14F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0" y="3123"/>
                <a:ext cx="50" cy="73"/>
              </a:xfrm>
              <a:custGeom>
                <a:avLst/>
                <a:gdLst>
                  <a:gd name="T0" fmla="*/ 50 w 50"/>
                  <a:gd name="T1" fmla="*/ 0 h 73"/>
                  <a:gd name="T2" fmla="*/ 21 w 50"/>
                  <a:gd name="T3" fmla="*/ 73 h 73"/>
                  <a:gd name="T4" fmla="*/ 0 w 50"/>
                  <a:gd name="T5" fmla="*/ 0 h 73"/>
                  <a:gd name="T6" fmla="*/ 50 w 50"/>
                  <a:gd name="T7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0" h="73">
                    <a:moveTo>
                      <a:pt x="50" y="0"/>
                    </a:moveTo>
                    <a:lnTo>
                      <a:pt x="21" y="73"/>
                    </a:lnTo>
                    <a:lnTo>
                      <a:pt x="0" y="0"/>
                    </a:ln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03A77B31-89A3-0941-7A61-FC39EE8F9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37AC5-C37C-4D3D-8F8F-1E56B873C957}" type="slidenum">
              <a:rPr lang="en-US" altLang="tr-TR"/>
              <a:pPr/>
              <a:t>8</a:t>
            </a:fld>
            <a:endParaRPr lang="en-US" altLang="tr-TR"/>
          </a:p>
        </p:txBody>
      </p:sp>
      <p:sp>
        <p:nvSpPr>
          <p:cNvPr id="839682" name="Rectangle 2">
            <a:extLst>
              <a:ext uri="{FF2B5EF4-FFF2-40B4-BE49-F238E27FC236}">
                <a16:creationId xmlns:a16="http://schemas.microsoft.com/office/drawing/2014/main" id="{D5CF9488-9227-6FAA-C20E-EC30E6A8B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Sequence</a:t>
            </a:r>
          </a:p>
        </p:txBody>
      </p:sp>
      <p:sp>
        <p:nvSpPr>
          <p:cNvPr id="839683" name="Rectangle 3">
            <a:extLst>
              <a:ext uri="{FF2B5EF4-FFF2-40B4-BE49-F238E27FC236}">
                <a16:creationId xmlns:a16="http://schemas.microsoft.com/office/drawing/2014/main" id="{6A91A0E6-0448-2161-E405-8682C24ED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r-TR" dirty="0"/>
              <a:t>When a method calls upon another method, execution of the calling method is parked whilst the called method is executed. </a:t>
            </a:r>
          </a:p>
          <a:p>
            <a:r>
              <a:rPr lang="en-US" altLang="tr-TR" dirty="0"/>
              <a:t>Once the called method has completed execution, control passes back to the calling method. </a:t>
            </a:r>
          </a:p>
          <a:p>
            <a:r>
              <a:rPr lang="en-US" altLang="tr-TR" dirty="0"/>
              <a:t>At any stage of the execution </a:t>
            </a:r>
            <a:br>
              <a:rPr lang="en-US" altLang="tr-TR" dirty="0"/>
            </a:br>
            <a:r>
              <a:rPr lang="en-US" altLang="tr-TR" dirty="0"/>
              <a:t>of the program, there is a </a:t>
            </a:r>
            <a:br>
              <a:rPr lang="en-US" altLang="tr-TR" dirty="0"/>
            </a:br>
            <a:r>
              <a:rPr lang="en-US" altLang="tr-TR" dirty="0"/>
              <a:t>stack of calling methods </a:t>
            </a:r>
          </a:p>
          <a:p>
            <a:pPr lvl="1"/>
            <a:r>
              <a:rPr lang="en-US" altLang="tr-TR" dirty="0"/>
              <a:t>where the order of the stack is </a:t>
            </a:r>
            <a:br>
              <a:rPr lang="en-US" altLang="tr-TR" dirty="0"/>
            </a:br>
            <a:r>
              <a:rPr lang="en-US" altLang="tr-TR" dirty="0"/>
              <a:t>determined by the sequence in </a:t>
            </a:r>
            <a:br>
              <a:rPr lang="en-US" altLang="tr-TR" dirty="0"/>
            </a:br>
            <a:r>
              <a:rPr lang="en-US" altLang="tr-TR" dirty="0"/>
              <a:t>which the method calls took place. </a:t>
            </a:r>
          </a:p>
          <a:p>
            <a:r>
              <a:rPr lang="en-US" altLang="tr-TR" dirty="0"/>
              <a:t>The example in the next slide </a:t>
            </a:r>
            <a:br>
              <a:rPr lang="en-US" altLang="tr-TR" dirty="0"/>
            </a:br>
            <a:r>
              <a:rPr lang="en-US" altLang="tr-TR" dirty="0"/>
              <a:t>will help you understand this </a:t>
            </a:r>
            <a:br>
              <a:rPr lang="en-US" altLang="tr-TR" dirty="0"/>
            </a:br>
            <a:r>
              <a:rPr lang="en-US" altLang="tr-TR" dirty="0"/>
              <a:t>point: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9FA9FC-7501-375B-95CA-B7B409624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7" y="3356992"/>
            <a:ext cx="3726413" cy="292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901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03A77B31-89A3-0941-7A61-FC39EE8F98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37AC5-C37C-4D3D-8F8F-1E56B873C957}" type="slidenum">
              <a:rPr lang="en-US" altLang="tr-TR"/>
              <a:pPr/>
              <a:t>9</a:t>
            </a:fld>
            <a:endParaRPr lang="en-US" altLang="tr-TR"/>
          </a:p>
        </p:txBody>
      </p:sp>
      <p:sp>
        <p:nvSpPr>
          <p:cNvPr id="839682" name="Rectangle 2">
            <a:extLst>
              <a:ext uri="{FF2B5EF4-FFF2-40B4-BE49-F238E27FC236}">
                <a16:creationId xmlns:a16="http://schemas.microsoft.com/office/drawing/2014/main" id="{D5CF9488-9227-6FAA-C20E-EC30E6A8B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Sequence</a:t>
            </a:r>
          </a:p>
        </p:txBody>
      </p:sp>
      <p:sp>
        <p:nvSpPr>
          <p:cNvPr id="839683" name="Rectangle 3">
            <a:extLst>
              <a:ext uri="{FF2B5EF4-FFF2-40B4-BE49-F238E27FC236}">
                <a16:creationId xmlns:a16="http://schemas.microsoft.com/office/drawing/2014/main" id="{6A91A0E6-0448-2161-E405-8682C24ED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method1()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x=2;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y=3;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method2();</a:t>
            </a:r>
          </a:p>
          <a:p>
            <a:pPr marL="361950" indent="0" algn="l">
              <a:buNone/>
            </a:pP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("Value of y in method1 is: " + y);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method2()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true;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y=6;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("x is: " + x);</a:t>
            </a:r>
          </a:p>
          <a:p>
            <a:pPr marL="361950" indent="0" algn="l">
              <a:buNone/>
            </a:pP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("Value of y in method2 is: " + y);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method3();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method3()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int y = 5;</a:t>
            </a:r>
          </a:p>
          <a:p>
            <a:pPr marL="361950" indent="0" algn="l">
              <a:buNone/>
            </a:pP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i="0" u="none" strike="noStrike" baseline="0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("Value of y in method3 is: " + y);</a:t>
            </a:r>
          </a:p>
          <a:p>
            <a:pPr marL="361950" indent="0" algn="l">
              <a:buNone/>
            </a:pPr>
            <a:r>
              <a:rPr lang="en-GB" sz="2400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tr-TR" b="1" dirty="0">
              <a:solidFill>
                <a:schemeClr val="accent1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1804C4-043F-E0D6-0D21-CC691D8F097F}"/>
              </a:ext>
            </a:extLst>
          </p:cNvPr>
          <p:cNvSpPr txBox="1"/>
          <p:nvPr/>
        </p:nvSpPr>
        <p:spPr>
          <a:xfrm>
            <a:off x="3851920" y="4846470"/>
            <a:ext cx="493254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9900"/>
                </a:solidFill>
              </a:rPr>
              <a:t>what goes inside the method, stays in the method.</a:t>
            </a:r>
            <a:endParaRPr lang="en-GB" dirty="0">
              <a:solidFill>
                <a:srgbClr val="FF99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D2B982-B5BD-C2F7-F24E-DABEA8F910FD}"/>
              </a:ext>
            </a:extLst>
          </p:cNvPr>
          <p:cNvSpPr txBox="1"/>
          <p:nvPr/>
        </p:nvSpPr>
        <p:spPr>
          <a:xfrm>
            <a:off x="3863355" y="2976056"/>
            <a:ext cx="493254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9900"/>
                </a:solidFill>
              </a:rPr>
              <a:t>y is a method variable, so the version in method1() is unique to that method, and distinct from the y used in method2() and so on</a:t>
            </a:r>
            <a:endParaRPr lang="en-GB" sz="1600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8983</TotalTime>
  <Words>4158</Words>
  <Application>Microsoft Office PowerPoint</Application>
  <PresentationFormat>On-screen Show (4:3)</PresentationFormat>
  <Paragraphs>749</Paragraphs>
  <Slides>45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Arial Black</vt:lpstr>
      <vt:lpstr>Cambria Math</vt:lpstr>
      <vt:lpstr>Courier New</vt:lpstr>
      <vt:lpstr>Times New Roman</vt:lpstr>
      <vt:lpstr>Wingdings</vt:lpstr>
      <vt:lpstr>Bahcesehir master slide</vt:lpstr>
      <vt:lpstr>VISIO</vt:lpstr>
      <vt:lpstr>PowerPoint Presentation</vt:lpstr>
      <vt:lpstr>PowerPoint Presentation</vt:lpstr>
      <vt:lpstr>Outline</vt:lpstr>
      <vt:lpstr>Procedural Programming Paradigm</vt:lpstr>
      <vt:lpstr>Procedural Programming Paradigm</vt:lpstr>
      <vt:lpstr>Three Basic Constructs</vt:lpstr>
      <vt:lpstr>Sequence</vt:lpstr>
      <vt:lpstr>Sequence</vt:lpstr>
      <vt:lpstr>Sequence</vt:lpstr>
      <vt:lpstr>Alternation</vt:lpstr>
      <vt:lpstr>Alternation - if statement </vt:lpstr>
      <vt:lpstr>Alternation</vt:lpstr>
      <vt:lpstr>Some example if statements</vt:lpstr>
      <vt:lpstr>Some example if statements</vt:lpstr>
      <vt:lpstr>Alternation - switch statement </vt:lpstr>
      <vt:lpstr>Repetition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Repetition – for loop</vt:lpstr>
      <vt:lpstr>For loop example</vt:lpstr>
      <vt:lpstr>Repetition – while loop</vt:lpstr>
      <vt:lpstr>Repetition – do .. while loop</vt:lpstr>
      <vt:lpstr>Nested For Loops</vt:lpstr>
      <vt:lpstr>Nested for loop exercise</vt:lpstr>
      <vt:lpstr>Nested for loop exercise</vt:lpstr>
      <vt:lpstr>Common Errors</vt:lpstr>
      <vt:lpstr>Loop Pattern Exercise</vt:lpstr>
      <vt:lpstr>Loop Pattern Exercise</vt:lpstr>
      <vt:lpstr>Loop Pattern Exercise</vt:lpstr>
      <vt:lpstr>Loop Pattern Exercise</vt:lpstr>
      <vt:lpstr>Loop Pattern Exercise</vt:lpstr>
      <vt:lpstr>Loop Pattern Exercise</vt:lpstr>
      <vt:lpstr>Loop Pattern Exercise</vt:lpstr>
      <vt:lpstr>Loop Pattern Exercise</vt:lpstr>
      <vt:lpstr>Loop Pattern Exercise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408</cp:revision>
  <dcterms:created xsi:type="dcterms:W3CDTF">2004-11-05T11:30:37Z</dcterms:created>
  <dcterms:modified xsi:type="dcterms:W3CDTF">2024-07-07T21:43:36Z</dcterms:modified>
</cp:coreProperties>
</file>