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20" r:id="rId2"/>
    <p:sldId id="355" r:id="rId3"/>
    <p:sldId id="404" r:id="rId4"/>
    <p:sldId id="373" r:id="rId5"/>
    <p:sldId id="692" r:id="rId6"/>
    <p:sldId id="693" r:id="rId7"/>
    <p:sldId id="694" r:id="rId8"/>
    <p:sldId id="698" r:id="rId9"/>
    <p:sldId id="696" r:id="rId10"/>
    <p:sldId id="697" r:id="rId11"/>
    <p:sldId id="699" r:id="rId12"/>
    <p:sldId id="695" r:id="rId13"/>
    <p:sldId id="700" r:id="rId14"/>
    <p:sldId id="701" r:id="rId15"/>
    <p:sldId id="702" r:id="rId16"/>
    <p:sldId id="703" r:id="rId17"/>
    <p:sldId id="704" r:id="rId18"/>
    <p:sldId id="705" r:id="rId19"/>
    <p:sldId id="521" r:id="rId20"/>
    <p:sldId id="707" r:id="rId21"/>
    <p:sldId id="708" r:id="rId22"/>
    <p:sldId id="709" r:id="rId23"/>
    <p:sldId id="710" r:id="rId24"/>
    <p:sldId id="711" r:id="rId25"/>
    <p:sldId id="713" r:id="rId26"/>
    <p:sldId id="714" r:id="rId27"/>
    <p:sldId id="712" r:id="rId28"/>
    <p:sldId id="715" r:id="rId29"/>
    <p:sldId id="716" r:id="rId30"/>
    <p:sldId id="717" r:id="rId31"/>
    <p:sldId id="718" r:id="rId32"/>
    <p:sldId id="719" r:id="rId33"/>
    <p:sldId id="706" r:id="rId34"/>
  </p:sldIdLst>
  <p:sldSz cx="9144000" cy="6858000" type="screen4x3"/>
  <p:notesSz cx="6642100" cy="96535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431" autoAdjust="0"/>
  </p:normalViewPr>
  <p:slideViewPr>
    <p:cSldViewPr>
      <p:cViewPr varScale="1">
        <p:scale>
          <a:sx n="101" d="100"/>
          <a:sy n="101" d="100"/>
        </p:scale>
        <p:origin x="145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797D7DB-1292-4C2B-9BEE-3D1F88C6E4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8204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584700"/>
            <a:ext cx="53149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D1B35F-4AE8-4F50-9FF3-FA55D3B14EA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44206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98D93B3-19CB-F5B1-06E5-E5E8D6A45C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chemeClr val="tx1"/>
                </a:solidFill>
              </a:rPr>
              <a:t>Copyright 2000 N. AYDIN. All rights reserved.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B7484560-CBC1-7A3C-ECBA-E20AB58D8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fld id="{995FBE65-257E-4DEB-8382-5B929EEF0D04}" type="slidenum">
              <a:rPr lang="tr-TR" altLang="tr-TR" smtClean="0">
                <a:solidFill>
                  <a:schemeClr val="tx1"/>
                </a:solidFill>
              </a:rPr>
              <a:pPr/>
              <a:t>1</a:t>
            </a:fld>
            <a:endParaRPr lang="tr-TR" altLang="tr-TR">
              <a:solidFill>
                <a:schemeClr val="tx1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DAD8AE5-E23C-C2A0-7C7E-325D6E070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30250"/>
            <a:ext cx="4808538" cy="3606800"/>
          </a:xfrm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176ADE2A-602E-9C2D-FFAB-2D8837BB9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650" y="4583113"/>
            <a:ext cx="4875213" cy="4344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69" tIns="45184" rIns="90369" bIns="45184"/>
          <a:lstStyle/>
          <a:p>
            <a:pPr eaLnBrk="1" hangingPunct="1"/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9361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24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1696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25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3039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57175" indent="0" algn="ctr">
              <a:buNone/>
              <a:defRPr/>
            </a:lvl2pPr>
            <a:lvl3pPr marL="514350" indent="0" algn="ctr">
              <a:buNone/>
              <a:defRPr/>
            </a:lvl3pPr>
            <a:lvl4pPr marL="771525" indent="0" algn="ctr">
              <a:buNone/>
              <a:defRPr/>
            </a:lvl4pPr>
            <a:lvl5pPr marL="1028700" indent="0" algn="ctr">
              <a:buNone/>
              <a:defRPr/>
            </a:lvl5pPr>
            <a:lvl6pPr marL="1285875" indent="0" algn="ctr">
              <a:buNone/>
              <a:defRPr/>
            </a:lvl6pPr>
            <a:lvl7pPr marL="1543050" indent="0" algn="ctr">
              <a:buNone/>
              <a:defRPr/>
            </a:lvl7pPr>
            <a:lvl8pPr marL="1800225" indent="0" algn="ctr">
              <a:buNone/>
              <a:defRPr/>
            </a:lvl8pPr>
            <a:lvl9pPr marL="2057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006FA-D0EA-4E89-8971-6241876F26B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16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4A56-DE4D-4ABE-A358-2049E491923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38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03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03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341F-692B-4323-AD00-311EB5C4E9F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8278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2DBC-736C-4DEC-AEAE-72DF32F5E5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081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1255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6909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441B-D185-4DAB-A789-31BCDEB6376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078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3538" y="1125538"/>
            <a:ext cx="8370930" cy="539909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80BB-128E-4902-B3C3-D56A4AC2847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008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D5E1-54BF-4A4A-AE42-66A6189F67D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86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06ABE-9823-4A2D-85FA-9E38D57ED2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908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AA99-5845-4832-9CA7-64C548B3A4B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428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FCA22-3DF8-4E6A-B3CE-ABF16B37C35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1466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6466-14BB-4F17-B43D-F368CAF022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909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C10A5-DDD2-430D-ABDC-C4A8E43C1C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9612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AEA0-EE63-4438-A6E8-1D10FD30B4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81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125538"/>
            <a:ext cx="82804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/>
              <a:t>Click to edit Master text styles</a:t>
            </a:r>
          </a:p>
          <a:p>
            <a:pPr lvl="1"/>
            <a:r>
              <a:rPr lang="en-US" altLang="tr-TR" dirty="0"/>
              <a:t>Second level</a:t>
            </a:r>
          </a:p>
          <a:p>
            <a:pPr lvl="2"/>
            <a:r>
              <a:rPr lang="en-US" altLang="tr-TR" dirty="0"/>
              <a:t>Third level</a:t>
            </a:r>
          </a:p>
          <a:p>
            <a:pPr lvl="3"/>
            <a:r>
              <a:rPr lang="en-US" altLang="tr-TR" dirty="0"/>
              <a:t>Fourth level</a:t>
            </a:r>
          </a:p>
          <a:p>
            <a:pPr lvl="4"/>
            <a:r>
              <a:rPr lang="en-US" altLang="tr-TR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24629"/>
            <a:ext cx="1905000" cy="333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675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8C8213-E9CE-4B62-9324-B8540159252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4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5pPr>
      <a:lvl6pPr marL="25717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6pPr>
      <a:lvl7pPr marL="51435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7pPr>
      <a:lvl8pPr marL="77152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8pPr>
      <a:lvl9pPr marL="102870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kumimoji="1" sz="1575">
          <a:solidFill>
            <a:srgbClr val="FF3300"/>
          </a:solidFill>
          <a:latin typeface="+mn-lt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350">
          <a:solidFill>
            <a:schemeClr val="accent2"/>
          </a:solidFill>
          <a:latin typeface="+mn-lt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kumimoji="1" sz="1125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>
            <a:extLst>
              <a:ext uri="{FF2B5EF4-FFF2-40B4-BE49-F238E27FC236}">
                <a16:creationId xmlns:a16="http://schemas.microsoft.com/office/drawing/2014/main" id="{A4F0290F-906C-FE9D-0AE3-62EFD59D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640" y="1862826"/>
            <a:ext cx="6534726" cy="451850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CS105 </a:t>
            </a:r>
          </a:p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Introduction to Object-Oriented Programming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Prof. Dr. Nizamettin AYDIN</a:t>
            </a: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BA0698"/>
                </a:solidFill>
                <a:cs typeface="Times New Roman" panose="02020603050405020304" pitchFamily="18" charset="0"/>
              </a:rPr>
              <a:t>naydin@itu.edu.tr</a:t>
            </a:r>
          </a:p>
          <a:p>
            <a:pPr algn="ctr" eaLnBrk="1" hangingPunct="1">
              <a:buNone/>
            </a:pPr>
            <a:r>
              <a:rPr lang="en-US" altLang="tr-TR" sz="2700" b="1" dirty="0">
                <a:solidFill>
                  <a:srgbClr val="0070C0"/>
                </a:solidFill>
                <a:cs typeface="Times New Roman" panose="02020603050405020304" pitchFamily="18" charset="0"/>
              </a:rPr>
              <a:t>nizamettin.aydin@ozyegin.edu.tr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24" name="Rectangle 9">
            <a:extLst>
              <a:ext uri="{FF2B5EF4-FFF2-40B4-BE49-F238E27FC236}">
                <a16:creationId xmlns:a16="http://schemas.microsoft.com/office/drawing/2014/main" id="{EA151DCE-3727-280C-DAB8-D56F2FED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62E90F-C089-97B1-7C91-D4F902315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B122F-3563-9F7F-13AE-13F03B105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059" y="-4911"/>
            <a:ext cx="2535881" cy="765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6866-F0FB-C293-E27C-7BAC5ACC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ARITHMETIC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BE44D-0A93-C6BE-2491-26EDBF4AD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</a:t>
            </a:r>
            <a:r>
              <a:rPr lang="en-US" b="1" dirty="0"/>
              <a:t>operator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Combines multiple values or expressions.</a:t>
            </a:r>
          </a:p>
          <a:p>
            <a:pPr marL="714375" lvl="1" indent="0">
              <a:buNone/>
              <a:tabLst>
                <a:tab pos="714375" algn="l"/>
              </a:tabLs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addition</a:t>
            </a:r>
          </a:p>
          <a:p>
            <a:pPr marL="714375" lvl="1" indent="0">
              <a:buNone/>
              <a:tabLst>
                <a:tab pos="714375" algn="l"/>
              </a:tabLs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subtraction (or negation)</a:t>
            </a:r>
          </a:p>
          <a:p>
            <a:pPr marL="714375" lvl="1" indent="0">
              <a:buNone/>
              <a:tabLst>
                <a:tab pos="714375" algn="l"/>
              </a:tabLs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multiplication</a:t>
            </a:r>
          </a:p>
          <a:p>
            <a:pPr marL="714375" lvl="1" indent="0">
              <a:buNone/>
              <a:tabLst>
                <a:tab pos="714375" algn="l"/>
              </a:tabLs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	division</a:t>
            </a:r>
          </a:p>
          <a:p>
            <a:pPr marL="714375" lvl="1" indent="0">
              <a:buNone/>
              <a:tabLst>
                <a:tab pos="714375" algn="l"/>
              </a:tabLs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%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	modulus (a.k.a. remainder)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US" dirty="0"/>
              <a:t>As a program runs, its expressions are evaluated.</a:t>
            </a:r>
          </a:p>
          <a:p>
            <a:pPr lvl="1"/>
            <a:r>
              <a:rPr lang="en-US" dirty="0"/>
              <a:t>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1+1 </a:t>
            </a:r>
            <a:r>
              <a:rPr lang="en-US" dirty="0"/>
              <a:t>evaluates to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2</a:t>
            </a:r>
          </a:p>
          <a:p>
            <a:pPr lvl="1"/>
            <a:r>
              <a:rPr lang="en-US" dirty="0"/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(3*4);</a:t>
            </a:r>
            <a:r>
              <a:rPr lang="en-US" dirty="0"/>
              <a:t> prints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12</a:t>
            </a:r>
          </a:p>
          <a:p>
            <a:pPr lvl="2"/>
            <a:r>
              <a:rPr lang="en-US" dirty="0"/>
              <a:t> How would we print the text </a:t>
            </a:r>
            <a:r>
              <a:rPr lang="en-US" sz="17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3*4 </a:t>
            </a:r>
            <a:r>
              <a:rPr lang="en-US" dirty="0"/>
              <a:t>?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77E4D-AE27-2A29-E0E6-D4CB61C7B4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61502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6866-F0FB-C293-E27C-7BAC5ACC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ARITHMETIC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BE44D-0A93-C6BE-2491-26EDBF4AD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divide integers, the quotient is also an integer.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14 / 4 </a:t>
            </a:r>
            <a:r>
              <a:rPr lang="en-US" dirty="0"/>
              <a:t>is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dirty="0"/>
              <a:t>, not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3.5</a:t>
            </a:r>
          </a:p>
          <a:p>
            <a:pPr marL="542925" indent="0">
              <a:spcAft>
                <a:spcPts val="0"/>
              </a:spcAft>
              <a:buNone/>
            </a:pPr>
            <a:r>
              <a:rPr lang="en-US" sz="2000" u="sng" dirty="0">
                <a:solidFill>
                  <a:srgbClr val="002060"/>
                </a:solidFill>
              </a:rPr>
              <a:t>	  </a:t>
            </a:r>
            <a:r>
              <a:rPr lang="en-US" sz="2000" b="1" u="sng" dirty="0">
                <a:solidFill>
                  <a:srgbClr val="002060"/>
                </a:solidFill>
              </a:rPr>
              <a:t>3</a:t>
            </a:r>
            <a:r>
              <a:rPr lang="en-US" sz="2000" dirty="0">
                <a:solidFill>
                  <a:srgbClr val="002060"/>
                </a:solidFill>
              </a:rPr>
              <a:t> 	</a:t>
            </a:r>
            <a:r>
              <a:rPr lang="en-US" sz="2000" u="sng" dirty="0">
                <a:solidFill>
                  <a:srgbClr val="002060"/>
                </a:solidFill>
              </a:rPr>
              <a:t>          </a:t>
            </a:r>
            <a:r>
              <a:rPr lang="en-US" sz="2000" b="1" u="sng" dirty="0">
                <a:solidFill>
                  <a:srgbClr val="002060"/>
                </a:solidFill>
              </a:rPr>
              <a:t>4</a:t>
            </a:r>
            <a:r>
              <a:rPr lang="en-US" sz="2000" dirty="0">
                <a:solidFill>
                  <a:srgbClr val="002060"/>
                </a:solidFill>
              </a:rPr>
              <a:t>		</a:t>
            </a:r>
            <a:r>
              <a:rPr lang="en-US" sz="2000" u="sng" dirty="0">
                <a:solidFill>
                  <a:srgbClr val="002060"/>
                </a:solidFill>
              </a:rPr>
              <a:t>             </a:t>
            </a:r>
            <a:r>
              <a:rPr lang="en-US" sz="2000" b="1" u="sng" dirty="0">
                <a:solidFill>
                  <a:srgbClr val="002060"/>
                </a:solidFill>
              </a:rPr>
              <a:t>52</a:t>
            </a:r>
          </a:p>
          <a:p>
            <a:pPr marL="542925" indent="0">
              <a:spcAft>
                <a:spcPts val="0"/>
              </a:spcAft>
              <a:buNone/>
            </a:pPr>
            <a:r>
              <a:rPr lang="en-US" sz="2000" dirty="0">
                <a:solidFill>
                  <a:srgbClr val="002060"/>
                </a:solidFill>
              </a:rPr>
              <a:t>4 ) 14 	10 )  45 	27 )   1425</a:t>
            </a:r>
          </a:p>
          <a:p>
            <a:pPr marL="542925" indent="0">
              <a:spcAft>
                <a:spcPts val="0"/>
              </a:spcAft>
              <a:buNone/>
            </a:pPr>
            <a:r>
              <a:rPr lang="en-US" sz="2000" dirty="0">
                <a:solidFill>
                  <a:srgbClr val="002060"/>
                </a:solidFill>
              </a:rPr>
              <a:t>	</a:t>
            </a:r>
            <a:r>
              <a:rPr lang="en-US" sz="2000" u="sng" dirty="0">
                <a:solidFill>
                  <a:srgbClr val="002060"/>
                </a:solidFill>
              </a:rPr>
              <a:t>12</a:t>
            </a:r>
            <a:r>
              <a:rPr lang="en-US" sz="2000" dirty="0">
                <a:solidFill>
                  <a:srgbClr val="002060"/>
                </a:solidFill>
              </a:rPr>
              <a:t> 	        </a:t>
            </a:r>
            <a:r>
              <a:rPr lang="en-US" sz="2000" u="sng" dirty="0">
                <a:solidFill>
                  <a:srgbClr val="002060"/>
                </a:solidFill>
              </a:rPr>
              <a:t>40</a:t>
            </a:r>
            <a:r>
              <a:rPr lang="en-US" sz="2000" dirty="0">
                <a:solidFill>
                  <a:srgbClr val="002060"/>
                </a:solidFill>
              </a:rPr>
              <a:t> 		         </a:t>
            </a:r>
            <a:r>
              <a:rPr lang="en-US" sz="2000" u="sng" dirty="0">
                <a:solidFill>
                  <a:srgbClr val="002060"/>
                </a:solidFill>
              </a:rPr>
              <a:t>135</a:t>
            </a:r>
          </a:p>
          <a:p>
            <a:pPr marL="542925" indent="0">
              <a:spcAft>
                <a:spcPts val="0"/>
              </a:spcAft>
              <a:buNone/>
            </a:pPr>
            <a:r>
              <a:rPr lang="en-US" sz="2000" dirty="0">
                <a:solidFill>
                  <a:srgbClr val="002060"/>
                </a:solidFill>
              </a:rPr>
              <a:t>	  2 	          5 		          	75</a:t>
            </a:r>
          </a:p>
          <a:p>
            <a:pPr marL="542925" indent="0">
              <a:spcAft>
                <a:spcPts val="0"/>
              </a:spcAft>
              <a:buNone/>
            </a:pPr>
            <a:r>
              <a:rPr lang="en-US" sz="2000" dirty="0">
                <a:solidFill>
                  <a:srgbClr val="002060"/>
                </a:solidFill>
              </a:rPr>
              <a:t>				          	</a:t>
            </a:r>
            <a:r>
              <a:rPr lang="en-US" sz="2000" u="sng" dirty="0">
                <a:solidFill>
                  <a:srgbClr val="002060"/>
                </a:solidFill>
              </a:rPr>
              <a:t>54</a:t>
            </a:r>
          </a:p>
          <a:p>
            <a:pPr marL="542925" indent="0">
              <a:spcAft>
                <a:spcPts val="0"/>
              </a:spcAft>
              <a:buNone/>
            </a:pPr>
            <a:r>
              <a:rPr lang="en-US" sz="2000" dirty="0">
                <a:solidFill>
                  <a:srgbClr val="002060"/>
                </a:solidFill>
              </a:rPr>
              <a:t>					21</a:t>
            </a:r>
          </a:p>
          <a:p>
            <a:pPr marL="542925" indent="0">
              <a:spcAft>
                <a:spcPts val="0"/>
              </a:spcAft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r>
              <a:rPr lang="en-US" dirty="0"/>
              <a:t>More examples: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32 / 5 </a:t>
            </a:r>
            <a:r>
              <a:rPr lang="en-US" dirty="0"/>
              <a:t>	is	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84 / 10</a:t>
            </a:r>
            <a:r>
              <a:rPr lang="en-US" dirty="0"/>
              <a:t>	is	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156 / 100</a:t>
            </a:r>
            <a:r>
              <a:rPr lang="en-US" dirty="0"/>
              <a:t>	is	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/>
              <a:t> Dividing by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0</a:t>
            </a:r>
            <a:r>
              <a:rPr lang="en-US" dirty="0"/>
              <a:t> causes an error when your program runs.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77E4D-AE27-2A29-E0E6-D4CB61C7B4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4F69A1-05D9-5C8E-6B23-C452EC7305A5}"/>
              </a:ext>
            </a:extLst>
          </p:cNvPr>
          <p:cNvSpPr txBox="1"/>
          <p:nvPr/>
        </p:nvSpPr>
        <p:spPr>
          <a:xfrm>
            <a:off x="3059832" y="4941168"/>
            <a:ext cx="3417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86132B-4DBF-8CF6-9343-A5B9F46E8107}"/>
              </a:ext>
            </a:extLst>
          </p:cNvPr>
          <p:cNvSpPr txBox="1"/>
          <p:nvPr/>
        </p:nvSpPr>
        <p:spPr>
          <a:xfrm>
            <a:off x="3059832" y="5340401"/>
            <a:ext cx="3417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endParaRPr lang="en-GB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8763B8-7FAE-53A7-1315-C3D88E6D6774}"/>
              </a:ext>
            </a:extLst>
          </p:cNvPr>
          <p:cNvSpPr txBox="1"/>
          <p:nvPr/>
        </p:nvSpPr>
        <p:spPr>
          <a:xfrm>
            <a:off x="3059832" y="5713047"/>
            <a:ext cx="3417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8682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E9FAE-5C20-9F3A-601D-6C36EA454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INTEGER REMAINDER WITH %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26C93-2D6B-1812-6D49-88CC76928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%</a:t>
            </a:r>
            <a:r>
              <a:rPr lang="en-US" dirty="0"/>
              <a:t> operator computes the remainder from integer division.</a:t>
            </a:r>
          </a:p>
          <a:p>
            <a:pPr lvl="1"/>
            <a:r>
              <a:rPr lang="nl-NL" dirty="0"/>
              <a:t> 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14 % 4 </a:t>
            </a:r>
            <a:r>
              <a:rPr lang="nl-NL" dirty="0"/>
              <a:t>	is 	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  <a:p>
            <a:pPr lvl="1"/>
            <a:r>
              <a:rPr lang="nl-NL" dirty="0"/>
              <a:t> 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218 % 5 </a:t>
            </a:r>
            <a:r>
              <a:rPr lang="nl-NL" dirty="0"/>
              <a:t>	is 	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  <a:p>
            <a:pPr marL="1076325" indent="0">
              <a:spcAft>
                <a:spcPts val="0"/>
              </a:spcAft>
              <a:buNone/>
            </a:pPr>
            <a:r>
              <a:rPr lang="en-GB" sz="2000" u="sng" dirty="0"/>
              <a:t>	3</a:t>
            </a:r>
            <a:r>
              <a:rPr lang="en-GB" sz="2000" dirty="0"/>
              <a:t> 		</a:t>
            </a:r>
            <a:r>
              <a:rPr lang="en-GB" sz="2000" u="sng" dirty="0"/>
              <a:t>          43</a:t>
            </a:r>
          </a:p>
          <a:p>
            <a:pPr marL="1076325" indent="0">
              <a:spcAft>
                <a:spcPts val="0"/>
              </a:spcAft>
              <a:buNone/>
            </a:pPr>
            <a:r>
              <a:rPr lang="en-GB" sz="2000" dirty="0"/>
              <a:t>4 )    14 		5 )    218</a:t>
            </a:r>
          </a:p>
          <a:p>
            <a:pPr marL="1076325" indent="0">
              <a:spcAft>
                <a:spcPts val="0"/>
              </a:spcAft>
              <a:buNone/>
            </a:pPr>
            <a:r>
              <a:rPr lang="en-GB" sz="2000" dirty="0"/>
              <a:t>        </a:t>
            </a:r>
            <a:r>
              <a:rPr lang="en-GB" sz="2000" u="sng" dirty="0"/>
              <a:t>12</a:t>
            </a:r>
            <a:r>
              <a:rPr lang="en-GB" sz="2000" dirty="0"/>
              <a:t>		        </a:t>
            </a:r>
            <a:r>
              <a:rPr lang="en-GB" sz="2000" u="sng" dirty="0"/>
              <a:t>20</a:t>
            </a:r>
          </a:p>
          <a:p>
            <a:pPr marL="1076325" indent="0">
              <a:spcAft>
                <a:spcPts val="0"/>
              </a:spcAft>
              <a:buNone/>
            </a:pPr>
            <a:r>
              <a:rPr lang="en-GB" sz="2000" dirty="0"/>
              <a:t>          </a:t>
            </a:r>
            <a:r>
              <a:rPr lang="en-GB" sz="2000" b="1" dirty="0">
                <a:solidFill>
                  <a:srgbClr val="002060"/>
                </a:solidFill>
              </a:rPr>
              <a:t>2</a:t>
            </a:r>
            <a:r>
              <a:rPr lang="en-GB" sz="2000" dirty="0"/>
              <a:t> 		          18</a:t>
            </a:r>
          </a:p>
          <a:p>
            <a:pPr marL="1076325" indent="0">
              <a:spcAft>
                <a:spcPts val="0"/>
              </a:spcAft>
              <a:buNone/>
            </a:pPr>
            <a:r>
              <a:rPr lang="en-GB" sz="2000" dirty="0"/>
              <a:t>			          </a:t>
            </a:r>
            <a:r>
              <a:rPr lang="en-GB" sz="2000" u="sng" dirty="0"/>
              <a:t>15</a:t>
            </a:r>
          </a:p>
          <a:p>
            <a:pPr marL="1076325" indent="0">
              <a:spcAft>
                <a:spcPts val="0"/>
              </a:spcAft>
              <a:buNone/>
            </a:pPr>
            <a:r>
              <a:rPr lang="en-GB" sz="2000" dirty="0"/>
              <a:t>			            </a:t>
            </a:r>
            <a:r>
              <a:rPr lang="en-GB" sz="2000" b="1" dirty="0">
                <a:solidFill>
                  <a:srgbClr val="002060"/>
                </a:solidFill>
              </a:rPr>
              <a:t>3</a:t>
            </a:r>
          </a:p>
          <a:p>
            <a:r>
              <a:rPr lang="en-US" dirty="0"/>
              <a:t>Applications of % operator:</a:t>
            </a:r>
          </a:p>
          <a:p>
            <a:pPr lvl="1"/>
            <a:r>
              <a:rPr lang="en-US" dirty="0"/>
              <a:t> Obtain last digit of a number   :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230857 % 10</a:t>
            </a:r>
            <a:r>
              <a:rPr lang="en-US" dirty="0"/>
              <a:t> is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7</a:t>
            </a:r>
          </a:p>
          <a:p>
            <a:pPr lvl="1"/>
            <a:r>
              <a:rPr lang="en-US" dirty="0"/>
              <a:t> Obtain last 4 digits		     :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658236489 % 10000 </a:t>
            </a:r>
            <a:r>
              <a:rPr lang="en-US" dirty="0"/>
              <a:t>is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6489</a:t>
            </a:r>
          </a:p>
          <a:p>
            <a:pPr lvl="1"/>
            <a:r>
              <a:rPr lang="en-US" dirty="0"/>
              <a:t> See whether a number is odd :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7 % 2 </a:t>
            </a:r>
            <a:r>
              <a:rPr lang="en-US" dirty="0"/>
              <a:t>is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</a:t>
            </a:r>
            <a:r>
              <a:rPr lang="en-US" dirty="0"/>
              <a:t>,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42 % 2 </a:t>
            </a:r>
            <a:r>
              <a:rPr lang="en-US" dirty="0"/>
              <a:t>is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endParaRPr lang="en-GB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8B31CC-8DC2-B7AF-4758-3CEE57567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12</a:t>
            </a:fld>
            <a:endParaRPr lang="en-US" altLang="tr-T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3D2121-6858-EE86-B34B-2A076EF77833}"/>
              </a:ext>
            </a:extLst>
          </p:cNvPr>
          <p:cNvSpPr txBox="1"/>
          <p:nvPr/>
        </p:nvSpPr>
        <p:spPr>
          <a:xfrm>
            <a:off x="5861670" y="2204864"/>
            <a:ext cx="2526754" cy="1631216"/>
          </a:xfrm>
          <a:prstGeom prst="rect">
            <a:avLst/>
          </a:prstGeom>
          <a:solidFill>
            <a:srgbClr val="FFC000">
              <a:alpha val="20000"/>
            </a:srgbClr>
          </a:solidFill>
        </p:spPr>
        <p:txBody>
          <a:bodyPr wrap="square">
            <a:spAutoFit/>
          </a:bodyPr>
          <a:lstStyle/>
          <a:p>
            <a:pPr algn="l"/>
            <a:r>
              <a:rPr lang="en-GB" sz="2000" b="0" i="0" u="none" strike="noStrike" baseline="0" dirty="0">
                <a:solidFill>
                  <a:srgbClr val="C00000"/>
                </a:solidFill>
                <a:cs typeface="Arial" panose="020B0604020202020204" pitchFamily="34" charset="0"/>
              </a:rPr>
              <a:t>What is the result?</a:t>
            </a:r>
          </a:p>
          <a:p>
            <a:pPr marL="361950" algn="l"/>
            <a:r>
              <a:rPr lang="en-GB" sz="2000" b="0" i="0" u="none" strike="noStrike" baseline="0" dirty="0">
                <a:solidFill>
                  <a:srgbClr val="00B0F0"/>
                </a:solidFill>
                <a:cs typeface="Arial" panose="020B0604020202020204" pitchFamily="34" charset="0"/>
              </a:rPr>
              <a:t>45 % 6</a:t>
            </a:r>
          </a:p>
          <a:p>
            <a:pPr marL="361950" algn="l"/>
            <a:r>
              <a:rPr lang="en-GB" sz="2000" b="0" i="0" u="none" strike="noStrike" baseline="0" dirty="0">
                <a:solidFill>
                  <a:srgbClr val="00B0F0"/>
                </a:solidFill>
                <a:cs typeface="Arial" panose="020B0604020202020204" pitchFamily="34" charset="0"/>
              </a:rPr>
              <a:t>  2 % 2</a:t>
            </a:r>
          </a:p>
          <a:p>
            <a:pPr marL="361950" algn="l"/>
            <a:r>
              <a:rPr lang="en-GB" sz="2000" b="0" i="0" u="none" strike="noStrike" baseline="0" dirty="0">
                <a:solidFill>
                  <a:srgbClr val="00B0F0"/>
                </a:solidFill>
                <a:cs typeface="Arial" panose="020B0604020202020204" pitchFamily="34" charset="0"/>
              </a:rPr>
              <a:t>  8 % 20</a:t>
            </a:r>
          </a:p>
          <a:p>
            <a:pPr marL="361950" algn="l"/>
            <a:r>
              <a:rPr lang="en-GB" sz="2000" b="0" i="0" u="none" strike="noStrike" baseline="0" dirty="0">
                <a:solidFill>
                  <a:srgbClr val="00B0F0"/>
                </a:solidFill>
                <a:cs typeface="Arial" panose="020B0604020202020204" pitchFamily="34" charset="0"/>
              </a:rPr>
              <a:t>11 % 0</a:t>
            </a:r>
            <a:endParaRPr lang="en-GB" sz="2000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5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BEE00-0082-7143-DD63-5ED7D03D0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PRECEDENCE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B0EDD-C3B8-7762-8CB6-E2DE24EF6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precedence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 Order in which operators are evaluated.</a:t>
            </a:r>
          </a:p>
          <a:p>
            <a:pPr lvl="1"/>
            <a:r>
              <a:rPr lang="en-US" dirty="0"/>
              <a:t> Generally, operators evaluate left-to-right.</a:t>
            </a:r>
          </a:p>
          <a:p>
            <a:pPr marL="542925" lvl="2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1 - 2 - 3 </a:t>
            </a:r>
            <a:r>
              <a:rPr lang="en-US" dirty="0"/>
              <a:t>is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(1 - 2) - 3 </a:t>
            </a:r>
            <a:r>
              <a:rPr lang="en-US" dirty="0"/>
              <a:t>which is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-4</a:t>
            </a:r>
          </a:p>
          <a:p>
            <a:pPr lvl="1"/>
            <a:r>
              <a:rPr lang="en-US" dirty="0"/>
              <a:t> But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 / % </a:t>
            </a:r>
            <a:r>
              <a:rPr lang="en-US" dirty="0"/>
              <a:t>have a higher level of precedence than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+ -</a:t>
            </a:r>
          </a:p>
          <a:p>
            <a:pPr marL="542925" lvl="2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 + </a:t>
            </a:r>
            <a:r>
              <a:rPr lang="en-US" b="1" dirty="0">
                <a:solidFill>
                  <a:srgbClr val="002060"/>
                </a:solidFill>
              </a:rPr>
              <a:t>3 * 4 </a:t>
            </a:r>
            <a:r>
              <a:rPr lang="en-US" dirty="0"/>
              <a:t>is 13</a:t>
            </a:r>
          </a:p>
          <a:p>
            <a:pPr marL="542925" lvl="2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6 + </a:t>
            </a:r>
            <a:r>
              <a:rPr lang="en-US" b="1" dirty="0">
                <a:solidFill>
                  <a:srgbClr val="002060"/>
                </a:solidFill>
              </a:rPr>
              <a:t>8 / 2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 3</a:t>
            </a:r>
          </a:p>
          <a:p>
            <a:pPr marL="542925" lvl="2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6 + </a:t>
            </a:r>
            <a:r>
              <a:rPr lang="en-US" b="1" dirty="0">
                <a:solidFill>
                  <a:srgbClr val="002060"/>
                </a:solidFill>
              </a:rPr>
              <a:t>4 * 3</a:t>
            </a:r>
          </a:p>
          <a:p>
            <a:pPr marL="542925" lvl="2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6 + 12 </a:t>
            </a:r>
            <a:r>
              <a:rPr lang="en-US" dirty="0"/>
              <a:t>is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18</a:t>
            </a:r>
          </a:p>
          <a:p>
            <a:pPr lvl="1"/>
            <a:r>
              <a:rPr lang="en-US" dirty="0"/>
              <a:t> Parentheses can force a certain order of evaluation:</a:t>
            </a:r>
          </a:p>
          <a:p>
            <a:pPr marL="542925" lvl="2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b="1" dirty="0">
                <a:solidFill>
                  <a:srgbClr val="002060"/>
                </a:solidFill>
              </a:rPr>
              <a:t>1 + 3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 * 4 </a:t>
            </a:r>
            <a:r>
              <a:rPr lang="en-US" dirty="0"/>
              <a:t>is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16</a:t>
            </a:r>
          </a:p>
          <a:p>
            <a:pPr lvl="1"/>
            <a:r>
              <a:rPr lang="en-US" dirty="0"/>
              <a:t> Spacing does not affect order of evaluation</a:t>
            </a:r>
          </a:p>
          <a:p>
            <a:pPr marL="542925" lvl="2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 + </a:t>
            </a:r>
            <a:r>
              <a:rPr lang="en-US" b="1" dirty="0">
                <a:solidFill>
                  <a:srgbClr val="002060"/>
                </a:solidFill>
              </a:rPr>
              <a:t>3 * 4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- 2 </a:t>
            </a:r>
            <a:r>
              <a:rPr lang="en-US" dirty="0"/>
              <a:t>is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11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017E8-663A-F17D-C5BB-68665A51E0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10520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8FF3F-D2B9-AEAC-5355-995DF2632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PRESEDENCE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F5E58-8E54-7AC9-B1FA-36D189664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38" y="1125538"/>
            <a:ext cx="4158462" cy="5399090"/>
          </a:xfrm>
        </p:spPr>
        <p:txBody>
          <a:bodyPr/>
          <a:lstStyle/>
          <a:p>
            <a:r>
              <a:rPr lang="en-US" dirty="0"/>
              <a:t>Example 1:</a:t>
            </a:r>
          </a:p>
          <a:p>
            <a:pPr marL="361950" indent="0">
              <a:buNone/>
            </a:pPr>
            <a:endParaRPr lang="en-US" dirty="0"/>
          </a:p>
          <a:p>
            <a:pPr marL="361950" indent="0">
              <a:buNone/>
            </a:pPr>
            <a:r>
              <a:rPr lang="en-US" dirty="0"/>
              <a:t>1 * 2 + 3 * 5 % 4</a:t>
            </a:r>
          </a:p>
          <a:p>
            <a:pPr marL="361950" indent="0">
              <a:buNone/>
            </a:pPr>
            <a:endParaRPr lang="en-US" dirty="0"/>
          </a:p>
          <a:p>
            <a:pPr marL="361950" indent="0">
              <a:buNone/>
            </a:pPr>
            <a:r>
              <a:rPr lang="en-US" dirty="0"/>
              <a:t>   </a:t>
            </a:r>
            <a:r>
              <a:rPr lang="en-US" dirty="0">
                <a:solidFill>
                  <a:srgbClr val="C00000"/>
                </a:solidFill>
              </a:rPr>
              <a:t>2</a:t>
            </a:r>
            <a:r>
              <a:rPr lang="en-US" dirty="0"/>
              <a:t>   + 3 * 5 % 4</a:t>
            </a:r>
          </a:p>
          <a:p>
            <a:pPr marL="361950" indent="0">
              <a:buNone/>
            </a:pPr>
            <a:endParaRPr lang="en-US" dirty="0"/>
          </a:p>
          <a:p>
            <a:pPr marL="361950" indent="0">
              <a:buNone/>
            </a:pPr>
            <a:r>
              <a:rPr lang="en-US" dirty="0"/>
              <a:t>   2   +   </a:t>
            </a:r>
            <a:r>
              <a:rPr lang="en-US" dirty="0">
                <a:solidFill>
                  <a:srgbClr val="C00000"/>
                </a:solidFill>
              </a:rPr>
              <a:t>15</a:t>
            </a:r>
            <a:r>
              <a:rPr lang="en-US" dirty="0"/>
              <a:t>   % 4</a:t>
            </a:r>
          </a:p>
          <a:p>
            <a:pPr marL="361950" indent="0">
              <a:buNone/>
            </a:pPr>
            <a:endParaRPr lang="en-US" dirty="0"/>
          </a:p>
          <a:p>
            <a:pPr marL="361950" indent="0">
              <a:buNone/>
            </a:pPr>
            <a:r>
              <a:rPr lang="en-US" dirty="0"/>
              <a:t>   2   +         </a:t>
            </a:r>
            <a:r>
              <a:rPr lang="en-US" dirty="0">
                <a:solidFill>
                  <a:srgbClr val="C00000"/>
                </a:solidFill>
              </a:rPr>
              <a:t>3</a:t>
            </a:r>
          </a:p>
          <a:p>
            <a:pPr marL="36195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361950" indent="0">
              <a:buNone/>
            </a:pPr>
            <a:r>
              <a:rPr lang="en-US" dirty="0">
                <a:solidFill>
                  <a:srgbClr val="C00000"/>
                </a:solidFill>
              </a:rPr>
              <a:t>	    5</a:t>
            </a:r>
            <a:endParaRPr lang="en-US" dirty="0"/>
          </a:p>
          <a:p>
            <a:pPr marL="361950" indent="0">
              <a:buNone/>
            </a:pPr>
            <a:endParaRPr lang="en-US" dirty="0"/>
          </a:p>
          <a:p>
            <a:pPr marL="361950" indent="0">
              <a:buNone/>
            </a:pPr>
            <a:endParaRPr lang="en-US" dirty="0"/>
          </a:p>
          <a:p>
            <a:pPr marL="361950" indent="0">
              <a:buNone/>
            </a:pPr>
            <a:endParaRPr lang="en-GB" dirty="0"/>
          </a:p>
          <a:p>
            <a:pPr marL="36195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D9E0C-3D42-1438-0882-EF46D70AC9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FFC880B-D28B-9809-A9D4-7B7E95809FD7}"/>
              </a:ext>
            </a:extLst>
          </p:cNvPr>
          <p:cNvSpPr txBox="1">
            <a:spLocks/>
          </p:cNvSpPr>
          <p:nvPr/>
        </p:nvSpPr>
        <p:spPr bwMode="auto">
          <a:xfrm>
            <a:off x="4572000" y="1124744"/>
            <a:ext cx="4158462" cy="539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kern="0" dirty="0">
                <a:solidFill>
                  <a:srgbClr val="000000"/>
                </a:solidFill>
              </a:rPr>
              <a:t>Example 2:</a:t>
            </a:r>
          </a:p>
          <a:p>
            <a:pPr marL="361950" lvl="0" indent="0">
              <a:buNone/>
            </a:pPr>
            <a:endParaRPr lang="en-US" kern="0" dirty="0">
              <a:solidFill>
                <a:srgbClr val="000000"/>
              </a:solidFill>
            </a:endParaRPr>
          </a:p>
          <a:p>
            <a:pPr marL="361950" lvl="0" indent="0">
              <a:buNone/>
            </a:pPr>
            <a:r>
              <a:rPr lang="en-US" kern="0" dirty="0">
                <a:solidFill>
                  <a:srgbClr val="000000"/>
                </a:solidFill>
              </a:rPr>
              <a:t>1  +  8  %  3 *  2  –  9</a:t>
            </a:r>
          </a:p>
          <a:p>
            <a:pPr marL="361950" lvl="0" indent="0">
              <a:buNone/>
            </a:pPr>
            <a:endParaRPr lang="en-US" kern="0" dirty="0">
              <a:solidFill>
                <a:srgbClr val="000000"/>
              </a:solidFill>
            </a:endParaRPr>
          </a:p>
          <a:p>
            <a:pPr marL="361950" lvl="0" indent="0">
              <a:buNone/>
            </a:pPr>
            <a:r>
              <a:rPr lang="en-US" kern="0" dirty="0">
                <a:solidFill>
                  <a:srgbClr val="000000"/>
                </a:solidFill>
              </a:rPr>
              <a:t>1  +       </a:t>
            </a:r>
            <a:r>
              <a:rPr lang="en-US" kern="0" dirty="0">
                <a:solidFill>
                  <a:srgbClr val="C00000"/>
                </a:solidFill>
              </a:rPr>
              <a:t>2</a:t>
            </a:r>
            <a:r>
              <a:rPr lang="en-US" kern="0" dirty="0">
                <a:solidFill>
                  <a:srgbClr val="000000"/>
                </a:solidFill>
              </a:rPr>
              <a:t>     *  2  –  9</a:t>
            </a:r>
          </a:p>
          <a:p>
            <a:pPr marL="361950" lvl="0" indent="0">
              <a:buNone/>
            </a:pPr>
            <a:endParaRPr lang="en-US" kern="0" dirty="0">
              <a:solidFill>
                <a:srgbClr val="000000"/>
              </a:solidFill>
            </a:endParaRPr>
          </a:p>
          <a:p>
            <a:pPr marL="361950" lvl="0" indent="0">
              <a:buNone/>
            </a:pPr>
            <a:r>
              <a:rPr lang="en-US" kern="0" dirty="0">
                <a:solidFill>
                  <a:srgbClr val="000000"/>
                </a:solidFill>
              </a:rPr>
              <a:t>1  +            </a:t>
            </a:r>
            <a:r>
              <a:rPr lang="en-US" kern="0" dirty="0">
                <a:solidFill>
                  <a:srgbClr val="C00000"/>
                </a:solidFill>
              </a:rPr>
              <a:t>4</a:t>
            </a:r>
            <a:r>
              <a:rPr lang="en-US" kern="0" dirty="0">
                <a:solidFill>
                  <a:srgbClr val="000000"/>
                </a:solidFill>
              </a:rPr>
              <a:t>       –  9</a:t>
            </a:r>
          </a:p>
          <a:p>
            <a:pPr marL="361950" lvl="0" indent="0">
              <a:buNone/>
            </a:pPr>
            <a:endParaRPr lang="en-US" kern="0" dirty="0">
              <a:solidFill>
                <a:srgbClr val="000000"/>
              </a:solidFill>
            </a:endParaRPr>
          </a:p>
          <a:p>
            <a:pPr marL="361950" lvl="0" indent="0">
              <a:buNone/>
            </a:pPr>
            <a:r>
              <a:rPr lang="en-US" kern="0" dirty="0">
                <a:solidFill>
                  <a:srgbClr val="000000"/>
                </a:solidFill>
              </a:rPr>
              <a:t>         </a:t>
            </a:r>
            <a:r>
              <a:rPr lang="en-US" kern="0" dirty="0">
                <a:solidFill>
                  <a:srgbClr val="C00000"/>
                </a:solidFill>
              </a:rPr>
              <a:t>5</a:t>
            </a:r>
            <a:r>
              <a:rPr lang="en-US" kern="0" dirty="0">
                <a:solidFill>
                  <a:srgbClr val="000000"/>
                </a:solidFill>
              </a:rPr>
              <a:t>                 –  9 </a:t>
            </a:r>
          </a:p>
          <a:p>
            <a:pPr marL="361950" lvl="0" indent="0">
              <a:buNone/>
            </a:pPr>
            <a:endParaRPr lang="en-US" kern="0" dirty="0">
              <a:solidFill>
                <a:srgbClr val="000000"/>
              </a:solidFill>
            </a:endParaRPr>
          </a:p>
          <a:p>
            <a:pPr marL="361950" lvl="0" indent="0">
              <a:buNone/>
            </a:pPr>
            <a:r>
              <a:rPr lang="en-US" kern="0" dirty="0">
                <a:solidFill>
                  <a:srgbClr val="000000"/>
                </a:solidFill>
              </a:rPr>
              <a:t>                  </a:t>
            </a:r>
            <a:r>
              <a:rPr lang="en-US" kern="0" dirty="0">
                <a:solidFill>
                  <a:srgbClr val="C00000"/>
                </a:solidFill>
              </a:rPr>
              <a:t>– 4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7585A2FA-87B6-FAB0-EB68-3F6432FF0098}"/>
              </a:ext>
            </a:extLst>
          </p:cNvPr>
          <p:cNvSpPr/>
          <p:nvPr/>
        </p:nvSpPr>
        <p:spPr bwMode="auto">
          <a:xfrm rot="16200000">
            <a:off x="755576" y="2185009"/>
            <a:ext cx="864095" cy="720080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10A4906C-DE30-C5B9-314C-3E079C45D6D7}"/>
              </a:ext>
            </a:extLst>
          </p:cNvPr>
          <p:cNvSpPr/>
          <p:nvPr/>
        </p:nvSpPr>
        <p:spPr bwMode="auto">
          <a:xfrm rot="16200000">
            <a:off x="2121854" y="3693230"/>
            <a:ext cx="845645" cy="1174330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46EDF385-435F-67F2-1D52-549855CDFB40}"/>
              </a:ext>
            </a:extLst>
          </p:cNvPr>
          <p:cNvSpPr/>
          <p:nvPr/>
        </p:nvSpPr>
        <p:spPr bwMode="auto">
          <a:xfrm rot="16200000">
            <a:off x="1686025" y="3049104"/>
            <a:ext cx="864096" cy="720081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1F54AA4B-37AB-5BE7-79D1-EFEDFEA9C8B3}"/>
              </a:ext>
            </a:extLst>
          </p:cNvPr>
          <p:cNvSpPr/>
          <p:nvPr/>
        </p:nvSpPr>
        <p:spPr bwMode="auto">
          <a:xfrm rot="16200000">
            <a:off x="1436527" y="4325975"/>
            <a:ext cx="870346" cy="1656184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F77A06F8-81DB-4FD5-32DC-979A6C270819}"/>
              </a:ext>
            </a:extLst>
          </p:cNvPr>
          <p:cNvSpPr/>
          <p:nvPr/>
        </p:nvSpPr>
        <p:spPr bwMode="auto">
          <a:xfrm rot="16200000">
            <a:off x="5757897" y="1962058"/>
            <a:ext cx="875554" cy="1073136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5B887E7D-E69F-C17F-8170-913F75C6F4DE}"/>
              </a:ext>
            </a:extLst>
          </p:cNvPr>
          <p:cNvSpPr/>
          <p:nvPr/>
        </p:nvSpPr>
        <p:spPr bwMode="auto">
          <a:xfrm rot="16200000">
            <a:off x="6223809" y="2796765"/>
            <a:ext cx="875554" cy="1154830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0" name="Left Brace 19">
            <a:extLst>
              <a:ext uri="{FF2B5EF4-FFF2-40B4-BE49-F238E27FC236}">
                <a16:creationId xmlns:a16="http://schemas.microsoft.com/office/drawing/2014/main" id="{9F4F64B4-8CAD-C12D-332D-E5A8172617C5}"/>
              </a:ext>
            </a:extLst>
          </p:cNvPr>
          <p:cNvSpPr/>
          <p:nvPr/>
        </p:nvSpPr>
        <p:spPr bwMode="auto">
          <a:xfrm rot="16200000">
            <a:off x="5447289" y="3330574"/>
            <a:ext cx="875554" cy="1838369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382BE900-C72C-5A45-1EA7-97D6A61CD6F1}"/>
              </a:ext>
            </a:extLst>
          </p:cNvPr>
          <p:cNvSpPr/>
          <p:nvPr/>
        </p:nvSpPr>
        <p:spPr bwMode="auto">
          <a:xfrm rot="16200000">
            <a:off x="6400366" y="4032175"/>
            <a:ext cx="875554" cy="2236465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95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DCF94-4B1D-5FF8-05E5-E667BD4B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PRESEDENCE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014B9-B6A7-AF4D-7122-A9A58DD9B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values result from the following expressions?</a:t>
            </a:r>
          </a:p>
          <a:p>
            <a:endParaRPr lang="en-US" dirty="0"/>
          </a:p>
          <a:p>
            <a:pPr lvl="1"/>
            <a:r>
              <a:rPr lang="en-US" dirty="0"/>
              <a:t>  9 / 5</a:t>
            </a:r>
          </a:p>
          <a:p>
            <a:pPr lvl="1"/>
            <a:r>
              <a:rPr lang="en-US" dirty="0"/>
              <a:t>  695 % 20</a:t>
            </a:r>
          </a:p>
          <a:p>
            <a:pPr lvl="1"/>
            <a:r>
              <a:rPr lang="en-US" dirty="0"/>
              <a:t>  7 + 6 * 5</a:t>
            </a:r>
          </a:p>
          <a:p>
            <a:pPr lvl="1"/>
            <a:r>
              <a:rPr lang="en-US" dirty="0"/>
              <a:t>  7 * 6 + 5</a:t>
            </a:r>
          </a:p>
          <a:p>
            <a:pPr lvl="1"/>
            <a:r>
              <a:rPr lang="en-US" dirty="0"/>
              <a:t>  248 % 100 / 5</a:t>
            </a:r>
          </a:p>
          <a:p>
            <a:pPr lvl="1"/>
            <a:r>
              <a:rPr lang="en-US" dirty="0"/>
              <a:t>  6 * 3 - 9 / 4</a:t>
            </a:r>
          </a:p>
          <a:p>
            <a:pPr lvl="1"/>
            <a:r>
              <a:rPr lang="en-US" dirty="0"/>
              <a:t>  (5 - 7) * 4</a:t>
            </a:r>
          </a:p>
          <a:p>
            <a:pPr lvl="1"/>
            <a:r>
              <a:rPr lang="en-US" dirty="0"/>
              <a:t>  6 + (18 % (17 - 12))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506D5-6392-CAD5-47A0-95C87F550D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29747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6F6AF-58CA-3A58-AE3F-FAAFA3A58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REAL NUMBERS (TYPE DOUBLE)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3F4E7-916B-7268-1B25-C5CA7EF8E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Examples:</a:t>
            </a:r>
          </a:p>
          <a:p>
            <a:pPr lvl="1"/>
            <a:r>
              <a:rPr lang="en-US" dirty="0"/>
              <a:t> 6.022 , -42.0 , 2.143e17</a:t>
            </a:r>
          </a:p>
          <a:p>
            <a:pPr lvl="2"/>
            <a:r>
              <a:rPr lang="en-US" dirty="0"/>
              <a:t> Placing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.0</a:t>
            </a:r>
            <a:r>
              <a:rPr lang="en-US" dirty="0"/>
              <a:t> or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dirty="0"/>
              <a:t> after an integer makes it a double.</a:t>
            </a:r>
          </a:p>
          <a:p>
            <a:r>
              <a:rPr lang="en-US" dirty="0"/>
              <a:t> The operators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+  -  *  /  %  () </a:t>
            </a:r>
            <a:r>
              <a:rPr lang="en-US" dirty="0"/>
              <a:t>all still work with double.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dirty="0"/>
              <a:t> produces an exact answer: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15.0 / 2.0 </a:t>
            </a:r>
            <a:r>
              <a:rPr lang="en-US" dirty="0"/>
              <a:t>is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7.5</a:t>
            </a:r>
          </a:p>
          <a:p>
            <a:r>
              <a:rPr lang="en-US" dirty="0"/>
              <a:t> Precedence is the same: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()</a:t>
            </a:r>
            <a:r>
              <a:rPr lang="en-US" dirty="0"/>
              <a:t> before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  /  % </a:t>
            </a:r>
            <a:r>
              <a:rPr lang="en-US" dirty="0"/>
              <a:t>before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+  -</a:t>
            </a:r>
          </a:p>
          <a:p>
            <a:endParaRPr lang="en-GB" dirty="0"/>
          </a:p>
          <a:p>
            <a:r>
              <a:rPr lang="en-GB" dirty="0"/>
              <a:t>Real number example: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54D15-49A1-A01D-B771-60D4BB5A5A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16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EE473C-7621-7E25-53A0-BAC917B1D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2898100"/>
            <a:ext cx="3786614" cy="362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29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97A61-F017-5AA5-7FC1-B7752C0CF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MIXING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5BEB4-52A0-3D83-758C-A4E474920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en-US" dirty="0"/>
              <a:t> and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double</a:t>
            </a:r>
            <a:r>
              <a:rPr lang="en-US" dirty="0"/>
              <a:t> are mixed, the result is a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double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4.2 * 3 </a:t>
            </a:r>
            <a:r>
              <a:rPr lang="en-US" dirty="0"/>
              <a:t>is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12.6</a:t>
            </a:r>
          </a:p>
          <a:p>
            <a:r>
              <a:rPr lang="en-US" dirty="0"/>
              <a:t>The conversion is per-operator, affecting only its operands.</a:t>
            </a:r>
          </a:p>
          <a:p>
            <a:pPr marL="257175" lvl="1" indent="0">
              <a:buNone/>
            </a:pPr>
            <a:r>
              <a:rPr lang="en-GB" dirty="0"/>
              <a:t> 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7 / 3 * 1.2 + 3 / 2</a:t>
            </a:r>
          </a:p>
          <a:p>
            <a:pPr marL="257175" lvl="1" indent="0">
              <a:buNone/>
            </a:pPr>
            <a:endParaRPr lang="en-GB" sz="2000" dirty="0"/>
          </a:p>
          <a:p>
            <a:pPr marL="257175" lvl="1" indent="0">
              <a:buNone/>
            </a:pPr>
            <a:r>
              <a:rPr lang="en-GB" sz="2000" dirty="0"/>
              <a:t> 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GB" sz="2000" dirty="0">
                <a:solidFill>
                  <a:srgbClr val="C00000"/>
                </a:solidFill>
              </a:rPr>
              <a:t>2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   * 1.2 + 3 / 2</a:t>
            </a:r>
          </a:p>
          <a:p>
            <a:pPr marL="257175" lvl="1" indent="0">
              <a:buNone/>
            </a:pP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257175" lvl="1" indent="0">
              <a:buNone/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r>
              <a:rPr lang="en-GB" sz="2000" dirty="0">
                <a:solidFill>
                  <a:srgbClr val="C00000"/>
                </a:solidFill>
              </a:rPr>
              <a:t>2.4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     + 3 / 2</a:t>
            </a:r>
          </a:p>
          <a:p>
            <a:pPr marL="257175" lvl="1" indent="0">
              <a:buNone/>
            </a:pP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257175" lvl="1" indent="0">
              <a:buNone/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       2.4     +   </a:t>
            </a:r>
            <a:r>
              <a:rPr lang="en-GB" sz="2000" dirty="0">
                <a:solidFill>
                  <a:srgbClr val="C00000"/>
                </a:solidFill>
              </a:rPr>
              <a:t>1</a:t>
            </a:r>
          </a:p>
          <a:p>
            <a:pPr marL="257175" lvl="1" indent="0">
              <a:buNone/>
            </a:pPr>
            <a:endParaRPr lang="en-GB" sz="2000" dirty="0">
              <a:solidFill>
                <a:srgbClr val="C00000"/>
              </a:solidFill>
            </a:endParaRPr>
          </a:p>
          <a:p>
            <a:pPr marL="257175" lvl="1" indent="0">
              <a:buNone/>
            </a:pPr>
            <a:r>
              <a:rPr lang="en-GB" sz="2000" dirty="0">
                <a:solidFill>
                  <a:srgbClr val="C00000"/>
                </a:solidFill>
              </a:rPr>
              <a:t>	     3.4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F4BD8-2518-A69C-C161-43734D64E4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17</a:t>
            </a:fld>
            <a:endParaRPr lang="en-US" altLang="tr-TR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508A036-9A74-BAF6-0586-64DBF6499FBA}"/>
              </a:ext>
            </a:extLst>
          </p:cNvPr>
          <p:cNvSpPr txBox="1">
            <a:spLocks/>
          </p:cNvSpPr>
          <p:nvPr/>
        </p:nvSpPr>
        <p:spPr bwMode="auto">
          <a:xfrm>
            <a:off x="4572000" y="2420888"/>
            <a:ext cx="3888432" cy="410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266700" indent="0">
              <a:buNone/>
            </a:pPr>
            <a:r>
              <a:rPr lang="en-GB" sz="2000" kern="0" dirty="0">
                <a:solidFill>
                  <a:schemeClr val="accent1">
                    <a:lumMod val="75000"/>
                  </a:schemeClr>
                </a:solidFill>
              </a:rPr>
              <a:t>2.0 + 10 / 3 * 2.5 - 6 / 4</a:t>
            </a:r>
          </a:p>
          <a:p>
            <a:pPr marL="257175" lvl="1" indent="0">
              <a:buFontTx/>
              <a:buNone/>
            </a:pPr>
            <a:endParaRPr lang="en-GB" sz="2000" kern="0" dirty="0">
              <a:solidFill>
                <a:schemeClr val="accent1">
                  <a:lumMod val="75000"/>
                </a:schemeClr>
              </a:solidFill>
            </a:endParaRPr>
          </a:p>
          <a:p>
            <a:pPr marL="257175" lvl="1" indent="0">
              <a:buFontTx/>
              <a:buNone/>
            </a:pPr>
            <a:r>
              <a:rPr lang="en-GB" sz="2000" kern="0" dirty="0">
                <a:solidFill>
                  <a:schemeClr val="accent1">
                    <a:lumMod val="75000"/>
                  </a:schemeClr>
                </a:solidFill>
              </a:rPr>
              <a:t>2.0 +     </a:t>
            </a:r>
            <a:r>
              <a:rPr lang="en-GB" sz="2000" kern="0" dirty="0">
                <a:solidFill>
                  <a:srgbClr val="C00000"/>
                </a:solidFill>
              </a:rPr>
              <a:t>3</a:t>
            </a:r>
            <a:r>
              <a:rPr lang="en-GB" sz="2000" kern="0" dirty="0">
                <a:solidFill>
                  <a:schemeClr val="accent1">
                    <a:lumMod val="75000"/>
                  </a:schemeClr>
                </a:solidFill>
              </a:rPr>
              <a:t>    * 2.5 - 6 / 4</a:t>
            </a:r>
          </a:p>
          <a:p>
            <a:pPr marL="257175" lvl="1" indent="0">
              <a:buFontTx/>
              <a:buNone/>
            </a:pPr>
            <a:endParaRPr lang="en-GB" sz="2000" kern="0" dirty="0">
              <a:solidFill>
                <a:schemeClr val="accent1">
                  <a:lumMod val="75000"/>
                </a:schemeClr>
              </a:solidFill>
            </a:endParaRPr>
          </a:p>
          <a:p>
            <a:pPr marL="257175" lvl="1" indent="0">
              <a:buFontTx/>
              <a:buNone/>
            </a:pPr>
            <a:r>
              <a:rPr lang="en-GB" sz="2000" kern="0" dirty="0">
                <a:solidFill>
                  <a:schemeClr val="accent1">
                    <a:lumMod val="75000"/>
                  </a:schemeClr>
                </a:solidFill>
              </a:rPr>
              <a:t>2.0 +         </a:t>
            </a:r>
            <a:r>
              <a:rPr lang="en-GB" sz="2000" kern="0" dirty="0">
                <a:solidFill>
                  <a:srgbClr val="C00000"/>
                </a:solidFill>
              </a:rPr>
              <a:t>7.5</a:t>
            </a:r>
            <a:r>
              <a:rPr lang="en-GB" sz="2000" kern="0" dirty="0">
                <a:solidFill>
                  <a:schemeClr val="accent1">
                    <a:lumMod val="75000"/>
                  </a:schemeClr>
                </a:solidFill>
              </a:rPr>
              <a:t>     - 6 / 4</a:t>
            </a:r>
          </a:p>
          <a:p>
            <a:pPr marL="257175" lvl="1" indent="0">
              <a:buFontTx/>
              <a:buNone/>
            </a:pPr>
            <a:endParaRPr lang="en-GB" sz="2000" kern="0" dirty="0">
              <a:solidFill>
                <a:schemeClr val="accent1">
                  <a:lumMod val="75000"/>
                </a:schemeClr>
              </a:solidFill>
            </a:endParaRPr>
          </a:p>
          <a:p>
            <a:pPr marL="257175" lvl="1" indent="0">
              <a:buFontTx/>
              <a:buNone/>
            </a:pPr>
            <a:r>
              <a:rPr lang="en-GB" sz="2000" kern="0" dirty="0">
                <a:solidFill>
                  <a:schemeClr val="accent1">
                    <a:lumMod val="75000"/>
                  </a:schemeClr>
                </a:solidFill>
              </a:rPr>
              <a:t>2.0 +          7.5     -   </a:t>
            </a:r>
            <a:r>
              <a:rPr lang="en-GB" sz="2000" kern="0" dirty="0">
                <a:solidFill>
                  <a:srgbClr val="C00000"/>
                </a:solidFill>
              </a:rPr>
              <a:t>1</a:t>
            </a:r>
          </a:p>
          <a:p>
            <a:pPr marL="257175" lvl="1" indent="0">
              <a:buFontTx/>
              <a:buNone/>
            </a:pPr>
            <a:endParaRPr lang="en-GB" sz="2000" kern="0" dirty="0">
              <a:solidFill>
                <a:schemeClr val="accent1">
                  <a:lumMod val="75000"/>
                </a:schemeClr>
              </a:solidFill>
            </a:endParaRPr>
          </a:p>
          <a:p>
            <a:pPr marL="257175" lvl="1" indent="0">
              <a:buFontTx/>
              <a:buNone/>
            </a:pPr>
            <a:r>
              <a:rPr lang="en-GB" sz="2000" kern="0" dirty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en-GB" sz="2000" kern="0" dirty="0">
                <a:solidFill>
                  <a:srgbClr val="C00000"/>
                </a:solidFill>
              </a:rPr>
              <a:t>9.5</a:t>
            </a:r>
            <a:r>
              <a:rPr lang="en-GB" sz="2000" kern="0" dirty="0">
                <a:solidFill>
                  <a:schemeClr val="accent1">
                    <a:lumMod val="75000"/>
                  </a:schemeClr>
                </a:solidFill>
              </a:rPr>
              <a:t>              -   1</a:t>
            </a:r>
          </a:p>
          <a:p>
            <a:pPr marL="257175" lvl="1" indent="0">
              <a:buFontTx/>
              <a:buNone/>
            </a:pPr>
            <a:r>
              <a:rPr lang="en-GB" sz="2000" kern="0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</a:p>
          <a:p>
            <a:pPr marL="257175" lvl="1" indent="0">
              <a:buFontTx/>
              <a:buNone/>
            </a:pPr>
            <a:r>
              <a:rPr lang="en-GB" sz="2000" kern="0" dirty="0">
                <a:solidFill>
                  <a:schemeClr val="accent1">
                    <a:lumMod val="75000"/>
                  </a:schemeClr>
                </a:solidFill>
              </a:rPr>
              <a:t>                   </a:t>
            </a:r>
            <a:r>
              <a:rPr lang="en-GB" sz="2000" kern="0" dirty="0">
                <a:solidFill>
                  <a:srgbClr val="C00000"/>
                </a:solidFill>
              </a:rPr>
              <a:t>8.5</a:t>
            </a:r>
          </a:p>
          <a:p>
            <a:endParaRPr lang="en-GB" kern="0" dirty="0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2F2ED1AE-9879-A580-B49F-A92E11C5578A}"/>
              </a:ext>
            </a:extLst>
          </p:cNvPr>
          <p:cNvSpPr/>
          <p:nvPr/>
        </p:nvSpPr>
        <p:spPr bwMode="auto">
          <a:xfrm rot="16200000">
            <a:off x="717476" y="2598812"/>
            <a:ext cx="796280" cy="576064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2E83F8FA-763F-2F6B-5F47-2BBEF7E0374A}"/>
              </a:ext>
            </a:extLst>
          </p:cNvPr>
          <p:cNvSpPr/>
          <p:nvPr/>
        </p:nvSpPr>
        <p:spPr bwMode="auto">
          <a:xfrm rot="16200000">
            <a:off x="1077516" y="3150001"/>
            <a:ext cx="796280" cy="1008111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E250449F-9290-32E4-BD50-4C1F1A61EFAF}"/>
              </a:ext>
            </a:extLst>
          </p:cNvPr>
          <p:cNvSpPr/>
          <p:nvPr/>
        </p:nvSpPr>
        <p:spPr bwMode="auto">
          <a:xfrm rot="16200000">
            <a:off x="2013620" y="4110980"/>
            <a:ext cx="796280" cy="576064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7C80EC03-B3A7-CD79-01D6-C63D0154027D}"/>
              </a:ext>
            </a:extLst>
          </p:cNvPr>
          <p:cNvSpPr/>
          <p:nvPr/>
        </p:nvSpPr>
        <p:spPr bwMode="auto">
          <a:xfrm rot="16200000">
            <a:off x="1509566" y="4470752"/>
            <a:ext cx="796280" cy="1440695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12653E40-3AAB-35F0-8B99-AE859FFD438D}"/>
              </a:ext>
            </a:extLst>
          </p:cNvPr>
          <p:cNvSpPr/>
          <p:nvPr/>
        </p:nvSpPr>
        <p:spPr bwMode="auto">
          <a:xfrm rot="16200000">
            <a:off x="5498173" y="2525906"/>
            <a:ext cx="796280" cy="663742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69A00999-D204-48E9-AFBC-DB639818E8D9}"/>
              </a:ext>
            </a:extLst>
          </p:cNvPr>
          <p:cNvSpPr/>
          <p:nvPr/>
        </p:nvSpPr>
        <p:spPr bwMode="auto">
          <a:xfrm rot="16200000">
            <a:off x="5920056" y="3122847"/>
            <a:ext cx="796280" cy="1044115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F789754C-8347-CDAA-4CC5-5CB1381FE72A}"/>
              </a:ext>
            </a:extLst>
          </p:cNvPr>
          <p:cNvSpPr/>
          <p:nvPr/>
        </p:nvSpPr>
        <p:spPr bwMode="auto">
          <a:xfrm rot="16200000">
            <a:off x="6840860" y="4087790"/>
            <a:ext cx="796280" cy="576064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7E7C6E58-68EE-7FBE-98F3-AB2B00628612}"/>
              </a:ext>
            </a:extLst>
          </p:cNvPr>
          <p:cNvSpPr/>
          <p:nvPr/>
        </p:nvSpPr>
        <p:spPr bwMode="auto">
          <a:xfrm rot="16200000">
            <a:off x="5334724" y="4267923"/>
            <a:ext cx="796280" cy="1710724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C12BA4E1-2999-337A-E54D-F6FAF0A65142}"/>
              </a:ext>
            </a:extLst>
          </p:cNvPr>
          <p:cNvSpPr/>
          <p:nvPr/>
        </p:nvSpPr>
        <p:spPr bwMode="auto">
          <a:xfrm rot="16200000">
            <a:off x="6010067" y="5032516"/>
            <a:ext cx="796280" cy="1800199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88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19ACB-C9BE-47BA-F448-03E367F17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STRING CONCATENATION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4BAA1-1F0E-47EC-2B46-8C9D8C2D4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string concatenation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Using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dirty="0"/>
              <a:t> between a string and another value to make a longer string.</a:t>
            </a:r>
          </a:p>
          <a:p>
            <a:pPr marL="361950" lvl="1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"hello" + 42 </a:t>
            </a:r>
            <a:r>
              <a:rPr lang="en-US" dirty="0"/>
              <a:t>	is 	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"hello42"</a:t>
            </a:r>
          </a:p>
          <a:p>
            <a:pPr marL="361950" lvl="1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 + "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abc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 + 2 </a:t>
            </a:r>
            <a:r>
              <a:rPr lang="en-US" dirty="0"/>
              <a:t>	is 	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"1abc2"</a:t>
            </a:r>
          </a:p>
          <a:p>
            <a:pPr marL="361950" lvl="1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"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abc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 + 1 + 2 </a:t>
            </a:r>
            <a:r>
              <a:rPr lang="en-US" dirty="0"/>
              <a:t>	is 	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"abc12"</a:t>
            </a:r>
          </a:p>
          <a:p>
            <a:pPr marL="361950" lvl="1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 + 2 + "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abc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 </a:t>
            </a:r>
            <a:r>
              <a:rPr lang="en-US" dirty="0"/>
              <a:t>	is 	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"3abc"</a:t>
            </a:r>
          </a:p>
          <a:p>
            <a:pPr marL="361950" lvl="1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abc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 + 9 * 3 </a:t>
            </a:r>
            <a:r>
              <a:rPr lang="en-US" dirty="0"/>
              <a:t>	is 	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"abc27"</a:t>
            </a:r>
          </a:p>
          <a:p>
            <a:pPr marL="361950" lvl="1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"1" + 1 </a:t>
            </a:r>
            <a:r>
              <a:rPr lang="en-US" dirty="0"/>
              <a:t>		is 	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"11"</a:t>
            </a:r>
          </a:p>
          <a:p>
            <a:pPr marL="361950" lvl="1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4 - 1 + "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abc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 	</a:t>
            </a:r>
            <a:r>
              <a:rPr lang="en-US" dirty="0"/>
              <a:t>is 	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"3abc“</a:t>
            </a:r>
          </a:p>
          <a:p>
            <a:pPr algn="l"/>
            <a:r>
              <a:rPr lang="en-US" sz="2400" b="0" i="0" u="none" strike="noStrike" baseline="0" dirty="0">
                <a:solidFill>
                  <a:srgbClr val="3D3D3D"/>
                </a:solidFill>
              </a:rPr>
              <a:t>Use 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sz="2400" b="0" i="0" u="none" strike="noStrike" baseline="0" dirty="0">
                <a:solidFill>
                  <a:srgbClr val="3D3D3D"/>
                </a:solidFill>
              </a:rPr>
              <a:t> to print a string and an expression's value together.</a:t>
            </a:r>
          </a:p>
          <a:p>
            <a:pPr lvl="1"/>
            <a:r>
              <a:rPr lang="sv-SE" dirty="0"/>
              <a:t> 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System.out.println("Grade: " + (95.1 + 71.9) /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2);</a:t>
            </a:r>
          </a:p>
          <a:p>
            <a:pPr lvl="2"/>
            <a:r>
              <a:rPr lang="en-GB" dirty="0"/>
              <a:t> Output: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Grade: 83.5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6A91A-59F0-1EAB-E9EE-BCA8B5B30E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05534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C22A-508A-3C3D-BBDB-67DB55DF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1D85-9E8D-EB51-448A-C7525381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00B0F0"/>
                </a:solidFill>
              </a:rPr>
              <a:t>VARIABLES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E224-DC17-8872-681C-6B455173D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07080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5D50030-49A4-D6D8-9FD6-891AB82A5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8AA87BB-7DBE-1A47-AE09-0526B11C16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DATA TYPES</a:t>
            </a:r>
            <a:endParaRPr lang="en-US" altLang="tr-TR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D6015C-5A90-5754-EA10-E5F4313E5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C95B791-DB99-4356-A537-772A09065FE2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2</a:t>
            </a:fld>
            <a:endParaRPr kumimoji="0" lang="en-US" altLang="tr-TR" sz="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D3BB-BA38-5F3E-E919-E8EB41DC1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RECEIPT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0655A-E1E1-5ABF-4CB4-3AF1ACB92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>
                <a:solidFill>
                  <a:srgbClr val="3D3D3D"/>
                </a:solidFill>
              </a:rPr>
              <a:t>What's bad about the following code?</a:t>
            </a:r>
          </a:p>
          <a:p>
            <a:pPr marL="180975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public class Receipt {</a:t>
            </a:r>
          </a:p>
          <a:p>
            <a:pPr marL="628650" indent="0" algn="l">
              <a:buNone/>
              <a:tabLst>
                <a:tab pos="542925" algn="l"/>
              </a:tabLst>
            </a:pPr>
            <a:r>
              <a:rPr lang="en-US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public static void main(String[] </a:t>
            </a:r>
            <a:r>
              <a:rPr lang="en-US" sz="24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args</a:t>
            </a:r>
            <a:r>
              <a:rPr lang="en-US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) {</a:t>
            </a:r>
          </a:p>
          <a:p>
            <a:pPr marL="180975" indent="0" algn="l">
              <a:buNone/>
            </a:pPr>
            <a:r>
              <a:rPr lang="en-US" sz="2400" b="1" i="0" u="none" strike="noStrike" baseline="0" dirty="0">
                <a:solidFill>
                  <a:srgbClr val="009A00"/>
                </a:solidFill>
                <a:latin typeface="CourierNewPS-BoldMT"/>
              </a:rPr>
              <a:t>	// Calculate total owed, assuming 8% tax / 15% tip</a:t>
            </a:r>
          </a:p>
          <a:p>
            <a:pPr marL="180975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</a:t>
            </a:r>
            <a:r>
              <a:rPr lang="en-GB" sz="24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</a:t>
            </a: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("Subtotal: ");</a:t>
            </a:r>
          </a:p>
          <a:p>
            <a:pPr marL="180975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</a:t>
            </a:r>
            <a:r>
              <a:rPr lang="en-GB" sz="24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(38 + 40 + 30);</a:t>
            </a:r>
          </a:p>
          <a:p>
            <a:pPr marL="180975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</a:t>
            </a:r>
            <a:r>
              <a:rPr lang="en-GB" sz="24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</a:t>
            </a: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("Tax: ");</a:t>
            </a:r>
          </a:p>
          <a:p>
            <a:pPr marL="180975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</a:t>
            </a:r>
            <a:r>
              <a:rPr lang="en-GB" sz="24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((38 + 40 + 30) * .08);</a:t>
            </a:r>
          </a:p>
          <a:p>
            <a:pPr marL="180975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</a:t>
            </a:r>
            <a:r>
              <a:rPr lang="en-GB" sz="24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</a:t>
            </a: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("Tip: ");</a:t>
            </a:r>
          </a:p>
          <a:p>
            <a:pPr marL="180975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</a:t>
            </a:r>
            <a:r>
              <a:rPr lang="en-GB" sz="24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((38 + 40 + 30) * .15);</a:t>
            </a:r>
          </a:p>
          <a:p>
            <a:pPr marL="180975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</a:t>
            </a:r>
            <a:r>
              <a:rPr lang="en-GB" sz="24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</a:t>
            </a: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("Total: ");</a:t>
            </a:r>
          </a:p>
          <a:p>
            <a:pPr marL="180975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</a:t>
            </a:r>
            <a:r>
              <a:rPr lang="en-GB" sz="24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(38 + 40 + 30 +</a:t>
            </a:r>
          </a:p>
          <a:p>
            <a:pPr marL="180975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(38 + 40 + 30) * .08 +</a:t>
            </a:r>
          </a:p>
          <a:p>
            <a:pPr marL="180975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	(38 + 40 + 30) * .15);</a:t>
            </a:r>
          </a:p>
          <a:p>
            <a:pPr marL="628650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}</a:t>
            </a:r>
          </a:p>
          <a:p>
            <a:pPr marL="180975" indent="0" algn="l">
              <a:buNone/>
            </a:pPr>
            <a:r>
              <a:rPr lang="en-GB" sz="2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}</a:t>
            </a:r>
          </a:p>
          <a:p>
            <a:pPr marL="180975" indent="0" algn="l">
              <a:buNone/>
            </a:pPr>
            <a:endParaRPr lang="en-GB" sz="2400" b="0" i="0" u="none" strike="noStrike" baseline="0" dirty="0">
              <a:solidFill>
                <a:schemeClr val="accent1">
                  <a:lumMod val="75000"/>
                </a:schemeClr>
              </a:solidFill>
              <a:latin typeface="CourierNewPSMT"/>
            </a:endParaRPr>
          </a:p>
          <a:p>
            <a:pPr lvl="1">
              <a:lnSpc>
                <a:spcPct val="120000"/>
              </a:lnSpc>
            </a:pPr>
            <a:r>
              <a:rPr lang="en-US" sz="2700" dirty="0"/>
              <a:t> The subtotal expression </a:t>
            </a:r>
            <a:r>
              <a:rPr lang="en-US" sz="2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(38 + 40 + 30) </a:t>
            </a:r>
            <a:r>
              <a:rPr lang="en-US" sz="2700" dirty="0"/>
              <a:t>is repeated</a:t>
            </a:r>
          </a:p>
          <a:p>
            <a:pPr lvl="1">
              <a:lnSpc>
                <a:spcPct val="120000"/>
              </a:lnSpc>
            </a:pPr>
            <a:r>
              <a:rPr lang="en-GB" sz="2700" dirty="0"/>
              <a:t> So many </a:t>
            </a:r>
            <a:r>
              <a:rPr lang="en-GB" sz="290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println</a:t>
            </a:r>
            <a:r>
              <a:rPr lang="en-GB" sz="2700" dirty="0"/>
              <a:t> statements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66574-4CA0-27CD-75E3-0D045ABA5D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3063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C30C2-4B4C-18F4-6355-F30A47CD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FCE1A-60FB-8392-4947-00CDCCA01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535" y="1125539"/>
            <a:ext cx="8370930" cy="539909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variable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 piece of the computer's memory that is given a name and type, </a:t>
            </a:r>
          </a:p>
          <a:p>
            <a:pPr lvl="2"/>
            <a:r>
              <a:rPr lang="en-US" dirty="0"/>
              <a:t> can store a value.</a:t>
            </a:r>
          </a:p>
          <a:p>
            <a:pPr lvl="2"/>
            <a:r>
              <a:rPr lang="en-US" dirty="0"/>
              <a:t> Like preset stations on a car stereo, or cell phone speed dial: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Steps for using a variable:</a:t>
            </a:r>
          </a:p>
          <a:p>
            <a:pPr lvl="2"/>
            <a:r>
              <a:rPr lang="en-US" dirty="0"/>
              <a:t>Declare it – </a:t>
            </a:r>
          </a:p>
          <a:p>
            <a:pPr lvl="3"/>
            <a:r>
              <a:rPr lang="en-US" dirty="0"/>
              <a:t>state its name and type</a:t>
            </a:r>
          </a:p>
          <a:p>
            <a:pPr lvl="2"/>
            <a:r>
              <a:rPr lang="en-US" dirty="0"/>
              <a:t>Initialize it – </a:t>
            </a:r>
          </a:p>
          <a:p>
            <a:pPr lvl="3"/>
            <a:r>
              <a:rPr lang="en-US" dirty="0"/>
              <a:t>store a value into it</a:t>
            </a:r>
          </a:p>
          <a:p>
            <a:pPr lvl="2"/>
            <a:r>
              <a:rPr lang="en-US" dirty="0"/>
              <a:t>Use it – </a:t>
            </a:r>
          </a:p>
          <a:p>
            <a:pPr lvl="3"/>
            <a:r>
              <a:rPr lang="en-US" dirty="0"/>
              <a:t>print it or use it as part of an expression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46A62D-CA33-8CE5-4DB8-27DF91B916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21</a:t>
            </a:fld>
            <a:endParaRPr lang="en-US" altLang="tr-TR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DC16410-503E-698A-4393-E5F0ED0D6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619" y="2564904"/>
            <a:ext cx="6840761" cy="1588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473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2E082-2A76-7F89-44E9-18AE363BA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DECLARATION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56143-1BF6-C84B-699D-453BDBC5B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 declaration: </a:t>
            </a:r>
          </a:p>
          <a:p>
            <a:pPr lvl="1"/>
            <a:r>
              <a:rPr lang="en-US" dirty="0"/>
              <a:t> Sets aside memory for storing a value.</a:t>
            </a:r>
          </a:p>
          <a:p>
            <a:pPr lvl="2"/>
            <a:r>
              <a:rPr lang="en-US" dirty="0"/>
              <a:t> Variables must be declared before they can be used.</a:t>
            </a:r>
          </a:p>
          <a:p>
            <a:endParaRPr lang="en-US" dirty="0"/>
          </a:p>
          <a:p>
            <a:r>
              <a:rPr lang="en-US" dirty="0"/>
              <a:t>Syntax:</a:t>
            </a:r>
          </a:p>
          <a:p>
            <a:pPr marL="257175" lvl="1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type name;</a:t>
            </a:r>
          </a:p>
          <a:p>
            <a:pPr lvl="2"/>
            <a:r>
              <a:rPr lang="en-US" dirty="0"/>
              <a:t> The name is an identifier.</a:t>
            </a:r>
          </a:p>
          <a:p>
            <a:pPr lvl="2"/>
            <a:endParaRPr lang="en-US" dirty="0"/>
          </a:p>
          <a:p>
            <a:pPr lvl="2"/>
            <a:r>
              <a:rPr lang="en-GB" dirty="0"/>
              <a:t>int x;</a:t>
            </a:r>
          </a:p>
          <a:p>
            <a:pPr lvl="2"/>
            <a:endParaRPr lang="en-GB" dirty="0"/>
          </a:p>
          <a:p>
            <a:pPr lvl="2"/>
            <a:endParaRPr lang="en-GB" dirty="0"/>
          </a:p>
          <a:p>
            <a:pPr lvl="2"/>
            <a:r>
              <a:rPr lang="en-GB" dirty="0"/>
              <a:t>double </a:t>
            </a:r>
            <a:r>
              <a:rPr lang="en-GB" dirty="0" err="1"/>
              <a:t>myGPA</a:t>
            </a:r>
            <a:r>
              <a:rPr lang="en-GB" dirty="0"/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60BA9-76D9-E7AD-CAA8-E82F5D8130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3744EB-67D9-A870-EF4B-3209D78955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7942" y="4149080"/>
            <a:ext cx="4001058" cy="174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31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312D5-1FDA-98DD-C3E3-5C749D01E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07A41-7DC8-12C4-AC54-A804D31BE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assignment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Stores a value into a variable.</a:t>
            </a:r>
          </a:p>
          <a:p>
            <a:pPr lvl="2"/>
            <a:r>
              <a:rPr lang="en-US" dirty="0"/>
              <a:t>The value can be an expression; </a:t>
            </a:r>
          </a:p>
          <a:p>
            <a:pPr lvl="3"/>
            <a:r>
              <a:rPr lang="en-US" dirty="0"/>
              <a:t>the variable stores its result.</a:t>
            </a:r>
          </a:p>
          <a:p>
            <a:endParaRPr lang="en-GB" dirty="0"/>
          </a:p>
          <a:p>
            <a:r>
              <a:rPr lang="en-GB" dirty="0"/>
              <a:t>Syntax:</a:t>
            </a:r>
          </a:p>
          <a:p>
            <a:pPr marL="257175" lvl="1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name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expression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endParaRPr lang="en-GB" dirty="0"/>
          </a:p>
          <a:p>
            <a:pPr lvl="2"/>
            <a:r>
              <a:rPr lang="fr-FR" dirty="0"/>
              <a:t> </a:t>
            </a:r>
            <a:r>
              <a:rPr lang="fr-FR" dirty="0" err="1"/>
              <a:t>int</a:t>
            </a:r>
            <a:r>
              <a:rPr lang="fr-FR" dirty="0"/>
              <a:t> x;</a:t>
            </a:r>
          </a:p>
          <a:p>
            <a:pPr marL="514350" lvl="2" indent="0">
              <a:buNone/>
            </a:pPr>
            <a:r>
              <a:rPr lang="fr-FR" dirty="0"/>
              <a:t>	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x = 3;</a:t>
            </a:r>
          </a:p>
          <a:p>
            <a:pPr lvl="2"/>
            <a:endParaRPr lang="fr-FR" dirty="0"/>
          </a:p>
          <a:p>
            <a:pPr lvl="2"/>
            <a:r>
              <a:rPr lang="fr-FR" dirty="0"/>
              <a:t>double </a:t>
            </a:r>
            <a:r>
              <a:rPr lang="fr-FR" dirty="0" err="1"/>
              <a:t>myGPA</a:t>
            </a:r>
            <a:r>
              <a:rPr lang="fr-FR" dirty="0"/>
              <a:t>;</a:t>
            </a:r>
          </a:p>
          <a:p>
            <a:pPr marL="514350" lvl="2" indent="0">
              <a:buNone/>
            </a:pPr>
            <a:r>
              <a:rPr lang="fr-FR" dirty="0"/>
              <a:t>	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</a:rPr>
              <a:t>myGPA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= 1.0 + 2.25;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62EDD-04F2-D53F-6072-D5A92D9A72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23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606A6D-8C49-8A92-9517-EDBA9AD9A4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4365104"/>
            <a:ext cx="3991532" cy="158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290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8D769-0855-0251-0F39-DF669F6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6A0F8-D1A3-C27D-8509-C915186B5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Once given a value, a variable can be used in expressions:</a:t>
            </a:r>
          </a:p>
          <a:p>
            <a:pPr marL="361950" indent="0" algn="l">
              <a:buNone/>
            </a:pPr>
            <a:r>
              <a:rPr lang="en-GB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int x;</a:t>
            </a:r>
          </a:p>
          <a:p>
            <a:pPr marL="361950" indent="0" algn="l">
              <a:buNone/>
            </a:pPr>
            <a:r>
              <a:rPr lang="en-GB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x = 3;</a:t>
            </a:r>
          </a:p>
          <a:p>
            <a:pPr marL="361950" indent="0">
              <a:buNone/>
            </a:pP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("x is " +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x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); 	</a:t>
            </a:r>
            <a:r>
              <a:rPr lang="en-US" sz="2000" dirty="0">
                <a:solidFill>
                  <a:srgbClr val="00B050"/>
                </a:solidFill>
                <a:latin typeface="CourierNewPSMT"/>
              </a:rPr>
              <a:t>// x is 3</a:t>
            </a:r>
          </a:p>
          <a:p>
            <a:pPr marL="361950" indent="0">
              <a:buNone/>
            </a:pP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(5 *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x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 - 1); 	</a:t>
            </a:r>
            <a:r>
              <a:rPr lang="en-US" sz="2000" dirty="0">
                <a:solidFill>
                  <a:srgbClr val="00B050"/>
                </a:solidFill>
                <a:latin typeface="CourierNewPSMT"/>
              </a:rPr>
              <a:t>// 14</a:t>
            </a:r>
            <a:endParaRPr lang="en-GB" sz="2000" dirty="0">
              <a:solidFill>
                <a:srgbClr val="00B050"/>
              </a:solidFill>
              <a:latin typeface="CourierNewPSMT"/>
            </a:endParaRPr>
          </a:p>
          <a:p>
            <a:endParaRPr lang="en-US" dirty="0"/>
          </a:p>
          <a:p>
            <a:r>
              <a:rPr lang="en-US" dirty="0"/>
              <a:t>You can assign a value more than once:</a:t>
            </a:r>
          </a:p>
          <a:p>
            <a:pPr marL="361950" indent="0" algn="l">
              <a:buNone/>
            </a:pPr>
            <a:r>
              <a:rPr lang="en-GB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int x;</a:t>
            </a:r>
          </a:p>
          <a:p>
            <a:pPr marL="361950" indent="0" algn="l">
              <a:buNone/>
            </a:pPr>
            <a:r>
              <a:rPr lang="en-GB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x = 3;</a:t>
            </a:r>
          </a:p>
          <a:p>
            <a:pPr marL="361950" indent="0" algn="l">
              <a:buNone/>
            </a:pPr>
            <a:r>
              <a:rPr lang="en-US" sz="20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US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(x + " here");</a:t>
            </a:r>
          </a:p>
          <a:p>
            <a:pPr marL="361950" indent="0" algn="l">
              <a:buNone/>
            </a:pPr>
            <a:r>
              <a:rPr lang="en-GB" sz="20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x = 4 + 7;</a:t>
            </a:r>
          </a:p>
          <a:p>
            <a:pPr marL="361950" indent="0" algn="l">
              <a:buNone/>
            </a:pPr>
            <a:r>
              <a:rPr lang="en-US" sz="20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US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("now x is " + x);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8E2093-C645-CEE5-94F1-39286E986C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24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7EBEFE-3958-D3F9-F293-9538F5828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5847" y="4221088"/>
            <a:ext cx="2146305" cy="5040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1B51FD9-2C08-AE66-F33A-FD887633EA64}"/>
              </a:ext>
            </a:extLst>
          </p:cNvPr>
          <p:cNvSpPr txBox="1"/>
          <p:nvPr/>
        </p:nvSpPr>
        <p:spPr>
          <a:xfrm>
            <a:off x="6453878" y="4787860"/>
            <a:ext cx="1430490" cy="349702"/>
          </a:xfrm>
          <a:prstGeom prst="rect">
            <a:avLst/>
          </a:prstGeom>
          <a:noFill/>
        </p:spPr>
        <p:txBody>
          <a:bodyPr wrap="square" lIns="36000" tIns="36000" rIns="36000" bIns="36000">
            <a:spAutoFit/>
          </a:bodyPr>
          <a:lstStyle/>
          <a:p>
            <a:pPr>
              <a:buNone/>
            </a:pPr>
            <a:r>
              <a:rPr lang="en-US" sz="1800" b="1" dirty="0">
                <a:solidFill>
                  <a:srgbClr val="00B050"/>
                </a:solidFill>
                <a:latin typeface="CourierNewPSMT"/>
              </a:rPr>
              <a:t>// 3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798D31-D2A9-D913-EC3D-B36A2F76799F}"/>
              </a:ext>
            </a:extLst>
          </p:cNvPr>
          <p:cNvSpPr txBox="1"/>
          <p:nvPr/>
        </p:nvSpPr>
        <p:spPr>
          <a:xfrm>
            <a:off x="7596336" y="4355812"/>
            <a:ext cx="341784" cy="380480"/>
          </a:xfrm>
          <a:prstGeom prst="rect">
            <a:avLst/>
          </a:prstGeom>
          <a:noFill/>
        </p:spPr>
        <p:txBody>
          <a:bodyPr wrap="square" lIns="36000" tIns="36000" rIns="36000" bIns="36000">
            <a:spAutoFit/>
          </a:bodyPr>
          <a:lstStyle/>
          <a:p>
            <a:r>
              <a:rPr lang="en-GB" sz="20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3</a:t>
            </a:r>
            <a:endParaRPr lang="en-GB" sz="2000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F641017-E176-9CCD-11AA-22551664D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5938132"/>
            <a:ext cx="2146305" cy="50405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9932A45-B74A-B047-8F6E-D5017B719E78}"/>
              </a:ext>
            </a:extLst>
          </p:cNvPr>
          <p:cNvSpPr txBox="1"/>
          <p:nvPr/>
        </p:nvSpPr>
        <p:spPr>
          <a:xfrm>
            <a:off x="7586664" y="6072856"/>
            <a:ext cx="513727" cy="380480"/>
          </a:xfrm>
          <a:prstGeom prst="rect">
            <a:avLst/>
          </a:prstGeom>
          <a:noFill/>
        </p:spPr>
        <p:txBody>
          <a:bodyPr wrap="square" lIns="36000" tIns="36000" rIns="36000" bIns="36000">
            <a:spAutoFit/>
          </a:bodyPr>
          <a:lstStyle/>
          <a:p>
            <a:r>
              <a:rPr lang="en-GB" sz="20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11</a:t>
            </a:r>
            <a:endParaRPr lang="en-GB" sz="20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9544E1-E5B6-908D-1B42-6BC86D3385AD}"/>
              </a:ext>
            </a:extLst>
          </p:cNvPr>
          <p:cNvSpPr txBox="1"/>
          <p:nvPr/>
        </p:nvSpPr>
        <p:spPr>
          <a:xfrm>
            <a:off x="6400014" y="5521068"/>
            <a:ext cx="2060417" cy="349702"/>
          </a:xfrm>
          <a:prstGeom prst="rect">
            <a:avLst/>
          </a:prstGeom>
          <a:noFill/>
        </p:spPr>
        <p:txBody>
          <a:bodyPr wrap="square" lIns="36000" tIns="36000" rIns="36000" bIns="36000">
            <a:spAutoFit/>
          </a:bodyPr>
          <a:lstStyle/>
          <a:p>
            <a:pPr>
              <a:buNone/>
            </a:pPr>
            <a:r>
              <a:rPr lang="en-US" sz="1800" b="1" dirty="0">
                <a:solidFill>
                  <a:srgbClr val="00B050"/>
                </a:solidFill>
                <a:latin typeface="CourierNewPSMT"/>
              </a:rPr>
              <a:t>// now x is 11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F3CCBA0-8D58-C00B-95F8-7CC15962DA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3836" y="4348304"/>
            <a:ext cx="430632" cy="2093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18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8D769-0855-0251-0F39-DF669F6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6A0F8-D1A3-C27D-8509-C915186B5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Once given a value, a variable can be used in expressions:</a:t>
            </a:r>
          </a:p>
          <a:p>
            <a:pPr marL="36195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int x;</a:t>
            </a:r>
          </a:p>
          <a:p>
            <a:pPr marL="36195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x = 3;</a:t>
            </a:r>
          </a:p>
          <a:p>
            <a:pPr marL="361950" indent="0">
              <a:buNone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("x is " +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); 	</a:t>
            </a:r>
            <a:r>
              <a:rPr lang="en-US" dirty="0">
                <a:solidFill>
                  <a:srgbClr val="00B050"/>
                </a:solidFill>
                <a:latin typeface="CourierNewPSMT"/>
              </a:rPr>
              <a:t>// x is 3</a:t>
            </a:r>
          </a:p>
          <a:p>
            <a:pPr marL="361950" indent="0">
              <a:buNone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(5 *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 - 1); 	</a:t>
            </a:r>
            <a:r>
              <a:rPr lang="en-US" dirty="0">
                <a:solidFill>
                  <a:srgbClr val="00B050"/>
                </a:solidFill>
                <a:latin typeface="CourierNewPSMT"/>
              </a:rPr>
              <a:t>// 14</a:t>
            </a:r>
            <a:endParaRPr lang="en-GB" dirty="0">
              <a:solidFill>
                <a:srgbClr val="00B050"/>
              </a:solidFill>
              <a:latin typeface="CourierNewPSMT"/>
            </a:endParaRPr>
          </a:p>
          <a:p>
            <a:endParaRPr lang="en-US" dirty="0"/>
          </a:p>
          <a:p>
            <a:r>
              <a:rPr lang="en-US" dirty="0"/>
              <a:t>You can assign a value more than once:</a:t>
            </a:r>
          </a:p>
          <a:p>
            <a:pPr marL="361950" indent="0" algn="l">
              <a:buNone/>
            </a:pPr>
            <a:r>
              <a:rPr lang="en-GB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int x;</a:t>
            </a:r>
          </a:p>
          <a:p>
            <a:pPr marL="361950" indent="0" algn="l">
              <a:buNone/>
            </a:pPr>
            <a:r>
              <a:rPr lang="en-GB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x = 3;</a:t>
            </a:r>
          </a:p>
          <a:p>
            <a:pPr marL="361950" indent="0" algn="l">
              <a:buNone/>
            </a:pPr>
            <a:r>
              <a:rPr lang="en-US" sz="20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US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(x + " here");</a:t>
            </a:r>
          </a:p>
          <a:p>
            <a:pPr marL="361950" indent="0" algn="l">
              <a:buNone/>
            </a:pPr>
            <a:r>
              <a:rPr lang="en-GB" sz="20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x = 4 + 7;</a:t>
            </a:r>
          </a:p>
          <a:p>
            <a:pPr marL="361950" indent="0" algn="l">
              <a:buNone/>
            </a:pPr>
            <a:r>
              <a:rPr lang="en-US" sz="20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US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("now x is " + x);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8E2093-C645-CEE5-94F1-39286E986C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99448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12F91-3E0E-F2AE-8140-0AF579B6C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DECLARATION/INITIALIZATION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FD3A6-7252-EB88-6443-86BF08257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 variable can be declared/initialized in one statement.</a:t>
            </a:r>
          </a:p>
          <a:p>
            <a:r>
              <a:rPr lang="en-US" dirty="0"/>
              <a:t> Syntax:</a:t>
            </a:r>
          </a:p>
          <a:p>
            <a:endParaRPr lang="en-US" dirty="0"/>
          </a:p>
          <a:p>
            <a:pPr marL="257175" lvl="1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type name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value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endParaRPr lang="en-US" dirty="0"/>
          </a:p>
          <a:p>
            <a:pPr lvl="1"/>
            <a:r>
              <a:rPr lang="en-US" dirty="0"/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double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myGPA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 = 3.95;</a:t>
            </a:r>
          </a:p>
          <a:p>
            <a:pPr lvl="1"/>
            <a:endParaRPr lang="en-US" sz="2400" dirty="0">
              <a:solidFill>
                <a:schemeClr val="accent1">
                  <a:lumMod val="75000"/>
                </a:schemeClr>
              </a:solidFill>
              <a:latin typeface="CourierNewPSMT"/>
              <a:ea typeface="+mn-ea"/>
            </a:endParaRPr>
          </a:p>
          <a:p>
            <a:pPr lvl="1"/>
            <a:r>
              <a:rPr lang="en-US" dirty="0"/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int x = (11 % 3) + 12;</a:t>
            </a:r>
            <a:endParaRPr lang="en-GB" sz="2400" dirty="0">
              <a:solidFill>
                <a:schemeClr val="accent1">
                  <a:lumMod val="75000"/>
                </a:schemeClr>
              </a:solidFill>
              <a:latin typeface="CourierNewPSMT"/>
              <a:ea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36DE0-E817-73D6-3A84-E046A8FBA8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26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F5B91-F51E-C696-601B-F36619919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3212976"/>
            <a:ext cx="3377315" cy="153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13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C26E2-CFD9-076C-D158-8E58AC551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 AND ALGEBRA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86FCB-1827-8E23-1061-17BDF6ECE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Assignment uses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en-US" dirty="0"/>
              <a:t> , but it is not an algebraic equation.</a:t>
            </a:r>
          </a:p>
          <a:p>
            <a:pPr marL="257175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en-US" dirty="0"/>
              <a:t> means, "</a:t>
            </a:r>
            <a:r>
              <a:rPr lang="en-US" dirty="0">
                <a:solidFill>
                  <a:srgbClr val="00B0F0"/>
                </a:solidFill>
              </a:rPr>
              <a:t>store the value at right in variable at left</a:t>
            </a:r>
            <a:r>
              <a:rPr lang="en-US" dirty="0"/>
              <a:t>"</a:t>
            </a:r>
          </a:p>
          <a:p>
            <a:endParaRPr lang="en-US" dirty="0"/>
          </a:p>
          <a:p>
            <a:pPr lvl="1"/>
            <a:r>
              <a:rPr lang="en-US" dirty="0"/>
              <a:t> The right-side expression is evaluated first, and then its result is stored in the variable at left.</a:t>
            </a:r>
          </a:p>
          <a:p>
            <a:endParaRPr lang="en-GB" dirty="0"/>
          </a:p>
          <a:p>
            <a:r>
              <a:rPr lang="en-GB" dirty="0"/>
              <a:t> What happens here?</a:t>
            </a:r>
          </a:p>
          <a:p>
            <a:pPr marL="361950" indent="0" algn="l">
              <a:buNone/>
            </a:pPr>
            <a:r>
              <a:rPr lang="en-GB" sz="20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int x = 3;</a:t>
            </a:r>
          </a:p>
          <a:p>
            <a:pPr marL="361950" indent="0" algn="l">
              <a:buNone/>
            </a:pPr>
            <a:r>
              <a:rPr lang="en-US" sz="20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x = x + 2; </a:t>
            </a:r>
            <a:r>
              <a:rPr lang="en-US" sz="2000" b="1" i="0" u="none" strike="noStrike" baseline="0" dirty="0">
                <a:solidFill>
                  <a:srgbClr val="008181"/>
                </a:solidFill>
                <a:latin typeface="CourierNewPS-BoldMT"/>
              </a:rPr>
              <a:t>//Evaluate right side then put it into x</a:t>
            </a:r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A6945-F13C-88B7-D471-B075BF8E30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27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8E2202-F8D2-F9C7-AB16-853C82701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4725144"/>
            <a:ext cx="1171739" cy="48584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4B92FAD-A694-6FDA-3DFA-0C6FF6EDD0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3849673"/>
            <a:ext cx="2486372" cy="54300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C123354-5990-F9BE-ABD4-DCC526563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5189" y="4961591"/>
            <a:ext cx="2495898" cy="59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67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68D3E-0B51-7FE8-7D13-062D26157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ASSIGNMENT AND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2D00F-ABB9-88FB-2930-C08595B46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 variable can only store a value of its own type.</a:t>
            </a:r>
          </a:p>
          <a:p>
            <a:endParaRPr lang="en-US" dirty="0"/>
          </a:p>
          <a:p>
            <a:pPr lvl="1"/>
            <a:r>
              <a:rPr lang="en-US" dirty="0"/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int x = 2.5;</a:t>
            </a:r>
          </a:p>
          <a:p>
            <a:endParaRPr lang="en-GB" dirty="0"/>
          </a:p>
          <a:p>
            <a:r>
              <a:rPr lang="en-US" dirty="0"/>
              <a:t>An int value can be stored in a double variable.</a:t>
            </a:r>
          </a:p>
          <a:p>
            <a:pPr lvl="1"/>
            <a:r>
              <a:rPr lang="en-US" dirty="0"/>
              <a:t> The value is converted into the equivalent real number.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double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myGPA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 = 4;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double avg = 11 / 2;</a:t>
            </a:r>
          </a:p>
          <a:p>
            <a:endParaRPr lang="en-US" dirty="0"/>
          </a:p>
          <a:p>
            <a:pPr lvl="2"/>
            <a:r>
              <a:rPr lang="en-US" dirty="0"/>
              <a:t>Why does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avg</a:t>
            </a:r>
            <a:r>
              <a:rPr lang="en-US" dirty="0"/>
              <a:t> store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5.0</a:t>
            </a:r>
            <a:r>
              <a:rPr lang="en-US" dirty="0"/>
              <a:t> and not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5.5</a:t>
            </a:r>
            <a:r>
              <a:rPr lang="en-US" dirty="0"/>
              <a:t> ?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958E90-0566-EEA9-0469-DCCCCA19FB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28</a:t>
            </a:fld>
            <a:endParaRPr lang="en-US" altLang="tr-T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D7AF5C-6812-EDD6-D8BD-6BDD99EE8774}"/>
              </a:ext>
            </a:extLst>
          </p:cNvPr>
          <p:cNvSpPr txBox="1"/>
          <p:nvPr/>
        </p:nvSpPr>
        <p:spPr>
          <a:xfrm>
            <a:off x="3096344" y="205155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i="0" u="none" strike="noStrike" baseline="0" dirty="0">
                <a:solidFill>
                  <a:srgbClr val="810000"/>
                </a:solidFill>
                <a:latin typeface="CourierNewPS-BoldMT"/>
              </a:rPr>
              <a:t>// ERROR: incompatible types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11ACC5-EB0E-403F-68A9-00DF54652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968" y="4005064"/>
            <a:ext cx="3991532" cy="145752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8062FE4-427D-63FF-756D-E3A8378A5532}"/>
              </a:ext>
            </a:extLst>
          </p:cNvPr>
          <p:cNvSpPr txBox="1"/>
          <p:nvPr/>
        </p:nvSpPr>
        <p:spPr>
          <a:xfrm>
            <a:off x="6372200" y="4077072"/>
            <a:ext cx="7920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4.0</a:t>
            </a:r>
            <a:endParaRPr lang="en-GB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24C6F8-B70C-1D6E-6408-5DCC3B1F7026}"/>
              </a:ext>
            </a:extLst>
          </p:cNvPr>
          <p:cNvSpPr txBox="1"/>
          <p:nvPr/>
        </p:nvSpPr>
        <p:spPr>
          <a:xfrm>
            <a:off x="6372200" y="4897585"/>
            <a:ext cx="866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5.0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0851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C962-E802-6AE3-B278-A8FF23482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COMPILER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4B45E-7E1B-D961-EAB1-68F1BC0A3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variable can't be used until it is assigned a value.</a:t>
            </a:r>
          </a:p>
          <a:p>
            <a:pPr lvl="1"/>
            <a:r>
              <a:rPr lang="en-US" dirty="0"/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int x;</a:t>
            </a:r>
          </a:p>
          <a:p>
            <a:pPr marL="447675" lvl="1" indent="0">
              <a:buNone/>
            </a:pPr>
            <a:r>
              <a:rPr lang="en-US" sz="2000" dirty="0" err="1">
                <a:solidFill>
                  <a:srgbClr val="C00000"/>
                </a:solidFill>
                <a:latin typeface="CourierNewPSMT"/>
                <a:ea typeface="+mn-ea"/>
              </a:rPr>
              <a:t>System.out.println</a:t>
            </a:r>
            <a:r>
              <a:rPr lang="en-US" sz="2000" dirty="0">
                <a:solidFill>
                  <a:srgbClr val="C00000"/>
                </a:solidFill>
                <a:latin typeface="CourierNewPSMT"/>
                <a:ea typeface="+mn-ea"/>
              </a:rPr>
              <a:t>(x);</a:t>
            </a:r>
          </a:p>
          <a:p>
            <a:pPr marL="447675" lvl="1" indent="0">
              <a:buNone/>
            </a:pPr>
            <a:endParaRPr lang="en-US" sz="2000" dirty="0">
              <a:solidFill>
                <a:srgbClr val="C00000"/>
              </a:solidFill>
              <a:latin typeface="CourierNewPSMT"/>
              <a:ea typeface="+mn-ea"/>
            </a:endParaRPr>
          </a:p>
          <a:p>
            <a:pPr marL="447675" lvl="1" indent="0">
              <a:buNone/>
            </a:pPr>
            <a:endParaRPr lang="en-US" sz="2000" dirty="0">
              <a:solidFill>
                <a:srgbClr val="C00000"/>
              </a:solidFill>
              <a:latin typeface="CourierNewPSMT"/>
              <a:ea typeface="+mn-ea"/>
            </a:endParaRPr>
          </a:p>
          <a:p>
            <a:pPr lvl="0"/>
            <a:r>
              <a:rPr lang="en-US" dirty="0">
                <a:solidFill>
                  <a:srgbClr val="000000"/>
                </a:solidFill>
              </a:rPr>
              <a:t>You may not declare the same variable twice.</a:t>
            </a:r>
          </a:p>
          <a:p>
            <a:pPr lvl="1"/>
            <a:r>
              <a:rPr lang="en-US" dirty="0"/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int x;</a:t>
            </a:r>
          </a:p>
          <a:p>
            <a:pPr marL="542925" lvl="1" indent="0">
              <a:buNone/>
            </a:pPr>
            <a:r>
              <a:rPr lang="en-US" sz="2000" dirty="0">
                <a:solidFill>
                  <a:srgbClr val="C00000"/>
                </a:solidFill>
                <a:latin typeface="CourierNewPSMT"/>
                <a:ea typeface="+mn-ea"/>
              </a:rPr>
              <a:t>int x; </a:t>
            </a:r>
          </a:p>
          <a:p>
            <a:pPr lvl="1"/>
            <a:r>
              <a:rPr lang="en-US" dirty="0"/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int x = 3;</a:t>
            </a:r>
          </a:p>
          <a:p>
            <a:pPr marL="447675" lvl="1" indent="0">
              <a:buNone/>
            </a:pPr>
            <a:r>
              <a:rPr lang="en-US" sz="2000" dirty="0">
                <a:solidFill>
                  <a:srgbClr val="C00000"/>
                </a:solidFill>
                <a:latin typeface="CourierNewPSMT"/>
                <a:ea typeface="+mn-ea"/>
              </a:rPr>
              <a:t>int x = 5; 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 How can this code be fixed?</a:t>
            </a:r>
          </a:p>
          <a:p>
            <a:pPr marL="447675" lvl="1" indent="0">
              <a:buNone/>
            </a:pPr>
            <a:endParaRPr lang="en-GB" sz="2000" dirty="0">
              <a:solidFill>
                <a:srgbClr val="C00000"/>
              </a:solidFill>
              <a:latin typeface="CourierNewPSMT"/>
              <a:ea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6B86A-6C6F-9FBF-DC6A-96F40F488E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29</a:t>
            </a:fld>
            <a:endParaRPr lang="en-US" altLang="tr-T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3C5BE0-B745-9A87-664A-148D1B72BF10}"/>
              </a:ext>
            </a:extLst>
          </p:cNvPr>
          <p:cNvSpPr txBox="1"/>
          <p:nvPr/>
        </p:nvSpPr>
        <p:spPr>
          <a:xfrm>
            <a:off x="4556373" y="1988840"/>
            <a:ext cx="36160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i="0" u="none" strike="noStrike" baseline="0" dirty="0">
                <a:solidFill>
                  <a:srgbClr val="810000"/>
                </a:solidFill>
                <a:latin typeface="CourierNewPS-BoldMT"/>
              </a:rPr>
              <a:t>// ERROR: x has no value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12190B-7E37-6F6C-1681-38F238AC4A36}"/>
              </a:ext>
            </a:extLst>
          </p:cNvPr>
          <p:cNvSpPr txBox="1"/>
          <p:nvPr/>
        </p:nvSpPr>
        <p:spPr>
          <a:xfrm>
            <a:off x="4178653" y="393305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i="0" u="none" strike="noStrike" baseline="0" dirty="0">
                <a:solidFill>
                  <a:srgbClr val="810000"/>
                </a:solidFill>
                <a:latin typeface="CourierNewPS-BoldMT"/>
              </a:rPr>
              <a:t>// ERROR: x already exists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66B2E4-DA12-138E-28D5-06B8B560CF7E}"/>
              </a:ext>
            </a:extLst>
          </p:cNvPr>
          <p:cNvSpPr txBox="1"/>
          <p:nvPr/>
        </p:nvSpPr>
        <p:spPr>
          <a:xfrm>
            <a:off x="4178653" y="466274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i="0" u="none" strike="noStrike" baseline="0" dirty="0">
                <a:solidFill>
                  <a:srgbClr val="810000"/>
                </a:solidFill>
                <a:latin typeface="CourierNewPS-BoldMT"/>
              </a:rPr>
              <a:t>// ERROR: x already exists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0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3E13-4CE6-4045-D982-72E354D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sz="3600" b="0" dirty="0">
                <a:solidFill>
                  <a:srgbClr val="FF0000"/>
                </a:solidFill>
                <a:ea typeface="+mn-ea"/>
              </a:rPr>
              <a:t>Outline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8E579-F81A-F525-ABA0-8CB4B509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tr-TR" dirty="0">
                <a:solidFill>
                  <a:srgbClr val="00B0F0"/>
                </a:solidFill>
              </a:rPr>
              <a:t>Primitive Data Types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Java’s Primitive Data Types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Expressions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Arithmetic Operators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Precedence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Mixing Types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String Concatenation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Variables</a:t>
            </a:r>
          </a:p>
          <a:p>
            <a:endParaRPr lang="en-GB" altLang="tr-TR" dirty="0">
              <a:solidFill>
                <a:srgbClr val="00B0F0"/>
              </a:solidFill>
            </a:endParaRPr>
          </a:p>
          <a:p>
            <a:endParaRPr lang="en-GB" altLang="tr-TR" dirty="0">
              <a:solidFill>
                <a:srgbClr val="00B0F0"/>
              </a:solidFill>
            </a:endParaRPr>
          </a:p>
          <a:p>
            <a:endParaRPr lang="en-GB" altLang="tr-TR" dirty="0">
              <a:solidFill>
                <a:srgbClr val="00B0F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63388-2D14-FECC-557B-E07CF1FD68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29783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AF26C-3C08-7803-B6C7-95DD6786D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PRINTING A VARIABLE'S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BB74C-51FB-F440-5788-A04943674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dirty="0"/>
              <a:t> to print a string and a variable's value on one line.</a:t>
            </a:r>
          </a:p>
          <a:p>
            <a:pPr marL="542925" lvl="1" indent="0">
              <a:buNone/>
            </a:pPr>
            <a:endParaRPr lang="en-US" sz="2000" dirty="0">
              <a:solidFill>
                <a:schemeClr val="accent1">
                  <a:lumMod val="75000"/>
                </a:schemeClr>
              </a:solidFill>
              <a:latin typeface="CourierNewPSMT"/>
              <a:ea typeface="+mn-ea"/>
            </a:endParaRPr>
          </a:p>
          <a:p>
            <a:pPr marL="542925" lvl="1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double grade = (95.1 + 71.9 + 82.6) / 3.0;</a:t>
            </a:r>
          </a:p>
          <a:p>
            <a:pPr marL="542925" lvl="1" indent="0">
              <a:buNone/>
            </a:pP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System.out.println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("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Your grade was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"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+ grade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);</a:t>
            </a:r>
          </a:p>
          <a:p>
            <a:pPr marL="542925" lvl="1" indent="0"/>
            <a:endParaRPr lang="en-US" sz="2000" dirty="0">
              <a:solidFill>
                <a:schemeClr val="accent1">
                  <a:lumMod val="75000"/>
                </a:schemeClr>
              </a:solidFill>
              <a:latin typeface="CourierNewPSMT"/>
              <a:ea typeface="+mn-ea"/>
            </a:endParaRPr>
          </a:p>
          <a:p>
            <a:pPr marL="542925" lvl="1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int students = 11 + 17 + 4 + 19 + 14;</a:t>
            </a:r>
          </a:p>
          <a:p>
            <a:pPr marL="542925" lvl="1" indent="0">
              <a:buNone/>
            </a:pP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System.out.println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("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There are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"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+ students +</a:t>
            </a:r>
          </a:p>
          <a:p>
            <a:pPr marL="542925" lvl="1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			"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students in the course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NewPSMT"/>
                <a:ea typeface="+mn-ea"/>
              </a:rPr>
              <a:t>.");</a:t>
            </a:r>
          </a:p>
          <a:p>
            <a:r>
              <a:rPr lang="en-US" dirty="0"/>
              <a:t> Output:</a:t>
            </a:r>
          </a:p>
          <a:p>
            <a:pPr marL="361950" indent="0">
              <a:buNone/>
            </a:pP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NewPSMT"/>
            </a:endParaRPr>
          </a:p>
          <a:p>
            <a:pPr marL="36195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Your grade was 83.2</a:t>
            </a:r>
          </a:p>
          <a:p>
            <a:pPr marL="36195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There are 65 students in the course.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482850-FA13-5F25-2629-D3DA7EFBCC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7391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51D1F-8506-3088-4B40-52FE1598A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PRECEDENCE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9E6E1-B5F9-2EEF-3746-19C122221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2881" marR="0" lvl="0" indent="-192881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Improve the receipt program using variables.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Receipt {</a:t>
            </a:r>
          </a:p>
          <a:p>
            <a:pPr marL="6286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42925" algn="l"/>
              </a:tabLst>
              <a:defRPr/>
            </a:pPr>
            <a:r>
              <a:rPr kumimoji="1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main(String[] </a:t>
            </a:r>
            <a:r>
              <a:rPr kumimoji="1" lang="en-US" sz="15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9A00"/>
                </a:solidFill>
                <a:effectLst/>
                <a:uLnTx/>
                <a:uFillTx/>
                <a:latin typeface="CourierNewPS-BoldMT"/>
                <a:ea typeface="+mn-ea"/>
                <a:cs typeface="Arial" panose="020B0604020202020204" pitchFamily="34" charset="0"/>
              </a:rPr>
              <a:t>	// Calculate total owed, assuming 8% tax / 15% tip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GB" sz="15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System.out.print</a:t>
            </a: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("Subtotal: ");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GB" sz="15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System.out.println</a:t>
            </a: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(38 + 40 + 30);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GB" sz="15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System.out.print</a:t>
            </a: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("Tax: ");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GB" sz="15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System.out.println</a:t>
            </a: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((38 + 40 + 30) * .08);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GB" sz="15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System.out.print</a:t>
            </a: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("Tip: ");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GB" sz="15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System.out.println</a:t>
            </a: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((38 + 40 + 30) * .15);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GB" sz="15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System.out.print</a:t>
            </a: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("Total: ");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GB" sz="15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System.out.println</a:t>
            </a: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(38 + 40 + 30 +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(38 + 40 + 30) * .08 +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(38 + 40 + 30) * .15);</a:t>
            </a:r>
          </a:p>
          <a:p>
            <a:pPr marL="6286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18097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5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}”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D105D-38D5-44BA-B928-EB03980143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07760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6E51-5C6A-0BC3-48B4-822AC7F12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RECEIPT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B9DB5-F9A2-5DB5-15D8-FD93269B9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5725" indent="0" algn="l">
              <a:buNone/>
            </a:pPr>
            <a:endParaRPr lang="en-GB" sz="1800" b="0" i="0" u="none" strike="noStrike" baseline="0" dirty="0">
              <a:solidFill>
                <a:srgbClr val="3D3D3D"/>
              </a:solidFill>
              <a:latin typeface="CourierNewPSMT"/>
            </a:endParaRPr>
          </a:p>
          <a:p>
            <a:pPr marL="85725" indent="0" algn="l">
              <a:buNone/>
            </a:pPr>
            <a:r>
              <a:rPr lang="en-GB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public class Receipt {</a:t>
            </a:r>
          </a:p>
          <a:p>
            <a:pPr marL="542925" indent="0" algn="l">
              <a:buNone/>
            </a:pPr>
            <a:r>
              <a:rPr lang="en-US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public static void main(String[] </a:t>
            </a:r>
            <a:r>
              <a:rPr lang="en-US" sz="18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args</a:t>
            </a:r>
            <a:r>
              <a:rPr lang="en-US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) {</a:t>
            </a:r>
          </a:p>
          <a:p>
            <a:pPr marL="990600" indent="0" algn="l">
              <a:buNone/>
              <a:tabLst>
                <a:tab pos="990600" algn="l"/>
              </a:tabLst>
            </a:pPr>
            <a:r>
              <a:rPr lang="en-US" sz="1800" b="1" i="0" u="none" strike="noStrike" baseline="0" dirty="0">
                <a:solidFill>
                  <a:srgbClr val="008181"/>
                </a:solidFill>
                <a:latin typeface="CourierNewPS-BoldMT"/>
              </a:rPr>
              <a:t>// Calculate total owed, assuming 8% tax / 15% tip</a:t>
            </a:r>
          </a:p>
          <a:p>
            <a:pPr marL="990600" indent="0" algn="l">
              <a:buNone/>
              <a:tabLst>
                <a:tab pos="990600" algn="l"/>
              </a:tabLst>
            </a:pPr>
            <a:r>
              <a:rPr lang="fr-FR" sz="1800" b="1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int</a:t>
            </a:r>
            <a:r>
              <a:rPr lang="fr-FR" sz="1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 subtotal = 38 + 40 + 30;</a:t>
            </a:r>
          </a:p>
          <a:p>
            <a:pPr marL="990600" indent="0" algn="l">
              <a:buNone/>
              <a:tabLst>
                <a:tab pos="990600" algn="l"/>
              </a:tabLst>
            </a:pPr>
            <a:r>
              <a:rPr lang="en-GB" sz="1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double tax = subtotal * .08;</a:t>
            </a:r>
          </a:p>
          <a:p>
            <a:pPr marL="990600" indent="0" algn="l">
              <a:buNone/>
              <a:tabLst>
                <a:tab pos="990600" algn="l"/>
              </a:tabLst>
            </a:pPr>
            <a:r>
              <a:rPr lang="en-GB" sz="1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double tip = subtotal * .15;</a:t>
            </a:r>
          </a:p>
          <a:p>
            <a:pPr marL="990600" indent="0" algn="l">
              <a:buNone/>
              <a:tabLst>
                <a:tab pos="990600" algn="l"/>
              </a:tabLst>
            </a:pPr>
            <a:r>
              <a:rPr lang="en-GB" sz="1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double total = subtotal + tax + tip;</a:t>
            </a:r>
          </a:p>
          <a:p>
            <a:pPr marL="990600" indent="0" algn="l">
              <a:buNone/>
              <a:tabLst>
                <a:tab pos="990600" algn="l"/>
              </a:tabLst>
            </a:pPr>
            <a:endParaRPr lang="en-GB" sz="1800" b="0" i="0" u="none" strike="noStrike" baseline="0" dirty="0">
              <a:solidFill>
                <a:schemeClr val="accent1">
                  <a:lumMod val="75000"/>
                </a:schemeClr>
              </a:solidFill>
              <a:latin typeface="CourierNewPSMT"/>
            </a:endParaRPr>
          </a:p>
          <a:p>
            <a:pPr marL="990600" indent="0" algn="l">
              <a:buNone/>
              <a:tabLst>
                <a:tab pos="990600" algn="l"/>
              </a:tabLst>
            </a:pPr>
            <a:r>
              <a:rPr lang="en-GB" sz="18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GB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("Subtotal: " </a:t>
            </a:r>
            <a:r>
              <a:rPr lang="en-GB" sz="1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+ subtotal</a:t>
            </a:r>
            <a:r>
              <a:rPr lang="en-GB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);</a:t>
            </a:r>
          </a:p>
          <a:p>
            <a:pPr marL="990600" indent="0" algn="l">
              <a:buNone/>
              <a:tabLst>
                <a:tab pos="990600" algn="l"/>
              </a:tabLst>
            </a:pPr>
            <a:r>
              <a:rPr lang="en-GB" sz="18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GB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("Tax: " </a:t>
            </a:r>
            <a:r>
              <a:rPr lang="en-GB" sz="1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+ tax</a:t>
            </a:r>
            <a:r>
              <a:rPr lang="en-GB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);</a:t>
            </a:r>
          </a:p>
          <a:p>
            <a:pPr marL="990600" indent="0" algn="l">
              <a:buNone/>
              <a:tabLst>
                <a:tab pos="990600" algn="l"/>
              </a:tabLst>
            </a:pPr>
            <a:r>
              <a:rPr lang="en-GB" sz="18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GB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("Tip: " </a:t>
            </a:r>
            <a:r>
              <a:rPr lang="en-GB" sz="1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+ tip</a:t>
            </a:r>
            <a:r>
              <a:rPr lang="en-GB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);</a:t>
            </a:r>
          </a:p>
          <a:p>
            <a:pPr marL="990600" indent="0" algn="l">
              <a:buNone/>
              <a:tabLst>
                <a:tab pos="990600" algn="l"/>
              </a:tabLst>
            </a:pPr>
            <a:r>
              <a:rPr lang="en-GB" sz="1800" b="0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System.out.println</a:t>
            </a:r>
            <a:r>
              <a:rPr lang="en-GB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("Total: " </a:t>
            </a:r>
            <a:r>
              <a:rPr lang="en-GB" sz="18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-BoldMT"/>
              </a:rPr>
              <a:t>+ total</a:t>
            </a:r>
            <a:r>
              <a:rPr lang="en-GB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);</a:t>
            </a:r>
          </a:p>
          <a:p>
            <a:pPr marL="542925" indent="0" algn="l">
              <a:buNone/>
            </a:pPr>
            <a:r>
              <a:rPr lang="en-GB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}</a:t>
            </a:r>
          </a:p>
          <a:p>
            <a:pPr marL="85725" indent="0" algn="l">
              <a:buNone/>
            </a:pPr>
            <a:r>
              <a:rPr lang="en-GB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}</a:t>
            </a:r>
            <a:endParaRPr lang="en-GB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93693-C5FC-5B8E-0453-314682800C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66551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C22A-508A-3C3D-BBDB-67DB55DF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1D85-9E8D-EB51-448A-C7525381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00B0F0"/>
                </a:solidFill>
              </a:rPr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E224-DC17-8872-681C-6B455173D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212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5AE6A9A-89A2-E47A-7956-8D3277CF3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PRIMITIVE DATA TYPES</a:t>
            </a:r>
            <a:endParaRPr lang="tr-TR" alt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ABF4E-66A3-88B8-C7EF-D935F94B6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b="1" dirty="0"/>
              <a:t>type</a:t>
            </a:r>
            <a:r>
              <a:rPr lang="en-US" dirty="0"/>
              <a:t>: </a:t>
            </a:r>
          </a:p>
          <a:p>
            <a:pPr lvl="1">
              <a:defRPr/>
            </a:pPr>
            <a:r>
              <a:rPr lang="en-US" dirty="0"/>
              <a:t>A category or set of data values</a:t>
            </a:r>
          </a:p>
          <a:p>
            <a:pPr lvl="1">
              <a:defRPr/>
            </a:pPr>
            <a:r>
              <a:rPr lang="en-US" dirty="0"/>
              <a:t>Any type of information including, although not limited to, </a:t>
            </a:r>
          </a:p>
          <a:p>
            <a:pPr lvl="2">
              <a:defRPr/>
            </a:pPr>
            <a:r>
              <a:rPr lang="en-US" dirty="0"/>
              <a:t>numeric data, logical data, text and objects</a:t>
            </a:r>
          </a:p>
          <a:p>
            <a:pPr lvl="1">
              <a:defRPr/>
            </a:pPr>
            <a:r>
              <a:rPr lang="en-US" dirty="0"/>
              <a:t>Constrains the operations that can be performed on data</a:t>
            </a:r>
          </a:p>
          <a:p>
            <a:pPr lvl="1">
              <a:defRPr/>
            </a:pPr>
            <a:r>
              <a:rPr lang="en-US" dirty="0"/>
              <a:t>Many languages ask the programmer to specify types</a:t>
            </a:r>
          </a:p>
          <a:p>
            <a:pPr lvl="2">
              <a:defRPr/>
            </a:pPr>
            <a:r>
              <a:rPr lang="en-US" dirty="0"/>
              <a:t>Examples: integer, real number, string</a:t>
            </a:r>
          </a:p>
          <a:p>
            <a:pPr>
              <a:defRPr/>
            </a:pPr>
            <a:r>
              <a:rPr lang="en-US" dirty="0"/>
              <a:t>Internally, computers store everything as 1s and 0s</a:t>
            </a:r>
          </a:p>
          <a:p>
            <a:pPr marL="257175" lvl="1" indent="0">
              <a:buNone/>
              <a:defRPr/>
            </a:pPr>
            <a:r>
              <a:rPr lang="en-US" dirty="0"/>
              <a:t>104	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01101000</a:t>
            </a:r>
          </a:p>
          <a:p>
            <a:pPr marL="257175" lvl="1" indent="0">
              <a:buNone/>
              <a:defRPr/>
            </a:pPr>
            <a:r>
              <a:rPr lang="en-US" dirty="0"/>
              <a:t>"hi" 	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01101000110101</a:t>
            </a:r>
          </a:p>
          <a:p>
            <a:pPr>
              <a:defRPr/>
            </a:pPr>
            <a:r>
              <a:rPr lang="en-US" dirty="0"/>
              <a:t>Data is stored in the form of variables</a:t>
            </a:r>
          </a:p>
          <a:p>
            <a:pPr>
              <a:defRPr/>
            </a:pPr>
            <a:r>
              <a:rPr lang="en-US" dirty="0"/>
              <a:t>We can view the purpose of a program as a means of doing some useful work on data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D0F2B86E-D8DB-828A-8DBA-249C0EA1C1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C0826F76-433E-4F55-BA45-4422173121A7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4</a:t>
            </a:fld>
            <a:endParaRPr kumimoji="0" lang="en-US" altLang="tr-TR" sz="9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088B-8008-7B5B-CD7A-99EE8F29D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JAVA’S PRIMITIVE TYPES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E61C2-5B29-052F-0339-56575761E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primitive types: </a:t>
            </a:r>
          </a:p>
          <a:p>
            <a:pPr lvl="1"/>
            <a:r>
              <a:rPr lang="en-US" dirty="0"/>
              <a:t>8 simple types for numbers, text, etc.</a:t>
            </a:r>
          </a:p>
          <a:p>
            <a:pPr lvl="1"/>
            <a:r>
              <a:rPr lang="en-US" dirty="0">
                <a:solidFill>
                  <a:srgbClr val="FFC000"/>
                </a:solidFill>
              </a:rPr>
              <a:t>Java also has </a:t>
            </a:r>
            <a:r>
              <a:rPr lang="en-US" dirty="0">
                <a:solidFill>
                  <a:srgbClr val="FF9900"/>
                </a:solidFill>
              </a:rPr>
              <a:t>object types</a:t>
            </a:r>
            <a:r>
              <a:rPr lang="en-US" dirty="0">
                <a:solidFill>
                  <a:srgbClr val="FFC000"/>
                </a:solidFill>
              </a:rPr>
              <a:t>, which we'll talk about later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1BECF-839E-264B-BD94-695EEEF89A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ECDBFE-2A74-7EC4-2824-3C216751B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360" y="2735382"/>
            <a:ext cx="8320102" cy="302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84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421A2-1A64-4B50-2A22-8D3D85FA5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JAVA’S PRIMITIVE TYPES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19AA0-6C84-C06C-49C6-2BE2F599E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Java, all numeric types are signed, </a:t>
            </a:r>
          </a:p>
          <a:p>
            <a:pPr lvl="1"/>
            <a:r>
              <a:rPr lang="en-US" dirty="0"/>
              <a:t>meaning that they can take on positive and negative values </a:t>
            </a:r>
          </a:p>
          <a:p>
            <a:pPr lvl="2"/>
            <a:r>
              <a:rPr lang="en-US" dirty="0"/>
              <a:t>there is no distinction between signed and unsigned types as there is in languages such as C</a:t>
            </a:r>
          </a:p>
          <a:p>
            <a:r>
              <a:rPr lang="en-US" dirty="0"/>
              <a:t>Primitive data is stored in the form of variables. </a:t>
            </a:r>
          </a:p>
          <a:p>
            <a:pPr lvl="1"/>
            <a:r>
              <a:rPr lang="en-US" dirty="0"/>
              <a:t>To use a variable, we must declare it first. </a:t>
            </a:r>
          </a:p>
          <a:p>
            <a:pPr lvl="2"/>
            <a:r>
              <a:rPr lang="en-US" dirty="0"/>
              <a:t>This ensures that the compiler knows how much memory to set aside to store each variable. </a:t>
            </a:r>
          </a:p>
          <a:p>
            <a:r>
              <a:rPr lang="en-US" dirty="0"/>
              <a:t>Java is a strongly typed language, </a:t>
            </a:r>
          </a:p>
          <a:p>
            <a:pPr lvl="1"/>
            <a:r>
              <a:rPr lang="en-US" dirty="0"/>
              <a:t>meaning that we must always state what kind of data something is before we can use it. </a:t>
            </a:r>
          </a:p>
          <a:p>
            <a:pPr lvl="1"/>
            <a:r>
              <a:rPr lang="en-US" dirty="0"/>
              <a:t>This declaration happens only once.</a:t>
            </a:r>
          </a:p>
          <a:p>
            <a:pPr marL="192881" lvl="1" indent="-192881">
              <a:buChar char="•"/>
            </a:pPr>
            <a:r>
              <a:rPr lang="en-US" sz="2400" dirty="0">
                <a:solidFill>
                  <a:schemeClr val="tx1"/>
                </a:solidFill>
                <a:ea typeface="+mn-ea"/>
              </a:rPr>
              <a:t>The primitive data type keywords start with lower case letters to remind us that they do not have the status of a class. </a:t>
            </a:r>
          </a:p>
          <a:p>
            <a:pPr marL="192881" lvl="1" indent="-192881">
              <a:buChar char="•"/>
            </a:pPr>
            <a:r>
              <a:rPr lang="en-US" sz="2400" dirty="0">
                <a:solidFill>
                  <a:schemeClr val="tx1"/>
                </a:solidFill>
                <a:ea typeface="+mn-ea"/>
              </a:rPr>
              <a:t>Primitive variables also have default values 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0 </a:t>
            </a:r>
            <a:r>
              <a:rPr lang="en-US" dirty="0"/>
              <a:t>for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numeric</a:t>
            </a:r>
            <a:r>
              <a:rPr lang="en-US" dirty="0"/>
              <a:t> ones and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false</a:t>
            </a:r>
            <a:r>
              <a:rPr lang="en-US" dirty="0"/>
              <a:t> for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boolean</a:t>
            </a:r>
            <a:r>
              <a:rPr lang="en-US" dirty="0"/>
              <a:t> ones.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9E919-86CD-8FE6-A9FE-BE9845873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92689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5A5B-8A24-A7B4-D9AB-A1695FCCC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JAVA’S PRIMITIVE TYPES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C0550-1652-AF90-2ED3-5B2BAE9AB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example of primitive variables being declared and then given some values:</a:t>
            </a:r>
          </a:p>
          <a:p>
            <a:endParaRPr lang="en-US" dirty="0"/>
          </a:p>
          <a:p>
            <a:pPr marL="542925" indent="0">
              <a:buNone/>
              <a:defRPr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x;</a:t>
            </a:r>
          </a:p>
          <a:p>
            <a:pPr marL="542925" indent="0">
              <a:buNone/>
              <a:defRPr/>
            </a:pPr>
            <a:r>
              <a:rPr lang="en-GB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marL="542925" indent="0">
              <a:buNone/>
              <a:defRPr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x1;</a:t>
            </a:r>
          </a:p>
          <a:p>
            <a:pPr marL="542925" indent="0">
              <a:buNone/>
              <a:defRPr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x2;</a:t>
            </a:r>
          </a:p>
          <a:p>
            <a:pPr marL="542925" indent="0">
              <a:buNone/>
              <a:defRPr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GB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myLetter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42925" indent="0">
              <a:buNone/>
              <a:defRPr/>
            </a:pPr>
            <a:endParaRPr lang="en-GB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42925" indent="0">
              <a:buNone/>
              <a:defRPr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3;</a:t>
            </a:r>
          </a:p>
          <a:p>
            <a:pPr marL="542925" indent="0">
              <a:buNone/>
              <a:defRPr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true;</a:t>
            </a:r>
          </a:p>
          <a:p>
            <a:pPr marL="542925" indent="0">
              <a:buNone/>
              <a:defRPr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x1 = 1.5;</a:t>
            </a:r>
          </a:p>
          <a:p>
            <a:pPr marL="542925" indent="0">
              <a:buNone/>
              <a:defRPr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x2 = 6.5f;</a:t>
            </a:r>
          </a:p>
          <a:p>
            <a:pPr marL="542925" indent="0">
              <a:buNone/>
              <a:defRPr/>
            </a:pPr>
            <a:r>
              <a:rPr lang="en-GB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myLetter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'x';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A1820-F54E-53C4-8E95-76C8127931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189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5A5B-8A24-A7B4-D9AB-A1695FCCC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EXPRESSIONS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C0550-1652-AF90-2ED3-5B2BAE9AB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combine a declaration with setting an initial value:</a:t>
            </a:r>
          </a:p>
          <a:p>
            <a:pPr marL="542925" indent="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x = 3;</a:t>
            </a:r>
          </a:p>
          <a:p>
            <a:pPr marL="542925" indent="0">
              <a:buNone/>
              <a:defRPr/>
            </a:pP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 = false;</a:t>
            </a: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2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expression</a:t>
            </a:r>
            <a:r>
              <a:rPr kumimoji="1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417910" marR="0" lvl="1" indent="-160735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sz="2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 value or operation that computes a value.</a:t>
            </a:r>
          </a:p>
          <a:p>
            <a:pPr marL="417910" marR="0" lvl="1" indent="-160735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sz="2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Examples: </a:t>
            </a:r>
          </a:p>
          <a:p>
            <a:pPr marL="514350" marR="0" lvl="2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 + 4 * 5</a:t>
            </a:r>
          </a:p>
          <a:p>
            <a:pPr marL="514350" marR="0" lvl="2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(7 + 2) * 6 / 3</a:t>
            </a:r>
          </a:p>
          <a:p>
            <a:pPr marL="514350" marR="0" lvl="2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</a:p>
          <a:p>
            <a:pPr marL="417910" marR="0" lvl="1" indent="-160735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sz="2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simplest expression is a literal value.</a:t>
            </a:r>
          </a:p>
          <a:p>
            <a:pPr marL="417910" marR="0" lvl="1" indent="-160735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sz="2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 complex expression can use operators and parentheses.</a:t>
            </a:r>
          </a:p>
          <a:p>
            <a:pPr marL="542925" indent="0">
              <a:buNone/>
              <a:defRPr/>
            </a:pPr>
            <a:endParaRPr lang="en-GB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A1820-F54E-53C4-8E95-76C8127931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89230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5A5B-8A24-A7B4-D9AB-A1695FCCC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EXPRESSIONS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C0550-1652-AF90-2ED3-5B2BAE9AB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can manipulate variable values using an expression:</a:t>
            </a:r>
          </a:p>
          <a:p>
            <a:pPr marL="542925" indent="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5;</a:t>
            </a:r>
          </a:p>
          <a:p>
            <a:pPr marL="542925" indent="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x + 2;	// Add 2 to the value of x</a:t>
            </a:r>
          </a:p>
          <a:p>
            <a:pPr marL="542925" indent="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z = 2;</a:t>
            </a:r>
          </a:p>
          <a:p>
            <a:pPr marL="542925" indent="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z + 2;</a:t>
            </a:r>
          </a:p>
          <a:p>
            <a:pPr marL="542925" indent="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+= 4;		// Add 4 to the value of x</a:t>
            </a:r>
          </a:p>
          <a:p>
            <a:pPr marL="542925" indent="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x++;		// Increase x by 1</a:t>
            </a:r>
          </a:p>
          <a:p>
            <a:pPr marL="542925" indent="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x--;		// Decrease x by 1</a:t>
            </a:r>
          </a:p>
          <a:p>
            <a:pPr marL="542925" indent="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x * 6;	// Multiply x by 6</a:t>
            </a:r>
          </a:p>
          <a:p>
            <a:pPr marL="542925" indent="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x / 2;	// Integer divide x by 2</a:t>
            </a:r>
          </a:p>
          <a:p>
            <a:pPr marL="542925" indent="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false;</a:t>
            </a:r>
          </a:p>
          <a:p>
            <a:pPr marL="542925" indent="0">
              <a:buNone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x2 = x2 / 5.2f;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For an expression, the right-hand side of the equals sign is evaluated and used to set the variable on the left-hand side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A1820-F54E-53C4-8E95-76C8127931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814717247"/>
      </p:ext>
    </p:extLst>
  </p:cSld>
  <p:clrMapOvr>
    <a:masterClrMapping/>
  </p:clrMapOvr>
</p:sld>
</file>

<file path=ppt/theme/theme1.xml><?xml version="1.0" encoding="utf-8"?>
<a:theme xmlns:a="http://schemas.openxmlformats.org/drawingml/2006/main" name="Bahcesehir master slide">
  <a:themeElements>
    <a:clrScheme name="Bahcesehir master slid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Bahcesehir master sli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hcesehir master slid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hcesehir master slid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hcesehir master slid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7785</TotalTime>
  <Words>2718</Words>
  <Application>Microsoft Office PowerPoint</Application>
  <PresentationFormat>On-screen Show (4:3)</PresentationFormat>
  <Paragraphs>482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Courier New</vt:lpstr>
      <vt:lpstr>CourierNewPS-BoldMT</vt:lpstr>
      <vt:lpstr>CourierNewPSMT</vt:lpstr>
      <vt:lpstr>Times New Roman</vt:lpstr>
      <vt:lpstr>Wingdings</vt:lpstr>
      <vt:lpstr>Bahcesehir master slide</vt:lpstr>
      <vt:lpstr>PowerPoint Presentation</vt:lpstr>
      <vt:lpstr>PowerPoint Presentation</vt:lpstr>
      <vt:lpstr>Outline</vt:lpstr>
      <vt:lpstr>PRIMITIVE DATA TYPES</vt:lpstr>
      <vt:lpstr>JAVA’S PRIMITIVE TYPES</vt:lpstr>
      <vt:lpstr>JAVA’S PRIMITIVE TYPES</vt:lpstr>
      <vt:lpstr>JAVA’S PRIMITIVE TYPES</vt:lpstr>
      <vt:lpstr>EXPRESSIONS</vt:lpstr>
      <vt:lpstr>EXPRESSIONS</vt:lpstr>
      <vt:lpstr>ARITHMETIC OPERATORS</vt:lpstr>
      <vt:lpstr>ARITHMETIC OPERATORS</vt:lpstr>
      <vt:lpstr>INTEGER REMAINDER WITH %</vt:lpstr>
      <vt:lpstr>PRECEDENCE</vt:lpstr>
      <vt:lpstr>PRESEDENCE EXAMPLE</vt:lpstr>
      <vt:lpstr>PRESEDENCE QUESTIONS</vt:lpstr>
      <vt:lpstr>REAL NUMBERS (TYPE DOUBLE)</vt:lpstr>
      <vt:lpstr>MIXING TYPES</vt:lpstr>
      <vt:lpstr>STRING CONCATENATION</vt:lpstr>
      <vt:lpstr>PowerPoint Presentation</vt:lpstr>
      <vt:lpstr>RECEIPT EXAMPLE</vt:lpstr>
      <vt:lpstr>VARIABLES</vt:lpstr>
      <vt:lpstr>DECLARATION</vt:lpstr>
      <vt:lpstr>ASSIGNMENT</vt:lpstr>
      <vt:lpstr>USING VARIABLES</vt:lpstr>
      <vt:lpstr>USING VARIABLES</vt:lpstr>
      <vt:lpstr>DECLARATION/INITIALIZATION</vt:lpstr>
      <vt:lpstr>ASSIGNMENT AND ALGEBRA</vt:lpstr>
      <vt:lpstr>ASSIGNMENT AND TYPES</vt:lpstr>
      <vt:lpstr>COMPILER ERRORS</vt:lpstr>
      <vt:lpstr>PRINTING A VARIABLE'S VALUE</vt:lpstr>
      <vt:lpstr>PRECEDENCE QUESTIONS</vt:lpstr>
      <vt:lpstr>RECEIPT ANSWER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UTP Cable Connectors</dc:title>
  <dc:creator>N AYDIN</dc:creator>
  <cp:lastModifiedBy>Nizamettin AYDIN</cp:lastModifiedBy>
  <cp:revision>388</cp:revision>
  <dcterms:created xsi:type="dcterms:W3CDTF">2004-11-05T11:30:37Z</dcterms:created>
  <dcterms:modified xsi:type="dcterms:W3CDTF">2024-07-07T21:43:33Z</dcterms:modified>
</cp:coreProperties>
</file>