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60" r:id="rId5"/>
    <p:sldId id="261" r:id="rId6"/>
    <p:sldId id="262" r:id="rId7"/>
    <p:sldId id="264" r:id="rId8"/>
    <p:sldId id="265" r:id="rId9"/>
    <p:sldId id="268" r:id="rId10"/>
    <p:sldId id="269" r:id="rId11"/>
    <p:sldId id="270" r:id="rId12"/>
    <p:sldId id="290" r:id="rId13"/>
    <p:sldId id="274" r:id="rId14"/>
    <p:sldId id="275" r:id="rId15"/>
    <p:sldId id="266" r:id="rId16"/>
    <p:sldId id="291" r:id="rId17"/>
    <p:sldId id="292" r:id="rId18"/>
    <p:sldId id="276" r:id="rId19"/>
    <p:sldId id="277" r:id="rId20"/>
    <p:sldId id="280" r:id="rId21"/>
    <p:sldId id="281" r:id="rId22"/>
    <p:sldId id="282" r:id="rId23"/>
    <p:sldId id="283" r:id="rId24"/>
    <p:sldId id="284" r:id="rId25"/>
    <p:sldId id="286" r:id="rId26"/>
    <p:sldId id="287" r:id="rId27"/>
    <p:sldId id="293" r:id="rId28"/>
    <p:sldId id="294" r:id="rId29"/>
    <p:sldId id="295" r:id="rId30"/>
    <p:sldId id="296" r:id="rId31"/>
    <p:sldId id="297" r:id="rId32"/>
    <p:sldId id="298" r:id="rId33"/>
    <p:sldId id="299" r:id="rId34"/>
    <p:sldId id="300" r:id="rId35"/>
    <p:sldId id="301" r:id="rId36"/>
    <p:sldId id="302" r:id="rId3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B050"/>
    <a:srgbClr val="0070C0"/>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mn-cs"/>
              </a:defRPr>
            </a:lvl1pPr>
          </a:lstStyle>
          <a:p>
            <a:pPr>
              <a:defRPr/>
            </a:pPr>
            <a:endParaRPr lang="tr-T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mn-cs"/>
              </a:defRPr>
            </a:lvl1pPr>
          </a:lstStyle>
          <a:p>
            <a:pPr>
              <a:defRPr/>
            </a:pPr>
            <a:endParaRPr lang="tr-T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mn-cs"/>
              </a:defRPr>
            </a:lvl1pPr>
          </a:lstStyle>
          <a:p>
            <a:pPr>
              <a:defRPr/>
            </a:pPr>
            <a:endParaRPr lang="tr-T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cs typeface="+mn-cs"/>
              </a:defRPr>
            </a:lvl1pPr>
          </a:lstStyle>
          <a:p>
            <a:pPr>
              <a:defRPr/>
            </a:pPr>
            <a:fld id="{0B56F27B-BB73-44AB-89C7-32DB7A22D0DC}"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B0C7265C-C5AA-48AC-8113-CEB8464C9869}" type="slidenum">
              <a:rPr lang="tr-TR" smtClean="0">
                <a:latin typeface="Arial" charset="0"/>
                <a:cs typeface="Arial" charset="0"/>
              </a:rPr>
              <a:pPr/>
              <a:t>1</a:t>
            </a:fld>
            <a:endParaRPr lang="tr-TR" smtClean="0">
              <a:latin typeface="Arial" charset="0"/>
              <a:cs typeface="Arial" charset="0"/>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99417290-556F-4AE9-9605-663B4189C785}" type="slidenum">
              <a:rPr lang="tr-TR" smtClean="0">
                <a:latin typeface="Arial" charset="0"/>
                <a:cs typeface="Arial" charset="0"/>
              </a:rPr>
              <a:pPr/>
              <a:t>10</a:t>
            </a:fld>
            <a:endParaRPr lang="tr-TR" smtClean="0">
              <a:latin typeface="Arial" charset="0"/>
              <a:cs typeface="Arial" charset="0"/>
            </a:endParaRP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1826E167-EDD3-4201-8266-00C3E3B00DE0}" type="slidenum">
              <a:rPr lang="tr-TR" smtClean="0">
                <a:latin typeface="Arial" charset="0"/>
                <a:cs typeface="Arial" charset="0"/>
              </a:rPr>
              <a:pPr/>
              <a:t>11</a:t>
            </a:fld>
            <a:endParaRPr lang="tr-TR" smtClean="0">
              <a:latin typeface="Arial" charset="0"/>
              <a:cs typeface="Arial" charset="0"/>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0B532355-FF5E-43A4-9A57-1D2F09513AC3}" type="slidenum">
              <a:rPr lang="tr-TR" smtClean="0">
                <a:latin typeface="Arial" charset="0"/>
                <a:cs typeface="Arial" charset="0"/>
              </a:rPr>
              <a:pPr/>
              <a:t>13</a:t>
            </a:fld>
            <a:endParaRPr lang="tr-TR" smtClean="0">
              <a:latin typeface="Arial" charset="0"/>
              <a:cs typeface="Arial" charset="0"/>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fld id="{E1A88356-A299-4D36-A789-3A3F03B637A3}" type="slidenum">
              <a:rPr lang="tr-TR" smtClean="0">
                <a:latin typeface="Arial" charset="0"/>
                <a:cs typeface="Arial" charset="0"/>
              </a:rPr>
              <a:pPr/>
              <a:t>14</a:t>
            </a:fld>
            <a:endParaRPr lang="tr-TR" smtClean="0">
              <a:latin typeface="Arial" charset="0"/>
              <a:cs typeface="Arial" charset="0"/>
            </a:endParaRPr>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4E3F6023-8A20-4D57-8126-3026528DC976}" type="slidenum">
              <a:rPr lang="tr-TR" smtClean="0">
                <a:latin typeface="Arial" charset="0"/>
                <a:cs typeface="Arial" charset="0"/>
              </a:rPr>
              <a:pPr/>
              <a:t>15</a:t>
            </a:fld>
            <a:endParaRPr lang="tr-TR" smtClean="0">
              <a:latin typeface="Arial" charset="0"/>
              <a:cs typeface="Arial" charset="0"/>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4C738AC1-0AFD-4C5D-A840-E66896515D01}" type="slidenum">
              <a:rPr lang="tr-TR" smtClean="0">
                <a:latin typeface="Arial" charset="0"/>
                <a:cs typeface="Arial" charset="0"/>
              </a:rPr>
              <a:pPr/>
              <a:t>18</a:t>
            </a:fld>
            <a:endParaRPr lang="tr-TR" smtClean="0">
              <a:latin typeface="Arial" charset="0"/>
              <a:cs typeface="Arial" charset="0"/>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107AE58B-BE86-43C9-B6BC-D0D059C7C424}" type="slidenum">
              <a:rPr lang="tr-TR" smtClean="0">
                <a:latin typeface="Arial" charset="0"/>
                <a:cs typeface="Arial" charset="0"/>
              </a:rPr>
              <a:pPr/>
              <a:t>19</a:t>
            </a:fld>
            <a:endParaRPr lang="tr-TR" smtClean="0">
              <a:latin typeface="Arial" charset="0"/>
              <a:cs typeface="Arial" charset="0"/>
            </a:endParaRP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D5069E4A-EDD7-4664-BB04-6993E602DC72}" type="slidenum">
              <a:rPr lang="tr-TR" smtClean="0">
                <a:latin typeface="Arial" charset="0"/>
                <a:cs typeface="Arial" charset="0"/>
              </a:rPr>
              <a:pPr/>
              <a:t>20</a:t>
            </a:fld>
            <a:endParaRPr lang="tr-TR" smtClean="0">
              <a:latin typeface="Arial" charset="0"/>
              <a:cs typeface="Arial" charset="0"/>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9A812316-787A-4F08-A1BD-558A27929ACC}" type="slidenum">
              <a:rPr lang="tr-TR" smtClean="0">
                <a:latin typeface="Arial" charset="0"/>
                <a:cs typeface="Arial" charset="0"/>
              </a:rPr>
              <a:pPr/>
              <a:t>21</a:t>
            </a:fld>
            <a:endParaRPr lang="tr-TR" smtClean="0">
              <a:latin typeface="Arial" charset="0"/>
              <a:cs typeface="Arial" charset="0"/>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B7AD5333-0EE5-49EF-8AEE-C9D599A9AD33}" type="slidenum">
              <a:rPr lang="tr-TR" smtClean="0">
                <a:latin typeface="Arial" charset="0"/>
                <a:cs typeface="Arial" charset="0"/>
              </a:rPr>
              <a:pPr/>
              <a:t>22</a:t>
            </a:fld>
            <a:endParaRPr lang="tr-TR" smtClean="0">
              <a:latin typeface="Arial" charset="0"/>
              <a:cs typeface="Arial" charset="0"/>
            </a:endParaRPr>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FA957569-4B85-4CA1-BE39-9424470778C8}" type="slidenum">
              <a:rPr lang="tr-TR" smtClean="0">
                <a:latin typeface="Arial" charset="0"/>
                <a:cs typeface="Arial" charset="0"/>
              </a:rPr>
              <a:pPr/>
              <a:t>2</a:t>
            </a:fld>
            <a:endParaRPr lang="tr-TR" smtClean="0">
              <a:latin typeface="Arial" charset="0"/>
              <a:cs typeface="Arial" charset="0"/>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766FD973-342F-4966-AFBF-13F1B76EEBA2}" type="slidenum">
              <a:rPr lang="tr-TR" smtClean="0">
                <a:latin typeface="Arial" charset="0"/>
                <a:cs typeface="Arial" charset="0"/>
              </a:rPr>
              <a:pPr/>
              <a:t>23</a:t>
            </a:fld>
            <a:endParaRPr lang="tr-TR" smtClean="0">
              <a:latin typeface="Arial" charset="0"/>
              <a:cs typeface="Arial" charset="0"/>
            </a:endParaRP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31521B09-C86A-46EE-A48B-C3F6D35B4A83}" type="slidenum">
              <a:rPr lang="tr-TR" smtClean="0">
                <a:latin typeface="Arial" charset="0"/>
                <a:cs typeface="Arial" charset="0"/>
              </a:rPr>
              <a:pPr/>
              <a:t>24</a:t>
            </a:fld>
            <a:endParaRPr lang="tr-TR" smtClean="0">
              <a:latin typeface="Arial" charset="0"/>
              <a:cs typeface="Arial" charset="0"/>
            </a:endParaRPr>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4C206182-5BBF-4160-B65C-A6A7388B88D3}" type="slidenum">
              <a:rPr lang="tr-TR" smtClean="0">
                <a:latin typeface="Arial" charset="0"/>
                <a:cs typeface="Arial" charset="0"/>
              </a:rPr>
              <a:pPr/>
              <a:t>25</a:t>
            </a:fld>
            <a:endParaRPr lang="tr-TR" smtClean="0">
              <a:latin typeface="Arial" charset="0"/>
              <a:cs typeface="Arial" charset="0"/>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9CAAFBCE-26D2-4E78-AFC7-2AA1CF35B842}" type="slidenum">
              <a:rPr lang="tr-TR" smtClean="0">
                <a:latin typeface="Arial" charset="0"/>
                <a:cs typeface="Arial" charset="0"/>
              </a:rPr>
              <a:pPr/>
              <a:t>26</a:t>
            </a:fld>
            <a:endParaRPr lang="tr-TR" smtClean="0">
              <a:latin typeface="Arial" charset="0"/>
              <a:cs typeface="Arial" charset="0"/>
            </a:endParaRP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532A1A32-29C4-429E-8681-82B2A0948F0E}" type="slidenum">
              <a:rPr lang="tr-TR" smtClean="0">
                <a:latin typeface="Arial" charset="0"/>
                <a:cs typeface="Arial" charset="0"/>
              </a:rPr>
              <a:pPr/>
              <a:t>3</a:t>
            </a:fld>
            <a:endParaRPr lang="tr-TR" smtClean="0">
              <a:latin typeface="Arial" charset="0"/>
              <a:cs typeface="Arial" charset="0"/>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710C62AB-6C84-4BF2-91BC-0792144D8E9B}" type="slidenum">
              <a:rPr lang="tr-TR" smtClean="0">
                <a:latin typeface="Arial" charset="0"/>
                <a:cs typeface="Arial" charset="0"/>
              </a:rPr>
              <a:pPr/>
              <a:t>4</a:t>
            </a:fld>
            <a:endParaRPr lang="tr-TR" smtClean="0">
              <a:latin typeface="Arial" charset="0"/>
              <a:cs typeface="Arial" charset="0"/>
            </a:endParaRP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AE2A8B8-98F0-49A9-991E-C7BB3B8D15A5}" type="slidenum">
              <a:rPr lang="tr-TR" smtClean="0">
                <a:latin typeface="Arial" charset="0"/>
                <a:cs typeface="Arial" charset="0"/>
              </a:rPr>
              <a:pPr/>
              <a:t>5</a:t>
            </a:fld>
            <a:endParaRPr lang="tr-TR" smtClean="0">
              <a:latin typeface="Arial" charset="0"/>
              <a:cs typeface="Arial"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D2B2583F-4841-4C14-8590-B00793A27346}" type="slidenum">
              <a:rPr lang="tr-TR" smtClean="0">
                <a:latin typeface="Arial" charset="0"/>
                <a:cs typeface="Arial" charset="0"/>
              </a:rPr>
              <a:pPr/>
              <a:t>6</a:t>
            </a:fld>
            <a:endParaRPr lang="tr-TR" smtClean="0">
              <a:latin typeface="Arial" charset="0"/>
              <a:cs typeface="Arial" charset="0"/>
            </a:endParaRPr>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A1693B56-BDE7-4EB3-95C9-07AF6A7F45BC}" type="slidenum">
              <a:rPr lang="tr-TR" smtClean="0">
                <a:latin typeface="Arial" charset="0"/>
                <a:cs typeface="Arial" charset="0"/>
              </a:rPr>
              <a:pPr/>
              <a:t>7</a:t>
            </a:fld>
            <a:endParaRPr lang="tr-TR" smtClean="0">
              <a:latin typeface="Arial" charset="0"/>
              <a:cs typeface="Arial" charset="0"/>
            </a:endParaRP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3581501F-9971-48ED-9581-22D9F4B17F11}" type="slidenum">
              <a:rPr lang="tr-TR" smtClean="0">
                <a:latin typeface="Arial" charset="0"/>
                <a:cs typeface="Arial" charset="0"/>
              </a:rPr>
              <a:pPr/>
              <a:t>8</a:t>
            </a:fld>
            <a:endParaRPr lang="tr-TR" smtClean="0">
              <a:latin typeface="Arial" charset="0"/>
              <a:cs typeface="Arial" charset="0"/>
            </a:endParaRP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C693D832-2D55-4532-AE01-D6F798B9512F}" type="slidenum">
              <a:rPr lang="tr-TR" smtClean="0">
                <a:latin typeface="Arial" charset="0"/>
                <a:cs typeface="Arial" charset="0"/>
              </a:rPr>
              <a:pPr/>
              <a:t>9</a:t>
            </a:fld>
            <a:endParaRPr lang="tr-TR" smtClean="0">
              <a:latin typeface="Arial" charset="0"/>
              <a:cs typeface="Arial" charset="0"/>
            </a:endParaRP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tr-TR"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73A92734-0866-4AAE-A897-01A26C28C57E}"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A345568-F362-4AD9-8389-1B31AEDE8343}"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AC88D5D0-A8C2-493F-B7EB-915E2F20D813}"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312FD5BA-597F-45DD-9F5A-458C1750097B}"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1239DD8B-7320-4A7A-B4B2-3BB3F0A926DC}"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4664E670-085F-4070-9541-DBB4DF62BC4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752FBB38-207A-4AD7-A74C-FB16E28D6F27}"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18DAAF2D-EC8B-4BD7-8DE5-EA98F1288287}"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98E721C7-9629-436B-BCCC-29D909B18808}"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6C83D364-28AA-479F-8025-98DB756E49DD}"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1E2CCB66-DA9A-4C76-ADC9-943EBA4557EB}"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mn-cs"/>
              </a:defRPr>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mn-cs"/>
              </a:defRPr>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cs typeface="+mn-cs"/>
              </a:defRPr>
            </a:lvl1pPr>
          </a:lstStyle>
          <a:p>
            <a:pPr>
              <a:defRPr/>
            </a:pPr>
            <a:fld id="{164068C5-A5F3-42A8-B8B8-518CA5B84943}"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p:txBody>
          <a:bodyPr/>
          <a:lstStyle/>
          <a:p>
            <a:pPr eaLnBrk="1" hangingPunct="1"/>
            <a:r>
              <a:rPr lang="tr-TR" sz="8000" smtClean="0"/>
              <a:t>VHDL</a:t>
            </a:r>
          </a:p>
        </p:txBody>
      </p:sp>
      <p:sp>
        <p:nvSpPr>
          <p:cNvPr id="14338" name="Rectangle 3"/>
          <p:cNvSpPr>
            <a:spLocks noGrp="1" noChangeArrowheads="1"/>
          </p:cNvSpPr>
          <p:nvPr>
            <p:ph type="subTitle" idx="1"/>
          </p:nvPr>
        </p:nvSpPr>
        <p:spPr/>
        <p:txBody>
          <a:bodyPr/>
          <a:lstStyle/>
          <a:p>
            <a:pPr eaLnBrk="1" hangingPunct="1"/>
            <a:r>
              <a:rPr lang="tr-TR" smtClean="0"/>
              <a:t>Ece Olcay Güneş &amp; S. Berna Örs </a:t>
            </a:r>
          </a:p>
          <a:p>
            <a:pPr eaLnBrk="1" hangingPunct="1"/>
            <a:endParaRPr lang="tr-TR"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tr-TR" smtClean="0">
                <a:latin typeface="Cambria" pitchFamily="18" charset="0"/>
              </a:rPr>
              <a:t>Yapısal Tanımlamalar</a:t>
            </a:r>
          </a:p>
        </p:txBody>
      </p:sp>
      <p:sp>
        <p:nvSpPr>
          <p:cNvPr id="32770" name="Rectangle 3"/>
          <p:cNvSpPr>
            <a:spLocks noGrp="1" noChangeArrowheads="1"/>
          </p:cNvSpPr>
          <p:nvPr>
            <p:ph type="body" idx="1"/>
          </p:nvPr>
        </p:nvSpPr>
        <p:spPr>
          <a:xfrm>
            <a:off x="457200" y="1484313"/>
            <a:ext cx="8229600" cy="4641850"/>
          </a:xfrm>
        </p:spPr>
        <p:txBody>
          <a:bodyPr/>
          <a:lstStyle/>
          <a:p>
            <a:pPr eaLnBrk="1" hangingPunct="1">
              <a:lnSpc>
                <a:spcPct val="90000"/>
              </a:lnSpc>
            </a:pPr>
            <a:r>
              <a:rPr lang="tr-TR" sz="2400" smtClean="0">
                <a:latin typeface="Calibri" pitchFamily="34" charset="0"/>
              </a:rPr>
              <a:t>Tasarımımızdaki temel bloklar </a:t>
            </a:r>
            <a:r>
              <a:rPr lang="tr-TR" sz="2400" b="1" smtClean="0">
                <a:latin typeface="Calibri" pitchFamily="34" charset="0"/>
              </a:rPr>
              <a:t>entity </a:t>
            </a:r>
            <a:r>
              <a:rPr lang="tr-TR" sz="2400" smtClean="0">
                <a:latin typeface="Calibri" pitchFamily="34" charset="0"/>
              </a:rPr>
              <a:t>ve karşılık gelen </a:t>
            </a:r>
            <a:r>
              <a:rPr lang="tr-TR" sz="2400" b="1" smtClean="0">
                <a:latin typeface="Calibri" pitchFamily="34" charset="0"/>
              </a:rPr>
              <a:t>architecture </a:t>
            </a:r>
            <a:r>
              <a:rPr lang="tr-TR" sz="2400" smtClean="0">
                <a:latin typeface="Calibri" pitchFamily="34" charset="0"/>
              </a:rPr>
              <a:t>kullanılarak tanımlandıktan sonra diğer tasarımlarda kullanılmak üzere birleştirilebilirler. Bir program içerisinde bir eleman çok kere kullanılıyorsa, buna ait entity ve architecture'i defalarca yazmak yerine component kullanılır. </a:t>
            </a:r>
          </a:p>
          <a:p>
            <a:pPr eaLnBrk="1" hangingPunct="1">
              <a:lnSpc>
                <a:spcPct val="90000"/>
              </a:lnSpc>
            </a:pPr>
            <a:r>
              <a:rPr lang="tr-TR" sz="2400" smtClean="0">
                <a:latin typeface="Calibri" pitchFamily="34" charset="0"/>
              </a:rPr>
              <a:t>Bu işlem yapılırken alt bloklar üst bloğun içinde </a:t>
            </a:r>
            <a:r>
              <a:rPr lang="tr-TR" sz="2400" b="1" smtClean="0">
                <a:latin typeface="Calibri" pitchFamily="34" charset="0"/>
              </a:rPr>
              <a:t>component </a:t>
            </a:r>
            <a:r>
              <a:rPr lang="tr-TR" sz="2400" smtClean="0">
                <a:latin typeface="Calibri" pitchFamily="34" charset="0"/>
              </a:rPr>
              <a:t>olarak tanımlanırlar.</a:t>
            </a:r>
          </a:p>
          <a:p>
            <a:pPr eaLnBrk="1" hangingPunct="1">
              <a:lnSpc>
                <a:spcPct val="90000"/>
              </a:lnSpc>
              <a:buFontTx/>
              <a:buNone/>
            </a:pPr>
            <a:endParaRPr lang="tr-TR" sz="2400" b="1" smtClean="0"/>
          </a:p>
          <a:p>
            <a:pPr eaLnBrk="1" hangingPunct="1">
              <a:lnSpc>
                <a:spcPct val="90000"/>
              </a:lnSpc>
              <a:buFontTx/>
              <a:buNone/>
            </a:pPr>
            <a:r>
              <a:rPr lang="tr-TR" sz="2400" b="1" smtClean="0">
                <a:latin typeface="Courier New" pitchFamily="49" charset="0"/>
                <a:cs typeface="Courier New" pitchFamily="49" charset="0"/>
              </a:rPr>
              <a:t>component </a:t>
            </a:r>
            <a:r>
              <a:rPr lang="tr-TR" sz="2400" smtClean="0">
                <a:latin typeface="Courier New" pitchFamily="49" charset="0"/>
                <a:cs typeface="Courier New" pitchFamily="49" charset="0"/>
              </a:rPr>
              <a:t>elemanın_adı </a:t>
            </a:r>
            <a:r>
              <a:rPr lang="tr-TR" sz="2400" b="1" smtClean="0">
                <a:latin typeface="Courier New" pitchFamily="49" charset="0"/>
                <a:cs typeface="Courier New" pitchFamily="49" charset="0"/>
              </a:rPr>
              <a:t>is</a:t>
            </a:r>
            <a:endParaRPr lang="tr-TR" sz="2400" smtClean="0">
              <a:latin typeface="Courier New" pitchFamily="49" charset="0"/>
              <a:cs typeface="Courier New" pitchFamily="49" charset="0"/>
            </a:endParaRPr>
          </a:p>
          <a:p>
            <a:pPr eaLnBrk="1" hangingPunct="1">
              <a:lnSpc>
                <a:spcPct val="90000"/>
              </a:lnSpc>
              <a:buFontTx/>
              <a:buNone/>
            </a:pPr>
            <a:r>
              <a:rPr lang="tr-TR" sz="2400" smtClean="0">
                <a:latin typeface="Courier New" pitchFamily="49" charset="0"/>
                <a:cs typeface="Courier New" pitchFamily="49" charset="0"/>
              </a:rPr>
              <a:t>     </a:t>
            </a:r>
            <a:r>
              <a:rPr lang="tr-TR" sz="2400" b="1" smtClean="0">
                <a:latin typeface="Courier New" pitchFamily="49" charset="0"/>
                <a:cs typeface="Courier New" pitchFamily="49" charset="0"/>
              </a:rPr>
              <a:t>port</a:t>
            </a:r>
            <a:r>
              <a:rPr lang="tr-TR" sz="2400" smtClean="0">
                <a:latin typeface="Courier New" pitchFamily="49" charset="0"/>
                <a:cs typeface="Courier New" pitchFamily="49" charset="0"/>
              </a:rPr>
              <a:t> (uç tanımları)</a:t>
            </a:r>
            <a:endParaRPr lang="tr-TR" sz="2400" b="1" smtClean="0">
              <a:latin typeface="Courier New" pitchFamily="49" charset="0"/>
              <a:cs typeface="Courier New" pitchFamily="49" charset="0"/>
            </a:endParaRPr>
          </a:p>
          <a:p>
            <a:pPr eaLnBrk="1" hangingPunct="1">
              <a:lnSpc>
                <a:spcPct val="90000"/>
              </a:lnSpc>
              <a:buFontTx/>
              <a:buNone/>
            </a:pPr>
            <a:r>
              <a:rPr lang="tr-TR" sz="2400" b="1" smtClean="0">
                <a:latin typeface="Courier New" pitchFamily="49" charset="0"/>
                <a:cs typeface="Courier New" pitchFamily="49" charset="0"/>
              </a:rPr>
              <a:t>end component</a:t>
            </a:r>
            <a:r>
              <a:rPr lang="tr-TR" sz="2400" smtClean="0">
                <a:latin typeface="Courier New" pitchFamily="49" charset="0"/>
                <a:cs typeface="Courier New" pitchFamily="49" charset="0"/>
              </a:rPr>
              <a:t>;</a:t>
            </a:r>
          </a:p>
          <a:p>
            <a:pPr eaLnBrk="1" hangingPunct="1">
              <a:lnSpc>
                <a:spcPct val="90000"/>
              </a:lnSpc>
            </a:pPr>
            <a:endParaRPr lang="tr-TR"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tr-TR" smtClean="0">
                <a:latin typeface="Cambria" pitchFamily="18" charset="0"/>
              </a:rPr>
              <a:t>Component Örneği</a:t>
            </a:r>
          </a:p>
        </p:txBody>
      </p:sp>
      <p:sp>
        <p:nvSpPr>
          <p:cNvPr id="34818" name="Rectangle 5"/>
          <p:cNvSpPr>
            <a:spLocks noChangeArrowheads="1"/>
          </p:cNvSpPr>
          <p:nvPr/>
        </p:nvSpPr>
        <p:spPr bwMode="auto">
          <a:xfrm>
            <a:off x="2387600" y="3576638"/>
            <a:ext cx="511175" cy="503237"/>
          </a:xfrm>
          <a:prstGeom prst="rect">
            <a:avLst/>
          </a:prstGeom>
          <a:noFill/>
          <a:ln w="12700">
            <a:noFill/>
            <a:miter lim="800000"/>
            <a:headEnd/>
            <a:tailEnd/>
          </a:ln>
        </p:spPr>
        <p:txBody>
          <a:bodyPr lIns="12700" tIns="12700" rIns="12700" bIns="12700"/>
          <a:lstStyle/>
          <a:p>
            <a:r>
              <a:rPr lang="tr-TR" altLang="zh-CN" sz="1200">
                <a:latin typeface="Times New Roman" pitchFamily="18" charset="0"/>
                <a:ea typeface="SimSun" pitchFamily="2" charset="-122"/>
              </a:rPr>
              <a:t>OUT</a:t>
            </a:r>
            <a:r>
              <a:rPr lang="tr-TR" altLang="zh-CN" sz="1200" baseline="-25000">
                <a:latin typeface="Times New Roman" pitchFamily="18" charset="0"/>
                <a:ea typeface="SimSun" pitchFamily="2" charset="-122"/>
              </a:rPr>
              <a:t>1</a:t>
            </a:r>
            <a:endParaRPr lang="tr-TR"/>
          </a:p>
        </p:txBody>
      </p:sp>
      <p:sp>
        <p:nvSpPr>
          <p:cNvPr id="34819" name="Rectangle 6"/>
          <p:cNvSpPr>
            <a:spLocks noChangeArrowheads="1"/>
          </p:cNvSpPr>
          <p:nvPr/>
        </p:nvSpPr>
        <p:spPr bwMode="auto">
          <a:xfrm>
            <a:off x="484188" y="3409950"/>
            <a:ext cx="354012" cy="431800"/>
          </a:xfrm>
          <a:prstGeom prst="rect">
            <a:avLst/>
          </a:prstGeom>
          <a:noFill/>
          <a:ln w="12700">
            <a:noFill/>
            <a:miter lim="800000"/>
            <a:headEnd/>
            <a:tailEnd/>
          </a:ln>
        </p:spPr>
        <p:txBody>
          <a:bodyPr lIns="12700" tIns="12700" rIns="12700" bIns="12700"/>
          <a:lstStyle/>
          <a:p>
            <a:r>
              <a:rPr lang="tr-TR" altLang="zh-CN" sz="1200">
                <a:latin typeface="Times New Roman" pitchFamily="18" charset="0"/>
                <a:ea typeface="SimSun" pitchFamily="2" charset="-122"/>
              </a:rPr>
              <a:t>IN</a:t>
            </a:r>
            <a:r>
              <a:rPr lang="tr-TR" altLang="zh-CN" sz="1200" baseline="-25000">
                <a:latin typeface="Times New Roman" pitchFamily="18" charset="0"/>
                <a:ea typeface="SimSun" pitchFamily="2" charset="-122"/>
              </a:rPr>
              <a:t>2</a:t>
            </a:r>
            <a:endParaRPr lang="tr-TR"/>
          </a:p>
        </p:txBody>
      </p:sp>
      <p:sp>
        <p:nvSpPr>
          <p:cNvPr id="34820" name="Rectangle 7"/>
          <p:cNvSpPr>
            <a:spLocks noChangeArrowheads="1"/>
          </p:cNvSpPr>
          <p:nvPr/>
        </p:nvSpPr>
        <p:spPr bwMode="auto">
          <a:xfrm>
            <a:off x="428625" y="2928938"/>
            <a:ext cx="342900" cy="503237"/>
          </a:xfrm>
          <a:prstGeom prst="rect">
            <a:avLst/>
          </a:prstGeom>
          <a:noFill/>
          <a:ln w="12700">
            <a:noFill/>
            <a:miter lim="800000"/>
            <a:headEnd/>
            <a:tailEnd/>
          </a:ln>
        </p:spPr>
        <p:txBody>
          <a:bodyPr lIns="12700" tIns="12700" rIns="12700" bIns="12700"/>
          <a:lstStyle/>
          <a:p>
            <a:r>
              <a:rPr lang="tr-TR" altLang="zh-CN" sz="1200">
                <a:latin typeface="Times New Roman" pitchFamily="18" charset="0"/>
                <a:ea typeface="SimSun" pitchFamily="2" charset="-122"/>
              </a:rPr>
              <a:t>IN</a:t>
            </a:r>
            <a:r>
              <a:rPr lang="tr-TR" altLang="zh-CN" sz="1200" baseline="-25000">
                <a:latin typeface="Times New Roman" pitchFamily="18" charset="0"/>
                <a:ea typeface="SimSun" pitchFamily="2" charset="-122"/>
              </a:rPr>
              <a:t>1</a:t>
            </a:r>
            <a:endParaRPr lang="tr-TR"/>
          </a:p>
        </p:txBody>
      </p:sp>
      <p:sp>
        <p:nvSpPr>
          <p:cNvPr id="35848" name="AutoShape 8"/>
          <p:cNvSpPr>
            <a:spLocks noChangeArrowheads="1"/>
          </p:cNvSpPr>
          <p:nvPr/>
        </p:nvSpPr>
        <p:spPr bwMode="auto">
          <a:xfrm>
            <a:off x="1147763" y="3113088"/>
            <a:ext cx="493712" cy="668337"/>
          </a:xfrm>
          <a:prstGeom prst="flowChartDelay">
            <a:avLst/>
          </a:prstGeom>
          <a:solidFill>
            <a:srgbClr val="FFFFFF"/>
          </a:solidFill>
          <a:ln w="9525">
            <a:solidFill>
              <a:srgbClr val="000000"/>
            </a:solidFill>
            <a:miter lim="800000"/>
            <a:headEnd/>
            <a:tailEnd/>
          </a:ln>
        </p:spPr>
        <p:txBody>
          <a:bodyPr/>
          <a:lstStyle/>
          <a:p>
            <a:endParaRPr lang="tr-TR"/>
          </a:p>
        </p:txBody>
      </p:sp>
      <p:sp>
        <p:nvSpPr>
          <p:cNvPr id="34822" name="Line 9"/>
          <p:cNvSpPr>
            <a:spLocks noChangeShapeType="1"/>
          </p:cNvSpPr>
          <p:nvPr/>
        </p:nvSpPr>
        <p:spPr bwMode="auto">
          <a:xfrm>
            <a:off x="774700" y="3603625"/>
            <a:ext cx="396875" cy="0"/>
          </a:xfrm>
          <a:prstGeom prst="line">
            <a:avLst/>
          </a:prstGeom>
          <a:noFill/>
          <a:ln w="9525">
            <a:solidFill>
              <a:srgbClr val="000000"/>
            </a:solidFill>
            <a:round/>
            <a:headEnd/>
            <a:tailEnd type="triangle" w="med" len="med"/>
          </a:ln>
        </p:spPr>
        <p:txBody>
          <a:bodyPr/>
          <a:lstStyle/>
          <a:p>
            <a:endParaRPr lang="tr-TR"/>
          </a:p>
        </p:txBody>
      </p:sp>
      <p:sp>
        <p:nvSpPr>
          <p:cNvPr id="34823" name="Line 10"/>
          <p:cNvSpPr>
            <a:spLocks noChangeShapeType="1"/>
          </p:cNvSpPr>
          <p:nvPr/>
        </p:nvSpPr>
        <p:spPr bwMode="auto">
          <a:xfrm>
            <a:off x="758825" y="3216275"/>
            <a:ext cx="396875" cy="0"/>
          </a:xfrm>
          <a:prstGeom prst="line">
            <a:avLst/>
          </a:prstGeom>
          <a:noFill/>
          <a:ln w="9525">
            <a:solidFill>
              <a:srgbClr val="000000"/>
            </a:solidFill>
            <a:round/>
            <a:headEnd/>
            <a:tailEnd type="triangle" w="med" len="med"/>
          </a:ln>
        </p:spPr>
        <p:txBody>
          <a:bodyPr/>
          <a:lstStyle/>
          <a:p>
            <a:endParaRPr lang="tr-TR"/>
          </a:p>
        </p:txBody>
      </p:sp>
      <p:sp>
        <p:nvSpPr>
          <p:cNvPr id="34824" name="Rectangle 11"/>
          <p:cNvSpPr>
            <a:spLocks noChangeArrowheads="1"/>
          </p:cNvSpPr>
          <p:nvPr/>
        </p:nvSpPr>
        <p:spPr bwMode="auto">
          <a:xfrm>
            <a:off x="2435225" y="4246563"/>
            <a:ext cx="498475" cy="503237"/>
          </a:xfrm>
          <a:prstGeom prst="rect">
            <a:avLst/>
          </a:prstGeom>
          <a:noFill/>
          <a:ln w="12700">
            <a:noFill/>
            <a:miter lim="800000"/>
            <a:headEnd/>
            <a:tailEnd/>
          </a:ln>
        </p:spPr>
        <p:txBody>
          <a:bodyPr lIns="12700" tIns="12700" rIns="12700" bIns="12700"/>
          <a:lstStyle/>
          <a:p>
            <a:r>
              <a:rPr lang="tr-TR" altLang="zh-CN" sz="1200">
                <a:latin typeface="Times New Roman" pitchFamily="18" charset="0"/>
                <a:ea typeface="SimSun" pitchFamily="2" charset="-122"/>
              </a:rPr>
              <a:t>OUT</a:t>
            </a:r>
            <a:r>
              <a:rPr lang="tr-TR" altLang="zh-CN" sz="1200" baseline="-25000">
                <a:latin typeface="Times New Roman" pitchFamily="18" charset="0"/>
                <a:ea typeface="SimSun" pitchFamily="2" charset="-122"/>
              </a:rPr>
              <a:t>2</a:t>
            </a:r>
            <a:endParaRPr lang="tr-TR"/>
          </a:p>
        </p:txBody>
      </p:sp>
      <p:sp>
        <p:nvSpPr>
          <p:cNvPr id="35852" name="AutoShape 12"/>
          <p:cNvSpPr>
            <a:spLocks noChangeArrowheads="1"/>
          </p:cNvSpPr>
          <p:nvPr/>
        </p:nvSpPr>
        <p:spPr bwMode="auto">
          <a:xfrm flipH="1" flipV="1">
            <a:off x="2903538" y="3721100"/>
            <a:ext cx="633412" cy="712788"/>
          </a:xfrm>
          <a:prstGeom prst="moon">
            <a:avLst>
              <a:gd name="adj" fmla="val 50000"/>
            </a:avLst>
          </a:prstGeom>
          <a:solidFill>
            <a:srgbClr val="FFFFFF"/>
          </a:solidFill>
          <a:ln w="9525">
            <a:solidFill>
              <a:srgbClr val="000000"/>
            </a:solidFill>
            <a:miter lim="800000"/>
            <a:headEnd/>
            <a:tailEnd/>
          </a:ln>
        </p:spPr>
        <p:txBody>
          <a:bodyPr/>
          <a:lstStyle/>
          <a:p>
            <a:endParaRPr lang="tr-TR"/>
          </a:p>
        </p:txBody>
      </p:sp>
      <p:sp>
        <p:nvSpPr>
          <p:cNvPr id="35853" name="Line 13"/>
          <p:cNvSpPr>
            <a:spLocks noChangeShapeType="1"/>
          </p:cNvSpPr>
          <p:nvPr/>
        </p:nvSpPr>
        <p:spPr bwMode="auto">
          <a:xfrm>
            <a:off x="2339975" y="3927475"/>
            <a:ext cx="831850" cy="0"/>
          </a:xfrm>
          <a:prstGeom prst="line">
            <a:avLst/>
          </a:prstGeom>
          <a:noFill/>
          <a:ln w="9525">
            <a:solidFill>
              <a:srgbClr val="000000"/>
            </a:solidFill>
            <a:round/>
            <a:headEnd/>
            <a:tailEnd/>
          </a:ln>
        </p:spPr>
        <p:txBody>
          <a:bodyPr/>
          <a:lstStyle/>
          <a:p>
            <a:endParaRPr lang="tr-TR"/>
          </a:p>
        </p:txBody>
      </p:sp>
      <p:sp>
        <p:nvSpPr>
          <p:cNvPr id="35854" name="Line 14"/>
          <p:cNvSpPr>
            <a:spLocks noChangeShapeType="1"/>
          </p:cNvSpPr>
          <p:nvPr/>
        </p:nvSpPr>
        <p:spPr bwMode="auto">
          <a:xfrm>
            <a:off x="2330450" y="4221163"/>
            <a:ext cx="841375" cy="0"/>
          </a:xfrm>
          <a:prstGeom prst="line">
            <a:avLst/>
          </a:prstGeom>
          <a:noFill/>
          <a:ln w="9525">
            <a:solidFill>
              <a:srgbClr val="000000"/>
            </a:solidFill>
            <a:round/>
            <a:headEnd/>
            <a:tailEnd/>
          </a:ln>
        </p:spPr>
        <p:txBody>
          <a:bodyPr/>
          <a:lstStyle/>
          <a:p>
            <a:endParaRPr lang="tr-TR"/>
          </a:p>
        </p:txBody>
      </p:sp>
      <p:sp>
        <p:nvSpPr>
          <p:cNvPr id="34828" name="Rectangle 15"/>
          <p:cNvSpPr>
            <a:spLocks noChangeArrowheads="1"/>
          </p:cNvSpPr>
          <p:nvPr/>
        </p:nvSpPr>
        <p:spPr bwMode="auto">
          <a:xfrm>
            <a:off x="449263" y="4691063"/>
            <a:ext cx="354012" cy="431800"/>
          </a:xfrm>
          <a:prstGeom prst="rect">
            <a:avLst/>
          </a:prstGeom>
          <a:noFill/>
          <a:ln w="12700">
            <a:noFill/>
            <a:miter lim="800000"/>
            <a:headEnd/>
            <a:tailEnd/>
          </a:ln>
        </p:spPr>
        <p:txBody>
          <a:bodyPr lIns="12700" tIns="12700" rIns="12700" bIns="12700"/>
          <a:lstStyle/>
          <a:p>
            <a:r>
              <a:rPr lang="tr-TR" altLang="zh-CN" sz="1200">
                <a:latin typeface="Times New Roman" pitchFamily="18" charset="0"/>
                <a:ea typeface="SimSun" pitchFamily="2" charset="-122"/>
              </a:rPr>
              <a:t>IN</a:t>
            </a:r>
            <a:r>
              <a:rPr lang="tr-TR" altLang="zh-CN" sz="1200" baseline="-25000">
                <a:latin typeface="Times New Roman" pitchFamily="18" charset="0"/>
              </a:rPr>
              <a:t>4</a:t>
            </a:r>
            <a:endParaRPr lang="tr-TR"/>
          </a:p>
        </p:txBody>
      </p:sp>
      <p:sp>
        <p:nvSpPr>
          <p:cNvPr id="34829" name="Rectangle 16"/>
          <p:cNvSpPr>
            <a:spLocks noChangeArrowheads="1"/>
          </p:cNvSpPr>
          <p:nvPr/>
        </p:nvSpPr>
        <p:spPr bwMode="auto">
          <a:xfrm>
            <a:off x="446088" y="4208463"/>
            <a:ext cx="342900" cy="503237"/>
          </a:xfrm>
          <a:prstGeom prst="rect">
            <a:avLst/>
          </a:prstGeom>
          <a:noFill/>
          <a:ln w="12700">
            <a:noFill/>
            <a:miter lim="800000"/>
            <a:headEnd/>
            <a:tailEnd/>
          </a:ln>
        </p:spPr>
        <p:txBody>
          <a:bodyPr lIns="12700" tIns="12700" rIns="12700" bIns="12700"/>
          <a:lstStyle/>
          <a:p>
            <a:r>
              <a:rPr lang="tr-TR" altLang="zh-CN" sz="1200">
                <a:latin typeface="Times New Roman" pitchFamily="18" charset="0"/>
                <a:ea typeface="SimSun" pitchFamily="2" charset="-122"/>
              </a:rPr>
              <a:t>IN</a:t>
            </a:r>
            <a:r>
              <a:rPr lang="tr-TR" altLang="zh-CN" sz="1200" baseline="-25000">
                <a:latin typeface="Times New Roman" pitchFamily="18" charset="0"/>
              </a:rPr>
              <a:t>3</a:t>
            </a:r>
            <a:endParaRPr lang="tr-TR"/>
          </a:p>
        </p:txBody>
      </p:sp>
      <p:sp>
        <p:nvSpPr>
          <p:cNvPr id="35857" name="AutoShape 17"/>
          <p:cNvSpPr>
            <a:spLocks noChangeArrowheads="1"/>
          </p:cNvSpPr>
          <p:nvPr/>
        </p:nvSpPr>
        <p:spPr bwMode="auto">
          <a:xfrm>
            <a:off x="1144588" y="4394200"/>
            <a:ext cx="492125" cy="666750"/>
          </a:xfrm>
          <a:prstGeom prst="flowChartDelay">
            <a:avLst/>
          </a:prstGeom>
          <a:solidFill>
            <a:srgbClr val="FFFFFF"/>
          </a:solidFill>
          <a:ln w="9525">
            <a:solidFill>
              <a:srgbClr val="000000"/>
            </a:solidFill>
            <a:miter lim="800000"/>
            <a:headEnd/>
            <a:tailEnd/>
          </a:ln>
        </p:spPr>
        <p:txBody>
          <a:bodyPr/>
          <a:lstStyle/>
          <a:p>
            <a:endParaRPr lang="tr-TR"/>
          </a:p>
        </p:txBody>
      </p:sp>
      <p:sp>
        <p:nvSpPr>
          <p:cNvPr id="34831" name="Line 18"/>
          <p:cNvSpPr>
            <a:spLocks noChangeShapeType="1"/>
          </p:cNvSpPr>
          <p:nvPr/>
        </p:nvSpPr>
        <p:spPr bwMode="auto">
          <a:xfrm>
            <a:off x="771525" y="4884738"/>
            <a:ext cx="396875" cy="0"/>
          </a:xfrm>
          <a:prstGeom prst="line">
            <a:avLst/>
          </a:prstGeom>
          <a:noFill/>
          <a:ln w="9525">
            <a:solidFill>
              <a:srgbClr val="000000"/>
            </a:solidFill>
            <a:round/>
            <a:headEnd/>
            <a:tailEnd type="triangle" w="med" len="med"/>
          </a:ln>
        </p:spPr>
        <p:txBody>
          <a:bodyPr/>
          <a:lstStyle/>
          <a:p>
            <a:endParaRPr lang="tr-TR"/>
          </a:p>
        </p:txBody>
      </p:sp>
      <p:sp>
        <p:nvSpPr>
          <p:cNvPr id="34832" name="Line 19"/>
          <p:cNvSpPr>
            <a:spLocks noChangeShapeType="1"/>
          </p:cNvSpPr>
          <p:nvPr/>
        </p:nvSpPr>
        <p:spPr bwMode="auto">
          <a:xfrm>
            <a:off x="755650" y="4497388"/>
            <a:ext cx="396875" cy="0"/>
          </a:xfrm>
          <a:prstGeom prst="line">
            <a:avLst/>
          </a:prstGeom>
          <a:noFill/>
          <a:ln w="9525">
            <a:solidFill>
              <a:srgbClr val="000000"/>
            </a:solidFill>
            <a:round/>
            <a:headEnd/>
            <a:tailEnd type="triangle" w="med" len="med"/>
          </a:ln>
        </p:spPr>
        <p:txBody>
          <a:bodyPr/>
          <a:lstStyle/>
          <a:p>
            <a:endParaRPr lang="tr-TR"/>
          </a:p>
        </p:txBody>
      </p:sp>
      <p:sp>
        <p:nvSpPr>
          <p:cNvPr id="35860" name="Line 20"/>
          <p:cNvSpPr>
            <a:spLocks noChangeShapeType="1"/>
          </p:cNvSpPr>
          <p:nvPr/>
        </p:nvSpPr>
        <p:spPr bwMode="auto">
          <a:xfrm>
            <a:off x="1655763" y="3454400"/>
            <a:ext cx="682625" cy="0"/>
          </a:xfrm>
          <a:prstGeom prst="line">
            <a:avLst/>
          </a:prstGeom>
          <a:noFill/>
          <a:ln w="9525">
            <a:solidFill>
              <a:srgbClr val="000000"/>
            </a:solidFill>
            <a:round/>
            <a:headEnd/>
            <a:tailEnd/>
          </a:ln>
        </p:spPr>
        <p:txBody>
          <a:bodyPr/>
          <a:lstStyle/>
          <a:p>
            <a:endParaRPr lang="tr-TR"/>
          </a:p>
        </p:txBody>
      </p:sp>
      <p:sp>
        <p:nvSpPr>
          <p:cNvPr id="35861" name="Line 21"/>
          <p:cNvSpPr>
            <a:spLocks noChangeShapeType="1"/>
          </p:cNvSpPr>
          <p:nvPr/>
        </p:nvSpPr>
        <p:spPr bwMode="auto">
          <a:xfrm>
            <a:off x="1641475" y="4737100"/>
            <a:ext cx="682625" cy="0"/>
          </a:xfrm>
          <a:prstGeom prst="line">
            <a:avLst/>
          </a:prstGeom>
          <a:noFill/>
          <a:ln w="9525">
            <a:solidFill>
              <a:srgbClr val="000000"/>
            </a:solidFill>
            <a:round/>
            <a:headEnd/>
            <a:tailEnd/>
          </a:ln>
        </p:spPr>
        <p:txBody>
          <a:bodyPr/>
          <a:lstStyle/>
          <a:p>
            <a:endParaRPr lang="tr-TR"/>
          </a:p>
        </p:txBody>
      </p:sp>
      <p:sp>
        <p:nvSpPr>
          <p:cNvPr id="35862" name="Line 22"/>
          <p:cNvSpPr>
            <a:spLocks noChangeShapeType="1"/>
          </p:cNvSpPr>
          <p:nvPr/>
        </p:nvSpPr>
        <p:spPr bwMode="auto">
          <a:xfrm>
            <a:off x="2338388" y="3454400"/>
            <a:ext cx="0" cy="485775"/>
          </a:xfrm>
          <a:prstGeom prst="line">
            <a:avLst/>
          </a:prstGeom>
          <a:noFill/>
          <a:ln w="9525">
            <a:solidFill>
              <a:srgbClr val="000000"/>
            </a:solidFill>
            <a:round/>
            <a:headEnd/>
            <a:tailEnd/>
          </a:ln>
        </p:spPr>
        <p:txBody>
          <a:bodyPr/>
          <a:lstStyle/>
          <a:p>
            <a:endParaRPr lang="tr-TR"/>
          </a:p>
        </p:txBody>
      </p:sp>
      <p:sp>
        <p:nvSpPr>
          <p:cNvPr id="35863" name="Line 23"/>
          <p:cNvSpPr>
            <a:spLocks noChangeShapeType="1"/>
          </p:cNvSpPr>
          <p:nvPr/>
        </p:nvSpPr>
        <p:spPr bwMode="auto">
          <a:xfrm flipV="1">
            <a:off x="2317750" y="4225925"/>
            <a:ext cx="0" cy="515938"/>
          </a:xfrm>
          <a:prstGeom prst="line">
            <a:avLst/>
          </a:prstGeom>
          <a:noFill/>
          <a:ln w="9525">
            <a:solidFill>
              <a:srgbClr val="000000"/>
            </a:solidFill>
            <a:round/>
            <a:headEnd/>
            <a:tailEnd/>
          </a:ln>
        </p:spPr>
        <p:txBody>
          <a:bodyPr/>
          <a:lstStyle/>
          <a:p>
            <a:endParaRPr lang="tr-TR"/>
          </a:p>
        </p:txBody>
      </p:sp>
      <p:sp>
        <p:nvSpPr>
          <p:cNvPr id="34837" name="Line 24"/>
          <p:cNvSpPr>
            <a:spLocks noChangeShapeType="1"/>
          </p:cNvSpPr>
          <p:nvPr/>
        </p:nvSpPr>
        <p:spPr bwMode="auto">
          <a:xfrm>
            <a:off x="3538538" y="4083050"/>
            <a:ext cx="517525" cy="0"/>
          </a:xfrm>
          <a:prstGeom prst="line">
            <a:avLst/>
          </a:prstGeom>
          <a:noFill/>
          <a:ln w="9525">
            <a:solidFill>
              <a:srgbClr val="000000"/>
            </a:solidFill>
            <a:round/>
            <a:headEnd/>
            <a:tailEnd/>
          </a:ln>
        </p:spPr>
        <p:txBody>
          <a:bodyPr/>
          <a:lstStyle/>
          <a:p>
            <a:endParaRPr lang="tr-TR"/>
          </a:p>
        </p:txBody>
      </p:sp>
      <p:sp>
        <p:nvSpPr>
          <p:cNvPr id="34838" name="Text Box 25"/>
          <p:cNvSpPr txBox="1">
            <a:spLocks noChangeArrowheads="1"/>
          </p:cNvSpPr>
          <p:nvPr/>
        </p:nvSpPr>
        <p:spPr bwMode="auto">
          <a:xfrm>
            <a:off x="3983038" y="3870325"/>
            <a:ext cx="766762" cy="585788"/>
          </a:xfrm>
          <a:prstGeom prst="rect">
            <a:avLst/>
          </a:prstGeom>
          <a:noFill/>
          <a:ln w="9525">
            <a:noFill/>
            <a:miter lim="800000"/>
            <a:headEnd/>
            <a:tailEnd/>
          </a:ln>
        </p:spPr>
        <p:txBody>
          <a:bodyPr/>
          <a:lstStyle/>
          <a:p>
            <a:r>
              <a:rPr lang="tr-TR" altLang="zh-CN" sz="1200">
                <a:latin typeface="Times New Roman" pitchFamily="18" charset="0"/>
                <a:ea typeface="SimSun" pitchFamily="2" charset="-122"/>
              </a:rPr>
              <a:t>OUT</a:t>
            </a:r>
            <a:r>
              <a:rPr lang="tr-TR" altLang="zh-CN" sz="1200" baseline="-25000">
                <a:latin typeface="Times New Roman" pitchFamily="18" charset="0"/>
                <a:ea typeface="SimSun" pitchFamily="2" charset="-122"/>
              </a:rPr>
              <a:t>3</a:t>
            </a:r>
            <a:endParaRPr lang="tr-TR"/>
          </a:p>
        </p:txBody>
      </p:sp>
      <p:sp>
        <p:nvSpPr>
          <p:cNvPr id="35866" name="Rectangle 26"/>
          <p:cNvSpPr>
            <a:spLocks noGrp="1" noChangeArrowheads="1"/>
          </p:cNvSpPr>
          <p:nvPr>
            <p:ph type="body" idx="1"/>
          </p:nvPr>
        </p:nvSpPr>
        <p:spPr>
          <a:xfrm>
            <a:off x="4357688" y="2143125"/>
            <a:ext cx="4572000" cy="4857750"/>
          </a:xfrm>
        </p:spPr>
        <p:txBody>
          <a:bodyPr/>
          <a:lstStyle/>
          <a:p>
            <a:pPr eaLnBrk="1" hangingPunct="1">
              <a:lnSpc>
                <a:spcPct val="80000"/>
              </a:lnSpc>
              <a:buFontTx/>
              <a:buNone/>
            </a:pPr>
            <a:r>
              <a:rPr lang="tr-TR" sz="1400" b="1" smtClean="0">
                <a:latin typeface="Courier New" pitchFamily="49" charset="0"/>
                <a:cs typeface="Courier New" pitchFamily="49" charset="0"/>
              </a:rPr>
              <a:t>architecture</a:t>
            </a:r>
            <a:r>
              <a:rPr lang="tr-TR" sz="1400" smtClean="0">
                <a:latin typeface="Courier New" pitchFamily="49" charset="0"/>
                <a:cs typeface="Courier New" pitchFamily="49" charset="0"/>
              </a:rPr>
              <a:t> LogicOperation </a:t>
            </a:r>
            <a:r>
              <a:rPr lang="tr-TR" sz="1400" b="1" smtClean="0">
                <a:latin typeface="Courier New" pitchFamily="49" charset="0"/>
                <a:cs typeface="Courier New" pitchFamily="49" charset="0"/>
              </a:rPr>
              <a:t>of</a:t>
            </a:r>
            <a:r>
              <a:rPr lang="tr-TR" sz="1400" smtClean="0">
                <a:latin typeface="Courier New" pitchFamily="49" charset="0"/>
                <a:cs typeface="Courier New" pitchFamily="49" charset="0"/>
              </a:rPr>
              <a:t> AND-OR-logic </a:t>
            </a:r>
            <a:r>
              <a:rPr lang="tr-TR" sz="1400" b="1" smtClean="0">
                <a:latin typeface="Courier New" pitchFamily="49" charset="0"/>
                <a:cs typeface="Courier New" pitchFamily="49" charset="0"/>
              </a:rPr>
              <a:t>is</a:t>
            </a:r>
            <a:endParaRPr lang="tr-TR" sz="1400" smtClean="0">
              <a:latin typeface="Courier New" pitchFamily="49" charset="0"/>
              <a:cs typeface="Courier New" pitchFamily="49" charset="0"/>
            </a:endParaRPr>
          </a:p>
          <a:p>
            <a:pPr eaLnBrk="1" hangingPunct="1">
              <a:lnSpc>
                <a:spcPct val="80000"/>
              </a:lnSpc>
              <a:buFontTx/>
              <a:buNone/>
            </a:pPr>
            <a:r>
              <a:rPr lang="tr-TR" sz="1400" b="1" smtClean="0">
                <a:latin typeface="Courier New" pitchFamily="49" charset="0"/>
                <a:cs typeface="Courier New" pitchFamily="49" charset="0"/>
              </a:rPr>
              <a:t>     component </a:t>
            </a:r>
            <a:r>
              <a:rPr lang="tr-TR" sz="1400" smtClean="0">
                <a:latin typeface="Courier New" pitchFamily="49" charset="0"/>
                <a:cs typeface="Courier New" pitchFamily="49" charset="0"/>
              </a:rPr>
              <a:t>AND_Gate </a:t>
            </a:r>
            <a:r>
              <a:rPr lang="tr-TR" sz="1400" b="1" smtClean="0">
                <a:latin typeface="Courier New" pitchFamily="49" charset="0"/>
                <a:cs typeface="Courier New" pitchFamily="49" charset="0"/>
              </a:rPr>
              <a:t>is</a:t>
            </a:r>
            <a:endParaRPr lang="tr-TR" sz="1400" smtClean="0">
              <a:latin typeface="Courier New" pitchFamily="49" charset="0"/>
              <a:cs typeface="Courier New" pitchFamily="49" charset="0"/>
            </a:endParaRPr>
          </a:p>
          <a:p>
            <a:pPr eaLnBrk="1" hangingPunct="1">
              <a:lnSpc>
                <a:spcPct val="80000"/>
              </a:lnSpc>
              <a:buFontTx/>
              <a:buNone/>
            </a:pPr>
            <a:r>
              <a:rPr lang="tr-TR" sz="1400" b="1" smtClean="0">
                <a:latin typeface="Courier New" pitchFamily="49" charset="0"/>
                <a:cs typeface="Courier New" pitchFamily="49" charset="0"/>
              </a:rPr>
              <a:t>        port</a:t>
            </a:r>
            <a:r>
              <a:rPr lang="tr-TR" sz="1400" smtClean="0">
                <a:latin typeface="Courier New" pitchFamily="49" charset="0"/>
                <a:cs typeface="Courier New" pitchFamily="49" charset="0"/>
              </a:rPr>
              <a:t>(A, B:in bit; X:out bit);</a:t>
            </a:r>
          </a:p>
          <a:p>
            <a:pPr eaLnBrk="1" hangingPunct="1">
              <a:lnSpc>
                <a:spcPct val="80000"/>
              </a:lnSpc>
              <a:buFontTx/>
              <a:buNone/>
            </a:pPr>
            <a:r>
              <a:rPr lang="tr-TR" sz="1400" b="1" smtClean="0">
                <a:latin typeface="Courier New" pitchFamily="49" charset="0"/>
                <a:cs typeface="Courier New" pitchFamily="49" charset="0"/>
              </a:rPr>
              <a:t>     end component</a:t>
            </a:r>
            <a:r>
              <a:rPr lang="tr-TR" sz="1400" smtClean="0">
                <a:latin typeface="Courier New" pitchFamily="49" charset="0"/>
                <a:cs typeface="Courier New" pitchFamily="49" charset="0"/>
              </a:rPr>
              <a:t>;</a:t>
            </a:r>
          </a:p>
          <a:p>
            <a:pPr eaLnBrk="1" hangingPunct="1">
              <a:lnSpc>
                <a:spcPct val="80000"/>
              </a:lnSpc>
              <a:buFontTx/>
              <a:buNone/>
            </a:pPr>
            <a:r>
              <a:rPr lang="tr-TR" sz="1400" b="1" smtClean="0">
                <a:latin typeface="Courier New" pitchFamily="49" charset="0"/>
                <a:cs typeface="Courier New" pitchFamily="49" charset="0"/>
              </a:rPr>
              <a:t>     component </a:t>
            </a:r>
            <a:r>
              <a:rPr lang="tr-TR" sz="1400" smtClean="0">
                <a:latin typeface="Courier New" pitchFamily="49" charset="0"/>
                <a:cs typeface="Courier New" pitchFamily="49" charset="0"/>
              </a:rPr>
              <a:t>OR_Gate </a:t>
            </a:r>
            <a:r>
              <a:rPr lang="tr-TR" sz="1400" b="1" smtClean="0">
                <a:latin typeface="Courier New" pitchFamily="49" charset="0"/>
                <a:cs typeface="Courier New" pitchFamily="49" charset="0"/>
              </a:rPr>
              <a:t>is</a:t>
            </a:r>
            <a:endParaRPr lang="tr-TR" sz="1400" smtClean="0">
              <a:latin typeface="Courier New" pitchFamily="49" charset="0"/>
              <a:cs typeface="Courier New" pitchFamily="49" charset="0"/>
            </a:endParaRPr>
          </a:p>
          <a:p>
            <a:pPr eaLnBrk="1" hangingPunct="1">
              <a:lnSpc>
                <a:spcPct val="80000"/>
              </a:lnSpc>
              <a:buFontTx/>
              <a:buNone/>
            </a:pPr>
            <a:r>
              <a:rPr lang="tr-TR" sz="1400" b="1" smtClean="0">
                <a:latin typeface="Courier New" pitchFamily="49" charset="0"/>
                <a:cs typeface="Courier New" pitchFamily="49" charset="0"/>
              </a:rPr>
              <a:t>        port(</a:t>
            </a:r>
            <a:r>
              <a:rPr lang="tr-TR" sz="1400" smtClean="0">
                <a:latin typeface="Courier New" pitchFamily="49" charset="0"/>
                <a:cs typeface="Courier New" pitchFamily="49" charset="0"/>
              </a:rPr>
              <a:t>A,B:in bit; X:out bit);</a:t>
            </a:r>
          </a:p>
          <a:p>
            <a:pPr eaLnBrk="1" hangingPunct="1">
              <a:lnSpc>
                <a:spcPct val="80000"/>
              </a:lnSpc>
              <a:buFontTx/>
              <a:buNone/>
            </a:pPr>
            <a:r>
              <a:rPr lang="tr-TR" sz="1400" b="1" smtClean="0">
                <a:latin typeface="Courier New" pitchFamily="49" charset="0"/>
                <a:cs typeface="Courier New" pitchFamily="49" charset="0"/>
              </a:rPr>
              <a:t>     end component</a:t>
            </a:r>
            <a:r>
              <a:rPr lang="tr-TR" sz="1400" smtClean="0">
                <a:latin typeface="Courier New" pitchFamily="49" charset="0"/>
                <a:cs typeface="Courier New" pitchFamily="49" charset="0"/>
              </a:rPr>
              <a:t>;</a:t>
            </a:r>
          </a:p>
          <a:p>
            <a:pPr eaLnBrk="1" hangingPunct="1">
              <a:lnSpc>
                <a:spcPct val="80000"/>
              </a:lnSpc>
              <a:buFontTx/>
              <a:buNone/>
            </a:pPr>
            <a:r>
              <a:rPr lang="tr-TR" sz="1400" b="1" smtClean="0">
                <a:latin typeface="Courier New" pitchFamily="49" charset="0"/>
                <a:cs typeface="Courier New" pitchFamily="49" charset="0"/>
              </a:rPr>
              <a:t>     signal </a:t>
            </a:r>
            <a:r>
              <a:rPr lang="tr-TR" sz="1400" smtClean="0">
                <a:latin typeface="Courier New" pitchFamily="49" charset="0"/>
                <a:cs typeface="Courier New" pitchFamily="49" charset="0"/>
              </a:rPr>
              <a:t>OUT1, OUT2:bit;</a:t>
            </a:r>
          </a:p>
          <a:p>
            <a:pPr eaLnBrk="1" hangingPunct="1">
              <a:lnSpc>
                <a:spcPct val="80000"/>
              </a:lnSpc>
              <a:buFontTx/>
              <a:buNone/>
            </a:pPr>
            <a:r>
              <a:rPr lang="tr-TR" sz="1400" b="1" smtClean="0">
                <a:latin typeface="Courier New" pitchFamily="49" charset="0"/>
                <a:cs typeface="Courier New" pitchFamily="49" charset="0"/>
              </a:rPr>
              <a:t> </a:t>
            </a:r>
          </a:p>
          <a:p>
            <a:pPr eaLnBrk="1" hangingPunct="1">
              <a:lnSpc>
                <a:spcPct val="80000"/>
              </a:lnSpc>
              <a:buFontTx/>
              <a:buNone/>
            </a:pPr>
            <a:r>
              <a:rPr lang="tr-TR" sz="1400" b="1" smtClean="0">
                <a:latin typeface="Courier New" pitchFamily="49" charset="0"/>
                <a:cs typeface="Courier New" pitchFamily="49" charset="0"/>
              </a:rPr>
              <a:t>begin</a:t>
            </a:r>
          </a:p>
          <a:p>
            <a:pPr eaLnBrk="1" hangingPunct="1">
              <a:lnSpc>
                <a:spcPct val="80000"/>
              </a:lnSpc>
              <a:buFontTx/>
              <a:buNone/>
            </a:pPr>
            <a:r>
              <a:rPr lang="tr-TR" sz="1400" smtClean="0">
                <a:latin typeface="Courier New" pitchFamily="49" charset="0"/>
                <a:cs typeface="Courier New" pitchFamily="49" charset="0"/>
              </a:rPr>
              <a:t>          G1: AND_Gate</a:t>
            </a:r>
          </a:p>
          <a:p>
            <a:pPr eaLnBrk="1" hangingPunct="1">
              <a:lnSpc>
                <a:spcPct val="80000"/>
              </a:lnSpc>
              <a:buFontTx/>
              <a:buNone/>
            </a:pPr>
            <a:r>
              <a:rPr lang="tr-TR" sz="1400" b="1" smtClean="0">
                <a:latin typeface="Courier New" pitchFamily="49" charset="0"/>
                <a:cs typeface="Courier New" pitchFamily="49" charset="0"/>
              </a:rPr>
              <a:t>                  port map</a:t>
            </a:r>
            <a:r>
              <a:rPr lang="tr-TR" sz="1400" smtClean="0">
                <a:latin typeface="Courier New" pitchFamily="49" charset="0"/>
                <a:cs typeface="Courier New" pitchFamily="49" charset="0"/>
              </a:rPr>
              <a:t> (A</a:t>
            </a:r>
            <a:r>
              <a:rPr lang="tr-TR" sz="1400" smtClean="0">
                <a:latin typeface="Courier New" pitchFamily="49" charset="0"/>
                <a:cs typeface="Courier New" pitchFamily="49" charset="0"/>
                <a:sym typeface="Symbol" pitchFamily="18" charset="2"/>
              </a:rPr>
              <a:t></a:t>
            </a:r>
            <a:r>
              <a:rPr lang="tr-TR" sz="1400" smtClean="0">
                <a:latin typeface="Courier New" pitchFamily="49" charset="0"/>
                <a:cs typeface="Courier New" pitchFamily="49" charset="0"/>
              </a:rPr>
              <a:t>IN1, B</a:t>
            </a:r>
            <a:r>
              <a:rPr lang="tr-TR" sz="1400" smtClean="0">
                <a:latin typeface="Courier New" pitchFamily="49" charset="0"/>
                <a:cs typeface="Courier New" pitchFamily="49" charset="0"/>
                <a:sym typeface="Symbol" pitchFamily="18" charset="2"/>
              </a:rPr>
              <a:t></a:t>
            </a:r>
            <a:r>
              <a:rPr lang="tr-TR" sz="1400" smtClean="0">
                <a:latin typeface="Courier New" pitchFamily="49" charset="0"/>
                <a:cs typeface="Courier New" pitchFamily="49" charset="0"/>
              </a:rPr>
              <a:t>IN2, X</a:t>
            </a:r>
            <a:r>
              <a:rPr lang="tr-TR" sz="1400" smtClean="0">
                <a:latin typeface="Courier New" pitchFamily="49" charset="0"/>
                <a:cs typeface="Courier New" pitchFamily="49" charset="0"/>
                <a:sym typeface="Symbol" pitchFamily="18" charset="2"/>
              </a:rPr>
              <a:t></a:t>
            </a:r>
            <a:r>
              <a:rPr lang="tr-TR" sz="1400" smtClean="0">
                <a:latin typeface="Courier New" pitchFamily="49" charset="0"/>
                <a:cs typeface="Courier New" pitchFamily="49" charset="0"/>
              </a:rPr>
              <a:t>OUT1);</a:t>
            </a:r>
          </a:p>
          <a:p>
            <a:pPr eaLnBrk="1" hangingPunct="1">
              <a:lnSpc>
                <a:spcPct val="80000"/>
              </a:lnSpc>
              <a:buFontTx/>
              <a:buNone/>
            </a:pPr>
            <a:r>
              <a:rPr lang="tr-TR" sz="1400" smtClean="0">
                <a:latin typeface="Courier New" pitchFamily="49" charset="0"/>
                <a:cs typeface="Courier New" pitchFamily="49" charset="0"/>
                <a:sym typeface="Symbol" pitchFamily="18" charset="2"/>
              </a:rPr>
              <a:t>          G2: AND_Gate</a:t>
            </a:r>
          </a:p>
          <a:p>
            <a:pPr eaLnBrk="1" hangingPunct="1">
              <a:lnSpc>
                <a:spcPct val="80000"/>
              </a:lnSpc>
              <a:buFontTx/>
              <a:buNone/>
            </a:pPr>
            <a:r>
              <a:rPr lang="tr-TR" sz="1400" b="1" smtClean="0">
                <a:latin typeface="Courier New" pitchFamily="49" charset="0"/>
                <a:cs typeface="Courier New" pitchFamily="49" charset="0"/>
                <a:sym typeface="Symbol" pitchFamily="18" charset="2"/>
              </a:rPr>
              <a:t>                 port map</a:t>
            </a:r>
            <a:r>
              <a:rPr lang="tr-TR" sz="1400" smtClean="0">
                <a:latin typeface="Courier New" pitchFamily="49" charset="0"/>
                <a:cs typeface="Courier New" pitchFamily="49" charset="0"/>
                <a:sym typeface="Symbol" pitchFamily="18" charset="2"/>
              </a:rPr>
              <a:t> (A</a:t>
            </a:r>
            <a:r>
              <a:rPr lang="tr-TR" sz="1400" smtClean="0">
                <a:latin typeface="Courier New" pitchFamily="49" charset="0"/>
                <a:cs typeface="Courier New" pitchFamily="49" charset="0"/>
              </a:rPr>
              <a:t>IN3, B</a:t>
            </a:r>
            <a:r>
              <a:rPr lang="tr-TR" sz="1400" smtClean="0">
                <a:latin typeface="Courier New" pitchFamily="49" charset="0"/>
                <a:cs typeface="Courier New" pitchFamily="49" charset="0"/>
                <a:sym typeface="Symbol" pitchFamily="18" charset="2"/>
              </a:rPr>
              <a:t></a:t>
            </a:r>
            <a:r>
              <a:rPr lang="tr-TR" sz="1400" smtClean="0">
                <a:latin typeface="Courier New" pitchFamily="49" charset="0"/>
                <a:cs typeface="Courier New" pitchFamily="49" charset="0"/>
              </a:rPr>
              <a:t>IN4, X</a:t>
            </a:r>
            <a:r>
              <a:rPr lang="tr-TR" sz="1400" smtClean="0">
                <a:latin typeface="Courier New" pitchFamily="49" charset="0"/>
                <a:cs typeface="Courier New" pitchFamily="49" charset="0"/>
                <a:sym typeface="Symbol" pitchFamily="18" charset="2"/>
              </a:rPr>
              <a:t></a:t>
            </a:r>
            <a:r>
              <a:rPr lang="tr-TR" sz="1400" smtClean="0">
                <a:latin typeface="Courier New" pitchFamily="49" charset="0"/>
                <a:cs typeface="Courier New" pitchFamily="49" charset="0"/>
              </a:rPr>
              <a:t>OUT2);</a:t>
            </a:r>
            <a:endParaRPr lang="tr-TR" sz="1400" smtClean="0">
              <a:latin typeface="Courier New" pitchFamily="49" charset="0"/>
              <a:cs typeface="Courier New" pitchFamily="49" charset="0"/>
              <a:sym typeface="Symbol" pitchFamily="18" charset="2"/>
            </a:endParaRPr>
          </a:p>
          <a:p>
            <a:pPr eaLnBrk="1" hangingPunct="1">
              <a:lnSpc>
                <a:spcPct val="80000"/>
              </a:lnSpc>
              <a:buFontTx/>
              <a:buNone/>
            </a:pPr>
            <a:r>
              <a:rPr lang="tr-TR" sz="1400" smtClean="0">
                <a:latin typeface="Courier New" pitchFamily="49" charset="0"/>
                <a:cs typeface="Courier New" pitchFamily="49" charset="0"/>
                <a:sym typeface="Symbol" pitchFamily="18" charset="2"/>
              </a:rPr>
              <a:t>          G3: OR_Gate </a:t>
            </a:r>
            <a:r>
              <a:rPr lang="tr-TR" sz="1400" b="1" smtClean="0">
                <a:latin typeface="Courier New" pitchFamily="49" charset="0"/>
                <a:cs typeface="Courier New" pitchFamily="49" charset="0"/>
                <a:sym typeface="Symbol" pitchFamily="18" charset="2"/>
              </a:rPr>
              <a:t>port map</a:t>
            </a:r>
            <a:r>
              <a:rPr lang="tr-TR" sz="1400" smtClean="0">
                <a:latin typeface="Courier New" pitchFamily="49" charset="0"/>
                <a:cs typeface="Courier New" pitchFamily="49" charset="0"/>
                <a:sym typeface="Symbol" pitchFamily="18" charset="2"/>
              </a:rPr>
              <a:t> (A</a:t>
            </a:r>
            <a:r>
              <a:rPr lang="tr-TR" sz="1400" smtClean="0">
                <a:latin typeface="Courier New" pitchFamily="49" charset="0"/>
                <a:cs typeface="Courier New" pitchFamily="49" charset="0"/>
              </a:rPr>
              <a:t>OUT1, B</a:t>
            </a:r>
            <a:r>
              <a:rPr lang="tr-TR" sz="1400" smtClean="0">
                <a:latin typeface="Courier New" pitchFamily="49" charset="0"/>
                <a:cs typeface="Courier New" pitchFamily="49" charset="0"/>
                <a:sym typeface="Symbol" pitchFamily="18" charset="2"/>
              </a:rPr>
              <a:t></a:t>
            </a:r>
            <a:r>
              <a:rPr lang="tr-TR" sz="1400" smtClean="0">
                <a:latin typeface="Courier New" pitchFamily="49" charset="0"/>
                <a:cs typeface="Courier New" pitchFamily="49" charset="0"/>
              </a:rPr>
              <a:t>OUT2, X</a:t>
            </a:r>
            <a:r>
              <a:rPr lang="tr-TR" sz="1400" smtClean="0">
                <a:latin typeface="Courier New" pitchFamily="49" charset="0"/>
                <a:cs typeface="Courier New" pitchFamily="49" charset="0"/>
                <a:sym typeface="Symbol" pitchFamily="18" charset="2"/>
              </a:rPr>
              <a:t></a:t>
            </a:r>
            <a:r>
              <a:rPr lang="tr-TR" sz="1400" smtClean="0">
                <a:latin typeface="Courier New" pitchFamily="49" charset="0"/>
                <a:cs typeface="Courier New" pitchFamily="49" charset="0"/>
              </a:rPr>
              <a:t>OUT3);</a:t>
            </a:r>
            <a:endParaRPr lang="tr-TR" sz="1400" smtClean="0">
              <a:latin typeface="Courier New" pitchFamily="49" charset="0"/>
              <a:cs typeface="Courier New" pitchFamily="49" charset="0"/>
              <a:sym typeface="Symbol" pitchFamily="18" charset="2"/>
            </a:endParaRPr>
          </a:p>
          <a:p>
            <a:pPr eaLnBrk="1" hangingPunct="1">
              <a:lnSpc>
                <a:spcPct val="80000"/>
              </a:lnSpc>
              <a:buFontTx/>
              <a:buNone/>
            </a:pPr>
            <a:r>
              <a:rPr lang="tr-TR" sz="1400" b="1" smtClean="0">
                <a:latin typeface="Courier New" pitchFamily="49" charset="0"/>
                <a:cs typeface="Courier New" pitchFamily="49" charset="0"/>
                <a:sym typeface="Symbol" pitchFamily="18" charset="2"/>
              </a:rPr>
              <a:t>end </a:t>
            </a:r>
            <a:r>
              <a:rPr lang="tr-TR" sz="1400" smtClean="0">
                <a:latin typeface="Courier New" pitchFamily="49" charset="0"/>
                <a:cs typeface="Courier New" pitchFamily="49" charset="0"/>
                <a:sym typeface="Symbol" pitchFamily="18" charset="2"/>
              </a:rPr>
              <a:t>LogicOperation;</a:t>
            </a:r>
          </a:p>
          <a:p>
            <a:pPr eaLnBrk="1" hangingPunct="1">
              <a:lnSpc>
                <a:spcPct val="80000"/>
              </a:lnSpc>
            </a:pPr>
            <a:endParaRPr lang="tr-TR" sz="1400" smtClean="0"/>
          </a:p>
          <a:p>
            <a:pPr eaLnBrk="1" hangingPunct="1">
              <a:lnSpc>
                <a:spcPct val="80000"/>
              </a:lnSpc>
            </a:pPr>
            <a:endParaRPr lang="tr-TR" sz="1000" smtClean="0"/>
          </a:p>
          <a:p>
            <a:pPr eaLnBrk="1" hangingPunct="1">
              <a:lnSpc>
                <a:spcPct val="80000"/>
              </a:lnSpc>
            </a:pPr>
            <a:endParaRPr lang="tr-TR" sz="1000" smtClean="0"/>
          </a:p>
          <a:p>
            <a:pPr>
              <a:lnSpc>
                <a:spcPct val="80000"/>
              </a:lnSpc>
              <a:spcBef>
                <a:spcPct val="0"/>
              </a:spcBef>
              <a:buFontTx/>
              <a:buNone/>
            </a:pPr>
            <a:endParaRPr lang="tr-TR" sz="400" smtClean="0"/>
          </a:p>
        </p:txBody>
      </p:sp>
      <p:grpSp>
        <p:nvGrpSpPr>
          <p:cNvPr id="34840" name="41 Grup"/>
          <p:cNvGrpSpPr>
            <a:grpSpLocks/>
          </p:cNvGrpSpPr>
          <p:nvPr/>
        </p:nvGrpSpPr>
        <p:grpSpPr bwMode="auto">
          <a:xfrm>
            <a:off x="500063" y="1285875"/>
            <a:ext cx="2928937" cy="1214438"/>
            <a:chOff x="571472" y="1357298"/>
            <a:chExt cx="2928958" cy="1214446"/>
          </a:xfrm>
        </p:grpSpPr>
        <p:sp>
          <p:nvSpPr>
            <p:cNvPr id="34842" name="29 Metin kutusu"/>
            <p:cNvSpPr txBox="1">
              <a:spLocks noChangeArrowheads="1"/>
            </p:cNvSpPr>
            <p:nvPr/>
          </p:nvSpPr>
          <p:spPr bwMode="auto">
            <a:xfrm>
              <a:off x="1214414" y="1357298"/>
              <a:ext cx="1285884" cy="1214446"/>
            </a:xfrm>
            <a:prstGeom prst="rect">
              <a:avLst/>
            </a:prstGeom>
            <a:noFill/>
            <a:ln w="9525">
              <a:solidFill>
                <a:schemeClr val="tx1"/>
              </a:solidFill>
              <a:miter lim="800000"/>
              <a:headEnd/>
              <a:tailEnd/>
            </a:ln>
          </p:spPr>
          <p:txBody>
            <a:bodyPr/>
            <a:lstStyle/>
            <a:p>
              <a:endParaRPr lang="tr-TR">
                <a:latin typeface="Courier New" pitchFamily="49" charset="0"/>
                <a:cs typeface="Courier New" pitchFamily="49" charset="0"/>
              </a:endParaRPr>
            </a:p>
            <a:p>
              <a:r>
                <a:rPr lang="tr-TR">
                  <a:latin typeface="Courier New" pitchFamily="49" charset="0"/>
                  <a:cs typeface="Courier New" pitchFamily="49" charset="0"/>
                </a:rPr>
                <a:t>AND-OR-logic</a:t>
              </a:r>
            </a:p>
          </p:txBody>
        </p:sp>
        <p:cxnSp>
          <p:nvCxnSpPr>
            <p:cNvPr id="32" name="31 Düz Ok Bağlayıcısı"/>
            <p:cNvCxnSpPr/>
            <p:nvPr/>
          </p:nvCxnSpPr>
          <p:spPr>
            <a:xfrm>
              <a:off x="785786" y="1571612"/>
              <a:ext cx="428628" cy="158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44" name="Rectangle 7"/>
            <p:cNvSpPr>
              <a:spLocks noChangeArrowheads="1"/>
            </p:cNvSpPr>
            <p:nvPr/>
          </p:nvSpPr>
          <p:spPr bwMode="auto">
            <a:xfrm>
              <a:off x="584996" y="1357298"/>
              <a:ext cx="343666" cy="285752"/>
            </a:xfrm>
            <a:prstGeom prst="rect">
              <a:avLst/>
            </a:prstGeom>
            <a:noFill/>
            <a:ln w="12700">
              <a:noFill/>
              <a:miter lim="800000"/>
              <a:headEnd/>
              <a:tailEnd/>
            </a:ln>
          </p:spPr>
          <p:txBody>
            <a:bodyPr lIns="12700" tIns="12700" rIns="12700" bIns="12700"/>
            <a:lstStyle/>
            <a:p>
              <a:r>
                <a:rPr lang="tr-TR" altLang="zh-CN" sz="1200">
                  <a:latin typeface="Courier New" pitchFamily="49" charset="0"/>
                  <a:ea typeface="SimSun" pitchFamily="2" charset="-122"/>
                  <a:cs typeface="Courier New" pitchFamily="49" charset="0"/>
                </a:rPr>
                <a:t>IN</a:t>
              </a:r>
              <a:r>
                <a:rPr lang="tr-TR" altLang="zh-CN" sz="1200" baseline="-25000">
                  <a:latin typeface="Courier New" pitchFamily="49" charset="0"/>
                  <a:ea typeface="SimSun" pitchFamily="2" charset="-122"/>
                  <a:cs typeface="Courier New" pitchFamily="49" charset="0"/>
                </a:rPr>
                <a:t>1</a:t>
              </a:r>
              <a:endParaRPr lang="tr-TR">
                <a:latin typeface="Courier New" pitchFamily="49" charset="0"/>
                <a:ea typeface="SimSun" pitchFamily="2" charset="-122"/>
                <a:cs typeface="Courier New" pitchFamily="49" charset="0"/>
              </a:endParaRPr>
            </a:p>
          </p:txBody>
        </p:sp>
        <p:cxnSp>
          <p:nvCxnSpPr>
            <p:cNvPr id="34" name="33 Düz Ok Bağlayıcısı"/>
            <p:cNvCxnSpPr/>
            <p:nvPr/>
          </p:nvCxnSpPr>
          <p:spPr>
            <a:xfrm>
              <a:off x="785786" y="1857364"/>
              <a:ext cx="428628" cy="158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46" name="Rectangle 7"/>
            <p:cNvSpPr>
              <a:spLocks noChangeArrowheads="1"/>
            </p:cNvSpPr>
            <p:nvPr/>
          </p:nvSpPr>
          <p:spPr bwMode="auto">
            <a:xfrm>
              <a:off x="584996" y="1643050"/>
              <a:ext cx="343666" cy="285752"/>
            </a:xfrm>
            <a:prstGeom prst="rect">
              <a:avLst/>
            </a:prstGeom>
            <a:noFill/>
            <a:ln w="12700">
              <a:noFill/>
              <a:miter lim="800000"/>
              <a:headEnd/>
              <a:tailEnd/>
            </a:ln>
          </p:spPr>
          <p:txBody>
            <a:bodyPr lIns="12700" tIns="12700" rIns="12700" bIns="12700"/>
            <a:lstStyle/>
            <a:p>
              <a:r>
                <a:rPr lang="tr-TR" altLang="zh-CN" sz="1200">
                  <a:latin typeface="Courier New" pitchFamily="49" charset="0"/>
                  <a:ea typeface="SimSun" pitchFamily="2" charset="-122"/>
                  <a:cs typeface="Courier New" pitchFamily="49" charset="0"/>
                </a:rPr>
                <a:t>IN</a:t>
              </a:r>
              <a:r>
                <a:rPr lang="tr-TR" altLang="zh-CN" sz="1200" baseline="-25000">
                  <a:latin typeface="Courier New" pitchFamily="49" charset="0"/>
                  <a:ea typeface="SimSun" pitchFamily="2" charset="-122"/>
                  <a:cs typeface="Courier New" pitchFamily="49" charset="0"/>
                </a:rPr>
                <a:t>1</a:t>
              </a:r>
              <a:endParaRPr lang="tr-TR">
                <a:latin typeface="Courier New" pitchFamily="49" charset="0"/>
                <a:ea typeface="SimSun" pitchFamily="2" charset="-122"/>
                <a:cs typeface="Courier New" pitchFamily="49" charset="0"/>
              </a:endParaRPr>
            </a:p>
          </p:txBody>
        </p:sp>
        <p:cxnSp>
          <p:nvCxnSpPr>
            <p:cNvPr id="36" name="35 Düz Ok Bağlayıcısı"/>
            <p:cNvCxnSpPr/>
            <p:nvPr/>
          </p:nvCxnSpPr>
          <p:spPr>
            <a:xfrm>
              <a:off x="771498" y="2143116"/>
              <a:ext cx="428628" cy="158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48" name="Rectangle 7"/>
            <p:cNvSpPr>
              <a:spLocks noChangeArrowheads="1"/>
            </p:cNvSpPr>
            <p:nvPr/>
          </p:nvSpPr>
          <p:spPr bwMode="auto">
            <a:xfrm>
              <a:off x="571472" y="1928802"/>
              <a:ext cx="343666" cy="285752"/>
            </a:xfrm>
            <a:prstGeom prst="rect">
              <a:avLst/>
            </a:prstGeom>
            <a:noFill/>
            <a:ln w="12700">
              <a:noFill/>
              <a:miter lim="800000"/>
              <a:headEnd/>
              <a:tailEnd/>
            </a:ln>
          </p:spPr>
          <p:txBody>
            <a:bodyPr lIns="12700" tIns="12700" rIns="12700" bIns="12700"/>
            <a:lstStyle/>
            <a:p>
              <a:r>
                <a:rPr lang="tr-TR" altLang="zh-CN" sz="1200">
                  <a:latin typeface="Courier New" pitchFamily="49" charset="0"/>
                  <a:ea typeface="SimSun" pitchFamily="2" charset="-122"/>
                  <a:cs typeface="Courier New" pitchFamily="49" charset="0"/>
                </a:rPr>
                <a:t>IN</a:t>
              </a:r>
              <a:r>
                <a:rPr lang="tr-TR" altLang="zh-CN" sz="1200" baseline="-25000">
                  <a:latin typeface="Courier New" pitchFamily="49" charset="0"/>
                  <a:ea typeface="SimSun" pitchFamily="2" charset="-122"/>
                  <a:cs typeface="Courier New" pitchFamily="49" charset="0"/>
                </a:rPr>
                <a:t>1</a:t>
              </a:r>
              <a:endParaRPr lang="tr-TR">
                <a:latin typeface="Courier New" pitchFamily="49" charset="0"/>
                <a:ea typeface="SimSun" pitchFamily="2" charset="-122"/>
                <a:cs typeface="Courier New" pitchFamily="49" charset="0"/>
              </a:endParaRPr>
            </a:p>
          </p:txBody>
        </p:sp>
        <p:cxnSp>
          <p:nvCxnSpPr>
            <p:cNvPr id="38" name="37 Düz Ok Bağlayıcısı"/>
            <p:cNvCxnSpPr/>
            <p:nvPr/>
          </p:nvCxnSpPr>
          <p:spPr>
            <a:xfrm>
              <a:off x="771498" y="2428868"/>
              <a:ext cx="428628" cy="158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50" name="Rectangle 7"/>
            <p:cNvSpPr>
              <a:spLocks noChangeArrowheads="1"/>
            </p:cNvSpPr>
            <p:nvPr/>
          </p:nvSpPr>
          <p:spPr bwMode="auto">
            <a:xfrm>
              <a:off x="571472" y="2214554"/>
              <a:ext cx="343666" cy="285752"/>
            </a:xfrm>
            <a:prstGeom prst="rect">
              <a:avLst/>
            </a:prstGeom>
            <a:noFill/>
            <a:ln w="12700">
              <a:noFill/>
              <a:miter lim="800000"/>
              <a:headEnd/>
              <a:tailEnd/>
            </a:ln>
          </p:spPr>
          <p:txBody>
            <a:bodyPr lIns="12700" tIns="12700" rIns="12700" bIns="12700"/>
            <a:lstStyle/>
            <a:p>
              <a:r>
                <a:rPr lang="tr-TR" altLang="zh-CN" sz="1200">
                  <a:latin typeface="Courier New" pitchFamily="49" charset="0"/>
                  <a:ea typeface="SimSun" pitchFamily="2" charset="-122"/>
                  <a:cs typeface="Courier New" pitchFamily="49" charset="0"/>
                </a:rPr>
                <a:t>IN</a:t>
              </a:r>
              <a:r>
                <a:rPr lang="tr-TR" altLang="zh-CN" sz="1200" baseline="-25000">
                  <a:latin typeface="Courier New" pitchFamily="49" charset="0"/>
                  <a:ea typeface="SimSun" pitchFamily="2" charset="-122"/>
                  <a:cs typeface="Courier New" pitchFamily="49" charset="0"/>
                </a:rPr>
                <a:t>1</a:t>
              </a:r>
              <a:endParaRPr lang="tr-TR">
                <a:latin typeface="Courier New" pitchFamily="49" charset="0"/>
                <a:ea typeface="SimSun" pitchFamily="2" charset="-122"/>
                <a:cs typeface="Courier New" pitchFamily="49" charset="0"/>
              </a:endParaRPr>
            </a:p>
          </p:txBody>
        </p:sp>
        <p:cxnSp>
          <p:nvCxnSpPr>
            <p:cNvPr id="40" name="39 Düz Ok Bağlayıcısı"/>
            <p:cNvCxnSpPr/>
            <p:nvPr/>
          </p:nvCxnSpPr>
          <p:spPr>
            <a:xfrm>
              <a:off x="2500298" y="1928802"/>
              <a:ext cx="42862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52" name="Rectangle 7"/>
            <p:cNvSpPr>
              <a:spLocks noChangeArrowheads="1"/>
            </p:cNvSpPr>
            <p:nvPr/>
          </p:nvSpPr>
          <p:spPr bwMode="auto">
            <a:xfrm>
              <a:off x="2928926" y="1785926"/>
              <a:ext cx="571504" cy="285752"/>
            </a:xfrm>
            <a:prstGeom prst="rect">
              <a:avLst/>
            </a:prstGeom>
            <a:noFill/>
            <a:ln w="12700">
              <a:noFill/>
              <a:miter lim="800000"/>
              <a:headEnd/>
              <a:tailEnd/>
            </a:ln>
          </p:spPr>
          <p:txBody>
            <a:bodyPr lIns="12700" tIns="12700" rIns="12700" bIns="12700"/>
            <a:lstStyle/>
            <a:p>
              <a:r>
                <a:rPr lang="tr-TR" altLang="zh-CN" sz="1200">
                  <a:latin typeface="Courier New" pitchFamily="49" charset="0"/>
                  <a:ea typeface="SimSun" pitchFamily="2" charset="-122"/>
                  <a:cs typeface="Courier New" pitchFamily="49" charset="0"/>
                </a:rPr>
                <a:t>OUT</a:t>
              </a:r>
              <a:r>
                <a:rPr lang="tr-TR" altLang="zh-CN" sz="1200" baseline="-25000">
                  <a:latin typeface="Courier New" pitchFamily="49" charset="0"/>
                  <a:ea typeface="SimSun" pitchFamily="2" charset="-122"/>
                  <a:cs typeface="Courier New" pitchFamily="49" charset="0"/>
                </a:rPr>
                <a:t>3</a:t>
              </a:r>
              <a:endParaRPr lang="tr-TR">
                <a:latin typeface="Courier New" pitchFamily="49" charset="0"/>
                <a:ea typeface="SimSun" pitchFamily="2" charset="-122"/>
                <a:cs typeface="Courier New" pitchFamily="49" charset="0"/>
              </a:endParaRPr>
            </a:p>
          </p:txBody>
        </p:sp>
      </p:grpSp>
      <p:sp>
        <p:nvSpPr>
          <p:cNvPr id="43" name="Rectangle 26"/>
          <p:cNvSpPr txBox="1">
            <a:spLocks noChangeArrowheads="1"/>
          </p:cNvSpPr>
          <p:nvPr/>
        </p:nvSpPr>
        <p:spPr bwMode="auto">
          <a:xfrm>
            <a:off x="4357688" y="1214438"/>
            <a:ext cx="4357687" cy="857250"/>
          </a:xfrm>
          <a:prstGeom prst="rect">
            <a:avLst/>
          </a:prstGeom>
          <a:noFill/>
          <a:ln w="9525">
            <a:noFill/>
            <a:miter lim="800000"/>
            <a:headEnd/>
            <a:tailEnd/>
          </a:ln>
          <a:effectLst/>
        </p:spPr>
        <p:txBody>
          <a:bodyPr/>
          <a:lstStyle/>
          <a:p>
            <a:pPr marL="342900" indent="-342900">
              <a:lnSpc>
                <a:spcPct val="80000"/>
              </a:lnSpc>
              <a:spcBef>
                <a:spcPct val="20000"/>
              </a:spcBef>
              <a:defRPr/>
            </a:pPr>
            <a:r>
              <a:rPr lang="tr-TR" sz="1400" b="1" kern="0" dirty="0" err="1">
                <a:latin typeface="Courier New" pitchFamily="49" charset="0"/>
                <a:cs typeface="Courier New" pitchFamily="49" charset="0"/>
              </a:rPr>
              <a:t>entity</a:t>
            </a:r>
            <a:r>
              <a:rPr lang="tr-TR" sz="1400" b="1" kern="0" dirty="0">
                <a:latin typeface="Courier New" pitchFamily="49" charset="0"/>
                <a:cs typeface="Courier New" pitchFamily="49" charset="0"/>
              </a:rPr>
              <a:t> </a:t>
            </a:r>
            <a:r>
              <a:rPr lang="tr-TR" sz="1400" kern="0" dirty="0">
                <a:latin typeface="Courier New" pitchFamily="49" charset="0"/>
                <a:cs typeface="Courier New" pitchFamily="49" charset="0"/>
              </a:rPr>
              <a:t>AND-OR-</a:t>
            </a:r>
            <a:r>
              <a:rPr lang="tr-TR" sz="1400" kern="0" dirty="0" err="1">
                <a:latin typeface="Courier New" pitchFamily="49" charset="0"/>
                <a:cs typeface="Courier New" pitchFamily="49" charset="0"/>
              </a:rPr>
              <a:t>logic</a:t>
            </a:r>
            <a:r>
              <a:rPr lang="tr-TR" sz="1400" kern="0" dirty="0">
                <a:latin typeface="Courier New" pitchFamily="49" charset="0"/>
                <a:cs typeface="Courier New" pitchFamily="49" charset="0"/>
              </a:rPr>
              <a:t> </a:t>
            </a:r>
            <a:r>
              <a:rPr lang="tr-TR" sz="1400" b="1" kern="0" dirty="0">
                <a:latin typeface="Courier New" pitchFamily="49" charset="0"/>
                <a:cs typeface="Courier New" pitchFamily="49" charset="0"/>
              </a:rPr>
              <a:t>is</a:t>
            </a:r>
          </a:p>
          <a:p>
            <a:pPr marL="342900" indent="-342900">
              <a:lnSpc>
                <a:spcPct val="80000"/>
              </a:lnSpc>
              <a:spcBef>
                <a:spcPct val="20000"/>
              </a:spcBef>
              <a:defRPr/>
            </a:pPr>
            <a:r>
              <a:rPr lang="tr-TR" sz="1400" b="1" kern="0" dirty="0">
                <a:latin typeface="Courier New" pitchFamily="49" charset="0"/>
                <a:cs typeface="Courier New" pitchFamily="49" charset="0"/>
              </a:rPr>
              <a:t>     </a:t>
            </a:r>
            <a:r>
              <a:rPr lang="tr-TR" sz="1400" b="1" kern="0" dirty="0" err="1">
                <a:latin typeface="Courier New" pitchFamily="49" charset="0"/>
                <a:cs typeface="Courier New" pitchFamily="49" charset="0"/>
              </a:rPr>
              <a:t>port</a:t>
            </a:r>
            <a:r>
              <a:rPr lang="tr-TR" sz="1400" kern="0" dirty="0">
                <a:latin typeface="Courier New" pitchFamily="49" charset="0"/>
                <a:cs typeface="Courier New" pitchFamily="49" charset="0"/>
              </a:rPr>
              <a:t>(IN1, IN2, IN3, IN4: in bit; 		       OUT3: </a:t>
            </a:r>
            <a:r>
              <a:rPr lang="tr-TR" sz="1400" kern="0" dirty="0" err="1">
                <a:latin typeface="Courier New" pitchFamily="49" charset="0"/>
                <a:cs typeface="Courier New" pitchFamily="49" charset="0"/>
              </a:rPr>
              <a:t>out</a:t>
            </a:r>
            <a:r>
              <a:rPr lang="tr-TR" sz="1400" kern="0" dirty="0">
                <a:latin typeface="Courier New" pitchFamily="49" charset="0"/>
                <a:cs typeface="Courier New" pitchFamily="49" charset="0"/>
              </a:rPr>
              <a:t> bit);</a:t>
            </a:r>
          </a:p>
          <a:p>
            <a:pPr marL="342900" indent="-342900">
              <a:lnSpc>
                <a:spcPct val="80000"/>
              </a:lnSpc>
              <a:spcBef>
                <a:spcPct val="20000"/>
              </a:spcBef>
              <a:defRPr/>
            </a:pPr>
            <a:r>
              <a:rPr lang="tr-TR" sz="1400" b="1" kern="0" dirty="0" err="1">
                <a:latin typeface="Courier New" pitchFamily="49" charset="0"/>
                <a:cs typeface="Courier New" pitchFamily="49" charset="0"/>
              </a:rPr>
              <a:t>end</a:t>
            </a:r>
            <a:r>
              <a:rPr lang="tr-TR" sz="1400" b="1" kern="0" dirty="0">
                <a:latin typeface="Courier New" pitchFamily="49" charset="0"/>
                <a:cs typeface="Courier New" pitchFamily="49" charset="0"/>
              </a:rPr>
              <a:t> </a:t>
            </a:r>
            <a:r>
              <a:rPr lang="tr-TR" sz="1400" kern="0" dirty="0">
                <a:latin typeface="Courier New" pitchFamily="49" charset="0"/>
                <a:cs typeface="Courier New" pitchFamily="49" charset="0"/>
              </a:rPr>
              <a:t>AND-OR-</a:t>
            </a:r>
            <a:r>
              <a:rPr lang="tr-TR" sz="1400" kern="0" dirty="0" err="1">
                <a:latin typeface="Courier New" pitchFamily="49" charset="0"/>
                <a:cs typeface="Courier New" pitchFamily="49" charset="0"/>
              </a:rPr>
              <a:t>logic</a:t>
            </a:r>
            <a:r>
              <a:rPr lang="tr-TR" sz="1400" kern="0" dirty="0">
                <a:latin typeface="Courier New" pitchFamily="49" charset="0"/>
                <a:cs typeface="Courier New" pitchFamily="49" charset="0"/>
              </a:rPr>
              <a:t>;</a:t>
            </a:r>
            <a:endParaRPr lang="tr-TR" sz="1000" kern="0" dirty="0">
              <a:latin typeface="+mn-lt"/>
              <a:cs typeface="+mn-cs"/>
            </a:endParaRPr>
          </a:p>
          <a:p>
            <a:pPr marL="342900" indent="-342900" eaLnBrk="0" hangingPunct="0">
              <a:lnSpc>
                <a:spcPct val="80000"/>
              </a:lnSpc>
              <a:defRPr/>
            </a:pPr>
            <a:endParaRPr lang="tr-TR" sz="400" kern="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6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5" presetClass="emph" presetSubtype="0" fill="hold" grpId="0" nodeType="clickEffect">
                                  <p:stCondLst>
                                    <p:cond delay="0"/>
                                  </p:stCondLst>
                                  <p:childTnLst>
                                    <p:anim calcmode="discrete" valueType="str">
                                      <p:cBhvr>
                                        <p:cTn id="14" dur="1000" fill="hold"/>
                                        <p:tgtEl>
                                          <p:spTgt spid="35848"/>
                                        </p:tgtEl>
                                        <p:attrNameLst>
                                          <p:attrName>style.visibility</p:attrName>
                                        </p:attrNameLst>
                                      </p:cBhvr>
                                      <p:tavLst>
                                        <p:tav tm="0">
                                          <p:val>
                                            <p:strVal val="hidden"/>
                                          </p:val>
                                        </p:tav>
                                        <p:tav tm="50000">
                                          <p:val>
                                            <p:strVal val="visible"/>
                                          </p:val>
                                        </p:tav>
                                      </p:tavLst>
                                    </p:anim>
                                  </p:childTnLst>
                                </p:cTn>
                              </p:par>
                              <p:par>
                                <p:cTn id="15" presetID="35" presetClass="emph" presetSubtype="0" fill="hold" grpId="0" nodeType="withEffect">
                                  <p:stCondLst>
                                    <p:cond delay="0"/>
                                  </p:stCondLst>
                                  <p:childTnLst>
                                    <p:anim calcmode="discrete" valueType="str">
                                      <p:cBhvr>
                                        <p:cTn id="16" dur="1000" fill="hold"/>
                                        <p:tgtEl>
                                          <p:spTgt spid="35857"/>
                                        </p:tgtEl>
                                        <p:attrNameLst>
                                          <p:attrName>style.visibility</p:attrName>
                                        </p:attrNameLst>
                                      </p:cBhvr>
                                      <p:tavLst>
                                        <p:tav tm="0">
                                          <p:val>
                                            <p:strVal val="hidden"/>
                                          </p:val>
                                        </p:tav>
                                        <p:tav tm="50000">
                                          <p:val>
                                            <p:strVal val="visible"/>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586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866">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5866">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5866">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5866">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5866">
                                            <p:txEl>
                                              <p:pRg st="6" end="6"/>
                                            </p:txEl>
                                          </p:spTgt>
                                        </p:tgtEl>
                                        <p:attrNameLst>
                                          <p:attrName>style.visibility</p:attrName>
                                        </p:attrNameLst>
                                      </p:cBhvr>
                                      <p:to>
                                        <p:strVal val="visible"/>
                                      </p:to>
                                    </p:set>
                                  </p:childTnLst>
                                </p:cTn>
                              </p:par>
                              <p:par>
                                <p:cTn id="33" presetID="35" presetClass="emph" presetSubtype="0" fill="hold" grpId="0" nodeType="withEffect">
                                  <p:stCondLst>
                                    <p:cond delay="0"/>
                                  </p:stCondLst>
                                  <p:childTnLst>
                                    <p:anim calcmode="discrete" valueType="str">
                                      <p:cBhvr>
                                        <p:cTn id="34" dur="1000" fill="hold"/>
                                        <p:tgtEl>
                                          <p:spTgt spid="35852"/>
                                        </p:tgtEl>
                                        <p:attrNameLst>
                                          <p:attrName>style.visibility</p:attrName>
                                        </p:attrNameLst>
                                      </p:cBhvr>
                                      <p:tavLst>
                                        <p:tav tm="0">
                                          <p:val>
                                            <p:strVal val="hidden"/>
                                          </p:val>
                                        </p:tav>
                                        <p:tav tm="50000">
                                          <p:val>
                                            <p:strVal val="visible"/>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mph" presetSubtype="0" fill="hold" grpId="0" nodeType="clickEffect">
                                  <p:stCondLst>
                                    <p:cond delay="0"/>
                                  </p:stCondLst>
                                  <p:childTnLst>
                                    <p:anim calcmode="discrete" valueType="str">
                                      <p:cBhvr>
                                        <p:cTn id="38" dur="1000" fill="hold"/>
                                        <p:tgtEl>
                                          <p:spTgt spid="35853"/>
                                        </p:tgtEl>
                                        <p:attrNameLst>
                                          <p:attrName>style.visibility</p:attrName>
                                        </p:attrNameLst>
                                      </p:cBhvr>
                                      <p:tavLst>
                                        <p:tav tm="0">
                                          <p:val>
                                            <p:strVal val="hidden"/>
                                          </p:val>
                                        </p:tav>
                                        <p:tav tm="50000">
                                          <p:val>
                                            <p:strVal val="visible"/>
                                          </p:val>
                                        </p:tav>
                                      </p:tavLst>
                                    </p:anim>
                                  </p:childTnLst>
                                </p:cTn>
                              </p:par>
                              <p:par>
                                <p:cTn id="39" presetID="35" presetClass="emph" presetSubtype="0" fill="hold" grpId="0" nodeType="withEffect">
                                  <p:stCondLst>
                                    <p:cond delay="0"/>
                                  </p:stCondLst>
                                  <p:childTnLst>
                                    <p:anim calcmode="discrete" valueType="str">
                                      <p:cBhvr>
                                        <p:cTn id="40" dur="1000" fill="hold"/>
                                        <p:tgtEl>
                                          <p:spTgt spid="35862"/>
                                        </p:tgtEl>
                                        <p:attrNameLst>
                                          <p:attrName>style.visibility</p:attrName>
                                        </p:attrNameLst>
                                      </p:cBhvr>
                                      <p:tavLst>
                                        <p:tav tm="0">
                                          <p:val>
                                            <p:strVal val="hidden"/>
                                          </p:val>
                                        </p:tav>
                                        <p:tav tm="50000">
                                          <p:val>
                                            <p:strVal val="visible"/>
                                          </p:val>
                                        </p:tav>
                                      </p:tavLst>
                                    </p:anim>
                                  </p:childTnLst>
                                </p:cTn>
                              </p:par>
                              <p:par>
                                <p:cTn id="41" presetID="35" presetClass="emph" presetSubtype="0" fill="hold" grpId="0" nodeType="withEffect">
                                  <p:stCondLst>
                                    <p:cond delay="0"/>
                                  </p:stCondLst>
                                  <p:childTnLst>
                                    <p:anim calcmode="discrete" valueType="str">
                                      <p:cBhvr>
                                        <p:cTn id="42" dur="1000" fill="hold"/>
                                        <p:tgtEl>
                                          <p:spTgt spid="35860"/>
                                        </p:tgtEl>
                                        <p:attrNameLst>
                                          <p:attrName>style.visibility</p:attrName>
                                        </p:attrNameLst>
                                      </p:cBhvr>
                                      <p:tavLst>
                                        <p:tav tm="0">
                                          <p:val>
                                            <p:strVal val="hidden"/>
                                          </p:val>
                                        </p:tav>
                                        <p:tav tm="50000">
                                          <p:val>
                                            <p:strVal val="visible"/>
                                          </p:val>
                                        </p:tav>
                                      </p:tavLst>
                                    </p:anim>
                                  </p:childTnLst>
                                </p:cTn>
                              </p:par>
                              <p:par>
                                <p:cTn id="43" presetID="35" presetClass="emph" presetSubtype="0" fill="hold" grpId="0" nodeType="withEffect">
                                  <p:stCondLst>
                                    <p:cond delay="0"/>
                                  </p:stCondLst>
                                  <p:childTnLst>
                                    <p:anim calcmode="discrete" valueType="str">
                                      <p:cBhvr>
                                        <p:cTn id="44" dur="1000" fill="hold"/>
                                        <p:tgtEl>
                                          <p:spTgt spid="35854"/>
                                        </p:tgtEl>
                                        <p:attrNameLst>
                                          <p:attrName>style.visibility</p:attrName>
                                        </p:attrNameLst>
                                      </p:cBhvr>
                                      <p:tavLst>
                                        <p:tav tm="0">
                                          <p:val>
                                            <p:strVal val="hidden"/>
                                          </p:val>
                                        </p:tav>
                                        <p:tav tm="50000">
                                          <p:val>
                                            <p:strVal val="visible"/>
                                          </p:val>
                                        </p:tav>
                                      </p:tavLst>
                                    </p:anim>
                                  </p:childTnLst>
                                </p:cTn>
                              </p:par>
                              <p:par>
                                <p:cTn id="45" presetID="35" presetClass="emph" presetSubtype="0" fill="hold" grpId="0" nodeType="withEffect">
                                  <p:stCondLst>
                                    <p:cond delay="0"/>
                                  </p:stCondLst>
                                  <p:childTnLst>
                                    <p:anim calcmode="discrete" valueType="str">
                                      <p:cBhvr>
                                        <p:cTn id="46" dur="1000" fill="hold"/>
                                        <p:tgtEl>
                                          <p:spTgt spid="35863"/>
                                        </p:tgtEl>
                                        <p:attrNameLst>
                                          <p:attrName>style.visibility</p:attrName>
                                        </p:attrNameLst>
                                      </p:cBhvr>
                                      <p:tavLst>
                                        <p:tav tm="0">
                                          <p:val>
                                            <p:strVal val="hidden"/>
                                          </p:val>
                                        </p:tav>
                                        <p:tav tm="50000">
                                          <p:val>
                                            <p:strVal val="visible"/>
                                          </p:val>
                                        </p:tav>
                                      </p:tavLst>
                                    </p:anim>
                                  </p:childTnLst>
                                </p:cTn>
                              </p:par>
                              <p:par>
                                <p:cTn id="47" presetID="35" presetClass="emph" presetSubtype="0" fill="hold" grpId="0" nodeType="withEffect">
                                  <p:stCondLst>
                                    <p:cond delay="0"/>
                                  </p:stCondLst>
                                  <p:childTnLst>
                                    <p:anim calcmode="discrete" valueType="str">
                                      <p:cBhvr>
                                        <p:cTn id="48" dur="1000" fill="hold"/>
                                        <p:tgtEl>
                                          <p:spTgt spid="35861"/>
                                        </p:tgtEl>
                                        <p:attrNameLst>
                                          <p:attrName>style.visibility</p:attrName>
                                        </p:attrNameLst>
                                      </p:cBhvr>
                                      <p:tavLst>
                                        <p:tav tm="0">
                                          <p:val>
                                            <p:strVal val="hidden"/>
                                          </p:val>
                                        </p:tav>
                                        <p:tav tm="50000">
                                          <p:val>
                                            <p:strVal val="visible"/>
                                          </p:val>
                                        </p:tav>
                                      </p:tavLst>
                                    </p:anim>
                                  </p:childTnLst>
                                </p:cTn>
                              </p:par>
                              <p:par>
                                <p:cTn id="49" presetID="1" presetClass="entr" presetSubtype="0" fill="hold" nodeType="withEffect">
                                  <p:stCondLst>
                                    <p:cond delay="0"/>
                                  </p:stCondLst>
                                  <p:childTnLst>
                                    <p:set>
                                      <p:cBhvr>
                                        <p:cTn id="50" dur="1" fill="hold">
                                          <p:stCondLst>
                                            <p:cond delay="0"/>
                                          </p:stCondLst>
                                        </p:cTn>
                                        <p:tgtEl>
                                          <p:spTgt spid="35866">
                                            <p:txEl>
                                              <p:pRg st="7" end="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5866">
                                            <p:txEl>
                                              <p:pRg st="9" end="9"/>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5866">
                                            <p:txEl>
                                              <p:pRg st="10" end="10"/>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5866">
                                            <p:txEl>
                                              <p:pRg st="11" end="11"/>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5866">
                                            <p:txEl>
                                              <p:pRg st="12" end="12"/>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5866">
                                            <p:txEl>
                                              <p:pRg st="13" end="13"/>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866">
                                            <p:txEl>
                                              <p:pRg st="14" end="14"/>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586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8" grpId="0" animBg="1"/>
      <p:bldP spid="35852" grpId="0" animBg="1"/>
      <p:bldP spid="35853" grpId="0" animBg="1"/>
      <p:bldP spid="35854" grpId="0" animBg="1"/>
      <p:bldP spid="35857" grpId="0" animBg="1"/>
      <p:bldP spid="35860" grpId="0" animBg="1"/>
      <p:bldP spid="35861" grpId="0" animBg="1"/>
      <p:bldP spid="35862" grpId="0" animBg="1"/>
      <p:bldP spid="35863" grpId="0" animBg="1"/>
      <p:bldP spid="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hangingPunct="1"/>
            <a:r>
              <a:rPr lang="tr-TR" smtClean="0">
                <a:latin typeface="Cambria" pitchFamily="18" charset="0"/>
              </a:rPr>
              <a:t>Operatörler</a:t>
            </a:r>
          </a:p>
        </p:txBody>
      </p:sp>
      <p:sp>
        <p:nvSpPr>
          <p:cNvPr id="3" name="2 İçerik Yer Tutucusu"/>
          <p:cNvSpPr>
            <a:spLocks noGrp="1"/>
          </p:cNvSpPr>
          <p:nvPr>
            <p:ph idx="1"/>
          </p:nvPr>
        </p:nvSpPr>
        <p:spPr>
          <a:xfrm>
            <a:off x="0" y="0"/>
            <a:ext cx="4357688" cy="1400175"/>
          </a:xfrm>
        </p:spPr>
        <p:txBody>
          <a:bodyPr/>
          <a:lstStyle/>
          <a:p>
            <a:pPr eaLnBrk="1" hangingPunct="1"/>
            <a:r>
              <a:rPr lang="tr-TR" sz="2800" smtClean="0">
                <a:latin typeface="Calibri" pitchFamily="34" charset="0"/>
              </a:rPr>
              <a:t>Atama</a:t>
            </a:r>
          </a:p>
          <a:p>
            <a:pPr eaLnBrk="1" hangingPunct="1">
              <a:buFontTx/>
              <a:buNone/>
            </a:pPr>
            <a:r>
              <a:rPr lang="tr-TR" sz="1800" smtClean="0">
                <a:latin typeface="Courier New" pitchFamily="49" charset="0"/>
                <a:cs typeface="Courier New" pitchFamily="49" charset="0"/>
              </a:rPr>
              <a:t>	Sinyal </a:t>
            </a:r>
            <a:r>
              <a:rPr lang="tr-TR" sz="1800" b="1" smtClean="0">
                <a:solidFill>
                  <a:srgbClr val="0070C0"/>
                </a:solidFill>
                <a:latin typeface="Courier New" pitchFamily="49" charset="0"/>
                <a:cs typeface="Courier New" pitchFamily="49" charset="0"/>
              </a:rPr>
              <a:t>&lt;=</a:t>
            </a:r>
            <a:r>
              <a:rPr lang="tr-TR" sz="1800" smtClean="0">
                <a:latin typeface="Courier New" pitchFamily="49" charset="0"/>
                <a:cs typeface="Courier New" pitchFamily="49" charset="0"/>
              </a:rPr>
              <a:t> değer</a:t>
            </a:r>
          </a:p>
          <a:p>
            <a:pPr eaLnBrk="1" hangingPunct="1">
              <a:buFontTx/>
              <a:buNone/>
            </a:pPr>
            <a:r>
              <a:rPr lang="tr-TR" sz="1800" smtClean="0">
                <a:latin typeface="Courier New" pitchFamily="49" charset="0"/>
                <a:cs typeface="Courier New" pitchFamily="49" charset="0"/>
              </a:rPr>
              <a:t>	Variable/constant </a:t>
            </a:r>
            <a:r>
              <a:rPr lang="tr-TR" sz="1800" b="1" smtClean="0">
                <a:solidFill>
                  <a:srgbClr val="0070C0"/>
                </a:solidFill>
                <a:latin typeface="Courier New" pitchFamily="49" charset="0"/>
                <a:cs typeface="Courier New" pitchFamily="49" charset="0"/>
              </a:rPr>
              <a:t>:=</a:t>
            </a:r>
            <a:r>
              <a:rPr lang="tr-TR" sz="1800" smtClean="0">
                <a:latin typeface="Courier New" pitchFamily="49" charset="0"/>
                <a:cs typeface="Courier New" pitchFamily="49" charset="0"/>
              </a:rPr>
              <a:t> değer</a:t>
            </a:r>
          </a:p>
        </p:txBody>
      </p:sp>
      <p:sp>
        <p:nvSpPr>
          <p:cNvPr id="4" name="2 İçerik Yer Tutucusu"/>
          <p:cNvSpPr txBox="1">
            <a:spLocks/>
          </p:cNvSpPr>
          <p:nvPr/>
        </p:nvSpPr>
        <p:spPr bwMode="auto">
          <a:xfrm>
            <a:off x="214313" y="1285875"/>
            <a:ext cx="7929562" cy="2828925"/>
          </a:xfrm>
          <a:prstGeom prst="rect">
            <a:avLst/>
          </a:prstGeom>
          <a:noFill/>
          <a:ln w="9525">
            <a:noFill/>
            <a:miter lim="800000"/>
            <a:headEnd/>
            <a:tailEnd/>
          </a:ln>
          <a:effectLst/>
        </p:spPr>
        <p:txBody>
          <a:bodyPr/>
          <a:lstStyle/>
          <a:p>
            <a:pPr marL="342900" indent="-342900">
              <a:spcBef>
                <a:spcPct val="20000"/>
              </a:spcBef>
              <a:defRPr/>
            </a:pPr>
            <a:r>
              <a:rPr lang="tr-TR" sz="2800" kern="0" dirty="0">
                <a:latin typeface="Calibri" pitchFamily="34" charset="0"/>
                <a:cs typeface="+mn-cs"/>
              </a:rPr>
              <a:t>Örnek:</a:t>
            </a:r>
          </a:p>
          <a:p>
            <a:pPr marL="342900" indent="-342900">
              <a:spcBef>
                <a:spcPct val="20000"/>
              </a:spcBef>
              <a:defRPr/>
            </a:pPr>
            <a:r>
              <a:rPr lang="tr-TR" sz="1600" kern="0" dirty="0">
                <a:solidFill>
                  <a:srgbClr val="0070C0"/>
                </a:solidFill>
                <a:latin typeface="Courier New" pitchFamily="49" charset="0"/>
                <a:cs typeface="Courier New" pitchFamily="49" charset="0"/>
              </a:rPr>
              <a:t>SIGNAL</a:t>
            </a:r>
            <a:r>
              <a:rPr lang="tr-TR" sz="1600" kern="0" dirty="0">
                <a:latin typeface="Courier New" pitchFamily="49" charset="0"/>
                <a:cs typeface="Courier New" pitchFamily="49" charset="0"/>
              </a:rPr>
              <a:t> x : </a:t>
            </a:r>
            <a:r>
              <a:rPr lang="tr-TR" sz="1600" kern="0" dirty="0">
                <a:solidFill>
                  <a:srgbClr val="FF0000"/>
                </a:solidFill>
                <a:latin typeface="Courier New" pitchFamily="49" charset="0"/>
                <a:cs typeface="Courier New" pitchFamily="49" charset="0"/>
              </a:rPr>
              <a:t>STD_LOGIC</a:t>
            </a:r>
            <a:r>
              <a:rPr lang="tr-TR" sz="1600" kern="0" dirty="0">
                <a:latin typeface="Courier New" pitchFamily="49" charset="0"/>
                <a:cs typeface="Courier New" pitchFamily="49" charset="0"/>
              </a:rPr>
              <a:t>;</a:t>
            </a:r>
          </a:p>
          <a:p>
            <a:pPr marL="342900" indent="-342900">
              <a:spcBef>
                <a:spcPct val="20000"/>
              </a:spcBef>
              <a:defRPr/>
            </a:pPr>
            <a:r>
              <a:rPr lang="tr-TR" sz="1600" kern="0" dirty="0">
                <a:solidFill>
                  <a:srgbClr val="0070C0"/>
                </a:solidFill>
                <a:latin typeface="Courier New" pitchFamily="49" charset="0"/>
                <a:cs typeface="Courier New" pitchFamily="49" charset="0"/>
              </a:rPr>
              <a:t>VARIABLE</a:t>
            </a:r>
            <a:r>
              <a:rPr lang="tr-TR" sz="1600" kern="0" dirty="0">
                <a:latin typeface="Courier New" pitchFamily="49" charset="0"/>
                <a:cs typeface="Courier New" pitchFamily="49" charset="0"/>
              </a:rPr>
              <a:t> y : </a:t>
            </a:r>
            <a:r>
              <a:rPr lang="tr-TR" sz="1600" kern="0" dirty="0">
                <a:solidFill>
                  <a:srgbClr val="FF0000"/>
                </a:solidFill>
                <a:latin typeface="Courier New" pitchFamily="49" charset="0"/>
                <a:cs typeface="Courier New" pitchFamily="49" charset="0"/>
              </a:rPr>
              <a:t>STD_LOGIC_VECTOR</a:t>
            </a:r>
            <a:r>
              <a:rPr lang="tr-TR" sz="1600" kern="0" dirty="0">
                <a:latin typeface="Courier New" pitchFamily="49" charset="0"/>
                <a:cs typeface="Courier New" pitchFamily="49" charset="0"/>
              </a:rPr>
              <a:t> (3 </a:t>
            </a:r>
            <a:r>
              <a:rPr lang="tr-TR" sz="1600" kern="0" dirty="0">
                <a:solidFill>
                  <a:srgbClr val="0070C0"/>
                </a:solidFill>
                <a:latin typeface="Courier New" pitchFamily="49" charset="0"/>
                <a:cs typeface="Courier New" pitchFamily="49" charset="0"/>
              </a:rPr>
              <a:t>DOWNTO</a:t>
            </a:r>
            <a:r>
              <a:rPr lang="tr-TR" sz="1600" kern="0" dirty="0">
                <a:latin typeface="Courier New" pitchFamily="49" charset="0"/>
                <a:cs typeface="Courier New" pitchFamily="49" charset="0"/>
              </a:rPr>
              <a:t> 0); 	</a:t>
            </a:r>
            <a:r>
              <a:rPr lang="tr-TR" sz="1600" kern="0" dirty="0">
                <a:solidFill>
                  <a:srgbClr val="00B050"/>
                </a:solidFill>
                <a:latin typeface="Courier New" pitchFamily="49" charset="0"/>
                <a:cs typeface="Courier New" pitchFamily="49" charset="0"/>
              </a:rPr>
              <a:t>-- Soldaki bit MSB </a:t>
            </a:r>
          </a:p>
          <a:p>
            <a:pPr marL="342900" indent="-342900">
              <a:spcBef>
                <a:spcPct val="20000"/>
              </a:spcBef>
              <a:defRPr/>
            </a:pPr>
            <a:r>
              <a:rPr lang="tr-TR" sz="1600" kern="0" dirty="0">
                <a:solidFill>
                  <a:srgbClr val="0070C0"/>
                </a:solidFill>
                <a:latin typeface="Courier New" pitchFamily="49" charset="0"/>
                <a:cs typeface="Courier New" pitchFamily="49" charset="0"/>
              </a:rPr>
              <a:t>SIGNAL</a:t>
            </a:r>
            <a:r>
              <a:rPr lang="tr-TR" sz="1600" kern="0" dirty="0">
                <a:latin typeface="Courier New" pitchFamily="49" charset="0"/>
                <a:cs typeface="Courier New" pitchFamily="49" charset="0"/>
              </a:rPr>
              <a:t> w : </a:t>
            </a:r>
            <a:r>
              <a:rPr lang="tr-TR" sz="1600" kern="0" dirty="0">
                <a:solidFill>
                  <a:srgbClr val="FF0000"/>
                </a:solidFill>
                <a:latin typeface="Courier New" pitchFamily="49" charset="0"/>
                <a:cs typeface="Courier New" pitchFamily="49" charset="0"/>
              </a:rPr>
              <a:t>STD_LOGIC_VECTOR</a:t>
            </a:r>
            <a:r>
              <a:rPr lang="tr-TR" sz="1600" kern="0" dirty="0">
                <a:latin typeface="Courier New" pitchFamily="49" charset="0"/>
                <a:cs typeface="Courier New" pitchFamily="49" charset="0"/>
              </a:rPr>
              <a:t> (0 </a:t>
            </a:r>
            <a:r>
              <a:rPr lang="tr-TR" sz="1600" kern="0" dirty="0">
                <a:solidFill>
                  <a:srgbClr val="0070C0"/>
                </a:solidFill>
                <a:latin typeface="Courier New" pitchFamily="49" charset="0"/>
                <a:cs typeface="Courier New" pitchFamily="49" charset="0"/>
              </a:rPr>
              <a:t>TO</a:t>
            </a:r>
            <a:r>
              <a:rPr lang="tr-TR" sz="1600" kern="0" dirty="0">
                <a:latin typeface="Courier New" pitchFamily="49" charset="0"/>
                <a:cs typeface="Courier New" pitchFamily="49" charset="0"/>
              </a:rPr>
              <a:t> 7);	      	</a:t>
            </a:r>
            <a:r>
              <a:rPr lang="tr-TR" sz="1600" kern="0" dirty="0">
                <a:solidFill>
                  <a:srgbClr val="00B050"/>
                </a:solidFill>
                <a:latin typeface="Courier New" pitchFamily="49" charset="0"/>
                <a:cs typeface="Courier New" pitchFamily="49" charset="0"/>
              </a:rPr>
              <a:t>-- </a:t>
            </a:r>
            <a:r>
              <a:rPr lang="tr-TR" sz="1600" kern="0" dirty="0" err="1">
                <a:solidFill>
                  <a:srgbClr val="00B050"/>
                </a:solidFill>
                <a:latin typeface="Courier New" pitchFamily="49" charset="0"/>
                <a:cs typeface="Courier New" pitchFamily="49" charset="0"/>
              </a:rPr>
              <a:t>Sagdaki</a:t>
            </a:r>
            <a:r>
              <a:rPr lang="tr-TR" sz="1600" kern="0" dirty="0">
                <a:solidFill>
                  <a:srgbClr val="00B050"/>
                </a:solidFill>
                <a:latin typeface="Courier New" pitchFamily="49" charset="0"/>
                <a:cs typeface="Courier New" pitchFamily="49" charset="0"/>
              </a:rPr>
              <a:t> bit MSB</a:t>
            </a:r>
          </a:p>
          <a:p>
            <a:pPr marL="342900" indent="-342900">
              <a:spcBef>
                <a:spcPct val="20000"/>
              </a:spcBef>
              <a:defRPr/>
            </a:pPr>
            <a:r>
              <a:rPr lang="tr-TR" kern="0" dirty="0">
                <a:latin typeface="Courier New" pitchFamily="49" charset="0"/>
                <a:cs typeface="Courier New" pitchFamily="49" charset="0"/>
              </a:rPr>
              <a:t>x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‘1’;</a:t>
            </a:r>
          </a:p>
          <a:p>
            <a:pPr marL="342900" indent="-342900">
              <a:spcBef>
                <a:spcPct val="20000"/>
              </a:spcBef>
              <a:defRPr/>
            </a:pPr>
            <a:r>
              <a:rPr lang="tr-TR" kern="0" dirty="0">
                <a:latin typeface="Courier New" pitchFamily="49" charset="0"/>
                <a:cs typeface="Courier New" pitchFamily="49" charset="0"/>
              </a:rPr>
              <a:t>y </a:t>
            </a:r>
            <a:r>
              <a:rPr lang="tr-TR" b="1" kern="0" dirty="0">
                <a:solidFill>
                  <a:srgbClr val="0070C0"/>
                </a:solidFill>
                <a:latin typeface="Courier New" pitchFamily="49" charset="0"/>
                <a:cs typeface="Courier New" pitchFamily="49" charset="0"/>
              </a:rPr>
              <a:t>:=</a:t>
            </a:r>
            <a:r>
              <a:rPr lang="tr-TR" kern="0" dirty="0">
                <a:latin typeface="Courier New" pitchFamily="49" charset="0"/>
                <a:cs typeface="Courier New" pitchFamily="49" charset="0"/>
              </a:rPr>
              <a:t> “0000”;</a:t>
            </a:r>
          </a:p>
          <a:p>
            <a:pPr marL="342900" indent="-342900">
              <a:spcBef>
                <a:spcPct val="20000"/>
              </a:spcBef>
              <a:defRPr/>
            </a:pPr>
            <a:r>
              <a:rPr lang="tr-TR" kern="0" dirty="0">
                <a:latin typeface="Courier New" pitchFamily="49" charset="0"/>
                <a:cs typeface="Courier New" pitchFamily="49" charset="0"/>
              </a:rPr>
              <a:t>w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“10000000”; 		     </a:t>
            </a:r>
            <a:r>
              <a:rPr lang="tr-TR" kern="0" dirty="0">
                <a:solidFill>
                  <a:srgbClr val="00B050"/>
                </a:solidFill>
                <a:latin typeface="Courier New" pitchFamily="49" charset="0"/>
                <a:cs typeface="Courier New" pitchFamily="49" charset="0"/>
              </a:rPr>
              <a:t>-- LSB ‘1’ </a:t>
            </a:r>
            <a:r>
              <a:rPr lang="tr-TR" kern="0" dirty="0" err="1">
                <a:solidFill>
                  <a:srgbClr val="00B050"/>
                </a:solidFill>
                <a:latin typeface="Courier New" pitchFamily="49" charset="0"/>
                <a:cs typeface="Courier New" pitchFamily="49" charset="0"/>
              </a:rPr>
              <a:t>digerleri</a:t>
            </a:r>
            <a:r>
              <a:rPr lang="tr-TR" kern="0" dirty="0">
                <a:solidFill>
                  <a:srgbClr val="00B050"/>
                </a:solidFill>
                <a:latin typeface="Courier New" pitchFamily="49" charset="0"/>
                <a:cs typeface="Courier New" pitchFamily="49" charset="0"/>
              </a:rPr>
              <a:t> ‘0’ </a:t>
            </a:r>
          </a:p>
          <a:p>
            <a:pPr marL="342900" indent="-342900">
              <a:spcBef>
                <a:spcPct val="20000"/>
              </a:spcBef>
              <a:defRPr/>
            </a:pPr>
            <a:r>
              <a:rPr lang="tr-TR" kern="0" dirty="0">
                <a:latin typeface="Courier New" pitchFamily="49" charset="0"/>
                <a:cs typeface="Courier New" pitchFamily="49" charset="0"/>
              </a:rPr>
              <a:t>w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(0 </a:t>
            </a:r>
            <a:r>
              <a:rPr lang="tr-TR" b="1" kern="0" dirty="0">
                <a:solidFill>
                  <a:srgbClr val="0070C0"/>
                </a:solidFill>
                <a:latin typeface="Courier New" pitchFamily="49" charset="0"/>
                <a:cs typeface="Courier New" pitchFamily="49" charset="0"/>
              </a:rPr>
              <a:t>=&gt;</a:t>
            </a:r>
            <a:r>
              <a:rPr lang="tr-TR" kern="0" dirty="0">
                <a:latin typeface="Courier New" pitchFamily="49" charset="0"/>
                <a:cs typeface="Courier New" pitchFamily="49" charset="0"/>
              </a:rPr>
              <a:t> ‘1’, OTHERS </a:t>
            </a:r>
            <a:r>
              <a:rPr lang="tr-TR" b="1" kern="0" dirty="0">
                <a:solidFill>
                  <a:srgbClr val="0070C0"/>
                </a:solidFill>
                <a:latin typeface="Courier New" pitchFamily="49" charset="0"/>
                <a:cs typeface="Courier New" pitchFamily="49" charset="0"/>
              </a:rPr>
              <a:t>=&gt;</a:t>
            </a:r>
            <a:r>
              <a:rPr lang="tr-TR" kern="0" dirty="0">
                <a:latin typeface="Courier New" pitchFamily="49" charset="0"/>
                <a:cs typeface="Courier New" pitchFamily="49" charset="0"/>
              </a:rPr>
              <a:t> ‘0’); </a:t>
            </a:r>
            <a:r>
              <a:rPr lang="tr-TR" kern="0" dirty="0">
                <a:solidFill>
                  <a:srgbClr val="00B050"/>
                </a:solidFill>
                <a:latin typeface="Courier New" pitchFamily="49" charset="0"/>
                <a:cs typeface="Courier New" pitchFamily="49" charset="0"/>
              </a:rPr>
              <a:t>-- LSB ‘1’ </a:t>
            </a:r>
            <a:r>
              <a:rPr lang="tr-TR" kern="0" dirty="0" err="1">
                <a:solidFill>
                  <a:srgbClr val="00B050"/>
                </a:solidFill>
                <a:latin typeface="Courier New" pitchFamily="49" charset="0"/>
                <a:cs typeface="Courier New" pitchFamily="49" charset="0"/>
              </a:rPr>
              <a:t>digerleri</a:t>
            </a:r>
            <a:r>
              <a:rPr lang="tr-TR" kern="0" dirty="0">
                <a:solidFill>
                  <a:srgbClr val="00B050"/>
                </a:solidFill>
                <a:latin typeface="Courier New" pitchFamily="49" charset="0"/>
                <a:cs typeface="Courier New" pitchFamily="49" charset="0"/>
              </a:rPr>
              <a:t> ‘0’ </a:t>
            </a:r>
          </a:p>
          <a:p>
            <a:pPr marL="342900" indent="-342900">
              <a:spcBef>
                <a:spcPct val="20000"/>
              </a:spcBef>
              <a:defRPr/>
            </a:pPr>
            <a:endParaRPr lang="tr-TR" kern="0" dirty="0">
              <a:latin typeface="Courier New" pitchFamily="49" charset="0"/>
              <a:cs typeface="Courier New" pitchFamily="49" charset="0"/>
            </a:endParaRPr>
          </a:p>
        </p:txBody>
      </p:sp>
      <p:sp>
        <p:nvSpPr>
          <p:cNvPr id="5" name="2 İçerik Yer Tutucusu"/>
          <p:cNvSpPr txBox="1">
            <a:spLocks/>
          </p:cNvSpPr>
          <p:nvPr/>
        </p:nvSpPr>
        <p:spPr bwMode="auto">
          <a:xfrm>
            <a:off x="4429125" y="0"/>
            <a:ext cx="4357688" cy="1071563"/>
          </a:xfrm>
          <a:prstGeom prst="rect">
            <a:avLst/>
          </a:prstGeom>
          <a:noFill/>
          <a:ln w="9525">
            <a:noFill/>
            <a:miter lim="800000"/>
            <a:headEnd/>
            <a:tailEnd/>
          </a:ln>
          <a:effectLst/>
        </p:spPr>
        <p:txBody>
          <a:bodyPr/>
          <a:lstStyle/>
          <a:p>
            <a:pPr marL="342900" indent="-342900">
              <a:spcBef>
                <a:spcPct val="20000"/>
              </a:spcBef>
              <a:buFontTx/>
              <a:buChar char="•"/>
              <a:defRPr/>
            </a:pPr>
            <a:r>
              <a:rPr lang="tr-TR" sz="2800" kern="0" dirty="0">
                <a:latin typeface="Calibri" pitchFamily="34" charset="0"/>
                <a:cs typeface="+mn-cs"/>
              </a:rPr>
              <a:t>Lojik</a:t>
            </a:r>
          </a:p>
          <a:p>
            <a:pPr marL="342900" indent="-342900">
              <a:spcBef>
                <a:spcPct val="20000"/>
              </a:spcBef>
              <a:defRPr/>
            </a:pPr>
            <a:r>
              <a:rPr lang="tr-TR" kern="0" dirty="0">
                <a:latin typeface="Courier New" pitchFamily="49" charset="0"/>
                <a:cs typeface="Courier New" pitchFamily="49" charset="0"/>
              </a:rPr>
              <a:t>	</a:t>
            </a:r>
            <a:r>
              <a:rPr lang="tr-TR" b="1" kern="0" dirty="0">
                <a:solidFill>
                  <a:srgbClr val="0070C0"/>
                </a:solidFill>
                <a:latin typeface="Courier New" pitchFamily="49" charset="0"/>
                <a:cs typeface="Courier New" pitchFamily="49" charset="0"/>
              </a:rPr>
              <a:t>not </a:t>
            </a:r>
            <a:r>
              <a:rPr lang="tr-TR" b="1" kern="0" dirty="0" err="1">
                <a:solidFill>
                  <a:srgbClr val="0070C0"/>
                </a:solidFill>
                <a:latin typeface="Courier New" pitchFamily="49" charset="0"/>
                <a:cs typeface="Courier New" pitchFamily="49" charset="0"/>
              </a:rPr>
              <a:t>and</a:t>
            </a:r>
            <a:r>
              <a:rPr lang="tr-TR" b="1" kern="0" dirty="0">
                <a:solidFill>
                  <a:srgbClr val="0070C0"/>
                </a:solidFill>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or</a:t>
            </a:r>
            <a:r>
              <a:rPr lang="tr-TR" b="1" kern="0" dirty="0">
                <a:solidFill>
                  <a:srgbClr val="0070C0"/>
                </a:solidFill>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nand</a:t>
            </a:r>
            <a:r>
              <a:rPr lang="tr-TR" b="1" kern="0" dirty="0">
                <a:solidFill>
                  <a:srgbClr val="0070C0"/>
                </a:solidFill>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nor</a:t>
            </a:r>
            <a:r>
              <a:rPr lang="tr-TR" b="1" kern="0" dirty="0">
                <a:solidFill>
                  <a:srgbClr val="0070C0"/>
                </a:solidFill>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xor</a:t>
            </a:r>
            <a:r>
              <a:rPr lang="tr-TR" b="1" kern="0" dirty="0">
                <a:solidFill>
                  <a:srgbClr val="0070C0"/>
                </a:solidFill>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xnor</a:t>
            </a:r>
            <a:endParaRPr lang="tr-TR" b="1" kern="0" dirty="0">
              <a:solidFill>
                <a:srgbClr val="0070C0"/>
              </a:solidFill>
              <a:latin typeface="Courier New" pitchFamily="49" charset="0"/>
              <a:cs typeface="Courier New" pitchFamily="49" charset="0"/>
            </a:endParaRPr>
          </a:p>
        </p:txBody>
      </p:sp>
      <p:sp>
        <p:nvSpPr>
          <p:cNvPr id="6" name="2 İçerik Yer Tutucusu"/>
          <p:cNvSpPr txBox="1">
            <a:spLocks/>
          </p:cNvSpPr>
          <p:nvPr/>
        </p:nvSpPr>
        <p:spPr bwMode="auto">
          <a:xfrm>
            <a:off x="4786313" y="1285875"/>
            <a:ext cx="4000500" cy="1428750"/>
          </a:xfrm>
          <a:prstGeom prst="rect">
            <a:avLst/>
          </a:prstGeom>
          <a:noFill/>
          <a:ln w="9525">
            <a:noFill/>
            <a:miter lim="800000"/>
            <a:headEnd/>
            <a:tailEnd/>
          </a:ln>
          <a:effectLst/>
        </p:spPr>
        <p:txBody>
          <a:bodyPr/>
          <a:lstStyle/>
          <a:p>
            <a:pPr marL="342900" indent="-342900">
              <a:spcBef>
                <a:spcPct val="20000"/>
              </a:spcBef>
              <a:defRPr/>
            </a:pPr>
            <a:r>
              <a:rPr lang="tr-TR" sz="2800" kern="0" dirty="0">
                <a:latin typeface="Calibri" pitchFamily="34" charset="0"/>
                <a:cs typeface="+mn-cs"/>
              </a:rPr>
              <a:t>Örnek:</a:t>
            </a:r>
          </a:p>
          <a:p>
            <a:pPr marL="342900" indent="-342900">
              <a:spcBef>
                <a:spcPct val="20000"/>
              </a:spcBef>
              <a:defRPr/>
            </a:pPr>
            <a:r>
              <a:rPr lang="tr-TR" sz="1600" kern="0" dirty="0">
                <a:latin typeface="Courier New" pitchFamily="49" charset="0"/>
                <a:cs typeface="Courier New" pitchFamily="49" charset="0"/>
              </a:rPr>
              <a:t>y </a:t>
            </a:r>
            <a:r>
              <a:rPr lang="tr-TR" sz="1600" b="1" kern="0" dirty="0">
                <a:solidFill>
                  <a:srgbClr val="0070C0"/>
                </a:solidFill>
                <a:latin typeface="Courier New" pitchFamily="49" charset="0"/>
                <a:cs typeface="Courier New" pitchFamily="49" charset="0"/>
              </a:rPr>
              <a:t>&lt;=</a:t>
            </a:r>
            <a:r>
              <a:rPr lang="tr-TR" sz="1600" kern="0" dirty="0">
                <a:latin typeface="Courier New" pitchFamily="49" charset="0"/>
                <a:cs typeface="Courier New" pitchFamily="49" charset="0"/>
              </a:rPr>
              <a:t> </a:t>
            </a:r>
            <a:r>
              <a:rPr lang="tr-TR" sz="1600" kern="0" dirty="0">
                <a:solidFill>
                  <a:srgbClr val="0070C0"/>
                </a:solidFill>
                <a:latin typeface="Courier New" pitchFamily="49" charset="0"/>
                <a:cs typeface="Courier New" pitchFamily="49" charset="0"/>
              </a:rPr>
              <a:t>not</a:t>
            </a:r>
            <a:r>
              <a:rPr lang="tr-TR" sz="1600" kern="0" dirty="0">
                <a:latin typeface="Courier New" pitchFamily="49" charset="0"/>
                <a:cs typeface="Courier New" pitchFamily="49" charset="0"/>
              </a:rPr>
              <a:t> a </a:t>
            </a:r>
            <a:r>
              <a:rPr lang="tr-TR" sz="1600" kern="0" dirty="0" err="1">
                <a:solidFill>
                  <a:srgbClr val="0070C0"/>
                </a:solidFill>
                <a:latin typeface="Courier New" pitchFamily="49" charset="0"/>
                <a:cs typeface="Courier New" pitchFamily="49" charset="0"/>
              </a:rPr>
              <a:t>and</a:t>
            </a:r>
            <a:r>
              <a:rPr lang="tr-TR" sz="1600" kern="0" dirty="0">
                <a:latin typeface="Courier New" pitchFamily="49" charset="0"/>
                <a:cs typeface="Courier New" pitchFamily="49" charset="0"/>
              </a:rPr>
              <a:t> b; </a:t>
            </a:r>
            <a:r>
              <a:rPr lang="tr-TR" sz="1600" kern="0" dirty="0">
                <a:solidFill>
                  <a:srgbClr val="00B050"/>
                </a:solidFill>
                <a:latin typeface="Courier New" pitchFamily="49" charset="0"/>
                <a:cs typeface="Courier New" pitchFamily="49" charset="0"/>
              </a:rPr>
              <a:t>-- a’.b</a:t>
            </a:r>
          </a:p>
          <a:p>
            <a:pPr marL="342900" indent="-342900">
              <a:spcBef>
                <a:spcPct val="20000"/>
              </a:spcBef>
              <a:defRPr/>
            </a:pPr>
            <a:r>
              <a:rPr lang="tr-TR" sz="1600" kern="0" dirty="0">
                <a:latin typeface="Courier New" pitchFamily="49" charset="0"/>
                <a:cs typeface="Courier New" pitchFamily="49" charset="0"/>
              </a:rPr>
              <a:t>y </a:t>
            </a:r>
            <a:r>
              <a:rPr lang="tr-TR" sz="1600" b="1" kern="0" dirty="0">
                <a:solidFill>
                  <a:srgbClr val="0070C0"/>
                </a:solidFill>
                <a:latin typeface="Courier New" pitchFamily="49" charset="0"/>
                <a:cs typeface="Courier New" pitchFamily="49" charset="0"/>
              </a:rPr>
              <a:t>&lt;=</a:t>
            </a:r>
            <a:r>
              <a:rPr lang="tr-TR" sz="1600" kern="0" dirty="0">
                <a:latin typeface="Courier New" pitchFamily="49" charset="0"/>
                <a:cs typeface="Courier New" pitchFamily="49" charset="0"/>
              </a:rPr>
              <a:t> </a:t>
            </a:r>
            <a:r>
              <a:rPr lang="tr-TR" sz="1600" kern="0" dirty="0">
                <a:solidFill>
                  <a:srgbClr val="0070C0"/>
                </a:solidFill>
                <a:latin typeface="Courier New" pitchFamily="49" charset="0"/>
                <a:cs typeface="Courier New" pitchFamily="49" charset="0"/>
              </a:rPr>
              <a:t>not</a:t>
            </a:r>
            <a:r>
              <a:rPr lang="tr-TR" sz="1600" kern="0" dirty="0">
                <a:latin typeface="Courier New" pitchFamily="49" charset="0"/>
                <a:cs typeface="Courier New" pitchFamily="49" charset="0"/>
              </a:rPr>
              <a:t> (a </a:t>
            </a:r>
            <a:r>
              <a:rPr lang="tr-TR" sz="1600" kern="0" dirty="0" err="1">
                <a:solidFill>
                  <a:srgbClr val="0070C0"/>
                </a:solidFill>
                <a:latin typeface="Courier New" pitchFamily="49" charset="0"/>
                <a:cs typeface="Courier New" pitchFamily="49" charset="0"/>
              </a:rPr>
              <a:t>and</a:t>
            </a:r>
            <a:r>
              <a:rPr lang="tr-TR" sz="1600" kern="0" dirty="0">
                <a:latin typeface="Courier New" pitchFamily="49" charset="0"/>
                <a:cs typeface="Courier New" pitchFamily="49" charset="0"/>
              </a:rPr>
              <a:t> b); </a:t>
            </a:r>
            <a:r>
              <a:rPr lang="tr-TR" sz="1600" kern="0" dirty="0">
                <a:solidFill>
                  <a:srgbClr val="00B050"/>
                </a:solidFill>
                <a:latin typeface="Courier New" pitchFamily="49" charset="0"/>
                <a:cs typeface="Courier New" pitchFamily="49" charset="0"/>
              </a:rPr>
              <a:t>-- (a.b)’</a:t>
            </a:r>
          </a:p>
          <a:p>
            <a:pPr marL="342900" indent="-342900">
              <a:spcBef>
                <a:spcPct val="20000"/>
              </a:spcBef>
              <a:defRPr/>
            </a:pPr>
            <a:endParaRPr lang="tr-TR" sz="1600" kern="0" dirty="0">
              <a:latin typeface="Courier New" pitchFamily="49" charset="0"/>
              <a:cs typeface="Courier New" pitchFamily="49" charset="0"/>
            </a:endParaRPr>
          </a:p>
          <a:p>
            <a:pPr marL="342900" indent="-342900">
              <a:spcBef>
                <a:spcPct val="20000"/>
              </a:spcBef>
              <a:defRPr/>
            </a:pPr>
            <a:endParaRPr lang="tr-TR" kern="0" dirty="0">
              <a:latin typeface="Courier New" pitchFamily="49" charset="0"/>
              <a:cs typeface="Courier New" pitchFamily="49" charset="0"/>
            </a:endParaRPr>
          </a:p>
        </p:txBody>
      </p:sp>
      <p:sp>
        <p:nvSpPr>
          <p:cNvPr id="10" name="2 İçerik Yer Tutucusu"/>
          <p:cNvSpPr txBox="1">
            <a:spLocks/>
          </p:cNvSpPr>
          <p:nvPr/>
        </p:nvSpPr>
        <p:spPr bwMode="auto">
          <a:xfrm>
            <a:off x="0" y="3357563"/>
            <a:ext cx="9144000" cy="1000125"/>
          </a:xfrm>
          <a:prstGeom prst="rect">
            <a:avLst/>
          </a:prstGeom>
          <a:noFill/>
          <a:ln w="9525">
            <a:noFill/>
            <a:miter lim="800000"/>
            <a:headEnd/>
            <a:tailEnd/>
          </a:ln>
          <a:effectLst/>
        </p:spPr>
        <p:txBody>
          <a:bodyPr/>
          <a:lstStyle/>
          <a:p>
            <a:pPr marL="342900" indent="-342900">
              <a:spcBef>
                <a:spcPct val="20000"/>
              </a:spcBef>
              <a:buFontTx/>
              <a:buChar char="•"/>
              <a:defRPr/>
            </a:pPr>
            <a:r>
              <a:rPr lang="tr-TR" sz="2800" kern="0" dirty="0">
                <a:latin typeface="Calibri" pitchFamily="34" charset="0"/>
                <a:cs typeface="+mn-cs"/>
              </a:rPr>
              <a:t>Karşılaştırma</a:t>
            </a:r>
          </a:p>
          <a:p>
            <a:pPr marL="342900" indent="-342900">
              <a:spcBef>
                <a:spcPct val="20000"/>
              </a:spcBef>
              <a:defRPr/>
            </a:pPr>
            <a:r>
              <a:rPr lang="tr-TR" kern="0" dirty="0">
                <a:latin typeface="Courier New" pitchFamily="49" charset="0"/>
                <a:cs typeface="Courier New" pitchFamily="49" charset="0"/>
              </a:rPr>
              <a:t>	</a:t>
            </a:r>
            <a:r>
              <a:rPr lang="tr-TR" b="1" kern="0" dirty="0">
                <a:solidFill>
                  <a:srgbClr val="0070C0"/>
                </a:solidFill>
                <a:latin typeface="Courier New" pitchFamily="49" charset="0"/>
                <a:cs typeface="Courier New" pitchFamily="49" charset="0"/>
              </a:rPr>
              <a:t>= /= &lt; &gt; &gt;= &lt;=</a:t>
            </a:r>
            <a:endParaRPr lang="tr-TR" b="1" kern="0" dirty="0">
              <a:solidFill>
                <a:srgbClr val="0070C0"/>
              </a:solidFill>
              <a:latin typeface="Calibri" pitchFamily="34" charset="0"/>
              <a:cs typeface="Courier New" pitchFamily="49" charset="0"/>
            </a:endParaRPr>
          </a:p>
        </p:txBody>
      </p:sp>
      <p:sp>
        <p:nvSpPr>
          <p:cNvPr id="11" name="2 İçerik Yer Tutucusu"/>
          <p:cNvSpPr txBox="1">
            <a:spLocks/>
          </p:cNvSpPr>
          <p:nvPr/>
        </p:nvSpPr>
        <p:spPr bwMode="auto">
          <a:xfrm>
            <a:off x="0" y="4071938"/>
            <a:ext cx="4572000" cy="2643187"/>
          </a:xfrm>
          <a:prstGeom prst="rect">
            <a:avLst/>
          </a:prstGeom>
          <a:noFill/>
          <a:ln w="9525">
            <a:noFill/>
            <a:miter lim="800000"/>
            <a:headEnd/>
            <a:tailEnd/>
          </a:ln>
          <a:effectLst/>
        </p:spPr>
        <p:txBody>
          <a:bodyPr/>
          <a:lstStyle/>
          <a:p>
            <a:pPr marL="342900" indent="-342900">
              <a:spcBef>
                <a:spcPct val="20000"/>
              </a:spcBef>
              <a:buFontTx/>
              <a:buChar char="•"/>
              <a:defRPr/>
            </a:pPr>
            <a:r>
              <a:rPr lang="tr-TR" sz="2800" kern="0" dirty="0">
                <a:latin typeface="Calibri" pitchFamily="34" charset="0"/>
                <a:cs typeface="+mn-cs"/>
              </a:rPr>
              <a:t>Kaydırma</a:t>
            </a:r>
          </a:p>
          <a:p>
            <a:pPr marL="342900" indent="-342900">
              <a:spcBef>
                <a:spcPct val="20000"/>
              </a:spcBef>
              <a:defRPr/>
            </a:pPr>
            <a:r>
              <a:rPr lang="tr-TR" kern="0" dirty="0">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sll</a:t>
            </a:r>
            <a:r>
              <a:rPr lang="tr-TR" b="1" kern="0" dirty="0">
                <a:solidFill>
                  <a:srgbClr val="0070C0"/>
                </a:solidFill>
                <a:latin typeface="Courier New" pitchFamily="49" charset="0"/>
                <a:cs typeface="Courier New" pitchFamily="49" charset="0"/>
              </a:rPr>
              <a:t> </a:t>
            </a:r>
            <a:r>
              <a:rPr lang="tr-TR" kern="0" dirty="0">
                <a:latin typeface="Courier New" pitchFamily="49" charset="0"/>
                <a:cs typeface="Courier New" pitchFamily="49" charset="0"/>
              </a:rPr>
              <a:t>: </a:t>
            </a:r>
            <a:r>
              <a:rPr lang="tr-TR" kern="0" dirty="0" err="1">
                <a:latin typeface="Calibri" pitchFamily="34" charset="0"/>
                <a:cs typeface="Courier New" pitchFamily="49" charset="0"/>
              </a:rPr>
              <a:t>shift</a:t>
            </a:r>
            <a:r>
              <a:rPr lang="tr-TR" kern="0" dirty="0">
                <a:latin typeface="Calibri" pitchFamily="34" charset="0"/>
                <a:cs typeface="Courier New" pitchFamily="49" charset="0"/>
              </a:rPr>
              <a:t> </a:t>
            </a:r>
            <a:r>
              <a:rPr lang="tr-TR" kern="0" dirty="0" err="1">
                <a:latin typeface="Calibri" pitchFamily="34" charset="0"/>
                <a:cs typeface="Courier New" pitchFamily="49" charset="0"/>
              </a:rPr>
              <a:t>left</a:t>
            </a:r>
            <a:r>
              <a:rPr lang="tr-TR" kern="0" dirty="0">
                <a:latin typeface="Calibri" pitchFamily="34" charset="0"/>
                <a:cs typeface="Courier New" pitchFamily="49" charset="0"/>
              </a:rPr>
              <a:t> </a:t>
            </a:r>
            <a:r>
              <a:rPr lang="tr-TR" kern="0" dirty="0" err="1">
                <a:latin typeface="Calibri" pitchFamily="34" charset="0"/>
                <a:cs typeface="Courier New" pitchFamily="49" charset="0"/>
              </a:rPr>
              <a:t>logic</a:t>
            </a:r>
            <a:endParaRPr lang="tr-TR" kern="0" dirty="0">
              <a:latin typeface="Calibri" pitchFamily="34" charset="0"/>
              <a:cs typeface="Courier New" pitchFamily="49" charset="0"/>
            </a:endParaRPr>
          </a:p>
          <a:p>
            <a:pPr marL="342900" indent="-342900">
              <a:spcBef>
                <a:spcPct val="20000"/>
              </a:spcBef>
              <a:defRPr/>
            </a:pPr>
            <a:r>
              <a:rPr lang="tr-TR" kern="0" dirty="0">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srl</a:t>
            </a:r>
            <a:r>
              <a:rPr lang="tr-TR" kern="0" dirty="0">
                <a:latin typeface="Courier New" pitchFamily="49" charset="0"/>
                <a:cs typeface="Courier New" pitchFamily="49" charset="0"/>
              </a:rPr>
              <a:t> : </a:t>
            </a:r>
            <a:r>
              <a:rPr lang="tr-TR" kern="0" dirty="0" err="1">
                <a:latin typeface="Calibri" pitchFamily="34" charset="0"/>
                <a:cs typeface="Courier New" pitchFamily="49" charset="0"/>
              </a:rPr>
              <a:t>shift</a:t>
            </a:r>
            <a:r>
              <a:rPr lang="tr-TR" kern="0" dirty="0">
                <a:latin typeface="Calibri" pitchFamily="34" charset="0"/>
                <a:cs typeface="Courier New" pitchFamily="49" charset="0"/>
              </a:rPr>
              <a:t> </a:t>
            </a:r>
            <a:r>
              <a:rPr lang="tr-TR" kern="0" dirty="0" err="1">
                <a:latin typeface="Calibri" pitchFamily="34" charset="0"/>
                <a:cs typeface="Courier New" pitchFamily="49" charset="0"/>
              </a:rPr>
              <a:t>rigth</a:t>
            </a:r>
            <a:r>
              <a:rPr lang="tr-TR" kern="0" dirty="0">
                <a:latin typeface="Calibri" pitchFamily="34" charset="0"/>
                <a:cs typeface="Courier New" pitchFamily="49" charset="0"/>
              </a:rPr>
              <a:t> </a:t>
            </a:r>
            <a:r>
              <a:rPr lang="tr-TR" kern="0" dirty="0" err="1">
                <a:latin typeface="Calibri" pitchFamily="34" charset="0"/>
                <a:cs typeface="Courier New" pitchFamily="49" charset="0"/>
              </a:rPr>
              <a:t>logic</a:t>
            </a:r>
            <a:endParaRPr lang="tr-TR" kern="0" dirty="0">
              <a:latin typeface="Calibri" pitchFamily="34" charset="0"/>
              <a:cs typeface="Courier New" pitchFamily="49" charset="0"/>
            </a:endParaRPr>
          </a:p>
          <a:p>
            <a:pPr marL="342900" indent="-342900">
              <a:spcBef>
                <a:spcPct val="20000"/>
              </a:spcBef>
              <a:defRPr/>
            </a:pPr>
            <a:r>
              <a:rPr lang="tr-TR" kern="0" dirty="0">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sla</a:t>
            </a:r>
            <a:r>
              <a:rPr lang="tr-TR" kern="0" dirty="0">
                <a:latin typeface="Courier New" pitchFamily="49" charset="0"/>
                <a:cs typeface="Courier New" pitchFamily="49" charset="0"/>
              </a:rPr>
              <a:t> : </a:t>
            </a:r>
            <a:r>
              <a:rPr lang="tr-TR" kern="0" dirty="0" err="1">
                <a:latin typeface="Calibri" pitchFamily="34" charset="0"/>
                <a:cs typeface="Courier New" pitchFamily="49" charset="0"/>
              </a:rPr>
              <a:t>shift</a:t>
            </a:r>
            <a:r>
              <a:rPr lang="tr-TR" kern="0" dirty="0">
                <a:latin typeface="Calibri" pitchFamily="34" charset="0"/>
                <a:cs typeface="Courier New" pitchFamily="49" charset="0"/>
              </a:rPr>
              <a:t> </a:t>
            </a:r>
            <a:r>
              <a:rPr lang="tr-TR" kern="0" dirty="0" err="1">
                <a:latin typeface="Calibri" pitchFamily="34" charset="0"/>
                <a:cs typeface="Courier New" pitchFamily="49" charset="0"/>
              </a:rPr>
              <a:t>left</a:t>
            </a:r>
            <a:r>
              <a:rPr lang="tr-TR" kern="0" dirty="0">
                <a:latin typeface="Calibri" pitchFamily="34" charset="0"/>
                <a:cs typeface="Courier New" pitchFamily="49" charset="0"/>
              </a:rPr>
              <a:t> </a:t>
            </a:r>
            <a:r>
              <a:rPr lang="tr-TR" kern="0" dirty="0" err="1">
                <a:latin typeface="Calibri" pitchFamily="34" charset="0"/>
                <a:cs typeface="Courier New" pitchFamily="49" charset="0"/>
              </a:rPr>
              <a:t>arithmetic</a:t>
            </a:r>
            <a:r>
              <a:rPr lang="tr-TR" kern="0" dirty="0">
                <a:latin typeface="Calibri" pitchFamily="34" charset="0"/>
                <a:cs typeface="Courier New" pitchFamily="49" charset="0"/>
              </a:rPr>
              <a:t> </a:t>
            </a:r>
          </a:p>
          <a:p>
            <a:pPr marL="342900" indent="-342900">
              <a:spcBef>
                <a:spcPct val="20000"/>
              </a:spcBef>
              <a:defRPr/>
            </a:pPr>
            <a:r>
              <a:rPr lang="tr-TR" kern="0" dirty="0">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sra</a:t>
            </a:r>
            <a:r>
              <a:rPr lang="tr-TR" kern="0" dirty="0">
                <a:latin typeface="Courier New" pitchFamily="49" charset="0"/>
                <a:cs typeface="Courier New" pitchFamily="49" charset="0"/>
              </a:rPr>
              <a:t> : </a:t>
            </a:r>
            <a:r>
              <a:rPr lang="tr-TR" kern="0" dirty="0" err="1">
                <a:latin typeface="Calibri" pitchFamily="34" charset="0"/>
                <a:cs typeface="Courier New" pitchFamily="49" charset="0"/>
              </a:rPr>
              <a:t>shift</a:t>
            </a:r>
            <a:r>
              <a:rPr lang="tr-TR" kern="0" dirty="0">
                <a:latin typeface="Calibri" pitchFamily="34" charset="0"/>
                <a:cs typeface="Courier New" pitchFamily="49" charset="0"/>
              </a:rPr>
              <a:t> </a:t>
            </a:r>
            <a:r>
              <a:rPr lang="tr-TR" kern="0" dirty="0" err="1">
                <a:latin typeface="Calibri" pitchFamily="34" charset="0"/>
                <a:cs typeface="Courier New" pitchFamily="49" charset="0"/>
              </a:rPr>
              <a:t>right</a:t>
            </a:r>
            <a:r>
              <a:rPr lang="tr-TR" kern="0" dirty="0">
                <a:latin typeface="Calibri" pitchFamily="34" charset="0"/>
                <a:cs typeface="Courier New" pitchFamily="49" charset="0"/>
              </a:rPr>
              <a:t> </a:t>
            </a:r>
            <a:r>
              <a:rPr lang="tr-TR" kern="0" dirty="0" err="1">
                <a:latin typeface="Calibri" pitchFamily="34" charset="0"/>
                <a:cs typeface="Courier New" pitchFamily="49" charset="0"/>
              </a:rPr>
              <a:t>arithmetic</a:t>
            </a:r>
            <a:r>
              <a:rPr lang="tr-TR" kern="0" dirty="0">
                <a:latin typeface="Calibri" pitchFamily="34" charset="0"/>
                <a:cs typeface="Courier New" pitchFamily="49" charset="0"/>
              </a:rPr>
              <a:t> </a:t>
            </a:r>
          </a:p>
          <a:p>
            <a:pPr marL="342900" indent="-342900">
              <a:spcBef>
                <a:spcPct val="20000"/>
              </a:spcBef>
              <a:defRPr/>
            </a:pPr>
            <a:r>
              <a:rPr lang="tr-TR" kern="0" dirty="0">
                <a:latin typeface="Courier New" pitchFamily="49" charset="0"/>
                <a:cs typeface="Courier New" pitchFamily="49" charset="0"/>
              </a:rPr>
              <a:t>	</a:t>
            </a:r>
            <a:r>
              <a:rPr lang="tr-TR" b="1" kern="0" dirty="0">
                <a:solidFill>
                  <a:srgbClr val="0070C0"/>
                </a:solidFill>
                <a:latin typeface="Courier New" pitchFamily="49" charset="0"/>
                <a:cs typeface="Courier New" pitchFamily="49" charset="0"/>
              </a:rPr>
              <a:t>rol</a:t>
            </a:r>
            <a:r>
              <a:rPr lang="tr-TR" kern="0" dirty="0">
                <a:latin typeface="Courier New" pitchFamily="49" charset="0"/>
                <a:cs typeface="Courier New" pitchFamily="49" charset="0"/>
              </a:rPr>
              <a:t> : </a:t>
            </a:r>
            <a:r>
              <a:rPr lang="tr-TR" kern="0" dirty="0" err="1">
                <a:latin typeface="Calibri" pitchFamily="34" charset="0"/>
                <a:cs typeface="Courier New" pitchFamily="49" charset="0"/>
              </a:rPr>
              <a:t>rotate</a:t>
            </a:r>
            <a:r>
              <a:rPr lang="tr-TR" kern="0" dirty="0">
                <a:latin typeface="Calibri" pitchFamily="34" charset="0"/>
                <a:cs typeface="Courier New" pitchFamily="49" charset="0"/>
              </a:rPr>
              <a:t> </a:t>
            </a:r>
            <a:r>
              <a:rPr lang="tr-TR" kern="0" dirty="0" err="1">
                <a:latin typeface="Calibri" pitchFamily="34" charset="0"/>
                <a:cs typeface="Courier New" pitchFamily="49" charset="0"/>
              </a:rPr>
              <a:t>left</a:t>
            </a:r>
            <a:r>
              <a:rPr lang="tr-TR" kern="0" dirty="0">
                <a:latin typeface="Calibri" pitchFamily="34" charset="0"/>
                <a:cs typeface="Courier New" pitchFamily="49" charset="0"/>
              </a:rPr>
              <a:t> </a:t>
            </a:r>
            <a:r>
              <a:rPr lang="tr-TR" kern="0" dirty="0" err="1">
                <a:latin typeface="Calibri" pitchFamily="34" charset="0"/>
                <a:cs typeface="Courier New" pitchFamily="49" charset="0"/>
              </a:rPr>
              <a:t>logic</a:t>
            </a:r>
            <a:endParaRPr lang="tr-TR" kern="0" dirty="0">
              <a:latin typeface="Calibri" pitchFamily="34" charset="0"/>
              <a:cs typeface="Courier New" pitchFamily="49" charset="0"/>
            </a:endParaRPr>
          </a:p>
          <a:p>
            <a:pPr marL="342900" indent="-342900">
              <a:spcBef>
                <a:spcPct val="20000"/>
              </a:spcBef>
              <a:defRPr/>
            </a:pPr>
            <a:r>
              <a:rPr lang="tr-TR" kern="0" dirty="0">
                <a:latin typeface="Courier New" pitchFamily="49" charset="0"/>
                <a:cs typeface="Courier New" pitchFamily="49" charset="0"/>
              </a:rPr>
              <a:t>	</a:t>
            </a:r>
            <a:r>
              <a:rPr lang="tr-TR" b="1" kern="0" dirty="0" err="1">
                <a:solidFill>
                  <a:srgbClr val="0070C0"/>
                </a:solidFill>
                <a:latin typeface="Courier New" pitchFamily="49" charset="0"/>
                <a:cs typeface="Courier New" pitchFamily="49" charset="0"/>
              </a:rPr>
              <a:t>ror</a:t>
            </a:r>
            <a:r>
              <a:rPr lang="tr-TR" kern="0" dirty="0">
                <a:latin typeface="Courier New" pitchFamily="49" charset="0"/>
                <a:cs typeface="Courier New" pitchFamily="49" charset="0"/>
              </a:rPr>
              <a:t> : </a:t>
            </a:r>
            <a:r>
              <a:rPr lang="tr-TR" kern="0" dirty="0" err="1">
                <a:latin typeface="Calibri" pitchFamily="34" charset="0"/>
                <a:cs typeface="Courier New" pitchFamily="49" charset="0"/>
              </a:rPr>
              <a:t>rotate</a:t>
            </a:r>
            <a:r>
              <a:rPr lang="tr-TR" kern="0" dirty="0">
                <a:latin typeface="Calibri" pitchFamily="34" charset="0"/>
                <a:cs typeface="Courier New" pitchFamily="49" charset="0"/>
              </a:rPr>
              <a:t> </a:t>
            </a:r>
            <a:r>
              <a:rPr lang="tr-TR" kern="0" dirty="0" err="1">
                <a:latin typeface="Calibri" pitchFamily="34" charset="0"/>
                <a:cs typeface="Courier New" pitchFamily="49" charset="0"/>
              </a:rPr>
              <a:t>right</a:t>
            </a:r>
            <a:r>
              <a:rPr lang="tr-TR" kern="0" dirty="0">
                <a:latin typeface="Calibri" pitchFamily="34" charset="0"/>
                <a:cs typeface="Courier New" pitchFamily="49" charset="0"/>
              </a:rPr>
              <a:t> </a:t>
            </a:r>
            <a:r>
              <a:rPr lang="tr-TR" kern="0" dirty="0" err="1">
                <a:latin typeface="Calibri" pitchFamily="34" charset="0"/>
                <a:cs typeface="Courier New" pitchFamily="49" charset="0"/>
              </a:rPr>
              <a:t>logic</a:t>
            </a:r>
            <a:endParaRPr lang="tr-TR" kern="0" dirty="0">
              <a:latin typeface="Calibri" pitchFamily="34" charset="0"/>
              <a:cs typeface="Courier New" pitchFamily="49" charset="0"/>
            </a:endParaRPr>
          </a:p>
        </p:txBody>
      </p:sp>
      <p:sp>
        <p:nvSpPr>
          <p:cNvPr id="12" name="2 İçerik Yer Tutucusu"/>
          <p:cNvSpPr txBox="1">
            <a:spLocks/>
          </p:cNvSpPr>
          <p:nvPr/>
        </p:nvSpPr>
        <p:spPr bwMode="auto">
          <a:xfrm>
            <a:off x="0" y="1285860"/>
            <a:ext cx="9144000" cy="2143125"/>
          </a:xfrm>
          <a:prstGeom prst="rect">
            <a:avLst/>
          </a:prstGeom>
          <a:noFill/>
          <a:ln w="9525">
            <a:noFill/>
            <a:miter lim="800000"/>
            <a:headEnd/>
            <a:tailEnd/>
          </a:ln>
          <a:effectLst/>
        </p:spPr>
        <p:txBody>
          <a:bodyPr/>
          <a:lstStyle/>
          <a:p>
            <a:pPr marL="342900" indent="-342900">
              <a:spcBef>
                <a:spcPct val="20000"/>
              </a:spcBef>
              <a:buFontTx/>
              <a:buChar char="•"/>
              <a:defRPr/>
            </a:pPr>
            <a:r>
              <a:rPr lang="tr-TR" sz="2800" kern="0" dirty="0">
                <a:latin typeface="Calibri" pitchFamily="34" charset="0"/>
                <a:cs typeface="+mn-cs"/>
              </a:rPr>
              <a:t>Aritmetik</a:t>
            </a:r>
          </a:p>
          <a:p>
            <a:pPr marL="342900" indent="-342900">
              <a:spcBef>
                <a:spcPct val="20000"/>
              </a:spcBef>
              <a:defRPr/>
            </a:pPr>
            <a:r>
              <a:rPr lang="tr-TR" kern="0" dirty="0">
                <a:latin typeface="Courier New" pitchFamily="49" charset="0"/>
                <a:cs typeface="Courier New" pitchFamily="49" charset="0"/>
              </a:rPr>
              <a:t>	</a:t>
            </a:r>
            <a:r>
              <a:rPr lang="tr-TR" b="1" kern="0" dirty="0">
                <a:solidFill>
                  <a:srgbClr val="0070C0"/>
                </a:solidFill>
                <a:latin typeface="Courier New" pitchFamily="49" charset="0"/>
                <a:cs typeface="Courier New" pitchFamily="49" charset="0"/>
              </a:rPr>
              <a:t>+,-</a:t>
            </a:r>
            <a:r>
              <a:rPr lang="tr-TR" kern="0" dirty="0">
                <a:latin typeface="Courier New" pitchFamily="49" charset="0"/>
                <a:cs typeface="Courier New" pitchFamily="49" charset="0"/>
              </a:rPr>
              <a:t>: </a:t>
            </a:r>
            <a:r>
              <a:rPr lang="tr-TR" kern="0" dirty="0" err="1">
                <a:latin typeface="Calibri" pitchFamily="34" charset="0"/>
                <a:cs typeface="Courier New" pitchFamily="49" charset="0"/>
              </a:rPr>
              <a:t>Veritipi</a:t>
            </a:r>
            <a:r>
              <a:rPr lang="tr-TR" kern="0" dirty="0">
                <a:latin typeface="Calibri" pitchFamily="34" charset="0"/>
                <a:cs typeface="Courier New" pitchFamily="49" charset="0"/>
              </a:rPr>
              <a:t> INTEGER, SIGNED, UNSIGNED ise sentezlenebilirdir, REAL ise sentezlenemez.</a:t>
            </a:r>
          </a:p>
          <a:p>
            <a:pPr marL="342900" indent="-342900">
              <a:spcBef>
                <a:spcPct val="20000"/>
              </a:spcBef>
              <a:defRPr/>
            </a:pPr>
            <a:r>
              <a:rPr lang="tr-TR" kern="0" dirty="0">
                <a:latin typeface="Courier New" pitchFamily="49" charset="0"/>
                <a:cs typeface="Courier New" pitchFamily="49" charset="0"/>
              </a:rPr>
              <a:t>	</a:t>
            </a:r>
            <a:r>
              <a:rPr lang="tr-TR" b="1" kern="0" dirty="0">
                <a:solidFill>
                  <a:srgbClr val="0070C0"/>
                </a:solidFill>
                <a:latin typeface="Courier New" pitchFamily="49" charset="0"/>
                <a:cs typeface="Courier New" pitchFamily="49" charset="0"/>
              </a:rPr>
              <a:t>* </a:t>
            </a:r>
            <a:r>
              <a:rPr lang="tr-TR" kern="0" dirty="0">
                <a:latin typeface="Courier New" pitchFamily="49" charset="0"/>
                <a:cs typeface="Courier New" pitchFamily="49" charset="0"/>
              </a:rPr>
              <a:t>: </a:t>
            </a:r>
            <a:r>
              <a:rPr lang="tr-TR" kern="0" dirty="0">
                <a:latin typeface="Calibri" pitchFamily="34" charset="0"/>
                <a:cs typeface="Courier New" pitchFamily="49" charset="0"/>
              </a:rPr>
              <a:t>(uygun </a:t>
            </a:r>
            <a:r>
              <a:rPr lang="tr-TR" kern="0" dirty="0" err="1">
                <a:latin typeface="Calibri" pitchFamily="34" charset="0"/>
                <a:cs typeface="Courier New" pitchFamily="49" charset="0"/>
              </a:rPr>
              <a:t>veritipleri</a:t>
            </a:r>
            <a:r>
              <a:rPr lang="tr-TR" kern="0" dirty="0">
                <a:latin typeface="Calibri" pitchFamily="34" charset="0"/>
                <a:cs typeface="Courier New" pitchFamily="49" charset="0"/>
              </a:rPr>
              <a:t> için) genellikle sentezlenebilirdir.</a:t>
            </a:r>
          </a:p>
          <a:p>
            <a:pPr marL="342900" indent="-342900">
              <a:spcBef>
                <a:spcPct val="20000"/>
              </a:spcBef>
              <a:defRPr/>
            </a:pPr>
            <a:r>
              <a:rPr lang="tr-TR" kern="0" dirty="0">
                <a:latin typeface="Courier New" pitchFamily="49" charset="0"/>
                <a:cs typeface="Courier New" pitchFamily="49" charset="0"/>
              </a:rPr>
              <a:t>	</a:t>
            </a:r>
            <a:r>
              <a:rPr lang="tr-TR" b="1" kern="0" dirty="0">
                <a:solidFill>
                  <a:srgbClr val="0070C0"/>
                </a:solidFill>
                <a:latin typeface="Courier New" pitchFamily="49" charset="0"/>
                <a:cs typeface="Courier New" pitchFamily="49" charset="0"/>
              </a:rPr>
              <a:t>/ </a:t>
            </a:r>
            <a:r>
              <a:rPr lang="tr-TR" kern="0" dirty="0">
                <a:latin typeface="Courier New" pitchFamily="49" charset="0"/>
                <a:cs typeface="Courier New" pitchFamily="49" charset="0"/>
              </a:rPr>
              <a:t>: </a:t>
            </a:r>
            <a:r>
              <a:rPr lang="tr-TR" kern="0" dirty="0">
                <a:latin typeface="Calibri" pitchFamily="34" charset="0"/>
                <a:cs typeface="Courier New" pitchFamily="49" charset="0"/>
              </a:rPr>
              <a:t>(</a:t>
            </a:r>
            <a:r>
              <a:rPr lang="tr-TR" kern="0" dirty="0" err="1">
                <a:latin typeface="Calibri" pitchFamily="34" charset="0"/>
                <a:cs typeface="Courier New" pitchFamily="49" charset="0"/>
              </a:rPr>
              <a:t>uvi</a:t>
            </a:r>
            <a:r>
              <a:rPr lang="tr-TR" kern="0" dirty="0">
                <a:latin typeface="Calibri" pitchFamily="34" charset="0"/>
                <a:cs typeface="Courier New" pitchFamily="49" charset="0"/>
              </a:rPr>
              <a:t>.) sadece ikinin kuvvetlerine bölme sentezlenebilir.</a:t>
            </a:r>
          </a:p>
          <a:p>
            <a:pPr marL="342900" indent="-342900">
              <a:spcBef>
                <a:spcPct val="20000"/>
              </a:spcBef>
              <a:defRPr/>
            </a:pPr>
            <a:r>
              <a:rPr lang="tr-TR" kern="0" dirty="0">
                <a:latin typeface="Courier New" pitchFamily="49" charset="0"/>
                <a:cs typeface="Courier New" pitchFamily="49" charset="0"/>
              </a:rPr>
              <a:t>	</a:t>
            </a:r>
            <a:r>
              <a:rPr lang="tr-TR" b="1" kern="0" dirty="0">
                <a:solidFill>
                  <a:srgbClr val="0070C0"/>
                </a:solidFill>
                <a:latin typeface="Courier New" pitchFamily="49" charset="0"/>
                <a:cs typeface="Courier New" pitchFamily="49" charset="0"/>
              </a:rPr>
              <a:t>**</a:t>
            </a:r>
            <a:r>
              <a:rPr lang="tr-TR" kern="0" dirty="0">
                <a:latin typeface="Courier New" pitchFamily="49" charset="0"/>
                <a:cs typeface="Courier New" pitchFamily="49" charset="0"/>
              </a:rPr>
              <a:t>: </a:t>
            </a:r>
            <a:r>
              <a:rPr lang="tr-TR" kern="0" dirty="0">
                <a:latin typeface="Calibri" pitchFamily="34" charset="0"/>
                <a:cs typeface="Courier New" pitchFamily="49" charset="0"/>
              </a:rPr>
              <a:t>(</a:t>
            </a:r>
            <a:r>
              <a:rPr lang="tr-TR" kern="0" dirty="0" err="1">
                <a:latin typeface="Calibri" pitchFamily="34" charset="0"/>
                <a:cs typeface="Courier New" pitchFamily="49" charset="0"/>
              </a:rPr>
              <a:t>uvi</a:t>
            </a:r>
            <a:r>
              <a:rPr lang="tr-TR" kern="0" dirty="0">
                <a:latin typeface="Calibri" pitchFamily="34" charset="0"/>
                <a:cs typeface="Courier New" pitchFamily="49" charset="0"/>
              </a:rPr>
              <a:t>.) sadece sabit taban ve üst için kuvvet alınabilir.</a:t>
            </a:r>
          </a:p>
          <a:p>
            <a:pPr marL="342900" indent="-342900">
              <a:spcBef>
                <a:spcPct val="20000"/>
              </a:spcBef>
              <a:defRPr/>
            </a:pPr>
            <a:r>
              <a:rPr lang="tr-TR" kern="0" dirty="0">
                <a:latin typeface="Courier New" pitchFamily="49" charset="0"/>
                <a:cs typeface="Courier New" pitchFamily="49" charset="0"/>
              </a:rPr>
              <a:t>	</a:t>
            </a:r>
            <a:r>
              <a:rPr lang="tr-TR" b="1" kern="0" dirty="0">
                <a:solidFill>
                  <a:srgbClr val="0070C0"/>
                </a:solidFill>
                <a:latin typeface="Courier New" pitchFamily="49" charset="0"/>
                <a:cs typeface="Courier New" pitchFamily="49" charset="0"/>
              </a:rPr>
              <a:t>MOD, REM, ABS </a:t>
            </a:r>
            <a:r>
              <a:rPr lang="tr-TR" kern="0" dirty="0">
                <a:latin typeface="Courier New" pitchFamily="49" charset="0"/>
                <a:cs typeface="Courier New" pitchFamily="49" charset="0"/>
              </a:rPr>
              <a:t>: </a:t>
            </a:r>
            <a:r>
              <a:rPr lang="tr-TR" kern="0" dirty="0">
                <a:latin typeface="Calibri" pitchFamily="34" charset="0"/>
                <a:cs typeface="Courier New" pitchFamily="49" charset="0"/>
              </a:rPr>
              <a:t>sentezlenebilir değildir. </a:t>
            </a:r>
          </a:p>
        </p:txBody>
      </p:sp>
      <p:sp>
        <p:nvSpPr>
          <p:cNvPr id="13" name="2 İçerik Yer Tutucusu"/>
          <p:cNvSpPr txBox="1">
            <a:spLocks/>
          </p:cNvSpPr>
          <p:nvPr/>
        </p:nvSpPr>
        <p:spPr bwMode="auto">
          <a:xfrm>
            <a:off x="4714875" y="3357563"/>
            <a:ext cx="4572000" cy="928687"/>
          </a:xfrm>
          <a:prstGeom prst="rect">
            <a:avLst/>
          </a:prstGeom>
          <a:noFill/>
          <a:ln w="9525">
            <a:noFill/>
            <a:miter lim="800000"/>
            <a:headEnd/>
            <a:tailEnd/>
          </a:ln>
          <a:effectLst/>
        </p:spPr>
        <p:txBody>
          <a:bodyPr/>
          <a:lstStyle/>
          <a:p>
            <a:pPr marL="342900" indent="-342900">
              <a:spcBef>
                <a:spcPct val="20000"/>
              </a:spcBef>
              <a:buFontTx/>
              <a:buChar char="•"/>
              <a:defRPr/>
            </a:pPr>
            <a:r>
              <a:rPr lang="tr-TR" sz="2800" kern="0" dirty="0">
                <a:latin typeface="Calibri" pitchFamily="34" charset="0"/>
                <a:cs typeface="+mn-cs"/>
              </a:rPr>
              <a:t>Birleştirme</a:t>
            </a:r>
          </a:p>
          <a:p>
            <a:pPr marL="342900" indent="-342900">
              <a:spcBef>
                <a:spcPct val="20000"/>
              </a:spcBef>
              <a:defRPr/>
            </a:pPr>
            <a:r>
              <a:rPr lang="tr-TR" kern="0" dirty="0">
                <a:latin typeface="Courier New" pitchFamily="49" charset="0"/>
                <a:cs typeface="Courier New" pitchFamily="49" charset="0"/>
              </a:rPr>
              <a:t>	&amp; (, , ,)</a:t>
            </a:r>
          </a:p>
        </p:txBody>
      </p:sp>
      <p:sp>
        <p:nvSpPr>
          <p:cNvPr id="15" name="2 İçerik Yer Tutucusu"/>
          <p:cNvSpPr txBox="1">
            <a:spLocks/>
          </p:cNvSpPr>
          <p:nvPr/>
        </p:nvSpPr>
        <p:spPr bwMode="auto">
          <a:xfrm>
            <a:off x="4714875" y="4286250"/>
            <a:ext cx="4572000" cy="1357313"/>
          </a:xfrm>
          <a:prstGeom prst="rect">
            <a:avLst/>
          </a:prstGeom>
          <a:noFill/>
          <a:ln w="9525">
            <a:noFill/>
            <a:miter lim="800000"/>
            <a:headEnd/>
            <a:tailEnd/>
          </a:ln>
          <a:effectLst/>
        </p:spPr>
        <p:txBody>
          <a:bodyPr/>
          <a:lstStyle/>
          <a:p>
            <a:pPr marL="342900" indent="-342900">
              <a:spcBef>
                <a:spcPct val="20000"/>
              </a:spcBef>
              <a:buFontTx/>
              <a:buChar char="•"/>
              <a:defRPr/>
            </a:pPr>
            <a:r>
              <a:rPr lang="tr-TR" sz="2800" kern="0" dirty="0">
                <a:latin typeface="Calibri" pitchFamily="34" charset="0"/>
                <a:cs typeface="+mn-cs"/>
              </a:rPr>
              <a:t>Örnek: x&lt;=‘1’ olsun</a:t>
            </a:r>
          </a:p>
          <a:p>
            <a:pPr marL="342900" indent="-342900">
              <a:spcBef>
                <a:spcPct val="20000"/>
              </a:spcBef>
              <a:defRPr/>
            </a:pPr>
            <a:r>
              <a:rPr lang="tr-TR" kern="0" dirty="0">
                <a:latin typeface="Courier New" pitchFamily="49" charset="0"/>
                <a:cs typeface="Courier New" pitchFamily="49" charset="0"/>
              </a:rPr>
              <a:t>	y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x </a:t>
            </a:r>
            <a:r>
              <a:rPr lang="tr-TR" b="1" kern="0" dirty="0">
                <a:solidFill>
                  <a:srgbClr val="0070C0"/>
                </a:solidFill>
                <a:latin typeface="Courier New" pitchFamily="49" charset="0"/>
                <a:cs typeface="Courier New" pitchFamily="49" charset="0"/>
              </a:rPr>
              <a:t>&amp;</a:t>
            </a:r>
            <a:r>
              <a:rPr lang="tr-TR" kern="0" dirty="0">
                <a:latin typeface="Courier New" pitchFamily="49" charset="0"/>
                <a:cs typeface="Courier New" pitchFamily="49" charset="0"/>
              </a:rPr>
              <a:t> “100”; </a:t>
            </a:r>
            <a:r>
              <a:rPr lang="tr-TR" kern="0" dirty="0">
                <a:solidFill>
                  <a:srgbClr val="00B050"/>
                </a:solidFill>
                <a:latin typeface="Courier New" pitchFamily="49" charset="0"/>
                <a:cs typeface="Courier New" pitchFamily="49" charset="0"/>
              </a:rPr>
              <a:t>-- y&lt;=“1100”</a:t>
            </a:r>
          </a:p>
          <a:p>
            <a:pPr marL="342900" indent="-342900">
              <a:spcBef>
                <a:spcPct val="20000"/>
              </a:spcBef>
              <a:defRPr/>
            </a:pPr>
            <a:r>
              <a:rPr lang="tr-TR" kern="0" dirty="0">
                <a:latin typeface="Courier New" pitchFamily="49" charset="0"/>
                <a:cs typeface="Courier New" pitchFamily="49" charset="0"/>
              </a:rPr>
              <a:t>	y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(‘1’, ‘1’, ‘0’, ‘0’); </a:t>
            </a:r>
          </a:p>
          <a:p>
            <a:pPr marL="342900" indent="-342900">
              <a:spcBef>
                <a:spcPct val="20000"/>
              </a:spcBef>
              <a:defRPr/>
            </a:pPr>
            <a:endParaRPr lang="tr-TR" kern="0" dirty="0">
              <a:latin typeface="Courier New" pitchFamily="49" charset="0"/>
              <a:cs typeface="Courier New" pitchFamily="49" charset="0"/>
            </a:endParaRPr>
          </a:p>
          <a:p>
            <a:pPr marL="342900" indent="-342900">
              <a:spcBef>
                <a:spcPct val="20000"/>
              </a:spcBef>
              <a:defRPr/>
            </a:pPr>
            <a:endParaRPr lang="tr-TR" kern="0" dirty="0">
              <a:latin typeface="Courier New" pitchFamily="49" charset="0"/>
              <a:cs typeface="Courier New" pitchFamily="49" charset="0"/>
            </a:endParaRPr>
          </a:p>
          <a:p>
            <a:pPr marL="342900" indent="-342900">
              <a:spcBef>
                <a:spcPct val="20000"/>
              </a:spcBef>
              <a:defRPr/>
            </a:pPr>
            <a:r>
              <a:rPr lang="tr-TR" kern="0" dirty="0">
                <a:latin typeface="Courier New" pitchFamily="49" charset="0"/>
                <a:cs typeface="Courier New" pitchFamily="49" charset="0"/>
              </a:rPr>
              <a:t>	</a:t>
            </a:r>
          </a:p>
        </p:txBody>
      </p:sp>
      <p:sp>
        <p:nvSpPr>
          <p:cNvPr id="16" name="2 İçerik Yer Tutucusu"/>
          <p:cNvSpPr txBox="1">
            <a:spLocks/>
          </p:cNvSpPr>
          <p:nvPr/>
        </p:nvSpPr>
        <p:spPr bwMode="auto">
          <a:xfrm>
            <a:off x="3643313" y="4071938"/>
            <a:ext cx="4572000" cy="2571750"/>
          </a:xfrm>
          <a:prstGeom prst="rect">
            <a:avLst/>
          </a:prstGeom>
          <a:noFill/>
          <a:ln w="9525">
            <a:noFill/>
            <a:miter lim="800000"/>
            <a:headEnd/>
            <a:tailEnd/>
          </a:ln>
          <a:effectLst/>
        </p:spPr>
        <p:txBody>
          <a:bodyPr/>
          <a:lstStyle/>
          <a:p>
            <a:pPr marL="342900" indent="-342900">
              <a:spcBef>
                <a:spcPct val="20000"/>
              </a:spcBef>
              <a:buFontTx/>
              <a:buChar char="•"/>
              <a:defRPr/>
            </a:pPr>
            <a:r>
              <a:rPr lang="tr-TR" sz="2800" kern="0" dirty="0">
                <a:latin typeface="Calibri" pitchFamily="34" charset="0"/>
                <a:cs typeface="+mn-cs"/>
              </a:rPr>
              <a:t>Örnek: x&lt;=“01001” olsun.</a:t>
            </a:r>
          </a:p>
          <a:p>
            <a:pPr marL="342900" indent="-342900">
              <a:spcBef>
                <a:spcPct val="20000"/>
              </a:spcBef>
              <a:defRPr/>
            </a:pPr>
            <a:r>
              <a:rPr lang="tr-TR" kern="0" dirty="0">
                <a:latin typeface="Courier New" pitchFamily="49" charset="0"/>
                <a:cs typeface="Courier New" pitchFamily="49" charset="0"/>
              </a:rPr>
              <a:t>	y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x </a:t>
            </a:r>
            <a:r>
              <a:rPr lang="tr-TR" b="1" kern="0" dirty="0" err="1">
                <a:solidFill>
                  <a:srgbClr val="0070C0"/>
                </a:solidFill>
                <a:latin typeface="Courier New" pitchFamily="49" charset="0"/>
                <a:cs typeface="Courier New" pitchFamily="49" charset="0"/>
              </a:rPr>
              <a:t>sll</a:t>
            </a:r>
            <a:r>
              <a:rPr lang="tr-TR" kern="0" dirty="0">
                <a:latin typeface="Courier New" pitchFamily="49" charset="0"/>
                <a:cs typeface="Courier New" pitchFamily="49" charset="0"/>
              </a:rPr>
              <a:t> 2; </a:t>
            </a:r>
            <a:r>
              <a:rPr lang="tr-TR" kern="0" dirty="0">
                <a:solidFill>
                  <a:srgbClr val="00B050"/>
                </a:solidFill>
                <a:latin typeface="Courier New" pitchFamily="49" charset="0"/>
                <a:cs typeface="Courier New" pitchFamily="49" charset="0"/>
              </a:rPr>
              <a:t>-- y&lt;=”00100”</a:t>
            </a:r>
          </a:p>
          <a:p>
            <a:pPr marL="342900" indent="-342900">
              <a:spcBef>
                <a:spcPct val="20000"/>
              </a:spcBef>
              <a:defRPr/>
            </a:pPr>
            <a:r>
              <a:rPr lang="tr-TR" kern="0" dirty="0">
                <a:latin typeface="Courier New" pitchFamily="49" charset="0"/>
                <a:cs typeface="Courier New" pitchFamily="49" charset="0"/>
              </a:rPr>
              <a:t>	y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x </a:t>
            </a:r>
            <a:r>
              <a:rPr lang="tr-TR" b="1" kern="0" dirty="0" err="1">
                <a:solidFill>
                  <a:srgbClr val="0070C0"/>
                </a:solidFill>
                <a:latin typeface="Courier New" pitchFamily="49" charset="0"/>
                <a:cs typeface="Courier New" pitchFamily="49" charset="0"/>
              </a:rPr>
              <a:t>srl</a:t>
            </a:r>
            <a:r>
              <a:rPr lang="tr-TR" kern="0" dirty="0">
                <a:latin typeface="Courier New" pitchFamily="49" charset="0"/>
                <a:cs typeface="Courier New" pitchFamily="49" charset="0"/>
              </a:rPr>
              <a:t> 3; </a:t>
            </a:r>
            <a:r>
              <a:rPr lang="tr-TR" kern="0" dirty="0">
                <a:solidFill>
                  <a:srgbClr val="00B050"/>
                </a:solidFill>
                <a:latin typeface="Courier New" pitchFamily="49" charset="0"/>
                <a:cs typeface="Courier New" pitchFamily="49" charset="0"/>
              </a:rPr>
              <a:t>-- y&lt;=”00001”</a:t>
            </a:r>
          </a:p>
          <a:p>
            <a:pPr marL="342900" indent="-342900">
              <a:spcBef>
                <a:spcPct val="20000"/>
              </a:spcBef>
              <a:defRPr/>
            </a:pPr>
            <a:r>
              <a:rPr lang="tr-TR" kern="0" dirty="0">
                <a:latin typeface="Courier New" pitchFamily="49" charset="0"/>
                <a:cs typeface="Courier New" pitchFamily="49" charset="0"/>
              </a:rPr>
              <a:t>	y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x </a:t>
            </a:r>
            <a:r>
              <a:rPr lang="tr-TR" b="1" kern="0" dirty="0" err="1">
                <a:solidFill>
                  <a:srgbClr val="0070C0"/>
                </a:solidFill>
                <a:latin typeface="Courier New" pitchFamily="49" charset="0"/>
                <a:cs typeface="Courier New" pitchFamily="49" charset="0"/>
              </a:rPr>
              <a:t>sla</a:t>
            </a:r>
            <a:r>
              <a:rPr lang="tr-TR" kern="0" dirty="0">
                <a:latin typeface="Courier New" pitchFamily="49" charset="0"/>
                <a:cs typeface="Courier New" pitchFamily="49" charset="0"/>
              </a:rPr>
              <a:t> 2; </a:t>
            </a:r>
            <a:r>
              <a:rPr lang="tr-TR" kern="0" dirty="0">
                <a:solidFill>
                  <a:srgbClr val="00B050"/>
                </a:solidFill>
                <a:latin typeface="Courier New" pitchFamily="49" charset="0"/>
                <a:cs typeface="Courier New" pitchFamily="49" charset="0"/>
              </a:rPr>
              <a:t>-- y&lt;=”00111”</a:t>
            </a:r>
          </a:p>
          <a:p>
            <a:pPr marL="342900" indent="-342900">
              <a:spcBef>
                <a:spcPct val="20000"/>
              </a:spcBef>
              <a:defRPr/>
            </a:pPr>
            <a:r>
              <a:rPr lang="tr-TR" kern="0" dirty="0">
                <a:latin typeface="Courier New" pitchFamily="49" charset="0"/>
                <a:cs typeface="Courier New" pitchFamily="49" charset="0"/>
              </a:rPr>
              <a:t>	y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x </a:t>
            </a:r>
            <a:r>
              <a:rPr lang="tr-TR" b="1" kern="0" dirty="0" err="1">
                <a:solidFill>
                  <a:srgbClr val="0070C0"/>
                </a:solidFill>
                <a:latin typeface="Courier New" pitchFamily="49" charset="0"/>
                <a:cs typeface="Courier New" pitchFamily="49" charset="0"/>
              </a:rPr>
              <a:t>sra</a:t>
            </a:r>
            <a:r>
              <a:rPr lang="tr-TR" kern="0" dirty="0">
                <a:latin typeface="Courier New" pitchFamily="49" charset="0"/>
                <a:cs typeface="Courier New" pitchFamily="49" charset="0"/>
              </a:rPr>
              <a:t> 3; </a:t>
            </a:r>
            <a:r>
              <a:rPr lang="tr-TR" kern="0" dirty="0">
                <a:solidFill>
                  <a:srgbClr val="00B050"/>
                </a:solidFill>
                <a:latin typeface="Courier New" pitchFamily="49" charset="0"/>
                <a:cs typeface="Courier New" pitchFamily="49" charset="0"/>
              </a:rPr>
              <a:t>-- y&lt;=”00001”</a:t>
            </a:r>
          </a:p>
          <a:p>
            <a:pPr marL="342900" indent="-342900">
              <a:spcBef>
                <a:spcPct val="20000"/>
              </a:spcBef>
              <a:defRPr/>
            </a:pPr>
            <a:r>
              <a:rPr lang="tr-TR" kern="0" dirty="0">
                <a:latin typeface="Courier New" pitchFamily="49" charset="0"/>
                <a:cs typeface="Courier New" pitchFamily="49" charset="0"/>
              </a:rPr>
              <a:t>	y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x </a:t>
            </a:r>
            <a:r>
              <a:rPr lang="tr-TR" b="1" kern="0" dirty="0">
                <a:solidFill>
                  <a:srgbClr val="0070C0"/>
                </a:solidFill>
                <a:latin typeface="Courier New" pitchFamily="49" charset="0"/>
                <a:cs typeface="Courier New" pitchFamily="49" charset="0"/>
              </a:rPr>
              <a:t>rol</a:t>
            </a:r>
            <a:r>
              <a:rPr lang="tr-TR" kern="0" dirty="0">
                <a:latin typeface="Courier New" pitchFamily="49" charset="0"/>
                <a:cs typeface="Courier New" pitchFamily="49" charset="0"/>
              </a:rPr>
              <a:t> 2; </a:t>
            </a:r>
            <a:r>
              <a:rPr lang="tr-TR" kern="0" dirty="0">
                <a:solidFill>
                  <a:srgbClr val="00B050"/>
                </a:solidFill>
                <a:latin typeface="Courier New" pitchFamily="49" charset="0"/>
                <a:cs typeface="Courier New" pitchFamily="49" charset="0"/>
              </a:rPr>
              <a:t>-- y&lt;=”00101”</a:t>
            </a:r>
          </a:p>
          <a:p>
            <a:pPr marL="342900" indent="-342900">
              <a:spcBef>
                <a:spcPct val="20000"/>
              </a:spcBef>
              <a:defRPr/>
            </a:pPr>
            <a:r>
              <a:rPr lang="tr-TR" kern="0" dirty="0">
                <a:latin typeface="Courier New" pitchFamily="49" charset="0"/>
                <a:cs typeface="Courier New" pitchFamily="49" charset="0"/>
              </a:rPr>
              <a:t>	y </a:t>
            </a:r>
            <a:r>
              <a:rPr lang="tr-TR" b="1" kern="0" dirty="0">
                <a:solidFill>
                  <a:srgbClr val="0070C0"/>
                </a:solidFill>
                <a:latin typeface="Courier New" pitchFamily="49" charset="0"/>
                <a:cs typeface="Courier New" pitchFamily="49" charset="0"/>
              </a:rPr>
              <a:t>&lt;=</a:t>
            </a:r>
            <a:r>
              <a:rPr lang="tr-TR" kern="0" dirty="0">
                <a:latin typeface="Courier New" pitchFamily="49" charset="0"/>
                <a:cs typeface="Courier New" pitchFamily="49" charset="0"/>
              </a:rPr>
              <a:t> x </a:t>
            </a:r>
            <a:r>
              <a:rPr lang="tr-TR" b="1" kern="0" dirty="0" err="1">
                <a:solidFill>
                  <a:srgbClr val="0070C0"/>
                </a:solidFill>
                <a:latin typeface="Courier New" pitchFamily="49" charset="0"/>
                <a:cs typeface="Courier New" pitchFamily="49" charset="0"/>
              </a:rPr>
              <a:t>srl</a:t>
            </a:r>
            <a:r>
              <a:rPr lang="tr-TR" kern="0" dirty="0">
                <a:latin typeface="Courier New" pitchFamily="49" charset="0"/>
                <a:cs typeface="Courier New" pitchFamily="49" charset="0"/>
              </a:rPr>
              <a:t> -2; </a:t>
            </a:r>
            <a:r>
              <a:rPr lang="tr-TR" kern="0" dirty="0">
                <a:solidFill>
                  <a:srgbClr val="00B050"/>
                </a:solidFill>
                <a:latin typeface="Courier New" pitchFamily="49" charset="0"/>
                <a:cs typeface="Courier New" pitchFamily="49" charset="0"/>
              </a:rPr>
              <a:t>-- y&lt;=”00100”</a:t>
            </a:r>
          </a:p>
          <a:p>
            <a:pPr marL="342900" indent="-342900">
              <a:spcBef>
                <a:spcPct val="20000"/>
              </a:spcBef>
              <a:defRPr/>
            </a:pPr>
            <a:endParaRPr lang="tr-TR" kern="0" dirty="0">
              <a:latin typeface="Courier New" pitchFamily="49" charset="0"/>
              <a:cs typeface="Courier New" pitchFamily="49" charset="0"/>
            </a:endParaRPr>
          </a:p>
          <a:p>
            <a:pPr marL="342900" indent="-342900">
              <a:spcBef>
                <a:spcPct val="20000"/>
              </a:spcBef>
              <a:defRPr/>
            </a:pPr>
            <a:endParaRPr lang="tr-TR" kern="0" dirty="0">
              <a:latin typeface="Courier New" pitchFamily="49" charset="0"/>
              <a:cs typeface="Courier New" pitchFamily="49" charset="0"/>
            </a:endParaRPr>
          </a:p>
          <a:p>
            <a:pPr marL="342900" indent="-342900">
              <a:spcBef>
                <a:spcPct val="20000"/>
              </a:spcBef>
              <a:defRPr/>
            </a:pPr>
            <a:endParaRPr lang="tr-TR" kern="0" dirty="0">
              <a:latin typeface="Courier New" pitchFamily="49" charset="0"/>
              <a:cs typeface="Courier New" pitchFamily="49" charset="0"/>
            </a:endParaRPr>
          </a:p>
          <a:p>
            <a:pPr marL="342900" indent="-342900">
              <a:spcBef>
                <a:spcPct val="20000"/>
              </a:spcBef>
              <a:defRPr/>
            </a:pPr>
            <a:r>
              <a:rPr lang="tr-TR" kern="0" dirty="0">
                <a:latin typeface="Courier New" pitchFamily="49" charset="0"/>
                <a:cs typeface="Courier New" pitchFamily="49"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4"/>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6"/>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3" nodeType="clickEffect">
                                  <p:stCondLst>
                                    <p:cond delay="0"/>
                                  </p:stCondLst>
                                  <p:childTnLst>
                                    <p:set>
                                      <p:cBhvr>
                                        <p:cTn id="44" dur="1" fill="hold">
                                          <p:stCondLst>
                                            <p:cond delay="0"/>
                                          </p:stCondLst>
                                        </p:cTn>
                                        <p:tgtEl>
                                          <p:spTgt spid="16"/>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4" grpId="1"/>
      <p:bldP spid="5" grpId="0"/>
      <p:bldP spid="6" grpId="0"/>
      <p:bldP spid="6" grpId="1"/>
      <p:bldP spid="10" grpId="0"/>
      <p:bldP spid="11" grpId="0"/>
      <p:bldP spid="12" grpId="0"/>
      <p:bldP spid="13" grpId="0"/>
      <p:bldP spid="15" grpId="0"/>
      <p:bldP spid="15" grpId="1"/>
      <p:bldP spid="16" grpId="2"/>
      <p:bldP spid="16" grpId="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tr-TR" smtClean="0">
                <a:latin typeface="Cambria" pitchFamily="18" charset="0"/>
              </a:rPr>
              <a:t>Veri Akışı Tanımlama</a:t>
            </a:r>
          </a:p>
        </p:txBody>
      </p:sp>
      <p:sp>
        <p:nvSpPr>
          <p:cNvPr id="37890" name="Rectangle 3"/>
          <p:cNvSpPr>
            <a:spLocks noGrp="1" noChangeArrowheads="1"/>
          </p:cNvSpPr>
          <p:nvPr>
            <p:ph type="body" idx="1"/>
          </p:nvPr>
        </p:nvSpPr>
        <p:spPr/>
        <p:txBody>
          <a:bodyPr/>
          <a:lstStyle/>
          <a:p>
            <a:pPr eaLnBrk="1" hangingPunct="1"/>
            <a:r>
              <a:rPr lang="tr-TR" sz="2800" smtClean="0">
                <a:latin typeface="Calibri" pitchFamily="34" charset="0"/>
              </a:rPr>
              <a:t>Veri akışı tanımlamada temel blokların (örneğin </a:t>
            </a:r>
            <a:r>
              <a:rPr lang="tr-TR" sz="2800" i="1" smtClean="0">
                <a:latin typeface="Calibri" pitchFamily="34" charset="0"/>
              </a:rPr>
              <a:t>and</a:t>
            </a:r>
            <a:r>
              <a:rPr lang="tr-TR" sz="2800" smtClean="0">
                <a:latin typeface="Calibri" pitchFamily="34" charset="0"/>
              </a:rPr>
              <a:t> kapısı) girişlerinin ve çıkışlarının devre içinde nasıl bağlanacağı tanımlanır.</a:t>
            </a:r>
          </a:p>
          <a:p>
            <a:pPr eaLnBrk="1" hangingPunct="1"/>
            <a:r>
              <a:rPr lang="tr-TR" sz="2800" smtClean="0">
                <a:latin typeface="Calibri" pitchFamily="34" charset="0"/>
              </a:rPr>
              <a:t>İşaretlerin devre içinde nasıl akacağı tanımlanır.</a:t>
            </a:r>
          </a:p>
          <a:p>
            <a:pPr eaLnBrk="1" hangingPunct="1"/>
            <a:r>
              <a:rPr lang="tr-TR" sz="2800" smtClean="0">
                <a:latin typeface="Calibri" pitchFamily="34" charset="0"/>
              </a:rPr>
              <a:t>Çıkışların Boole fonksiyonu ifadelerine ihtiyaç vardır. </a:t>
            </a:r>
          </a:p>
          <a:p>
            <a:pPr eaLnBrk="1" hangingPunct="1">
              <a:buFontTx/>
              <a:buNone/>
            </a:pPr>
            <a:endParaRPr lang="tr-TR"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tr-TR" smtClean="0"/>
              <a:t>Veri Akışı Tanımlama Örneği 1</a:t>
            </a:r>
          </a:p>
        </p:txBody>
      </p:sp>
      <p:pic>
        <p:nvPicPr>
          <p:cNvPr id="39938" name="Picture 4" descr="sr_ltch1"/>
          <p:cNvPicPr>
            <a:picLocks noGrp="1" noChangeAspect="1" noChangeArrowheads="1"/>
          </p:cNvPicPr>
          <p:nvPr>
            <p:ph type="body" idx="1"/>
          </p:nvPr>
        </p:nvPicPr>
        <p:blipFill>
          <a:blip r:embed="rId3" cstate="print"/>
          <a:srcRect/>
          <a:stretch>
            <a:fillRect/>
          </a:stretch>
        </p:blipFill>
        <p:spPr>
          <a:xfrm>
            <a:off x="755650" y="2492375"/>
            <a:ext cx="4572000" cy="1828800"/>
          </a:xfrm>
        </p:spPr>
      </p:pic>
      <p:sp>
        <p:nvSpPr>
          <p:cNvPr id="39939" name="Rectangle 5"/>
          <p:cNvSpPr>
            <a:spLocks noChangeArrowheads="1"/>
          </p:cNvSpPr>
          <p:nvPr/>
        </p:nvSpPr>
        <p:spPr bwMode="auto">
          <a:xfrm>
            <a:off x="4643438" y="1844675"/>
            <a:ext cx="3671887" cy="3743325"/>
          </a:xfrm>
          <a:prstGeom prst="rect">
            <a:avLst/>
          </a:prstGeom>
          <a:noFill/>
          <a:ln w="9525">
            <a:noFill/>
            <a:miter lim="800000"/>
            <a:headEnd/>
            <a:tailEnd/>
          </a:ln>
        </p:spPr>
        <p:txBody>
          <a:bodyPr anchor="ctr">
            <a:spAutoFit/>
          </a:bodyPr>
          <a:lstStyle/>
          <a:p>
            <a:r>
              <a:rPr lang="tr-TR" sz="2400" b="1"/>
              <a:t>entity</a:t>
            </a:r>
            <a:r>
              <a:rPr lang="tr-TR" sz="2400"/>
              <a:t> latch </a:t>
            </a:r>
            <a:r>
              <a:rPr lang="tr-TR" sz="2400" b="1"/>
              <a:t>is</a:t>
            </a:r>
          </a:p>
          <a:p>
            <a:r>
              <a:rPr lang="tr-TR" sz="2400" b="1"/>
              <a:t>  port</a:t>
            </a:r>
            <a:r>
              <a:rPr lang="tr-TR" sz="2400"/>
              <a:t> (s,r : </a:t>
            </a:r>
            <a:r>
              <a:rPr lang="tr-TR" sz="2400" b="1"/>
              <a:t>in bit</a:t>
            </a:r>
            <a:r>
              <a:rPr lang="tr-TR" sz="2400"/>
              <a:t>; q,nq : </a:t>
            </a:r>
            <a:r>
              <a:rPr lang="tr-TR" sz="2400" b="1"/>
              <a:t>inout bit</a:t>
            </a:r>
            <a:r>
              <a:rPr lang="tr-TR" sz="2400"/>
              <a:t>);</a:t>
            </a:r>
          </a:p>
          <a:p>
            <a:r>
              <a:rPr lang="tr-TR" sz="2400" b="1"/>
              <a:t>end</a:t>
            </a:r>
            <a:r>
              <a:rPr lang="tr-TR" sz="2400"/>
              <a:t> latch;</a:t>
            </a:r>
          </a:p>
          <a:p>
            <a:r>
              <a:rPr lang="tr-TR" sz="2400" b="1"/>
              <a:t>architecture</a:t>
            </a:r>
            <a:r>
              <a:rPr lang="tr-TR" sz="2400"/>
              <a:t> dataflow </a:t>
            </a:r>
            <a:r>
              <a:rPr lang="tr-TR" sz="2400" b="1"/>
              <a:t>of</a:t>
            </a:r>
            <a:r>
              <a:rPr lang="tr-TR" sz="2400"/>
              <a:t> latch </a:t>
            </a:r>
            <a:r>
              <a:rPr lang="tr-TR" sz="2400" b="1"/>
              <a:t>is</a:t>
            </a:r>
          </a:p>
          <a:p>
            <a:r>
              <a:rPr lang="tr-TR" sz="2400" b="1"/>
              <a:t>begin</a:t>
            </a:r>
          </a:p>
          <a:p>
            <a:r>
              <a:rPr lang="tr-TR" sz="2400"/>
              <a:t>  q&lt;=r </a:t>
            </a:r>
            <a:r>
              <a:rPr lang="tr-TR" sz="2400" b="1"/>
              <a:t>nor</a:t>
            </a:r>
            <a:r>
              <a:rPr lang="tr-TR" sz="2400"/>
              <a:t> nq;</a:t>
            </a:r>
          </a:p>
          <a:p>
            <a:r>
              <a:rPr lang="tr-TR" sz="2400"/>
              <a:t>  nq&lt;=s </a:t>
            </a:r>
            <a:r>
              <a:rPr lang="tr-TR" sz="2400" b="1"/>
              <a:t>nor</a:t>
            </a:r>
            <a:r>
              <a:rPr lang="tr-TR" sz="2400"/>
              <a:t> q;</a:t>
            </a:r>
          </a:p>
          <a:p>
            <a:r>
              <a:rPr lang="tr-TR" sz="2400" b="1"/>
              <a:t>end</a:t>
            </a:r>
            <a:r>
              <a:rPr lang="tr-TR" sz="2400"/>
              <a:t> dataflow;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tr-TR" sz="3200" smtClean="0"/>
              <a:t>Sayıları</a:t>
            </a:r>
            <a:r>
              <a:rPr lang="tr-TR" sz="3200" b="1" smtClean="0"/>
              <a:t> </a:t>
            </a:r>
            <a:r>
              <a:rPr lang="tr-TR" sz="3200" smtClean="0"/>
              <a:t>BCD'den Decimal'e çeviren decoder tasarımı (Örnek 2)</a:t>
            </a:r>
          </a:p>
        </p:txBody>
      </p:sp>
      <p:grpSp>
        <p:nvGrpSpPr>
          <p:cNvPr id="41986" name="Group 4"/>
          <p:cNvGrpSpPr>
            <a:grpSpLocks/>
          </p:cNvGrpSpPr>
          <p:nvPr/>
        </p:nvGrpSpPr>
        <p:grpSpPr bwMode="auto">
          <a:xfrm>
            <a:off x="611188" y="2492375"/>
            <a:ext cx="2879725" cy="2160588"/>
            <a:chOff x="618" y="1633"/>
            <a:chExt cx="3337" cy="2451"/>
          </a:xfrm>
        </p:grpSpPr>
        <p:sp>
          <p:nvSpPr>
            <p:cNvPr id="41988" name="Line 5"/>
            <p:cNvSpPr>
              <a:spLocks noChangeShapeType="1"/>
            </p:cNvSpPr>
            <p:nvPr/>
          </p:nvSpPr>
          <p:spPr bwMode="auto">
            <a:xfrm flipH="1">
              <a:off x="2653" y="1711"/>
              <a:ext cx="1" cy="2235"/>
            </a:xfrm>
            <a:prstGeom prst="line">
              <a:avLst/>
            </a:prstGeom>
            <a:noFill/>
            <a:ln w="9525">
              <a:solidFill>
                <a:srgbClr val="000000"/>
              </a:solidFill>
              <a:round/>
              <a:headEnd/>
              <a:tailEnd/>
            </a:ln>
          </p:spPr>
          <p:txBody>
            <a:bodyPr/>
            <a:lstStyle/>
            <a:p>
              <a:endParaRPr lang="tr-TR"/>
            </a:p>
          </p:txBody>
        </p:sp>
        <p:sp>
          <p:nvSpPr>
            <p:cNvPr id="41989" name="Line 6"/>
            <p:cNvSpPr>
              <a:spLocks noChangeShapeType="1"/>
            </p:cNvSpPr>
            <p:nvPr/>
          </p:nvSpPr>
          <p:spPr bwMode="auto">
            <a:xfrm flipH="1">
              <a:off x="1898" y="1988"/>
              <a:ext cx="1" cy="1681"/>
            </a:xfrm>
            <a:prstGeom prst="line">
              <a:avLst/>
            </a:prstGeom>
            <a:noFill/>
            <a:ln w="9525">
              <a:solidFill>
                <a:srgbClr val="000000"/>
              </a:solidFill>
              <a:round/>
              <a:headEnd/>
              <a:tailEnd/>
            </a:ln>
          </p:spPr>
          <p:txBody>
            <a:bodyPr/>
            <a:lstStyle/>
            <a:p>
              <a:endParaRPr lang="tr-TR"/>
            </a:p>
          </p:txBody>
        </p:sp>
        <p:sp>
          <p:nvSpPr>
            <p:cNvPr id="41990" name="Line 7"/>
            <p:cNvSpPr>
              <a:spLocks noChangeShapeType="1"/>
            </p:cNvSpPr>
            <p:nvPr/>
          </p:nvSpPr>
          <p:spPr bwMode="auto">
            <a:xfrm flipH="1">
              <a:off x="1890" y="1701"/>
              <a:ext cx="766" cy="293"/>
            </a:xfrm>
            <a:prstGeom prst="line">
              <a:avLst/>
            </a:prstGeom>
            <a:noFill/>
            <a:ln w="9525">
              <a:solidFill>
                <a:srgbClr val="000000"/>
              </a:solidFill>
              <a:round/>
              <a:headEnd/>
              <a:tailEnd/>
            </a:ln>
          </p:spPr>
          <p:txBody>
            <a:bodyPr/>
            <a:lstStyle/>
            <a:p>
              <a:endParaRPr lang="tr-TR"/>
            </a:p>
          </p:txBody>
        </p:sp>
        <p:sp>
          <p:nvSpPr>
            <p:cNvPr id="41991" name="Line 8"/>
            <p:cNvSpPr>
              <a:spLocks noChangeShapeType="1"/>
            </p:cNvSpPr>
            <p:nvPr/>
          </p:nvSpPr>
          <p:spPr bwMode="auto">
            <a:xfrm>
              <a:off x="1890" y="3662"/>
              <a:ext cx="766" cy="293"/>
            </a:xfrm>
            <a:prstGeom prst="line">
              <a:avLst/>
            </a:prstGeom>
            <a:noFill/>
            <a:ln w="9525">
              <a:solidFill>
                <a:srgbClr val="000000"/>
              </a:solidFill>
              <a:round/>
              <a:headEnd/>
              <a:tailEnd/>
            </a:ln>
          </p:spPr>
          <p:txBody>
            <a:bodyPr/>
            <a:lstStyle/>
            <a:p>
              <a:endParaRPr lang="tr-TR"/>
            </a:p>
          </p:txBody>
        </p:sp>
        <p:sp>
          <p:nvSpPr>
            <p:cNvPr id="41992" name="Line 9"/>
            <p:cNvSpPr>
              <a:spLocks noChangeShapeType="1"/>
            </p:cNvSpPr>
            <p:nvPr/>
          </p:nvSpPr>
          <p:spPr bwMode="auto">
            <a:xfrm>
              <a:off x="2656" y="3802"/>
              <a:ext cx="539" cy="0"/>
            </a:xfrm>
            <a:prstGeom prst="line">
              <a:avLst/>
            </a:prstGeom>
            <a:noFill/>
            <a:ln w="9525">
              <a:solidFill>
                <a:srgbClr val="000000"/>
              </a:solidFill>
              <a:round/>
              <a:headEnd/>
              <a:tailEnd/>
            </a:ln>
          </p:spPr>
          <p:txBody>
            <a:bodyPr/>
            <a:lstStyle/>
            <a:p>
              <a:endParaRPr lang="tr-TR"/>
            </a:p>
          </p:txBody>
        </p:sp>
        <p:sp>
          <p:nvSpPr>
            <p:cNvPr id="41993" name="Line 10"/>
            <p:cNvSpPr>
              <a:spLocks noChangeShapeType="1"/>
            </p:cNvSpPr>
            <p:nvPr/>
          </p:nvSpPr>
          <p:spPr bwMode="auto">
            <a:xfrm>
              <a:off x="2656" y="3525"/>
              <a:ext cx="539" cy="0"/>
            </a:xfrm>
            <a:prstGeom prst="line">
              <a:avLst/>
            </a:prstGeom>
            <a:noFill/>
            <a:ln w="9525">
              <a:solidFill>
                <a:srgbClr val="000000"/>
              </a:solidFill>
              <a:round/>
              <a:headEnd/>
              <a:tailEnd/>
            </a:ln>
          </p:spPr>
          <p:txBody>
            <a:bodyPr/>
            <a:lstStyle/>
            <a:p>
              <a:endParaRPr lang="tr-TR"/>
            </a:p>
          </p:txBody>
        </p:sp>
        <p:sp>
          <p:nvSpPr>
            <p:cNvPr id="41994" name="Line 11"/>
            <p:cNvSpPr>
              <a:spLocks noChangeShapeType="1"/>
            </p:cNvSpPr>
            <p:nvPr/>
          </p:nvSpPr>
          <p:spPr bwMode="auto">
            <a:xfrm>
              <a:off x="2656" y="3525"/>
              <a:ext cx="539" cy="0"/>
            </a:xfrm>
            <a:prstGeom prst="line">
              <a:avLst/>
            </a:prstGeom>
            <a:noFill/>
            <a:ln w="9525">
              <a:solidFill>
                <a:srgbClr val="000000"/>
              </a:solidFill>
              <a:round/>
              <a:headEnd/>
              <a:tailEnd/>
            </a:ln>
          </p:spPr>
          <p:txBody>
            <a:bodyPr/>
            <a:lstStyle/>
            <a:p>
              <a:endParaRPr lang="tr-TR"/>
            </a:p>
          </p:txBody>
        </p:sp>
        <p:sp>
          <p:nvSpPr>
            <p:cNvPr id="41995" name="Line 12"/>
            <p:cNvSpPr>
              <a:spLocks noChangeShapeType="1"/>
            </p:cNvSpPr>
            <p:nvPr/>
          </p:nvSpPr>
          <p:spPr bwMode="auto">
            <a:xfrm>
              <a:off x="2656" y="3248"/>
              <a:ext cx="539" cy="1"/>
            </a:xfrm>
            <a:prstGeom prst="line">
              <a:avLst/>
            </a:prstGeom>
            <a:noFill/>
            <a:ln w="9525">
              <a:solidFill>
                <a:srgbClr val="000000"/>
              </a:solidFill>
              <a:round/>
              <a:headEnd/>
              <a:tailEnd/>
            </a:ln>
          </p:spPr>
          <p:txBody>
            <a:bodyPr/>
            <a:lstStyle/>
            <a:p>
              <a:endParaRPr lang="tr-TR"/>
            </a:p>
          </p:txBody>
        </p:sp>
        <p:sp>
          <p:nvSpPr>
            <p:cNvPr id="41996" name="Line 13"/>
            <p:cNvSpPr>
              <a:spLocks noChangeShapeType="1"/>
            </p:cNvSpPr>
            <p:nvPr/>
          </p:nvSpPr>
          <p:spPr bwMode="auto">
            <a:xfrm>
              <a:off x="2656" y="2694"/>
              <a:ext cx="539" cy="1"/>
            </a:xfrm>
            <a:prstGeom prst="line">
              <a:avLst/>
            </a:prstGeom>
            <a:noFill/>
            <a:ln w="9525">
              <a:solidFill>
                <a:srgbClr val="000000"/>
              </a:solidFill>
              <a:round/>
              <a:headEnd/>
              <a:tailEnd/>
            </a:ln>
          </p:spPr>
          <p:txBody>
            <a:bodyPr/>
            <a:lstStyle/>
            <a:p>
              <a:endParaRPr lang="tr-TR"/>
            </a:p>
          </p:txBody>
        </p:sp>
        <p:sp>
          <p:nvSpPr>
            <p:cNvPr id="41997" name="Line 14"/>
            <p:cNvSpPr>
              <a:spLocks noChangeShapeType="1"/>
            </p:cNvSpPr>
            <p:nvPr/>
          </p:nvSpPr>
          <p:spPr bwMode="auto">
            <a:xfrm>
              <a:off x="2656" y="2971"/>
              <a:ext cx="539" cy="0"/>
            </a:xfrm>
            <a:prstGeom prst="line">
              <a:avLst/>
            </a:prstGeom>
            <a:noFill/>
            <a:ln w="9525">
              <a:solidFill>
                <a:srgbClr val="000000"/>
              </a:solidFill>
              <a:round/>
              <a:headEnd/>
              <a:tailEnd/>
            </a:ln>
          </p:spPr>
          <p:txBody>
            <a:bodyPr/>
            <a:lstStyle/>
            <a:p>
              <a:endParaRPr lang="tr-TR"/>
            </a:p>
          </p:txBody>
        </p:sp>
        <p:sp>
          <p:nvSpPr>
            <p:cNvPr id="41998" name="Line 15"/>
            <p:cNvSpPr>
              <a:spLocks noChangeShapeType="1"/>
            </p:cNvSpPr>
            <p:nvPr/>
          </p:nvSpPr>
          <p:spPr bwMode="auto">
            <a:xfrm>
              <a:off x="2656" y="2417"/>
              <a:ext cx="539" cy="1"/>
            </a:xfrm>
            <a:prstGeom prst="line">
              <a:avLst/>
            </a:prstGeom>
            <a:noFill/>
            <a:ln w="9525">
              <a:solidFill>
                <a:srgbClr val="000000"/>
              </a:solidFill>
              <a:round/>
              <a:headEnd/>
              <a:tailEnd/>
            </a:ln>
          </p:spPr>
          <p:txBody>
            <a:bodyPr/>
            <a:lstStyle/>
            <a:p>
              <a:endParaRPr lang="tr-TR"/>
            </a:p>
          </p:txBody>
        </p:sp>
        <p:sp>
          <p:nvSpPr>
            <p:cNvPr id="41999" name="Line 16"/>
            <p:cNvSpPr>
              <a:spLocks noChangeShapeType="1"/>
            </p:cNvSpPr>
            <p:nvPr/>
          </p:nvSpPr>
          <p:spPr bwMode="auto">
            <a:xfrm>
              <a:off x="2656" y="1863"/>
              <a:ext cx="539" cy="1"/>
            </a:xfrm>
            <a:prstGeom prst="line">
              <a:avLst/>
            </a:prstGeom>
            <a:noFill/>
            <a:ln w="9525">
              <a:solidFill>
                <a:srgbClr val="000000"/>
              </a:solidFill>
              <a:round/>
              <a:headEnd/>
              <a:tailEnd/>
            </a:ln>
          </p:spPr>
          <p:txBody>
            <a:bodyPr/>
            <a:lstStyle/>
            <a:p>
              <a:endParaRPr lang="tr-TR"/>
            </a:p>
          </p:txBody>
        </p:sp>
        <p:sp>
          <p:nvSpPr>
            <p:cNvPr id="42000" name="Line 17"/>
            <p:cNvSpPr>
              <a:spLocks noChangeShapeType="1"/>
            </p:cNvSpPr>
            <p:nvPr/>
          </p:nvSpPr>
          <p:spPr bwMode="auto">
            <a:xfrm>
              <a:off x="2656" y="2140"/>
              <a:ext cx="539" cy="0"/>
            </a:xfrm>
            <a:prstGeom prst="line">
              <a:avLst/>
            </a:prstGeom>
            <a:noFill/>
            <a:ln w="9525">
              <a:solidFill>
                <a:srgbClr val="000000"/>
              </a:solidFill>
              <a:round/>
              <a:headEnd/>
              <a:tailEnd/>
            </a:ln>
          </p:spPr>
          <p:txBody>
            <a:bodyPr/>
            <a:lstStyle/>
            <a:p>
              <a:endParaRPr lang="tr-TR"/>
            </a:p>
          </p:txBody>
        </p:sp>
        <p:sp>
          <p:nvSpPr>
            <p:cNvPr id="42001" name="Line 18"/>
            <p:cNvSpPr>
              <a:spLocks noChangeShapeType="1"/>
            </p:cNvSpPr>
            <p:nvPr/>
          </p:nvSpPr>
          <p:spPr bwMode="auto">
            <a:xfrm>
              <a:off x="1154" y="2176"/>
              <a:ext cx="737" cy="1"/>
            </a:xfrm>
            <a:prstGeom prst="line">
              <a:avLst/>
            </a:prstGeom>
            <a:noFill/>
            <a:ln w="9525">
              <a:solidFill>
                <a:srgbClr val="000000"/>
              </a:solidFill>
              <a:round/>
              <a:headEnd/>
              <a:tailEnd/>
            </a:ln>
          </p:spPr>
          <p:txBody>
            <a:bodyPr/>
            <a:lstStyle/>
            <a:p>
              <a:endParaRPr lang="tr-TR"/>
            </a:p>
          </p:txBody>
        </p:sp>
        <p:sp>
          <p:nvSpPr>
            <p:cNvPr id="42002" name="Line 19"/>
            <p:cNvSpPr>
              <a:spLocks noChangeShapeType="1"/>
            </p:cNvSpPr>
            <p:nvPr/>
          </p:nvSpPr>
          <p:spPr bwMode="auto">
            <a:xfrm>
              <a:off x="1154" y="2502"/>
              <a:ext cx="737" cy="0"/>
            </a:xfrm>
            <a:prstGeom prst="line">
              <a:avLst/>
            </a:prstGeom>
            <a:noFill/>
            <a:ln w="9525">
              <a:solidFill>
                <a:srgbClr val="000000"/>
              </a:solidFill>
              <a:round/>
              <a:headEnd/>
              <a:tailEnd/>
            </a:ln>
          </p:spPr>
          <p:txBody>
            <a:bodyPr/>
            <a:lstStyle/>
            <a:p>
              <a:endParaRPr lang="tr-TR"/>
            </a:p>
          </p:txBody>
        </p:sp>
        <p:sp>
          <p:nvSpPr>
            <p:cNvPr id="42003" name="Line 20"/>
            <p:cNvSpPr>
              <a:spLocks noChangeShapeType="1"/>
            </p:cNvSpPr>
            <p:nvPr/>
          </p:nvSpPr>
          <p:spPr bwMode="auto">
            <a:xfrm>
              <a:off x="1168" y="3294"/>
              <a:ext cx="737" cy="0"/>
            </a:xfrm>
            <a:prstGeom prst="line">
              <a:avLst/>
            </a:prstGeom>
            <a:noFill/>
            <a:ln w="9525">
              <a:solidFill>
                <a:srgbClr val="000000"/>
              </a:solidFill>
              <a:round/>
              <a:headEnd/>
              <a:tailEnd/>
            </a:ln>
          </p:spPr>
          <p:txBody>
            <a:bodyPr/>
            <a:lstStyle/>
            <a:p>
              <a:endParaRPr lang="tr-TR"/>
            </a:p>
          </p:txBody>
        </p:sp>
        <p:sp>
          <p:nvSpPr>
            <p:cNvPr id="42004" name="Rectangle 21"/>
            <p:cNvSpPr>
              <a:spLocks noChangeArrowheads="1"/>
            </p:cNvSpPr>
            <p:nvPr/>
          </p:nvSpPr>
          <p:spPr bwMode="auto">
            <a:xfrm>
              <a:off x="619" y="1962"/>
              <a:ext cx="470" cy="298"/>
            </a:xfrm>
            <a:prstGeom prst="rect">
              <a:avLst/>
            </a:prstGeom>
            <a:noFill/>
            <a:ln w="0">
              <a:noFill/>
              <a:miter lim="800000"/>
              <a:headEnd/>
              <a:tailEnd/>
            </a:ln>
          </p:spPr>
          <p:txBody>
            <a:bodyPr lIns="0" tIns="0" rIns="0" bIns="0"/>
            <a:lstStyle/>
            <a:p>
              <a:r>
                <a:rPr lang="tr-TR" altLang="zh-CN" sz="1200">
                  <a:latin typeface="Times New Roman" pitchFamily="18" charset="0"/>
                  <a:ea typeface="SimSun" pitchFamily="2" charset="-122"/>
                </a:rPr>
                <a:t>A(0)</a:t>
              </a:r>
              <a:endParaRPr lang="tr-TR"/>
            </a:p>
          </p:txBody>
        </p:sp>
        <p:sp>
          <p:nvSpPr>
            <p:cNvPr id="42005" name="Rectangle 22"/>
            <p:cNvSpPr>
              <a:spLocks noChangeArrowheads="1"/>
            </p:cNvSpPr>
            <p:nvPr/>
          </p:nvSpPr>
          <p:spPr bwMode="auto">
            <a:xfrm>
              <a:off x="618" y="2365"/>
              <a:ext cx="470" cy="298"/>
            </a:xfrm>
            <a:prstGeom prst="rect">
              <a:avLst/>
            </a:prstGeom>
            <a:noFill/>
            <a:ln w="0">
              <a:noFill/>
              <a:miter lim="800000"/>
              <a:headEnd/>
              <a:tailEnd/>
            </a:ln>
          </p:spPr>
          <p:txBody>
            <a:bodyPr lIns="0" tIns="0" rIns="0" bIns="0"/>
            <a:lstStyle/>
            <a:p>
              <a:r>
                <a:rPr lang="tr-TR" altLang="zh-CN" sz="1200">
                  <a:latin typeface="Times New Roman" pitchFamily="18" charset="0"/>
                  <a:ea typeface="SimSun" pitchFamily="2" charset="-122"/>
                </a:rPr>
                <a:t>A(1)</a:t>
              </a:r>
              <a:endParaRPr lang="tr-TR"/>
            </a:p>
          </p:txBody>
        </p:sp>
        <p:sp>
          <p:nvSpPr>
            <p:cNvPr id="42006" name="Rectangle 23"/>
            <p:cNvSpPr>
              <a:spLocks noChangeArrowheads="1"/>
            </p:cNvSpPr>
            <p:nvPr/>
          </p:nvSpPr>
          <p:spPr bwMode="auto">
            <a:xfrm>
              <a:off x="672" y="2795"/>
              <a:ext cx="470" cy="298"/>
            </a:xfrm>
            <a:prstGeom prst="rect">
              <a:avLst/>
            </a:prstGeom>
            <a:noFill/>
            <a:ln w="0">
              <a:noFill/>
              <a:miter lim="800000"/>
              <a:headEnd/>
              <a:tailEnd/>
            </a:ln>
          </p:spPr>
          <p:txBody>
            <a:bodyPr lIns="0" tIns="0" rIns="0" bIns="0"/>
            <a:lstStyle/>
            <a:p>
              <a:r>
                <a:rPr lang="tr-TR" altLang="zh-CN" sz="1200">
                  <a:latin typeface="Times New Roman" pitchFamily="18" charset="0"/>
                  <a:ea typeface="SimSun" pitchFamily="2" charset="-122"/>
                </a:rPr>
                <a:t>A(2)</a:t>
              </a:r>
              <a:endParaRPr lang="tr-TR"/>
            </a:p>
          </p:txBody>
        </p:sp>
        <p:sp>
          <p:nvSpPr>
            <p:cNvPr id="42007" name="Line 24"/>
            <p:cNvSpPr>
              <a:spLocks noChangeShapeType="1"/>
            </p:cNvSpPr>
            <p:nvPr/>
          </p:nvSpPr>
          <p:spPr bwMode="auto">
            <a:xfrm>
              <a:off x="1163" y="2923"/>
              <a:ext cx="737" cy="0"/>
            </a:xfrm>
            <a:prstGeom prst="line">
              <a:avLst/>
            </a:prstGeom>
            <a:noFill/>
            <a:ln w="9525">
              <a:solidFill>
                <a:srgbClr val="000000"/>
              </a:solidFill>
              <a:round/>
              <a:headEnd/>
              <a:tailEnd/>
            </a:ln>
          </p:spPr>
          <p:txBody>
            <a:bodyPr/>
            <a:lstStyle/>
            <a:p>
              <a:endParaRPr lang="tr-TR"/>
            </a:p>
          </p:txBody>
        </p:sp>
        <p:sp>
          <p:nvSpPr>
            <p:cNvPr id="42008" name="Rectangle 25"/>
            <p:cNvSpPr>
              <a:spLocks noChangeArrowheads="1"/>
            </p:cNvSpPr>
            <p:nvPr/>
          </p:nvSpPr>
          <p:spPr bwMode="auto">
            <a:xfrm>
              <a:off x="640" y="3228"/>
              <a:ext cx="470" cy="298"/>
            </a:xfrm>
            <a:prstGeom prst="rect">
              <a:avLst/>
            </a:prstGeom>
            <a:noFill/>
            <a:ln w="0">
              <a:noFill/>
              <a:miter lim="800000"/>
              <a:headEnd/>
              <a:tailEnd/>
            </a:ln>
          </p:spPr>
          <p:txBody>
            <a:bodyPr lIns="0" tIns="0" rIns="0" bIns="0"/>
            <a:lstStyle/>
            <a:p>
              <a:r>
                <a:rPr lang="tr-TR" altLang="zh-CN" sz="1200">
                  <a:latin typeface="Times New Roman" pitchFamily="18" charset="0"/>
                  <a:ea typeface="SimSun" pitchFamily="2" charset="-122"/>
                </a:rPr>
                <a:t>A(3)</a:t>
              </a:r>
              <a:endParaRPr lang="tr-TR"/>
            </a:p>
          </p:txBody>
        </p:sp>
        <p:sp>
          <p:nvSpPr>
            <p:cNvPr id="42009" name="Text Box 26"/>
            <p:cNvSpPr txBox="1">
              <a:spLocks noChangeArrowheads="1"/>
            </p:cNvSpPr>
            <p:nvPr/>
          </p:nvSpPr>
          <p:spPr bwMode="auto">
            <a:xfrm>
              <a:off x="3099" y="1633"/>
              <a:ext cx="823" cy="502"/>
            </a:xfrm>
            <a:prstGeom prst="rect">
              <a:avLst/>
            </a:prstGeom>
            <a:noFill/>
            <a:ln w="9525">
              <a:noFill/>
              <a:miter lim="800000"/>
              <a:headEnd/>
              <a:tailEnd/>
            </a:ln>
          </p:spPr>
          <p:txBody>
            <a:bodyPr/>
            <a:lstStyle/>
            <a:p>
              <a:r>
                <a:rPr lang="tr-TR" altLang="zh-CN" sz="1200">
                  <a:latin typeface="Times New Roman" pitchFamily="18" charset="0"/>
                  <a:ea typeface="SimSun" pitchFamily="2" charset="-122"/>
                </a:rPr>
                <a:t>X(0)</a:t>
              </a:r>
              <a:endParaRPr lang="tr-TR"/>
            </a:p>
          </p:txBody>
        </p:sp>
        <p:sp>
          <p:nvSpPr>
            <p:cNvPr id="42010" name="Text Box 27"/>
            <p:cNvSpPr txBox="1">
              <a:spLocks noChangeArrowheads="1"/>
            </p:cNvSpPr>
            <p:nvPr/>
          </p:nvSpPr>
          <p:spPr bwMode="auto">
            <a:xfrm>
              <a:off x="3120" y="2413"/>
              <a:ext cx="823" cy="502"/>
            </a:xfrm>
            <a:prstGeom prst="rect">
              <a:avLst/>
            </a:prstGeom>
            <a:noFill/>
            <a:ln w="9525">
              <a:noFill/>
              <a:miter lim="800000"/>
              <a:headEnd/>
              <a:tailEnd/>
            </a:ln>
          </p:spPr>
          <p:txBody>
            <a:bodyPr/>
            <a:lstStyle/>
            <a:p>
              <a:r>
                <a:rPr lang="tr-TR" altLang="zh-CN" sz="1200">
                  <a:latin typeface="Times New Roman" pitchFamily="18" charset="0"/>
                  <a:ea typeface="SimSun" pitchFamily="2" charset="-122"/>
                </a:rPr>
                <a:t>X(3)</a:t>
              </a:r>
              <a:endParaRPr lang="tr-TR"/>
            </a:p>
          </p:txBody>
        </p:sp>
        <p:sp>
          <p:nvSpPr>
            <p:cNvPr id="42011" name="Text Box 28"/>
            <p:cNvSpPr txBox="1">
              <a:spLocks noChangeArrowheads="1"/>
            </p:cNvSpPr>
            <p:nvPr/>
          </p:nvSpPr>
          <p:spPr bwMode="auto">
            <a:xfrm>
              <a:off x="3103" y="2138"/>
              <a:ext cx="823" cy="502"/>
            </a:xfrm>
            <a:prstGeom prst="rect">
              <a:avLst/>
            </a:prstGeom>
            <a:noFill/>
            <a:ln w="9525">
              <a:noFill/>
              <a:miter lim="800000"/>
              <a:headEnd/>
              <a:tailEnd/>
            </a:ln>
          </p:spPr>
          <p:txBody>
            <a:bodyPr/>
            <a:lstStyle/>
            <a:p>
              <a:r>
                <a:rPr lang="tr-TR" altLang="zh-CN" sz="1200">
                  <a:latin typeface="Times New Roman" pitchFamily="18" charset="0"/>
                  <a:ea typeface="SimSun" pitchFamily="2" charset="-122"/>
                </a:rPr>
                <a:t>X(2)</a:t>
              </a:r>
              <a:endParaRPr lang="tr-TR"/>
            </a:p>
          </p:txBody>
        </p:sp>
        <p:sp>
          <p:nvSpPr>
            <p:cNvPr id="42012" name="Text Box 29"/>
            <p:cNvSpPr txBox="1">
              <a:spLocks noChangeArrowheads="1"/>
            </p:cNvSpPr>
            <p:nvPr/>
          </p:nvSpPr>
          <p:spPr bwMode="auto">
            <a:xfrm>
              <a:off x="3072" y="1890"/>
              <a:ext cx="823" cy="502"/>
            </a:xfrm>
            <a:prstGeom prst="rect">
              <a:avLst/>
            </a:prstGeom>
            <a:noFill/>
            <a:ln w="9525">
              <a:noFill/>
              <a:miter lim="800000"/>
              <a:headEnd/>
              <a:tailEnd/>
            </a:ln>
          </p:spPr>
          <p:txBody>
            <a:bodyPr/>
            <a:lstStyle/>
            <a:p>
              <a:r>
                <a:rPr lang="tr-TR" altLang="zh-CN" sz="1200">
                  <a:latin typeface="Times New Roman" pitchFamily="18" charset="0"/>
                  <a:ea typeface="SimSun" pitchFamily="2" charset="-122"/>
                </a:rPr>
                <a:t>X(1)</a:t>
              </a:r>
              <a:endParaRPr lang="tr-TR"/>
            </a:p>
          </p:txBody>
        </p:sp>
        <p:sp>
          <p:nvSpPr>
            <p:cNvPr id="42013" name="Text Box 30"/>
            <p:cNvSpPr txBox="1">
              <a:spLocks noChangeArrowheads="1"/>
            </p:cNvSpPr>
            <p:nvPr/>
          </p:nvSpPr>
          <p:spPr bwMode="auto">
            <a:xfrm>
              <a:off x="3132" y="3582"/>
              <a:ext cx="823" cy="502"/>
            </a:xfrm>
            <a:prstGeom prst="rect">
              <a:avLst/>
            </a:prstGeom>
            <a:noFill/>
            <a:ln w="9525">
              <a:noFill/>
              <a:miter lim="800000"/>
              <a:headEnd/>
              <a:tailEnd/>
            </a:ln>
          </p:spPr>
          <p:txBody>
            <a:bodyPr/>
            <a:lstStyle/>
            <a:p>
              <a:r>
                <a:rPr lang="tr-TR" altLang="zh-CN" sz="1200">
                  <a:latin typeface="Times New Roman" pitchFamily="18" charset="0"/>
                  <a:ea typeface="SimSun" pitchFamily="2" charset="-122"/>
                </a:rPr>
                <a:t>X(9)</a:t>
              </a:r>
              <a:endParaRPr lang="tr-TR"/>
            </a:p>
          </p:txBody>
        </p:sp>
        <p:sp>
          <p:nvSpPr>
            <p:cNvPr id="42014" name="Text Box 31"/>
            <p:cNvSpPr txBox="1">
              <a:spLocks noChangeArrowheads="1"/>
            </p:cNvSpPr>
            <p:nvPr/>
          </p:nvSpPr>
          <p:spPr bwMode="auto">
            <a:xfrm>
              <a:off x="3241" y="2649"/>
              <a:ext cx="527" cy="1157"/>
            </a:xfrm>
            <a:prstGeom prst="rect">
              <a:avLst/>
            </a:prstGeom>
            <a:noFill/>
            <a:ln w="9525">
              <a:noFill/>
              <a:miter lim="800000"/>
              <a:headEnd/>
              <a:tailEnd/>
            </a:ln>
          </p:spPr>
          <p:txBody>
            <a:bodyPr/>
            <a:lstStyle/>
            <a:p>
              <a:r>
                <a:rPr lang="tr-TR" altLang="zh-CN" sz="1200" b="1">
                  <a:latin typeface="Times New Roman" pitchFamily="18" charset="0"/>
                  <a:ea typeface="SimSun" pitchFamily="2" charset="-122"/>
                </a:rPr>
                <a:t>.</a:t>
              </a:r>
            </a:p>
            <a:p>
              <a:r>
                <a:rPr lang="tr-TR" altLang="zh-CN" sz="1200" b="1">
                  <a:latin typeface="Times New Roman" pitchFamily="18" charset="0"/>
                  <a:ea typeface="SimSun" pitchFamily="2" charset="-122"/>
                </a:rPr>
                <a:t>.</a:t>
              </a:r>
            </a:p>
            <a:p>
              <a:r>
                <a:rPr lang="tr-TR" altLang="zh-CN" sz="1200" b="1">
                  <a:latin typeface="Times New Roman" pitchFamily="18" charset="0"/>
                  <a:ea typeface="SimSun" pitchFamily="2" charset="-122"/>
                </a:rPr>
                <a:t>.</a:t>
              </a:r>
            </a:p>
            <a:p>
              <a:endParaRPr lang="tr-TR"/>
            </a:p>
          </p:txBody>
        </p:sp>
      </p:grpSp>
      <p:sp>
        <p:nvSpPr>
          <p:cNvPr id="41987" name="Text Box 33"/>
          <p:cNvSpPr>
            <a:spLocks noGrp="1" noChangeArrowheads="1"/>
          </p:cNvSpPr>
          <p:nvPr>
            <p:ph type="body" idx="1"/>
          </p:nvPr>
        </p:nvSpPr>
        <p:spPr>
          <a:xfrm>
            <a:off x="3348038" y="1557338"/>
            <a:ext cx="5543550" cy="4525962"/>
          </a:xfrm>
        </p:spPr>
        <p:txBody>
          <a:bodyPr/>
          <a:lstStyle/>
          <a:p>
            <a:pPr eaLnBrk="1" hangingPunct="1">
              <a:lnSpc>
                <a:spcPct val="80000"/>
              </a:lnSpc>
              <a:buFontTx/>
              <a:buNone/>
            </a:pPr>
            <a:r>
              <a:rPr lang="tr-TR" sz="1600" b="1" smtClean="0"/>
              <a:t>entity </a:t>
            </a:r>
            <a:r>
              <a:rPr lang="tr-TR" sz="1600" smtClean="0"/>
              <a:t>decoder </a:t>
            </a:r>
            <a:r>
              <a:rPr lang="tr-TR" sz="1600" b="1" smtClean="0"/>
              <a:t>is </a:t>
            </a:r>
          </a:p>
          <a:p>
            <a:pPr eaLnBrk="1" hangingPunct="1">
              <a:lnSpc>
                <a:spcPct val="80000"/>
              </a:lnSpc>
              <a:buFontTx/>
              <a:buNone/>
            </a:pPr>
            <a:r>
              <a:rPr lang="tr-TR" sz="1600" b="1" smtClean="0"/>
              <a:t>     port</a:t>
            </a:r>
            <a:r>
              <a:rPr lang="tr-TR" sz="1600" smtClean="0"/>
              <a:t> (A: in bit-vector(0 to3); X:out bit-vector (0 to 9));</a:t>
            </a:r>
            <a:endParaRPr lang="tr-TR" sz="1600" b="1" smtClean="0"/>
          </a:p>
          <a:p>
            <a:pPr eaLnBrk="1" hangingPunct="1">
              <a:lnSpc>
                <a:spcPct val="80000"/>
              </a:lnSpc>
              <a:buFontTx/>
              <a:buNone/>
            </a:pPr>
            <a:r>
              <a:rPr lang="tr-TR" sz="1600" b="1" smtClean="0"/>
              <a:t>end </a:t>
            </a:r>
            <a:r>
              <a:rPr lang="tr-TR" sz="1600" smtClean="0"/>
              <a:t>decoder;</a:t>
            </a:r>
          </a:p>
          <a:p>
            <a:pPr eaLnBrk="1" hangingPunct="1">
              <a:lnSpc>
                <a:spcPct val="80000"/>
              </a:lnSpc>
            </a:pPr>
            <a:endParaRPr lang="tr-TR" sz="1600" b="1" smtClean="0"/>
          </a:p>
          <a:p>
            <a:pPr eaLnBrk="1" hangingPunct="1">
              <a:lnSpc>
                <a:spcPct val="80000"/>
              </a:lnSpc>
              <a:buFontTx/>
              <a:buNone/>
            </a:pPr>
            <a:r>
              <a:rPr lang="tr-TR" sz="1600" b="1" smtClean="0"/>
              <a:t>architecture </a:t>
            </a:r>
            <a:r>
              <a:rPr lang="tr-TR" sz="1600" smtClean="0"/>
              <a:t>BCD-to-decimal </a:t>
            </a:r>
            <a:r>
              <a:rPr lang="tr-TR" sz="1600" b="1" smtClean="0"/>
              <a:t>of</a:t>
            </a:r>
            <a:r>
              <a:rPr lang="tr-TR" sz="1600" smtClean="0"/>
              <a:t> decoder </a:t>
            </a:r>
            <a:r>
              <a:rPr lang="tr-TR" sz="1600" b="1" smtClean="0"/>
              <a:t>is</a:t>
            </a:r>
          </a:p>
          <a:p>
            <a:pPr eaLnBrk="1" hangingPunct="1">
              <a:lnSpc>
                <a:spcPct val="80000"/>
              </a:lnSpc>
              <a:buFontTx/>
              <a:buNone/>
            </a:pPr>
            <a:r>
              <a:rPr lang="tr-TR" sz="1600" b="1" smtClean="0"/>
              <a:t>begin</a:t>
            </a:r>
          </a:p>
          <a:p>
            <a:pPr eaLnBrk="1" hangingPunct="1">
              <a:lnSpc>
                <a:spcPct val="80000"/>
              </a:lnSpc>
              <a:buFontTx/>
              <a:buNone/>
            </a:pPr>
            <a:r>
              <a:rPr lang="tr-TR" sz="1600" smtClean="0"/>
              <a:t>    X(0)</a:t>
            </a:r>
            <a:r>
              <a:rPr lang="tr-TR" sz="1600" smtClean="0">
                <a:sym typeface="Symbol" pitchFamily="18" charset="2"/>
              </a:rPr>
              <a:t></a:t>
            </a:r>
            <a:r>
              <a:rPr lang="tr-TR" sz="1600" b="1" smtClean="0"/>
              <a:t>not</a:t>
            </a:r>
            <a:r>
              <a:rPr lang="tr-TR" sz="1600" smtClean="0"/>
              <a:t> A(3) </a:t>
            </a:r>
            <a:r>
              <a:rPr lang="tr-TR" sz="1600" b="1" smtClean="0"/>
              <a:t>and not</a:t>
            </a:r>
            <a:r>
              <a:rPr lang="tr-TR" sz="1600" smtClean="0"/>
              <a:t> A(2) </a:t>
            </a:r>
            <a:r>
              <a:rPr lang="tr-TR" sz="1600" b="1" smtClean="0"/>
              <a:t>and not </a:t>
            </a:r>
            <a:r>
              <a:rPr lang="tr-TR" sz="1600" smtClean="0"/>
              <a:t>A(1) </a:t>
            </a:r>
            <a:r>
              <a:rPr lang="tr-TR" sz="1600" b="1" smtClean="0"/>
              <a:t>and not</a:t>
            </a:r>
            <a:r>
              <a:rPr lang="tr-TR" sz="1600" smtClean="0"/>
              <a:t> A(0);</a:t>
            </a:r>
          </a:p>
          <a:p>
            <a:pPr eaLnBrk="1" hangingPunct="1">
              <a:lnSpc>
                <a:spcPct val="80000"/>
              </a:lnSpc>
              <a:buFontTx/>
              <a:buNone/>
            </a:pPr>
            <a:r>
              <a:rPr lang="tr-TR" sz="1600" smtClean="0"/>
              <a:t>    X(1)</a:t>
            </a:r>
            <a:r>
              <a:rPr lang="tr-TR" sz="1600" smtClean="0">
                <a:sym typeface="Symbol" pitchFamily="18" charset="2"/>
              </a:rPr>
              <a:t></a:t>
            </a:r>
            <a:r>
              <a:rPr lang="tr-TR" sz="1600" b="1" smtClean="0"/>
              <a:t>not</a:t>
            </a:r>
            <a:r>
              <a:rPr lang="tr-TR" sz="1600" smtClean="0"/>
              <a:t> A(3) </a:t>
            </a:r>
            <a:r>
              <a:rPr lang="tr-TR" sz="1600" b="1" smtClean="0"/>
              <a:t>and not</a:t>
            </a:r>
            <a:r>
              <a:rPr lang="tr-TR" sz="1600" smtClean="0"/>
              <a:t> A(2) </a:t>
            </a:r>
            <a:r>
              <a:rPr lang="tr-TR" sz="1600" b="1" smtClean="0"/>
              <a:t>and not </a:t>
            </a:r>
            <a:r>
              <a:rPr lang="tr-TR" sz="1600" smtClean="0"/>
              <a:t>A(1) </a:t>
            </a:r>
            <a:r>
              <a:rPr lang="tr-TR" sz="1600" b="1" smtClean="0"/>
              <a:t>and </a:t>
            </a:r>
            <a:r>
              <a:rPr lang="tr-TR" sz="1600" smtClean="0"/>
              <a:t>A(0);</a:t>
            </a:r>
          </a:p>
          <a:p>
            <a:pPr eaLnBrk="1" hangingPunct="1">
              <a:lnSpc>
                <a:spcPct val="80000"/>
              </a:lnSpc>
              <a:buFontTx/>
              <a:buNone/>
            </a:pPr>
            <a:r>
              <a:rPr lang="tr-TR" sz="1600" smtClean="0"/>
              <a:t>    X(2)</a:t>
            </a:r>
            <a:r>
              <a:rPr lang="tr-TR" sz="1600" smtClean="0">
                <a:sym typeface="Symbol" pitchFamily="18" charset="2"/>
              </a:rPr>
              <a:t></a:t>
            </a:r>
            <a:r>
              <a:rPr lang="tr-TR" sz="1600" b="1" smtClean="0"/>
              <a:t>not</a:t>
            </a:r>
            <a:r>
              <a:rPr lang="tr-TR" sz="1600" smtClean="0"/>
              <a:t> A(3) </a:t>
            </a:r>
            <a:r>
              <a:rPr lang="tr-TR" sz="1600" b="1" smtClean="0"/>
              <a:t>and not</a:t>
            </a:r>
            <a:r>
              <a:rPr lang="tr-TR" sz="1600" smtClean="0"/>
              <a:t> A(2) </a:t>
            </a:r>
            <a:r>
              <a:rPr lang="tr-TR" sz="1600" b="1" smtClean="0"/>
              <a:t>and </a:t>
            </a:r>
            <a:r>
              <a:rPr lang="tr-TR" sz="1600" smtClean="0"/>
              <a:t>A(1) </a:t>
            </a:r>
            <a:r>
              <a:rPr lang="tr-TR" sz="1600" b="1" smtClean="0"/>
              <a:t>and not</a:t>
            </a:r>
            <a:r>
              <a:rPr lang="tr-TR" sz="1600" smtClean="0"/>
              <a:t> A(0);</a:t>
            </a:r>
          </a:p>
          <a:p>
            <a:pPr eaLnBrk="1" hangingPunct="1">
              <a:lnSpc>
                <a:spcPct val="80000"/>
              </a:lnSpc>
              <a:buFontTx/>
              <a:buNone/>
            </a:pPr>
            <a:r>
              <a:rPr lang="tr-TR" sz="1600" smtClean="0"/>
              <a:t>    X(3)</a:t>
            </a:r>
            <a:r>
              <a:rPr lang="tr-TR" sz="1600" smtClean="0">
                <a:sym typeface="Symbol" pitchFamily="18" charset="2"/>
              </a:rPr>
              <a:t></a:t>
            </a:r>
            <a:r>
              <a:rPr lang="tr-TR" sz="1600" b="1" smtClean="0"/>
              <a:t>not</a:t>
            </a:r>
            <a:r>
              <a:rPr lang="tr-TR" sz="1600" smtClean="0"/>
              <a:t> A(3) </a:t>
            </a:r>
            <a:r>
              <a:rPr lang="tr-TR" sz="1600" b="1" smtClean="0"/>
              <a:t>and not</a:t>
            </a:r>
            <a:r>
              <a:rPr lang="tr-TR" sz="1600" smtClean="0"/>
              <a:t> A(2) </a:t>
            </a:r>
            <a:r>
              <a:rPr lang="tr-TR" sz="1600" b="1" smtClean="0"/>
              <a:t>and </a:t>
            </a:r>
            <a:r>
              <a:rPr lang="tr-TR" sz="1600" smtClean="0"/>
              <a:t>A(1) </a:t>
            </a:r>
            <a:r>
              <a:rPr lang="tr-TR" sz="1600" b="1" smtClean="0"/>
              <a:t>and </a:t>
            </a:r>
            <a:r>
              <a:rPr lang="tr-TR" sz="1600" smtClean="0"/>
              <a:t>A(0);</a:t>
            </a:r>
          </a:p>
          <a:p>
            <a:pPr eaLnBrk="1" hangingPunct="1">
              <a:lnSpc>
                <a:spcPct val="80000"/>
              </a:lnSpc>
              <a:buFontTx/>
              <a:buNone/>
            </a:pPr>
            <a:r>
              <a:rPr lang="tr-TR" sz="1600" smtClean="0"/>
              <a:t>    X(4)</a:t>
            </a:r>
            <a:r>
              <a:rPr lang="tr-TR" sz="1600" smtClean="0">
                <a:sym typeface="Symbol" pitchFamily="18" charset="2"/>
              </a:rPr>
              <a:t></a:t>
            </a:r>
            <a:r>
              <a:rPr lang="tr-TR" sz="1600" b="1" smtClean="0"/>
              <a:t>not</a:t>
            </a:r>
            <a:r>
              <a:rPr lang="tr-TR" sz="1600" smtClean="0"/>
              <a:t> A(3) </a:t>
            </a:r>
            <a:r>
              <a:rPr lang="tr-TR" sz="1600" b="1" smtClean="0"/>
              <a:t>and </a:t>
            </a:r>
            <a:r>
              <a:rPr lang="tr-TR" sz="1600" smtClean="0"/>
              <a:t>A(2) </a:t>
            </a:r>
            <a:r>
              <a:rPr lang="tr-TR" sz="1600" b="1" smtClean="0"/>
              <a:t>and not </a:t>
            </a:r>
            <a:r>
              <a:rPr lang="tr-TR" sz="1600" smtClean="0"/>
              <a:t>A(1) </a:t>
            </a:r>
            <a:r>
              <a:rPr lang="tr-TR" sz="1600" b="1" smtClean="0"/>
              <a:t>and not</a:t>
            </a:r>
            <a:r>
              <a:rPr lang="tr-TR" sz="1600" smtClean="0"/>
              <a:t> A(0);</a:t>
            </a:r>
          </a:p>
          <a:p>
            <a:pPr eaLnBrk="1" hangingPunct="1">
              <a:lnSpc>
                <a:spcPct val="80000"/>
              </a:lnSpc>
              <a:buFontTx/>
              <a:buNone/>
            </a:pPr>
            <a:r>
              <a:rPr lang="tr-TR" sz="1600" smtClean="0"/>
              <a:t>    X(5)</a:t>
            </a:r>
            <a:r>
              <a:rPr lang="tr-TR" sz="1600" smtClean="0">
                <a:sym typeface="Symbol" pitchFamily="18" charset="2"/>
              </a:rPr>
              <a:t></a:t>
            </a:r>
            <a:r>
              <a:rPr lang="tr-TR" sz="1600" b="1" smtClean="0"/>
              <a:t>not</a:t>
            </a:r>
            <a:r>
              <a:rPr lang="tr-TR" sz="1600" smtClean="0"/>
              <a:t> A(3) </a:t>
            </a:r>
            <a:r>
              <a:rPr lang="tr-TR" sz="1600" b="1" smtClean="0"/>
              <a:t>and </a:t>
            </a:r>
            <a:r>
              <a:rPr lang="tr-TR" sz="1600" smtClean="0"/>
              <a:t>A(2) </a:t>
            </a:r>
            <a:r>
              <a:rPr lang="tr-TR" sz="1600" b="1" smtClean="0"/>
              <a:t>and not </a:t>
            </a:r>
            <a:r>
              <a:rPr lang="tr-TR" sz="1600" smtClean="0"/>
              <a:t>A(1) </a:t>
            </a:r>
            <a:r>
              <a:rPr lang="tr-TR" sz="1600" b="1" smtClean="0"/>
              <a:t>and</a:t>
            </a:r>
            <a:r>
              <a:rPr lang="tr-TR" sz="1600" smtClean="0"/>
              <a:t> A(0);</a:t>
            </a:r>
          </a:p>
          <a:p>
            <a:pPr eaLnBrk="1" hangingPunct="1">
              <a:lnSpc>
                <a:spcPct val="80000"/>
              </a:lnSpc>
              <a:buFontTx/>
              <a:buNone/>
            </a:pPr>
            <a:r>
              <a:rPr lang="tr-TR" sz="1600" smtClean="0"/>
              <a:t>    X(6)</a:t>
            </a:r>
            <a:r>
              <a:rPr lang="tr-TR" sz="1600" smtClean="0">
                <a:sym typeface="Symbol" pitchFamily="18" charset="2"/>
              </a:rPr>
              <a:t></a:t>
            </a:r>
            <a:r>
              <a:rPr lang="tr-TR" sz="1600" b="1" smtClean="0"/>
              <a:t>not</a:t>
            </a:r>
            <a:r>
              <a:rPr lang="tr-TR" sz="1600" smtClean="0"/>
              <a:t> A(3) </a:t>
            </a:r>
            <a:r>
              <a:rPr lang="tr-TR" sz="1600" b="1" smtClean="0"/>
              <a:t>and </a:t>
            </a:r>
            <a:r>
              <a:rPr lang="tr-TR" sz="1600" smtClean="0"/>
              <a:t>A(2) </a:t>
            </a:r>
            <a:r>
              <a:rPr lang="tr-TR" sz="1600" b="1" smtClean="0"/>
              <a:t>and </a:t>
            </a:r>
            <a:r>
              <a:rPr lang="tr-TR" sz="1600" smtClean="0"/>
              <a:t>A(1) </a:t>
            </a:r>
            <a:r>
              <a:rPr lang="tr-TR" sz="1600" b="1" smtClean="0"/>
              <a:t>and not</a:t>
            </a:r>
            <a:r>
              <a:rPr lang="tr-TR" sz="1600" smtClean="0"/>
              <a:t> A(0);</a:t>
            </a:r>
          </a:p>
          <a:p>
            <a:pPr eaLnBrk="1" hangingPunct="1">
              <a:lnSpc>
                <a:spcPct val="80000"/>
              </a:lnSpc>
              <a:buFontTx/>
              <a:buNone/>
            </a:pPr>
            <a:r>
              <a:rPr lang="tr-TR" sz="1600" smtClean="0"/>
              <a:t>    X(7)</a:t>
            </a:r>
            <a:r>
              <a:rPr lang="tr-TR" sz="1600" smtClean="0">
                <a:sym typeface="Symbol" pitchFamily="18" charset="2"/>
              </a:rPr>
              <a:t></a:t>
            </a:r>
            <a:r>
              <a:rPr lang="tr-TR" sz="1600" b="1" smtClean="0"/>
              <a:t>not</a:t>
            </a:r>
            <a:r>
              <a:rPr lang="tr-TR" sz="1600" smtClean="0"/>
              <a:t> A(3) </a:t>
            </a:r>
            <a:r>
              <a:rPr lang="tr-TR" sz="1600" b="1" smtClean="0"/>
              <a:t>and </a:t>
            </a:r>
            <a:r>
              <a:rPr lang="tr-TR" sz="1600" smtClean="0"/>
              <a:t>A(2) </a:t>
            </a:r>
            <a:r>
              <a:rPr lang="tr-TR" sz="1600" b="1" smtClean="0"/>
              <a:t>and </a:t>
            </a:r>
            <a:r>
              <a:rPr lang="tr-TR" sz="1600" smtClean="0"/>
              <a:t>A(1) </a:t>
            </a:r>
            <a:r>
              <a:rPr lang="tr-TR" sz="1600" b="1" smtClean="0"/>
              <a:t>and </a:t>
            </a:r>
            <a:r>
              <a:rPr lang="tr-TR" sz="1600" smtClean="0"/>
              <a:t>A(0);</a:t>
            </a:r>
          </a:p>
          <a:p>
            <a:pPr eaLnBrk="1" hangingPunct="1">
              <a:lnSpc>
                <a:spcPct val="80000"/>
              </a:lnSpc>
              <a:buFontTx/>
              <a:buNone/>
            </a:pPr>
            <a:r>
              <a:rPr lang="tr-TR" sz="1600" smtClean="0"/>
              <a:t>    X(8)</a:t>
            </a:r>
            <a:r>
              <a:rPr lang="tr-TR" sz="1600" smtClean="0">
                <a:sym typeface="Symbol" pitchFamily="18" charset="2"/>
              </a:rPr>
              <a:t></a:t>
            </a:r>
            <a:r>
              <a:rPr lang="tr-TR" sz="1600" smtClean="0"/>
              <a:t>A(3) </a:t>
            </a:r>
            <a:r>
              <a:rPr lang="tr-TR" sz="1600" b="1" smtClean="0"/>
              <a:t>and not</a:t>
            </a:r>
            <a:r>
              <a:rPr lang="tr-TR" sz="1600" smtClean="0"/>
              <a:t> A(2) </a:t>
            </a:r>
            <a:r>
              <a:rPr lang="tr-TR" sz="1600" b="1" smtClean="0"/>
              <a:t>and not </a:t>
            </a:r>
            <a:r>
              <a:rPr lang="tr-TR" sz="1600" smtClean="0"/>
              <a:t>A(1) </a:t>
            </a:r>
            <a:r>
              <a:rPr lang="tr-TR" sz="1600" b="1" smtClean="0"/>
              <a:t>and not</a:t>
            </a:r>
            <a:r>
              <a:rPr lang="tr-TR" sz="1600" smtClean="0"/>
              <a:t> A(0);</a:t>
            </a:r>
          </a:p>
          <a:p>
            <a:pPr eaLnBrk="1" hangingPunct="1">
              <a:lnSpc>
                <a:spcPct val="80000"/>
              </a:lnSpc>
              <a:buFontTx/>
              <a:buNone/>
            </a:pPr>
            <a:r>
              <a:rPr lang="tr-TR" sz="1600" smtClean="0"/>
              <a:t>    X(9)</a:t>
            </a:r>
            <a:r>
              <a:rPr lang="tr-TR" sz="1600" smtClean="0">
                <a:sym typeface="Symbol" pitchFamily="18" charset="2"/>
              </a:rPr>
              <a:t></a:t>
            </a:r>
            <a:r>
              <a:rPr lang="tr-TR" sz="1600" smtClean="0"/>
              <a:t>A(3) </a:t>
            </a:r>
            <a:r>
              <a:rPr lang="tr-TR" sz="1600" b="1" smtClean="0"/>
              <a:t>and not</a:t>
            </a:r>
            <a:r>
              <a:rPr lang="tr-TR" sz="1600" smtClean="0"/>
              <a:t> A(2) </a:t>
            </a:r>
            <a:r>
              <a:rPr lang="tr-TR" sz="1600" b="1" smtClean="0"/>
              <a:t>and not </a:t>
            </a:r>
            <a:r>
              <a:rPr lang="tr-TR" sz="1600" smtClean="0"/>
              <a:t>A(1) </a:t>
            </a:r>
            <a:r>
              <a:rPr lang="tr-TR" sz="1600" b="1" smtClean="0"/>
              <a:t>and </a:t>
            </a:r>
            <a:r>
              <a:rPr lang="tr-TR" sz="1600" smtClean="0"/>
              <a:t>A(0);</a:t>
            </a:r>
          </a:p>
          <a:p>
            <a:pPr eaLnBrk="1" hangingPunct="1">
              <a:lnSpc>
                <a:spcPct val="80000"/>
              </a:lnSpc>
              <a:buFontTx/>
              <a:buNone/>
            </a:pPr>
            <a:r>
              <a:rPr lang="tr-TR" sz="1600" b="1" smtClean="0"/>
              <a:t>end </a:t>
            </a:r>
            <a:r>
              <a:rPr lang="tr-TR" sz="1600" smtClean="0"/>
              <a:t>BCD-to-decimal;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Başlık"/>
          <p:cNvSpPr>
            <a:spLocks noGrp="1"/>
          </p:cNvSpPr>
          <p:nvPr>
            <p:ph type="title"/>
          </p:nvPr>
        </p:nvSpPr>
        <p:spPr/>
        <p:txBody>
          <a:bodyPr/>
          <a:lstStyle/>
          <a:p>
            <a:pPr eaLnBrk="1" hangingPunct="1"/>
            <a:r>
              <a:rPr lang="tr-TR" smtClean="0">
                <a:latin typeface="Cambria" pitchFamily="18" charset="0"/>
              </a:rPr>
              <a:t>Davranışsal Kod</a:t>
            </a:r>
          </a:p>
        </p:txBody>
      </p:sp>
      <p:sp>
        <p:nvSpPr>
          <p:cNvPr id="3" name="2 İçerik Yer Tutucusu"/>
          <p:cNvSpPr>
            <a:spLocks noGrp="1"/>
          </p:cNvSpPr>
          <p:nvPr>
            <p:ph idx="1"/>
          </p:nvPr>
        </p:nvSpPr>
        <p:spPr>
          <a:xfrm>
            <a:off x="457200" y="1600200"/>
            <a:ext cx="8229600" cy="1471613"/>
          </a:xfrm>
        </p:spPr>
        <p:txBody>
          <a:bodyPr/>
          <a:lstStyle/>
          <a:p>
            <a:pPr eaLnBrk="1" hangingPunct="1"/>
            <a:r>
              <a:rPr lang="tr-TR" sz="2400" smtClean="0">
                <a:latin typeface="Calibri" pitchFamily="34" charset="0"/>
              </a:rPr>
              <a:t>VHDL kodu işlemleri her zaman paralel olarak gerçekleştirir.</a:t>
            </a:r>
          </a:p>
          <a:p>
            <a:pPr eaLnBrk="1" hangingPunct="1"/>
            <a:r>
              <a:rPr lang="tr-TR" sz="2400" smtClean="0">
                <a:latin typeface="Calibri" pitchFamily="34" charset="0"/>
              </a:rPr>
              <a:t>PROCESS, FUNCTION ve PROCEDURE içinde yazılan kodlar, ardışıl (sequential) olarak gerçeklenir.</a:t>
            </a:r>
          </a:p>
        </p:txBody>
      </p:sp>
      <p:sp>
        <p:nvSpPr>
          <p:cNvPr id="4" name="2 İçerik Yer Tutucusu"/>
          <p:cNvSpPr txBox="1">
            <a:spLocks/>
          </p:cNvSpPr>
          <p:nvPr/>
        </p:nvSpPr>
        <p:spPr bwMode="auto">
          <a:xfrm>
            <a:off x="500063" y="3357563"/>
            <a:ext cx="6786562" cy="1471612"/>
          </a:xfrm>
          <a:prstGeom prst="rect">
            <a:avLst/>
          </a:prstGeom>
          <a:noFill/>
          <a:ln w="9525">
            <a:noFill/>
            <a:miter lim="800000"/>
            <a:headEnd/>
            <a:tailEnd/>
          </a:ln>
          <a:effectLst/>
        </p:spPr>
        <p:txBody>
          <a:bodyPr/>
          <a:lstStyle/>
          <a:p>
            <a:pPr marL="342900" indent="-342900">
              <a:spcBef>
                <a:spcPct val="20000"/>
              </a:spcBef>
              <a:defRPr/>
            </a:pPr>
            <a:r>
              <a:rPr lang="tr-TR" sz="1600" kern="0" dirty="0">
                <a:latin typeface="Courier New" pitchFamily="49" charset="0"/>
                <a:cs typeface="Courier New" pitchFamily="49" charset="0"/>
              </a:rPr>
              <a:t>isim : </a:t>
            </a:r>
            <a:r>
              <a:rPr lang="tr-TR" sz="1600" b="1" kern="0" dirty="0">
                <a:solidFill>
                  <a:srgbClr val="0070C0"/>
                </a:solidFill>
                <a:latin typeface="Courier New" pitchFamily="49" charset="0"/>
                <a:cs typeface="Courier New" pitchFamily="49" charset="0"/>
              </a:rPr>
              <a:t>PROCESS</a:t>
            </a:r>
            <a:r>
              <a:rPr lang="tr-TR" sz="1600" kern="0" dirty="0">
                <a:latin typeface="Courier New" pitchFamily="49" charset="0"/>
                <a:cs typeface="Courier New" pitchFamily="49" charset="0"/>
              </a:rPr>
              <a:t> (</a:t>
            </a:r>
            <a:r>
              <a:rPr lang="tr-TR" sz="1600" kern="0" dirty="0" err="1">
                <a:latin typeface="Courier New" pitchFamily="49" charset="0"/>
                <a:cs typeface="Courier New" pitchFamily="49" charset="0"/>
              </a:rPr>
              <a:t>sensitivity</a:t>
            </a:r>
            <a:r>
              <a:rPr lang="tr-TR" sz="1600" kern="0" dirty="0">
                <a:latin typeface="Courier New" pitchFamily="49" charset="0"/>
                <a:cs typeface="Courier New" pitchFamily="49" charset="0"/>
              </a:rPr>
              <a:t> </a:t>
            </a:r>
            <a:r>
              <a:rPr lang="tr-TR" sz="1600" kern="0" dirty="0" err="1">
                <a:latin typeface="Courier New" pitchFamily="49" charset="0"/>
                <a:cs typeface="Courier New" pitchFamily="49" charset="0"/>
              </a:rPr>
              <a:t>list</a:t>
            </a:r>
            <a:r>
              <a:rPr lang="tr-TR" sz="1600" kern="0" dirty="0">
                <a:latin typeface="Courier New" pitchFamily="49" charset="0"/>
                <a:cs typeface="Courier New" pitchFamily="49" charset="0"/>
              </a:rPr>
              <a:t>)</a:t>
            </a:r>
          </a:p>
          <a:p>
            <a:pPr marL="342900" indent="-342900">
              <a:spcBef>
                <a:spcPct val="20000"/>
              </a:spcBef>
              <a:defRPr/>
            </a:pPr>
            <a:r>
              <a:rPr lang="tr-TR" sz="1600" kern="0" dirty="0">
                <a:latin typeface="Courier New" pitchFamily="49" charset="0"/>
                <a:cs typeface="Courier New" pitchFamily="49" charset="0"/>
              </a:rPr>
              <a:t>	</a:t>
            </a:r>
            <a:r>
              <a:rPr lang="tr-TR" sz="1600" b="1" kern="0" dirty="0">
                <a:solidFill>
                  <a:srgbClr val="0070C0"/>
                </a:solidFill>
                <a:latin typeface="Courier New" pitchFamily="49" charset="0"/>
                <a:cs typeface="Courier New" pitchFamily="49" charset="0"/>
              </a:rPr>
              <a:t>VARIABLE</a:t>
            </a:r>
            <a:r>
              <a:rPr lang="tr-TR" sz="1600" kern="0" dirty="0">
                <a:latin typeface="Courier New" pitchFamily="49" charset="0"/>
                <a:cs typeface="Courier New" pitchFamily="49" charset="0"/>
              </a:rPr>
              <a:t> adı : türü  değer_aralığı </a:t>
            </a:r>
            <a:r>
              <a:rPr lang="tr-TR" sz="1600" b="1" kern="0" dirty="0">
                <a:solidFill>
                  <a:srgbClr val="0070C0"/>
                </a:solidFill>
                <a:latin typeface="Courier New" pitchFamily="49" charset="0"/>
                <a:cs typeface="Courier New" pitchFamily="49" charset="0"/>
              </a:rPr>
              <a:t>:=</a:t>
            </a:r>
            <a:r>
              <a:rPr lang="tr-TR" sz="1600" kern="0" dirty="0">
                <a:latin typeface="Courier New" pitchFamily="49" charset="0"/>
                <a:cs typeface="Courier New" pitchFamily="49" charset="0"/>
              </a:rPr>
              <a:t> ilk_değeri;</a:t>
            </a:r>
          </a:p>
          <a:p>
            <a:pPr marL="342900" indent="-342900">
              <a:spcBef>
                <a:spcPct val="20000"/>
              </a:spcBef>
              <a:defRPr/>
            </a:pPr>
            <a:r>
              <a:rPr lang="tr-TR" sz="1600" b="1" kern="0" dirty="0" err="1">
                <a:solidFill>
                  <a:srgbClr val="0070C0"/>
                </a:solidFill>
                <a:latin typeface="Courier New" pitchFamily="49" charset="0"/>
                <a:cs typeface="Courier New" pitchFamily="49" charset="0"/>
              </a:rPr>
              <a:t>begin</a:t>
            </a:r>
            <a:endParaRPr lang="tr-TR" sz="1600" b="1" kern="0" dirty="0">
              <a:solidFill>
                <a:srgbClr val="0070C0"/>
              </a:solidFill>
              <a:latin typeface="Courier New" pitchFamily="49" charset="0"/>
              <a:cs typeface="Courier New" pitchFamily="49" charset="0"/>
            </a:endParaRPr>
          </a:p>
          <a:p>
            <a:pPr marL="342900" indent="-342900">
              <a:spcBef>
                <a:spcPct val="20000"/>
              </a:spcBef>
              <a:defRPr/>
            </a:pPr>
            <a:r>
              <a:rPr lang="tr-TR" sz="1600" kern="0" dirty="0">
                <a:latin typeface="Courier New" pitchFamily="49" charset="0"/>
                <a:cs typeface="Courier New" pitchFamily="49" charset="0"/>
              </a:rPr>
              <a:t>	kod</a:t>
            </a:r>
          </a:p>
          <a:p>
            <a:pPr marL="342900" indent="-342900">
              <a:spcBef>
                <a:spcPct val="20000"/>
              </a:spcBef>
              <a:defRPr/>
            </a:pPr>
            <a:r>
              <a:rPr lang="tr-TR" sz="1600" b="1" kern="0" dirty="0">
                <a:solidFill>
                  <a:srgbClr val="0070C0"/>
                </a:solidFill>
                <a:latin typeface="Courier New" pitchFamily="49" charset="0"/>
                <a:cs typeface="Courier New" pitchFamily="49" charset="0"/>
              </a:rPr>
              <a:t>END PROCESS</a:t>
            </a:r>
            <a:r>
              <a:rPr lang="tr-TR" sz="1600" kern="0" dirty="0">
                <a:latin typeface="Courier New" pitchFamily="49" charset="0"/>
                <a:cs typeface="Courier New" pitchFamily="49" charset="0"/>
              </a:rPr>
              <a:t> isim;</a:t>
            </a:r>
          </a:p>
        </p:txBody>
      </p:sp>
      <p:sp>
        <p:nvSpPr>
          <p:cNvPr id="5" name="2 İçerik Yer Tutucusu"/>
          <p:cNvSpPr txBox="1">
            <a:spLocks/>
          </p:cNvSpPr>
          <p:nvPr/>
        </p:nvSpPr>
        <p:spPr bwMode="auto">
          <a:xfrm>
            <a:off x="5786438" y="3071813"/>
            <a:ext cx="3176587" cy="428625"/>
          </a:xfrm>
          <a:prstGeom prst="rect">
            <a:avLst/>
          </a:prstGeom>
          <a:noFill/>
          <a:ln w="9525">
            <a:solidFill>
              <a:srgbClr val="FF0000"/>
            </a:solidFill>
            <a:miter lim="800000"/>
            <a:headEnd/>
            <a:tailEnd/>
          </a:ln>
          <a:effectLst/>
        </p:spPr>
        <p:txBody>
          <a:bodyPr/>
          <a:lstStyle/>
          <a:p>
            <a:pPr marL="342900" indent="-342900">
              <a:spcBef>
                <a:spcPct val="20000"/>
              </a:spcBef>
              <a:defRPr/>
            </a:pPr>
            <a:r>
              <a:rPr lang="tr-TR" sz="2400" kern="0" dirty="0">
                <a:latin typeface="Calibri" pitchFamily="34" charset="0"/>
                <a:cs typeface="+mn-cs"/>
              </a:rPr>
              <a:t>Sentezlenebilir değildir.</a:t>
            </a:r>
          </a:p>
        </p:txBody>
      </p:sp>
      <p:grpSp>
        <p:nvGrpSpPr>
          <p:cNvPr id="11" name="10 Grup"/>
          <p:cNvGrpSpPr>
            <a:grpSpLocks/>
          </p:cNvGrpSpPr>
          <p:nvPr/>
        </p:nvGrpSpPr>
        <p:grpSpPr bwMode="auto">
          <a:xfrm>
            <a:off x="500063" y="1500188"/>
            <a:ext cx="3214687" cy="2214562"/>
            <a:chOff x="500034" y="1500174"/>
            <a:chExt cx="3214710" cy="2214578"/>
          </a:xfrm>
        </p:grpSpPr>
        <p:sp>
          <p:nvSpPr>
            <p:cNvPr id="7" name="2 İçerik Yer Tutucusu"/>
            <p:cNvSpPr txBox="1">
              <a:spLocks/>
            </p:cNvSpPr>
            <p:nvPr/>
          </p:nvSpPr>
          <p:spPr bwMode="auto">
            <a:xfrm>
              <a:off x="714348" y="1500174"/>
              <a:ext cx="3000396" cy="1571636"/>
            </a:xfrm>
            <a:prstGeom prst="rect">
              <a:avLst/>
            </a:prstGeom>
            <a:noFill/>
            <a:ln w="9525">
              <a:solidFill>
                <a:srgbClr val="FF0000"/>
              </a:solidFill>
              <a:miter lim="800000"/>
              <a:headEnd/>
              <a:tailEnd/>
            </a:ln>
            <a:effectLst/>
          </p:spPr>
          <p:txBody>
            <a:bodyPr/>
            <a:lstStyle/>
            <a:p>
              <a:pPr>
                <a:spcBef>
                  <a:spcPct val="20000"/>
                </a:spcBef>
                <a:defRPr/>
              </a:pPr>
              <a:r>
                <a:rPr lang="tr-TR" sz="2400" kern="0" dirty="0">
                  <a:latin typeface="Calibri" pitchFamily="34" charset="0"/>
                  <a:cs typeface="+mn-cs"/>
                </a:rPr>
                <a:t>Düzenli bir kod oluşturabilmek için isim vermek gerekir, zorunlu değildir.</a:t>
              </a:r>
            </a:p>
          </p:txBody>
        </p:sp>
        <p:sp>
          <p:nvSpPr>
            <p:cNvPr id="8" name="7 Oval"/>
            <p:cNvSpPr/>
            <p:nvPr/>
          </p:nvSpPr>
          <p:spPr>
            <a:xfrm>
              <a:off x="500034" y="3286124"/>
              <a:ext cx="642942"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10" name="9 Düz Ok Bağlayıcısı"/>
            <p:cNvCxnSpPr>
              <a:stCxn id="8" idx="7"/>
            </p:cNvCxnSpPr>
            <p:nvPr/>
          </p:nvCxnSpPr>
          <p:spPr>
            <a:xfrm rot="5400000" flipH="1" flipV="1">
              <a:off x="1171552" y="2949571"/>
              <a:ext cx="277814" cy="522291"/>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44050" name="Group 18"/>
          <p:cNvGrpSpPr>
            <a:grpSpLocks/>
          </p:cNvGrpSpPr>
          <p:nvPr/>
        </p:nvGrpSpPr>
        <p:grpSpPr bwMode="auto">
          <a:xfrm>
            <a:off x="142875" y="3643313"/>
            <a:ext cx="3000375" cy="2643187"/>
            <a:chOff x="90" y="2295"/>
            <a:chExt cx="1890" cy="1665"/>
          </a:xfrm>
        </p:grpSpPr>
        <p:sp>
          <p:nvSpPr>
            <p:cNvPr id="6" name="2 İçerik Yer Tutucusu"/>
            <p:cNvSpPr txBox="1">
              <a:spLocks/>
            </p:cNvSpPr>
            <p:nvPr/>
          </p:nvSpPr>
          <p:spPr bwMode="auto">
            <a:xfrm>
              <a:off x="90" y="3240"/>
              <a:ext cx="1890" cy="720"/>
            </a:xfrm>
            <a:prstGeom prst="rect">
              <a:avLst/>
            </a:prstGeom>
            <a:noFill/>
            <a:ln w="9525">
              <a:solidFill>
                <a:srgbClr val="FF0000"/>
              </a:solidFill>
              <a:miter lim="800000"/>
              <a:headEnd/>
              <a:tailEnd/>
            </a:ln>
            <a:effectLst/>
          </p:spPr>
          <p:txBody>
            <a:bodyPr/>
            <a:lstStyle/>
            <a:p>
              <a:pPr>
                <a:spcBef>
                  <a:spcPct val="20000"/>
                </a:spcBef>
                <a:defRPr/>
              </a:pPr>
              <a:r>
                <a:rPr lang="tr-TR" sz="2400" kern="0" dirty="0">
                  <a:latin typeface="Calibri" pitchFamily="34" charset="0"/>
                  <a:cs typeface="+mn-cs"/>
                </a:rPr>
                <a:t>Eğer </a:t>
              </a:r>
              <a:r>
                <a:rPr lang="tr-TR" sz="2400" kern="0" dirty="0" err="1">
                  <a:latin typeface="Calibri" pitchFamily="34" charset="0"/>
                  <a:cs typeface="+mn-cs"/>
                </a:rPr>
                <a:t>ardışıl</a:t>
              </a:r>
              <a:r>
                <a:rPr lang="tr-TR" sz="2400" kern="0" dirty="0">
                  <a:latin typeface="Calibri" pitchFamily="34" charset="0"/>
                  <a:cs typeface="+mn-cs"/>
                </a:rPr>
                <a:t> kodun içinde kullanıldıysa burada belirtilmeli.</a:t>
              </a:r>
            </a:p>
          </p:txBody>
        </p:sp>
        <p:sp>
          <p:nvSpPr>
            <p:cNvPr id="14" name="13 Oval"/>
            <p:cNvSpPr/>
            <p:nvPr/>
          </p:nvSpPr>
          <p:spPr>
            <a:xfrm>
              <a:off x="540" y="2295"/>
              <a:ext cx="1035" cy="2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16" name="15 Düz Ok Bağlayıcısı"/>
            <p:cNvCxnSpPr>
              <a:stCxn id="14" idx="4"/>
              <a:endCxn id="6" idx="0"/>
            </p:cNvCxnSpPr>
            <p:nvPr/>
          </p:nvCxnSpPr>
          <p:spPr>
            <a:xfrm rot="5400000">
              <a:off x="709" y="2891"/>
              <a:ext cx="675" cy="22"/>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8" name="17 Oval"/>
          <p:cNvSpPr/>
          <p:nvPr/>
        </p:nvSpPr>
        <p:spPr>
          <a:xfrm>
            <a:off x="3429000" y="3643313"/>
            <a:ext cx="1714500" cy="3571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9" name="18 Oval"/>
          <p:cNvSpPr/>
          <p:nvPr/>
        </p:nvSpPr>
        <p:spPr>
          <a:xfrm>
            <a:off x="5429250" y="3571875"/>
            <a:ext cx="1357313" cy="5000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0" name="2 İçerik Yer Tutucusu"/>
          <p:cNvSpPr txBox="1">
            <a:spLocks/>
          </p:cNvSpPr>
          <p:nvPr/>
        </p:nvSpPr>
        <p:spPr bwMode="auto">
          <a:xfrm>
            <a:off x="6467475" y="4365625"/>
            <a:ext cx="1992313" cy="358775"/>
          </a:xfrm>
          <a:prstGeom prst="rect">
            <a:avLst/>
          </a:prstGeom>
          <a:noFill/>
          <a:ln w="9525">
            <a:solidFill>
              <a:srgbClr val="FF0000"/>
            </a:solidFill>
            <a:miter lim="800000"/>
            <a:headEnd/>
            <a:tailEnd/>
          </a:ln>
          <a:effectLst/>
        </p:spPr>
        <p:txBody>
          <a:bodyPr/>
          <a:lstStyle/>
          <a:p>
            <a:pPr>
              <a:spcBef>
                <a:spcPct val="20000"/>
              </a:spcBef>
            </a:pPr>
            <a:r>
              <a:rPr lang="tr-TR" sz="1600" b="1">
                <a:solidFill>
                  <a:srgbClr val="0070C0"/>
                </a:solidFill>
                <a:latin typeface="Courier New" pitchFamily="49" charset="0"/>
              </a:rPr>
              <a:t>RANGE</a:t>
            </a:r>
            <a:r>
              <a:rPr lang="tr-TR" sz="1600">
                <a:latin typeface="Courier New" pitchFamily="49" charset="0"/>
              </a:rPr>
              <a:t> 0 </a:t>
            </a:r>
            <a:r>
              <a:rPr lang="tr-TR" sz="1600" b="1">
                <a:solidFill>
                  <a:srgbClr val="0070C0"/>
                </a:solidFill>
                <a:latin typeface="Courier New" pitchFamily="49" charset="0"/>
                <a:cs typeface="Courier New" pitchFamily="49" charset="0"/>
              </a:rPr>
              <a:t>TO</a:t>
            </a:r>
            <a:r>
              <a:rPr lang="tr-TR" sz="1600">
                <a:latin typeface="Courier New" pitchFamily="49" charset="0"/>
              </a:rPr>
              <a:t> 100</a:t>
            </a:r>
          </a:p>
        </p:txBody>
      </p:sp>
      <p:cxnSp>
        <p:nvCxnSpPr>
          <p:cNvPr id="21" name="20 Düz Ok Bağlayıcısı"/>
          <p:cNvCxnSpPr>
            <a:cxnSpLocks noChangeShapeType="1"/>
            <a:stCxn id="18" idx="5"/>
            <a:endCxn id="20" idx="0"/>
          </p:cNvCxnSpPr>
          <p:nvPr/>
        </p:nvCxnSpPr>
        <p:spPr bwMode="auto">
          <a:xfrm>
            <a:off x="4892675" y="3960813"/>
            <a:ext cx="2571750" cy="404812"/>
          </a:xfrm>
          <a:prstGeom prst="straightConnector1">
            <a:avLst/>
          </a:prstGeom>
          <a:noFill/>
          <a:ln w="22225" algn="ctr">
            <a:solidFill>
              <a:srgbClr val="FF0000"/>
            </a:solidFill>
            <a:round/>
            <a:headEnd/>
            <a:tailEnd type="arrow"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405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18" grpId="0" animBg="1"/>
      <p:bldP spid="19" grpId="0" animBg="1"/>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tr-TR" smtClean="0">
                <a:latin typeface="Cambria" pitchFamily="18" charset="0"/>
              </a:rPr>
              <a:t>Signal - Variable</a:t>
            </a:r>
          </a:p>
        </p:txBody>
      </p:sp>
      <p:sp>
        <p:nvSpPr>
          <p:cNvPr id="73731" name="Rectangle 3"/>
          <p:cNvSpPr>
            <a:spLocks noGrp="1" noChangeArrowheads="1"/>
          </p:cNvSpPr>
          <p:nvPr>
            <p:ph type="body" idx="1"/>
          </p:nvPr>
        </p:nvSpPr>
        <p:spPr/>
        <p:txBody>
          <a:bodyPr/>
          <a:lstStyle/>
          <a:p>
            <a:pPr>
              <a:lnSpc>
                <a:spcPct val="90000"/>
              </a:lnSpc>
            </a:pPr>
            <a:r>
              <a:rPr lang="tr-TR" sz="2800" smtClean="0">
                <a:latin typeface="Calibri" pitchFamily="34" charset="0"/>
              </a:rPr>
              <a:t>SIGNAL bir entity veya architecture içinde tanımlanabilirken, VARIABLE sadece ardışıl kod içinde (mesela bir PROCESS) tanımlanabilir. </a:t>
            </a:r>
          </a:p>
          <a:p>
            <a:pPr>
              <a:lnSpc>
                <a:spcPct val="90000"/>
              </a:lnSpc>
            </a:pPr>
            <a:r>
              <a:rPr lang="tr-TR" sz="2800" smtClean="0">
                <a:latin typeface="Calibri" pitchFamily="34" charset="0"/>
              </a:rPr>
              <a:t>Bu nedenle SIGNAL global bir değişkendir, VARIABLE tanımlandığı PROCESS dışına doğrudan alınamaz.</a:t>
            </a:r>
          </a:p>
          <a:p>
            <a:pPr>
              <a:lnSpc>
                <a:spcPct val="90000"/>
              </a:lnSpc>
            </a:pPr>
            <a:r>
              <a:rPr lang="tr-TR" sz="2800" smtClean="0">
                <a:latin typeface="Calibri" pitchFamily="34" charset="0"/>
              </a:rPr>
              <a:t>PROCESS içinde, VARIABLE’daki değişim hemen etkili olurken, SIGNAL’in yeni değerini ancak PROCESS tamamlandıktan sonra kullanabiliriz.</a:t>
            </a:r>
          </a:p>
          <a:p>
            <a:pPr>
              <a:lnSpc>
                <a:spcPct val="90000"/>
              </a:lnSpc>
            </a:pPr>
            <a:r>
              <a:rPr lang="tr-TR" sz="2800" smtClean="0">
                <a:latin typeface="Calibri" pitchFamily="34" charset="0"/>
              </a:rPr>
              <a:t>SIGNAL’e atama yapmak için </a:t>
            </a:r>
            <a:r>
              <a:rPr lang="tr-TR" sz="2800" b="1" smtClean="0">
                <a:solidFill>
                  <a:srgbClr val="0070C0"/>
                </a:solidFill>
                <a:latin typeface="Calibri" pitchFamily="34" charset="0"/>
              </a:rPr>
              <a:t>&lt;=</a:t>
            </a:r>
            <a:r>
              <a:rPr lang="tr-TR" sz="2800" smtClean="0">
                <a:latin typeface="Calibri" pitchFamily="34" charset="0"/>
              </a:rPr>
              <a:t> , VARIABLE için </a:t>
            </a:r>
            <a:r>
              <a:rPr lang="tr-TR" sz="2800" b="1" smtClean="0">
                <a:solidFill>
                  <a:srgbClr val="0070C0"/>
                </a:solidFill>
                <a:latin typeface="Calibri" pitchFamily="34" charset="0"/>
              </a:rPr>
              <a:t>:=</a:t>
            </a:r>
            <a:r>
              <a:rPr lang="tr-TR" sz="2800" smtClean="0">
                <a:latin typeface="Calibri" pitchFamily="34" charset="0"/>
              </a:rPr>
              <a:t> kullanılır.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tr-TR" b="1" smtClean="0">
                <a:latin typeface="Cambria" pitchFamily="18" charset="0"/>
              </a:rPr>
              <a:t>Durumsal ifadeler</a:t>
            </a:r>
          </a:p>
        </p:txBody>
      </p:sp>
      <p:sp>
        <p:nvSpPr>
          <p:cNvPr id="45058" name="Rectangle 3"/>
          <p:cNvSpPr>
            <a:spLocks noGrp="1" noChangeArrowheads="1"/>
          </p:cNvSpPr>
          <p:nvPr>
            <p:ph type="body" idx="1"/>
          </p:nvPr>
        </p:nvSpPr>
        <p:spPr/>
        <p:txBody>
          <a:bodyPr/>
          <a:lstStyle/>
          <a:p>
            <a:pPr eaLnBrk="1" hangingPunct="1">
              <a:lnSpc>
                <a:spcPct val="80000"/>
              </a:lnSpc>
            </a:pPr>
            <a:r>
              <a:rPr lang="tr-TR" sz="2000" b="1" smtClean="0">
                <a:latin typeface="Calibri" pitchFamily="34" charset="0"/>
              </a:rPr>
              <a:t>IF</a:t>
            </a:r>
          </a:p>
          <a:p>
            <a:pPr eaLnBrk="1" hangingPunct="1">
              <a:lnSpc>
                <a:spcPct val="80000"/>
              </a:lnSpc>
              <a:buFontTx/>
              <a:buNone/>
            </a:pPr>
            <a:r>
              <a:rPr lang="tr-TR" sz="2000" b="1" smtClean="0">
                <a:latin typeface="Calibri" pitchFamily="34" charset="0"/>
              </a:rPr>
              <a:t>	</a:t>
            </a:r>
            <a:r>
              <a:rPr lang="tr-TR" sz="1800" smtClean="0">
                <a:latin typeface="Calibri" pitchFamily="34" charset="0"/>
              </a:rPr>
              <a:t>Bir sayısal sistem belirli durumlar içinden en uygununu seçme durumunda kalabilir. "If " bir Boole fonksiyonunu doğru veya yanlışa götüren ifadedir. Her zaman bir durumsal ifade ile birlikte kullanılır. Eğer ifade doğru ise VHDL ifadesi yerine getirilir. En sonunda mutlaka "end if" olmalıdır. Else, if içerisinde alternatif bir yol önerir. Eğer VHDL ifadesi yanlışa gidiyorsa, else ifadesini izler. Bazen giriş koşullarına göre birden fazla seçenek tanımlanabilir. Bu durumda "elsif" ifadesi kullanılır. İçiçe geçmiş if olarak tanımlanabilir.</a:t>
            </a:r>
          </a:p>
          <a:p>
            <a:pPr eaLnBrk="1" hangingPunct="1">
              <a:lnSpc>
                <a:spcPct val="80000"/>
              </a:lnSpc>
              <a:buFontTx/>
              <a:buNone/>
            </a:pPr>
            <a:r>
              <a:rPr lang="tr-TR" sz="2000" b="1" smtClean="0">
                <a:solidFill>
                  <a:srgbClr val="0070C0"/>
                </a:solidFill>
                <a:latin typeface="Courier New" pitchFamily="49" charset="0"/>
              </a:rPr>
              <a:t>If</a:t>
            </a:r>
            <a:r>
              <a:rPr lang="tr-TR" sz="2000" b="1" smtClean="0">
                <a:latin typeface="Courier New" pitchFamily="49" charset="0"/>
              </a:rPr>
              <a:t> </a:t>
            </a:r>
            <a:r>
              <a:rPr lang="tr-TR" sz="2000" smtClean="0">
                <a:latin typeface="Courier New" pitchFamily="49" charset="0"/>
              </a:rPr>
              <a:t>durumsal ifade</a:t>
            </a:r>
            <a:r>
              <a:rPr lang="tr-TR" sz="2000" b="1" smtClean="0">
                <a:latin typeface="Courier New" pitchFamily="49" charset="0"/>
              </a:rPr>
              <a:t> </a:t>
            </a:r>
            <a:r>
              <a:rPr lang="tr-TR" sz="2000" b="1" smtClean="0">
                <a:solidFill>
                  <a:srgbClr val="0070C0"/>
                </a:solidFill>
                <a:latin typeface="Courier New" pitchFamily="49" charset="0"/>
              </a:rPr>
              <a:t>then</a:t>
            </a:r>
          </a:p>
          <a:p>
            <a:pPr eaLnBrk="1" hangingPunct="1">
              <a:lnSpc>
                <a:spcPct val="80000"/>
              </a:lnSpc>
              <a:buFontTx/>
              <a:buNone/>
            </a:pPr>
            <a:r>
              <a:rPr lang="tr-TR" sz="2000" smtClean="0">
                <a:latin typeface="Courier New" pitchFamily="49" charset="0"/>
              </a:rPr>
              <a:t>     VHDL ifadesi;</a:t>
            </a:r>
          </a:p>
          <a:p>
            <a:pPr eaLnBrk="1" hangingPunct="1">
              <a:lnSpc>
                <a:spcPct val="80000"/>
              </a:lnSpc>
              <a:buFontTx/>
              <a:buNone/>
            </a:pPr>
            <a:r>
              <a:rPr lang="tr-TR" sz="2000" b="1" smtClean="0">
                <a:solidFill>
                  <a:srgbClr val="0070C0"/>
                </a:solidFill>
                <a:latin typeface="Courier New" pitchFamily="49" charset="0"/>
              </a:rPr>
              <a:t>Elsif</a:t>
            </a:r>
            <a:r>
              <a:rPr lang="tr-TR" sz="2000" smtClean="0">
                <a:latin typeface="Courier New" pitchFamily="49" charset="0"/>
              </a:rPr>
              <a:t> durumsal ifade</a:t>
            </a:r>
            <a:r>
              <a:rPr lang="tr-TR" sz="2000" b="1" smtClean="0">
                <a:latin typeface="Courier New" pitchFamily="49" charset="0"/>
              </a:rPr>
              <a:t> </a:t>
            </a:r>
            <a:r>
              <a:rPr lang="tr-TR" sz="2000" b="1" smtClean="0">
                <a:solidFill>
                  <a:srgbClr val="0070C0"/>
                </a:solidFill>
                <a:latin typeface="Courier New" pitchFamily="49" charset="0"/>
              </a:rPr>
              <a:t>then</a:t>
            </a:r>
          </a:p>
          <a:p>
            <a:pPr eaLnBrk="1" hangingPunct="1">
              <a:lnSpc>
                <a:spcPct val="80000"/>
              </a:lnSpc>
              <a:buFontTx/>
              <a:buNone/>
            </a:pPr>
            <a:r>
              <a:rPr lang="tr-TR" sz="2000" smtClean="0">
                <a:latin typeface="Courier New" pitchFamily="49" charset="0"/>
              </a:rPr>
              <a:t>     VHDL ifadesi;</a:t>
            </a:r>
          </a:p>
          <a:p>
            <a:pPr eaLnBrk="1" hangingPunct="1">
              <a:lnSpc>
                <a:spcPct val="80000"/>
              </a:lnSpc>
              <a:buFontTx/>
              <a:buNone/>
            </a:pPr>
            <a:r>
              <a:rPr lang="tr-TR" sz="2000" b="1" smtClean="0">
                <a:solidFill>
                  <a:srgbClr val="0070C0"/>
                </a:solidFill>
                <a:latin typeface="Courier New" pitchFamily="49" charset="0"/>
              </a:rPr>
              <a:t>Else </a:t>
            </a:r>
            <a:r>
              <a:rPr lang="tr-TR" sz="2000" smtClean="0">
                <a:latin typeface="Courier New" pitchFamily="49" charset="0"/>
              </a:rPr>
              <a:t>VHDL ifadesi;</a:t>
            </a:r>
          </a:p>
          <a:p>
            <a:pPr eaLnBrk="1" hangingPunct="1">
              <a:lnSpc>
                <a:spcPct val="80000"/>
              </a:lnSpc>
              <a:buFontTx/>
              <a:buNone/>
            </a:pPr>
            <a:r>
              <a:rPr lang="tr-TR" sz="2000" b="1" smtClean="0">
                <a:solidFill>
                  <a:srgbClr val="0070C0"/>
                </a:solidFill>
                <a:latin typeface="Courier New" pitchFamily="49" charset="0"/>
              </a:rPr>
              <a:t>end if</a:t>
            </a:r>
            <a:r>
              <a:rPr lang="tr-TR" sz="200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algn="l" eaLnBrk="1" hangingPunct="1"/>
            <a:r>
              <a:rPr lang="tr-TR" sz="2000" b="1" smtClean="0">
                <a:latin typeface="Calibri" pitchFamily="34" charset="0"/>
              </a:rPr>
              <a:t>Örnek: </a:t>
            </a:r>
            <a:r>
              <a:rPr lang="tr-TR" sz="2000" smtClean="0">
                <a:latin typeface="Calibri" pitchFamily="34" charset="0"/>
              </a:rPr>
              <a:t>2 girişli 3 çıkışlı bir devre tasarlanmak istenmektedir. A girişi B girişine eşitse V1 değişkeni (yani çıkış) 1 arttırılır. (Çıkış 3 ile sınırlandırıldığı için natural veri tipi kullanılması uygundur)</a:t>
            </a:r>
            <a:br>
              <a:rPr lang="tr-TR" sz="2000" smtClean="0">
                <a:latin typeface="Calibri" pitchFamily="34" charset="0"/>
              </a:rPr>
            </a:br>
            <a:endParaRPr lang="tr-TR" sz="2000" smtClean="0">
              <a:latin typeface="Calibri" pitchFamily="34" charset="0"/>
            </a:endParaRPr>
          </a:p>
        </p:txBody>
      </p:sp>
      <p:sp>
        <p:nvSpPr>
          <p:cNvPr id="47106" name="Rectangle 3"/>
          <p:cNvSpPr>
            <a:spLocks noGrp="1" noChangeArrowheads="1"/>
          </p:cNvSpPr>
          <p:nvPr>
            <p:ph type="body" idx="1"/>
          </p:nvPr>
        </p:nvSpPr>
        <p:spPr/>
        <p:txBody>
          <a:bodyPr/>
          <a:lstStyle/>
          <a:p>
            <a:pPr eaLnBrk="1" hangingPunct="1">
              <a:lnSpc>
                <a:spcPct val="80000"/>
              </a:lnSpc>
              <a:buFontTx/>
              <a:buNone/>
            </a:pPr>
            <a:r>
              <a:rPr lang="tr-TR" sz="1800" b="1" smtClean="0">
                <a:solidFill>
                  <a:srgbClr val="0070C0"/>
                </a:solidFill>
                <a:latin typeface="Courier New" pitchFamily="49" charset="0"/>
              </a:rPr>
              <a:t>entity</a:t>
            </a:r>
            <a:r>
              <a:rPr lang="tr-TR" sz="1800" b="1" smtClean="0">
                <a:latin typeface="Courier New" pitchFamily="49" charset="0"/>
              </a:rPr>
              <a:t> </a:t>
            </a:r>
            <a:r>
              <a:rPr lang="tr-TR" sz="1800" smtClean="0">
                <a:latin typeface="Courier New" pitchFamily="49" charset="0"/>
              </a:rPr>
              <a:t>ornek1 </a:t>
            </a:r>
            <a:r>
              <a:rPr lang="tr-TR" sz="1800" b="1" smtClean="0">
                <a:solidFill>
                  <a:srgbClr val="0070C0"/>
                </a:solidFill>
                <a:latin typeface="Courier New" pitchFamily="49" charset="0"/>
              </a:rPr>
              <a:t>is</a:t>
            </a:r>
          </a:p>
          <a:p>
            <a:pPr eaLnBrk="1" hangingPunct="1">
              <a:lnSpc>
                <a:spcPct val="80000"/>
              </a:lnSpc>
              <a:buFontTx/>
              <a:buNone/>
            </a:pPr>
            <a:r>
              <a:rPr lang="tr-TR" sz="1800" b="1" smtClean="0">
                <a:solidFill>
                  <a:srgbClr val="0070C0"/>
                </a:solidFill>
                <a:latin typeface="Courier New" pitchFamily="49" charset="0"/>
              </a:rPr>
              <a:t>     port</a:t>
            </a:r>
            <a:r>
              <a:rPr lang="tr-TR" sz="1800" smtClean="0">
                <a:latin typeface="Courier New" pitchFamily="49" charset="0"/>
              </a:rPr>
              <a:t> (A,B: in bit; X:out natural range 0 to 7);</a:t>
            </a:r>
            <a:endParaRPr lang="tr-TR" sz="1800" b="1" smtClean="0">
              <a:latin typeface="Courier New" pitchFamily="49" charset="0"/>
            </a:endParaRPr>
          </a:p>
          <a:p>
            <a:pPr eaLnBrk="1" hangingPunct="1">
              <a:lnSpc>
                <a:spcPct val="80000"/>
              </a:lnSpc>
              <a:buFontTx/>
              <a:buNone/>
            </a:pPr>
            <a:r>
              <a:rPr lang="tr-TR" sz="1800" b="1" smtClean="0">
                <a:solidFill>
                  <a:srgbClr val="0070C0"/>
                </a:solidFill>
                <a:latin typeface="Courier New" pitchFamily="49" charset="0"/>
              </a:rPr>
              <a:t>end entity</a:t>
            </a:r>
            <a:r>
              <a:rPr lang="tr-TR" sz="1800" b="1" smtClean="0">
                <a:latin typeface="Courier New" pitchFamily="49" charset="0"/>
              </a:rPr>
              <a:t> </a:t>
            </a:r>
            <a:r>
              <a:rPr lang="tr-TR" sz="1800" smtClean="0">
                <a:latin typeface="Courier New" pitchFamily="49" charset="0"/>
              </a:rPr>
              <a:t>ornek;</a:t>
            </a:r>
          </a:p>
          <a:p>
            <a:pPr eaLnBrk="1" hangingPunct="1">
              <a:lnSpc>
                <a:spcPct val="80000"/>
              </a:lnSpc>
              <a:buFontTx/>
              <a:buNone/>
            </a:pPr>
            <a:r>
              <a:rPr lang="tr-TR" sz="1800" b="1" smtClean="0">
                <a:solidFill>
                  <a:srgbClr val="0070C0"/>
                </a:solidFill>
                <a:latin typeface="Courier New" pitchFamily="49" charset="0"/>
              </a:rPr>
              <a:t>architecture</a:t>
            </a:r>
            <a:r>
              <a:rPr lang="tr-TR" sz="1800" b="1" smtClean="0">
                <a:latin typeface="Courier New" pitchFamily="49" charset="0"/>
              </a:rPr>
              <a:t> </a:t>
            </a:r>
            <a:r>
              <a:rPr lang="tr-TR" sz="1800" smtClean="0">
                <a:latin typeface="Courier New" pitchFamily="49" charset="0"/>
              </a:rPr>
              <a:t>islem1 </a:t>
            </a:r>
            <a:r>
              <a:rPr lang="tr-TR" sz="1800" b="1" smtClean="0">
                <a:solidFill>
                  <a:srgbClr val="0070C0"/>
                </a:solidFill>
                <a:latin typeface="Courier New" pitchFamily="49" charset="0"/>
              </a:rPr>
              <a:t>of</a:t>
            </a:r>
            <a:r>
              <a:rPr lang="tr-TR" sz="1800" smtClean="0">
                <a:latin typeface="Courier New" pitchFamily="49" charset="0"/>
              </a:rPr>
              <a:t> ornek1 </a:t>
            </a:r>
            <a:r>
              <a:rPr lang="tr-TR" sz="1800" b="1" smtClean="0">
                <a:solidFill>
                  <a:srgbClr val="0070C0"/>
                </a:solidFill>
                <a:latin typeface="Courier New" pitchFamily="49" charset="0"/>
              </a:rPr>
              <a:t>is</a:t>
            </a:r>
          </a:p>
          <a:p>
            <a:pPr eaLnBrk="1" hangingPunct="1">
              <a:lnSpc>
                <a:spcPct val="80000"/>
              </a:lnSpc>
              <a:buFontTx/>
              <a:buNone/>
            </a:pPr>
            <a:r>
              <a:rPr lang="tr-TR" sz="1800" b="1" smtClean="0">
                <a:solidFill>
                  <a:srgbClr val="0070C0"/>
                </a:solidFill>
                <a:latin typeface="Courier New" pitchFamily="49" charset="0"/>
              </a:rPr>
              <a:t>begin</a:t>
            </a:r>
          </a:p>
          <a:p>
            <a:pPr eaLnBrk="1" hangingPunct="1">
              <a:lnSpc>
                <a:spcPct val="80000"/>
              </a:lnSpc>
              <a:buFontTx/>
              <a:buNone/>
            </a:pPr>
            <a:r>
              <a:rPr lang="tr-TR" sz="1800" b="1" smtClean="0">
                <a:solidFill>
                  <a:srgbClr val="0070C0"/>
                </a:solidFill>
                <a:latin typeface="Courier New" pitchFamily="49" charset="0"/>
              </a:rPr>
              <a:t>    process</a:t>
            </a:r>
            <a:r>
              <a:rPr lang="tr-TR" sz="1800" b="1" smtClean="0">
                <a:latin typeface="Courier New" pitchFamily="49" charset="0"/>
              </a:rPr>
              <a:t> </a:t>
            </a:r>
            <a:r>
              <a:rPr lang="tr-TR" sz="1800" smtClean="0">
                <a:latin typeface="Courier New" pitchFamily="49" charset="0"/>
              </a:rPr>
              <a:t>(A,B)</a:t>
            </a:r>
          </a:p>
          <a:p>
            <a:pPr eaLnBrk="1" hangingPunct="1">
              <a:lnSpc>
                <a:spcPct val="80000"/>
              </a:lnSpc>
              <a:buFontTx/>
              <a:buNone/>
            </a:pPr>
            <a:r>
              <a:rPr lang="tr-TR" sz="1800" b="1" smtClean="0">
                <a:latin typeface="Courier New" pitchFamily="49" charset="0"/>
              </a:rPr>
              <a:t>    </a:t>
            </a:r>
            <a:r>
              <a:rPr lang="tr-TR" sz="1800" b="1" smtClean="0">
                <a:solidFill>
                  <a:srgbClr val="0070C0"/>
                </a:solidFill>
                <a:latin typeface="Courier New" pitchFamily="49" charset="0"/>
              </a:rPr>
              <a:t>variable</a:t>
            </a:r>
            <a:r>
              <a:rPr lang="tr-TR" sz="1800" b="1" smtClean="0">
                <a:latin typeface="Courier New" pitchFamily="49" charset="0"/>
              </a:rPr>
              <a:t> </a:t>
            </a:r>
            <a:r>
              <a:rPr lang="tr-TR" sz="1800" smtClean="0">
                <a:latin typeface="Courier New" pitchFamily="49" charset="0"/>
              </a:rPr>
              <a:t>V1: natural range 0 to 7;</a:t>
            </a:r>
          </a:p>
          <a:p>
            <a:pPr eaLnBrk="1" hangingPunct="1">
              <a:lnSpc>
                <a:spcPct val="80000"/>
              </a:lnSpc>
              <a:buFontTx/>
              <a:buNone/>
            </a:pPr>
            <a:r>
              <a:rPr lang="tr-TR" sz="1800" b="1" smtClean="0">
                <a:latin typeface="Courier New" pitchFamily="49" charset="0"/>
              </a:rPr>
              <a:t>    </a:t>
            </a:r>
            <a:r>
              <a:rPr lang="tr-TR" sz="1800" b="1" smtClean="0">
                <a:solidFill>
                  <a:srgbClr val="0070C0"/>
                </a:solidFill>
                <a:latin typeface="Courier New" pitchFamily="49" charset="0"/>
              </a:rPr>
              <a:t>begin</a:t>
            </a:r>
          </a:p>
          <a:p>
            <a:pPr eaLnBrk="1" hangingPunct="1">
              <a:lnSpc>
                <a:spcPct val="80000"/>
              </a:lnSpc>
              <a:buFontTx/>
              <a:buNone/>
            </a:pPr>
            <a:r>
              <a:rPr lang="tr-TR" sz="1800" smtClean="0">
                <a:latin typeface="Courier New" pitchFamily="49" charset="0"/>
              </a:rPr>
              <a:t>       V1:=0;</a:t>
            </a:r>
          </a:p>
          <a:p>
            <a:pPr eaLnBrk="1" hangingPunct="1">
              <a:lnSpc>
                <a:spcPct val="80000"/>
              </a:lnSpc>
              <a:buFontTx/>
              <a:buNone/>
            </a:pPr>
            <a:r>
              <a:rPr lang="tr-TR" sz="1800" b="1" smtClean="0">
                <a:latin typeface="Courier New" pitchFamily="49" charset="0"/>
              </a:rPr>
              <a:t>       </a:t>
            </a:r>
            <a:r>
              <a:rPr lang="tr-TR" sz="1800" b="1" smtClean="0">
                <a:solidFill>
                  <a:srgbClr val="0070C0"/>
                </a:solidFill>
                <a:latin typeface="Courier New" pitchFamily="49" charset="0"/>
              </a:rPr>
              <a:t>if</a:t>
            </a:r>
            <a:r>
              <a:rPr lang="tr-TR" sz="1800" b="1" smtClean="0">
                <a:latin typeface="Courier New" pitchFamily="49" charset="0"/>
              </a:rPr>
              <a:t> </a:t>
            </a:r>
            <a:r>
              <a:rPr lang="tr-TR" sz="1800" smtClean="0">
                <a:latin typeface="Courier New" pitchFamily="49" charset="0"/>
              </a:rPr>
              <a:t>(A=B) </a:t>
            </a:r>
            <a:r>
              <a:rPr lang="tr-TR" sz="1800" b="1" smtClean="0">
                <a:solidFill>
                  <a:srgbClr val="0070C0"/>
                </a:solidFill>
                <a:latin typeface="Courier New" pitchFamily="49" charset="0"/>
              </a:rPr>
              <a:t>then</a:t>
            </a:r>
          </a:p>
          <a:p>
            <a:pPr eaLnBrk="1" hangingPunct="1">
              <a:lnSpc>
                <a:spcPct val="80000"/>
              </a:lnSpc>
              <a:buFontTx/>
              <a:buNone/>
            </a:pPr>
            <a:r>
              <a:rPr lang="tr-TR" sz="1800" smtClean="0">
                <a:latin typeface="Courier New" pitchFamily="49" charset="0"/>
              </a:rPr>
              <a:t>          V1:=V1+1;</a:t>
            </a:r>
          </a:p>
          <a:p>
            <a:pPr eaLnBrk="1" hangingPunct="1">
              <a:lnSpc>
                <a:spcPct val="80000"/>
              </a:lnSpc>
              <a:buFontTx/>
              <a:buNone/>
            </a:pPr>
            <a:r>
              <a:rPr lang="tr-TR" sz="1800" b="1" smtClean="0">
                <a:latin typeface="Courier New" pitchFamily="49" charset="0"/>
              </a:rPr>
              <a:t>       </a:t>
            </a:r>
            <a:r>
              <a:rPr lang="tr-TR" sz="1800" b="1" smtClean="0">
                <a:solidFill>
                  <a:srgbClr val="0070C0"/>
                </a:solidFill>
                <a:latin typeface="Courier New" pitchFamily="49" charset="0"/>
              </a:rPr>
              <a:t>end if</a:t>
            </a:r>
            <a:r>
              <a:rPr lang="tr-TR" sz="1800" smtClean="0">
                <a:latin typeface="Courier New" pitchFamily="49" charset="0"/>
              </a:rPr>
              <a:t>;</a:t>
            </a:r>
          </a:p>
          <a:p>
            <a:pPr eaLnBrk="1" hangingPunct="1">
              <a:lnSpc>
                <a:spcPct val="80000"/>
              </a:lnSpc>
              <a:buFontTx/>
              <a:buNone/>
            </a:pPr>
            <a:r>
              <a:rPr lang="tr-TR" sz="1800" smtClean="0">
                <a:latin typeface="Courier New" pitchFamily="49" charset="0"/>
              </a:rPr>
              <a:t>     X</a:t>
            </a:r>
            <a:r>
              <a:rPr lang="tr-TR" sz="1800" smtClean="0">
                <a:latin typeface="Courier New" pitchFamily="49" charset="0"/>
                <a:sym typeface="Symbol" pitchFamily="18" charset="2"/>
              </a:rPr>
              <a:t></a:t>
            </a:r>
            <a:r>
              <a:rPr lang="tr-TR" sz="1800" smtClean="0">
                <a:latin typeface="Courier New" pitchFamily="49" charset="0"/>
              </a:rPr>
              <a:t>V1;</a:t>
            </a:r>
            <a:endParaRPr lang="tr-TR" sz="1800" b="1" smtClean="0">
              <a:latin typeface="Courier New" pitchFamily="49" charset="0"/>
            </a:endParaRPr>
          </a:p>
          <a:p>
            <a:pPr eaLnBrk="1" hangingPunct="1">
              <a:lnSpc>
                <a:spcPct val="80000"/>
              </a:lnSpc>
              <a:buFontTx/>
              <a:buNone/>
            </a:pPr>
            <a:r>
              <a:rPr lang="tr-TR" sz="1800" b="1" smtClean="0">
                <a:latin typeface="Courier New" pitchFamily="49" charset="0"/>
              </a:rPr>
              <a:t>    </a:t>
            </a:r>
            <a:r>
              <a:rPr lang="tr-TR" sz="1800" b="1" smtClean="0">
                <a:solidFill>
                  <a:srgbClr val="0070C0"/>
                </a:solidFill>
                <a:latin typeface="Courier New" pitchFamily="49" charset="0"/>
              </a:rPr>
              <a:t>end process</a:t>
            </a:r>
            <a:r>
              <a:rPr lang="tr-TR" sz="1800" b="1" smtClean="0">
                <a:latin typeface="Courier New" pitchFamily="49" charset="0"/>
              </a:rPr>
              <a:t>;</a:t>
            </a:r>
          </a:p>
          <a:p>
            <a:pPr eaLnBrk="1" hangingPunct="1">
              <a:lnSpc>
                <a:spcPct val="80000"/>
              </a:lnSpc>
              <a:buFontTx/>
              <a:buNone/>
            </a:pPr>
            <a:r>
              <a:rPr lang="tr-TR" sz="1800" b="1" smtClean="0">
                <a:solidFill>
                  <a:srgbClr val="0070C0"/>
                </a:solidFill>
                <a:latin typeface="Courier New" pitchFamily="49" charset="0"/>
              </a:rPr>
              <a:t>end architecture</a:t>
            </a:r>
            <a:r>
              <a:rPr lang="tr-TR" sz="1800" b="1" smtClean="0">
                <a:latin typeface="Courier New" pitchFamily="49" charset="0"/>
              </a:rPr>
              <a:t> </a:t>
            </a:r>
            <a:r>
              <a:rPr lang="tr-TR" sz="1800" smtClean="0">
                <a:latin typeface="Courier New" pitchFamily="49" charset="0"/>
              </a:rPr>
              <a:t>islem1;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tr-TR" smtClean="0">
                <a:latin typeface="Cambria" pitchFamily="18" charset="0"/>
              </a:rPr>
              <a:t>Giriş</a:t>
            </a:r>
          </a:p>
        </p:txBody>
      </p:sp>
      <p:sp>
        <p:nvSpPr>
          <p:cNvPr id="16386" name="Rectangle 3"/>
          <p:cNvSpPr>
            <a:spLocks noGrp="1" noChangeArrowheads="1"/>
          </p:cNvSpPr>
          <p:nvPr>
            <p:ph type="body" idx="1"/>
          </p:nvPr>
        </p:nvSpPr>
        <p:spPr/>
        <p:txBody>
          <a:bodyPr/>
          <a:lstStyle/>
          <a:p>
            <a:pPr eaLnBrk="1" hangingPunct="1"/>
            <a:r>
              <a:rPr lang="tr-TR" sz="2400" smtClean="0">
                <a:latin typeface="Calibri" pitchFamily="34" charset="0"/>
              </a:rPr>
              <a:t>VHDL: “VHSIC Hardware Description Language”</a:t>
            </a:r>
          </a:p>
          <a:p>
            <a:pPr eaLnBrk="1" hangingPunct="1"/>
            <a:r>
              <a:rPr lang="tr-TR" sz="2400" smtClean="0">
                <a:latin typeface="Calibri" pitchFamily="34" charset="0"/>
              </a:rPr>
              <a:t>VHSIC: “Very High Speed Integrated Circuit”</a:t>
            </a:r>
          </a:p>
          <a:p>
            <a:pPr eaLnBrk="1" hangingPunct="1"/>
            <a:r>
              <a:rPr lang="tr-TR" sz="2400" smtClean="0">
                <a:latin typeface="Calibri" pitchFamily="34" charset="0"/>
              </a:rPr>
              <a:t>VHDL hem sentez hem de benzetim için kullanılabilir; VHDL tümüyle benzetime uygun olduğu halde, bazı kodlar sentezlenebilir değildir. (a.b: test bench)</a:t>
            </a:r>
          </a:p>
          <a:p>
            <a:pPr eaLnBrk="1" hangingPunct="1"/>
            <a:r>
              <a:rPr lang="tr-TR" sz="2400" smtClean="0">
                <a:latin typeface="Calibri" pitchFamily="34" charset="0"/>
              </a:rPr>
              <a:t>1981’de ABD savunma bakanlığı tarafından geliştirilmiş, en son 1993’te IEEE tarafından standartlaştırılmış. </a:t>
            </a:r>
          </a:p>
          <a:p>
            <a:pPr eaLnBrk="1" hangingPunct="1"/>
            <a:r>
              <a:rPr lang="tr-TR" sz="2400" smtClean="0">
                <a:latin typeface="Calibri" pitchFamily="34" charset="0"/>
              </a:rPr>
              <a:t>Teknolojiden bağımsız tasarım yapmak için kullanılır, FPGA için kullanabileceğiniz gibi, yazdığınız kodu fabrikaya gönderip ASIC chip de üretebilirsiniz.</a:t>
            </a:r>
          </a:p>
          <a:p>
            <a:pPr eaLnBrk="1" hangingPunct="1"/>
            <a:r>
              <a:rPr lang="tr-TR" sz="2400" smtClean="0">
                <a:latin typeface="Calibri" pitchFamily="34" charset="0"/>
              </a:rPr>
              <a:t>Verilog ile birlikte en yaygın DTD’dir.</a:t>
            </a:r>
          </a:p>
          <a:p>
            <a:pPr eaLnBrk="1" hangingPunct="1">
              <a:buFontTx/>
              <a:buNone/>
            </a:pPr>
            <a:endParaRPr lang="tr-TR" sz="22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6"/>
          <p:cNvSpPr>
            <a:spLocks noGrp="1" noChangeArrowheads="1"/>
          </p:cNvSpPr>
          <p:nvPr>
            <p:ph type="title"/>
          </p:nvPr>
        </p:nvSpPr>
        <p:spPr>
          <a:xfrm>
            <a:off x="457200" y="274638"/>
            <a:ext cx="8229600" cy="6107112"/>
          </a:xfrm>
        </p:spPr>
        <p:txBody>
          <a:bodyPr/>
          <a:lstStyle/>
          <a:p>
            <a:pPr algn="l" eaLnBrk="1" hangingPunct="1"/>
            <a:r>
              <a:rPr lang="tr-TR" sz="1800" b="1" smtClean="0">
                <a:latin typeface="Calibri" pitchFamily="34" charset="0"/>
              </a:rPr>
              <a:t>ÖRNEK:</a:t>
            </a:r>
            <a:r>
              <a:rPr lang="tr-TR" sz="1800" b="1" smtClean="0"/>
              <a:t/>
            </a:r>
            <a:br>
              <a:rPr lang="tr-TR" sz="1800" b="1" smtClean="0"/>
            </a:br>
            <a:r>
              <a:rPr lang="tr-TR" sz="1800" b="1" smtClean="0"/>
              <a:t/>
            </a:r>
            <a:br>
              <a:rPr lang="tr-TR" sz="1800" b="1" smtClean="0"/>
            </a:br>
            <a:r>
              <a:rPr lang="tr-TR" sz="1800" b="1" smtClean="0">
                <a:latin typeface="Courier New" pitchFamily="49" charset="0"/>
              </a:rPr>
              <a:t>entity </a:t>
            </a:r>
            <a:r>
              <a:rPr lang="tr-TR" sz="1800" smtClean="0">
                <a:latin typeface="Courier New" pitchFamily="49" charset="0"/>
              </a:rPr>
              <a:t>örnek2 </a:t>
            </a:r>
            <a:r>
              <a:rPr lang="tr-TR" sz="1800" b="1" smtClean="0">
                <a:latin typeface="Courier New" pitchFamily="49" charset="0"/>
              </a:rPr>
              <a:t>is</a:t>
            </a:r>
            <a:br>
              <a:rPr lang="tr-TR" sz="1800" b="1" smtClean="0">
                <a:latin typeface="Courier New" pitchFamily="49" charset="0"/>
              </a:rPr>
            </a:br>
            <a:r>
              <a:rPr lang="tr-TR" sz="4000" b="1" smtClean="0">
                <a:latin typeface="Courier New" pitchFamily="49" charset="0"/>
              </a:rPr>
              <a:t>	</a:t>
            </a:r>
            <a:r>
              <a:rPr lang="tr-TR" sz="1800" b="1" smtClean="0">
                <a:latin typeface="Courier New" pitchFamily="49" charset="0"/>
              </a:rPr>
              <a:t>port</a:t>
            </a:r>
            <a:r>
              <a:rPr lang="tr-TR" sz="1800" smtClean="0">
                <a:latin typeface="Courier New" pitchFamily="49" charset="0"/>
              </a:rPr>
              <a:t> (A,B: in bit; X:out natural range 0 to 7);</a:t>
            </a:r>
            <a:r>
              <a:rPr lang="tr-TR" sz="1800" b="1" smtClean="0">
                <a:latin typeface="Courier New" pitchFamily="49" charset="0"/>
              </a:rPr>
              <a:t/>
            </a:r>
            <a:br>
              <a:rPr lang="tr-TR" sz="1800" b="1" smtClean="0">
                <a:latin typeface="Courier New" pitchFamily="49" charset="0"/>
              </a:rPr>
            </a:br>
            <a:r>
              <a:rPr lang="tr-TR" sz="1800" b="1" smtClean="0">
                <a:latin typeface="Courier New" pitchFamily="49" charset="0"/>
              </a:rPr>
              <a:t>end entity </a:t>
            </a:r>
            <a:r>
              <a:rPr lang="tr-TR" sz="1800" smtClean="0">
                <a:latin typeface="Courier New" pitchFamily="49" charset="0"/>
              </a:rPr>
              <a:t>ornek2;</a:t>
            </a:r>
            <a:r>
              <a:rPr lang="tr-TR" sz="1800" b="1" smtClean="0">
                <a:latin typeface="Courier New" pitchFamily="49" charset="0"/>
              </a:rPr>
              <a:t/>
            </a:r>
            <a:br>
              <a:rPr lang="tr-TR" sz="1800" b="1" smtClean="0">
                <a:latin typeface="Courier New" pitchFamily="49" charset="0"/>
              </a:rPr>
            </a:br>
            <a:r>
              <a:rPr lang="tr-TR" sz="1800" b="1" smtClean="0">
                <a:latin typeface="Courier New" pitchFamily="49" charset="0"/>
              </a:rPr>
              <a:t>architecture </a:t>
            </a:r>
            <a:r>
              <a:rPr lang="tr-TR" sz="1800" smtClean="0">
                <a:latin typeface="Courier New" pitchFamily="49" charset="0"/>
              </a:rPr>
              <a:t>islem2 </a:t>
            </a:r>
            <a:r>
              <a:rPr lang="tr-TR" sz="1800" b="1" smtClean="0">
                <a:latin typeface="Courier New" pitchFamily="49" charset="0"/>
              </a:rPr>
              <a:t>of</a:t>
            </a:r>
            <a:r>
              <a:rPr lang="tr-TR" sz="1800" smtClean="0">
                <a:latin typeface="Courier New" pitchFamily="49" charset="0"/>
              </a:rPr>
              <a:t> ornek2 </a:t>
            </a:r>
            <a:r>
              <a:rPr lang="tr-TR" sz="1800" b="1" smtClean="0">
                <a:latin typeface="Courier New" pitchFamily="49" charset="0"/>
              </a:rPr>
              <a:t>is</a:t>
            </a:r>
            <a:br>
              <a:rPr lang="tr-TR" sz="1800" b="1" smtClean="0">
                <a:latin typeface="Courier New" pitchFamily="49" charset="0"/>
              </a:rPr>
            </a:br>
            <a:r>
              <a:rPr lang="tr-TR" sz="1800" b="1" smtClean="0">
                <a:latin typeface="Courier New" pitchFamily="49" charset="0"/>
              </a:rPr>
              <a:t>begin</a:t>
            </a:r>
            <a:r>
              <a:rPr lang="tr-TR" sz="1800" smtClean="0">
                <a:latin typeface="Courier New" pitchFamily="49" charset="0"/>
              </a:rPr>
              <a:t/>
            </a:r>
            <a:br>
              <a:rPr lang="tr-TR" sz="1800" smtClean="0">
                <a:latin typeface="Courier New" pitchFamily="49" charset="0"/>
              </a:rPr>
            </a:br>
            <a:r>
              <a:rPr lang="tr-TR" sz="2800" b="1" smtClean="0">
                <a:latin typeface="Courier New" pitchFamily="49" charset="0"/>
              </a:rPr>
              <a:t>   </a:t>
            </a:r>
            <a:r>
              <a:rPr lang="tr-TR" sz="1800" b="1" smtClean="0">
                <a:latin typeface="Courier New" pitchFamily="49" charset="0"/>
              </a:rPr>
              <a:t>process </a:t>
            </a:r>
            <a:r>
              <a:rPr lang="tr-TR" sz="1800" smtClean="0">
                <a:latin typeface="Courier New" pitchFamily="49" charset="0"/>
              </a:rPr>
              <a:t>(A,B)</a:t>
            </a:r>
            <a:br>
              <a:rPr lang="tr-TR" sz="1800" smtClean="0">
                <a:latin typeface="Courier New" pitchFamily="49" charset="0"/>
              </a:rPr>
            </a:br>
            <a:r>
              <a:rPr lang="tr-TR" sz="1800" b="1" smtClean="0">
                <a:latin typeface="Courier New" pitchFamily="49" charset="0"/>
              </a:rPr>
              <a:t>     	variable </a:t>
            </a:r>
            <a:r>
              <a:rPr lang="tr-TR" sz="1800" smtClean="0">
                <a:latin typeface="Courier New" pitchFamily="49" charset="0"/>
              </a:rPr>
              <a:t>V1: natural range 0 to 7;</a:t>
            </a:r>
            <a:br>
              <a:rPr lang="tr-TR" sz="1800" smtClean="0">
                <a:latin typeface="Courier New" pitchFamily="49" charset="0"/>
              </a:rPr>
            </a:br>
            <a:r>
              <a:rPr lang="tr-TR" sz="1800" b="1" smtClean="0">
                <a:latin typeface="Courier New" pitchFamily="49" charset="0"/>
              </a:rPr>
              <a:t>     begin</a:t>
            </a:r>
            <a:r>
              <a:rPr lang="tr-TR" sz="1800" smtClean="0">
                <a:latin typeface="Courier New" pitchFamily="49" charset="0"/>
              </a:rPr>
              <a:t/>
            </a:r>
            <a:br>
              <a:rPr lang="tr-TR" sz="1800" smtClean="0">
                <a:latin typeface="Courier New" pitchFamily="49" charset="0"/>
              </a:rPr>
            </a:br>
            <a:r>
              <a:rPr lang="tr-TR" sz="1800" smtClean="0">
                <a:latin typeface="Courier New" pitchFamily="49" charset="0"/>
              </a:rPr>
              <a:t>     V1:=6;</a:t>
            </a:r>
            <a:br>
              <a:rPr lang="tr-TR" sz="1800" smtClean="0">
                <a:latin typeface="Courier New" pitchFamily="49" charset="0"/>
              </a:rPr>
            </a:br>
            <a:r>
              <a:rPr lang="tr-TR" sz="1800" b="1" smtClean="0">
                <a:latin typeface="Courier New" pitchFamily="49" charset="0"/>
              </a:rPr>
              <a:t>        if </a:t>
            </a:r>
            <a:r>
              <a:rPr lang="tr-TR" sz="1800" smtClean="0">
                <a:latin typeface="Courier New" pitchFamily="49" charset="0"/>
              </a:rPr>
              <a:t>(A=B) </a:t>
            </a:r>
            <a:r>
              <a:rPr lang="tr-TR" sz="1800" b="1" smtClean="0">
                <a:latin typeface="Courier New" pitchFamily="49" charset="0"/>
              </a:rPr>
              <a:t>then</a:t>
            </a:r>
            <a:br>
              <a:rPr lang="tr-TR" sz="1800" b="1" smtClean="0">
                <a:latin typeface="Courier New" pitchFamily="49" charset="0"/>
              </a:rPr>
            </a:br>
            <a:r>
              <a:rPr lang="tr-TR" sz="1800" smtClean="0">
                <a:latin typeface="Courier New" pitchFamily="49" charset="0"/>
              </a:rPr>
              <a:t>             V1:=V1+1;</a:t>
            </a:r>
            <a:br>
              <a:rPr lang="tr-TR" sz="1800" smtClean="0">
                <a:latin typeface="Courier New" pitchFamily="49" charset="0"/>
              </a:rPr>
            </a:br>
            <a:r>
              <a:rPr lang="tr-TR" sz="1800" b="1" smtClean="0">
                <a:latin typeface="Courier New" pitchFamily="49" charset="0"/>
              </a:rPr>
              <a:t>           else</a:t>
            </a:r>
            <a:br>
              <a:rPr lang="tr-TR" sz="1800" b="1" smtClean="0">
                <a:latin typeface="Courier New" pitchFamily="49" charset="0"/>
              </a:rPr>
            </a:br>
            <a:r>
              <a:rPr lang="tr-TR" sz="1800" smtClean="0">
                <a:latin typeface="Courier New" pitchFamily="49" charset="0"/>
              </a:rPr>
              <a:t>              V1:=0;</a:t>
            </a:r>
            <a:br>
              <a:rPr lang="tr-TR" sz="1800" smtClean="0">
                <a:latin typeface="Courier New" pitchFamily="49" charset="0"/>
              </a:rPr>
            </a:br>
            <a:r>
              <a:rPr lang="tr-TR" sz="1800" b="1" smtClean="0">
                <a:latin typeface="Courier New" pitchFamily="49" charset="0"/>
              </a:rPr>
              <a:t>         end if</a:t>
            </a:r>
            <a:br>
              <a:rPr lang="tr-TR" sz="1800" b="1" smtClean="0">
                <a:latin typeface="Courier New" pitchFamily="49" charset="0"/>
              </a:rPr>
            </a:br>
            <a:r>
              <a:rPr lang="tr-TR" sz="1800" smtClean="0">
                <a:latin typeface="Courier New" pitchFamily="49" charset="0"/>
              </a:rPr>
              <a:t>     X</a:t>
            </a:r>
            <a:r>
              <a:rPr lang="tr-TR" sz="1800" smtClean="0">
                <a:latin typeface="Courier New" pitchFamily="49" charset="0"/>
                <a:sym typeface="Symbol" pitchFamily="18" charset="2"/>
              </a:rPr>
              <a:t></a:t>
            </a:r>
            <a:r>
              <a:rPr lang="tr-TR" sz="1800" smtClean="0">
                <a:latin typeface="Courier New" pitchFamily="49" charset="0"/>
              </a:rPr>
              <a:t>V1;</a:t>
            </a:r>
            <a:r>
              <a:rPr lang="tr-TR" sz="1800" b="1" smtClean="0">
                <a:latin typeface="Courier New" pitchFamily="49" charset="0"/>
              </a:rPr>
              <a:t/>
            </a:r>
            <a:br>
              <a:rPr lang="tr-TR" sz="1800" b="1" smtClean="0">
                <a:latin typeface="Courier New" pitchFamily="49" charset="0"/>
              </a:rPr>
            </a:br>
            <a:r>
              <a:rPr lang="tr-TR" sz="1800" b="1" smtClean="0">
                <a:latin typeface="Courier New" pitchFamily="49" charset="0"/>
              </a:rPr>
              <a:t>     end process;</a:t>
            </a:r>
            <a:br>
              <a:rPr lang="tr-TR" sz="1800" b="1" smtClean="0">
                <a:latin typeface="Courier New" pitchFamily="49" charset="0"/>
              </a:rPr>
            </a:br>
            <a:r>
              <a:rPr lang="tr-TR" sz="1800" b="1" smtClean="0">
                <a:latin typeface="Courier New" pitchFamily="49" charset="0"/>
              </a:rPr>
              <a:t>end architecture </a:t>
            </a:r>
            <a:r>
              <a:rPr lang="tr-TR" sz="1800" smtClean="0">
                <a:latin typeface="Courier New" pitchFamily="49" charset="0"/>
              </a:rPr>
              <a:t>islem2;</a:t>
            </a:r>
            <a:br>
              <a:rPr lang="tr-TR" sz="1800" smtClean="0">
                <a:latin typeface="Courier New" pitchFamily="49" charset="0"/>
              </a:rPr>
            </a:br>
            <a:endParaRPr lang="tr-TR" sz="1800" smtClean="0">
              <a:latin typeface="Courier New" pitchFamily="49"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4"/>
          <p:cNvSpPr>
            <a:spLocks noGrp="1" noChangeArrowheads="1"/>
          </p:cNvSpPr>
          <p:nvPr>
            <p:ph type="title"/>
          </p:nvPr>
        </p:nvSpPr>
        <p:spPr>
          <a:xfrm>
            <a:off x="457200" y="274638"/>
            <a:ext cx="8229600" cy="5818187"/>
          </a:xfrm>
        </p:spPr>
        <p:txBody>
          <a:bodyPr/>
          <a:lstStyle/>
          <a:p>
            <a:pPr algn="l" eaLnBrk="1" hangingPunct="1"/>
            <a:r>
              <a:rPr lang="tr-TR" sz="2400" b="1" smtClean="0">
                <a:latin typeface="Calibri" pitchFamily="34" charset="0"/>
              </a:rPr>
              <a:t>Örnek:</a:t>
            </a:r>
            <a:r>
              <a:rPr lang="tr-TR" sz="2400" smtClean="0">
                <a:latin typeface="Calibri" pitchFamily="34" charset="0"/>
              </a:rPr>
              <a:t> 2 kontrol girişli MUX tasarımı</a:t>
            </a:r>
            <a:r>
              <a:rPr lang="tr-TR" sz="2400" b="1" smtClean="0"/>
              <a:t/>
            </a:r>
            <a:br>
              <a:rPr lang="tr-TR" sz="2400" b="1" smtClean="0"/>
            </a:br>
            <a:r>
              <a:rPr lang="tr-TR" sz="1800" b="1" smtClean="0">
                <a:latin typeface="Courier New" pitchFamily="49" charset="0"/>
              </a:rPr>
              <a:t>entity </a:t>
            </a:r>
            <a:r>
              <a:rPr lang="tr-TR" sz="1800" smtClean="0">
                <a:latin typeface="Courier New" pitchFamily="49" charset="0"/>
              </a:rPr>
              <a:t>MUX2 </a:t>
            </a:r>
            <a:r>
              <a:rPr lang="tr-TR" sz="1800" b="1" smtClean="0">
                <a:latin typeface="Courier New" pitchFamily="49" charset="0"/>
              </a:rPr>
              <a:t>is</a:t>
            </a:r>
            <a:r>
              <a:rPr lang="tr-TR" sz="1800" smtClean="0">
                <a:latin typeface="Courier New" pitchFamily="49" charset="0"/>
              </a:rPr>
              <a:t/>
            </a:r>
            <a:br>
              <a:rPr lang="tr-TR" sz="1800" smtClean="0">
                <a:latin typeface="Courier New" pitchFamily="49" charset="0"/>
              </a:rPr>
            </a:br>
            <a:r>
              <a:rPr lang="tr-TR" sz="1800" smtClean="0">
                <a:latin typeface="Courier New" pitchFamily="49" charset="0"/>
              </a:rPr>
              <a:t>      </a:t>
            </a:r>
            <a:r>
              <a:rPr lang="tr-TR" sz="1800" b="1" smtClean="0">
                <a:latin typeface="Courier New" pitchFamily="49" charset="0"/>
              </a:rPr>
              <a:t>port</a:t>
            </a:r>
            <a:r>
              <a:rPr lang="tr-TR" sz="1800" smtClean="0">
                <a:latin typeface="Courier New" pitchFamily="49" charset="0"/>
              </a:rPr>
              <a:t>(S:</a:t>
            </a:r>
            <a:r>
              <a:rPr lang="tr-TR" sz="1800" b="1" smtClean="0">
                <a:latin typeface="Courier New" pitchFamily="49" charset="0"/>
              </a:rPr>
              <a:t>in bit_vector </a:t>
            </a:r>
            <a:r>
              <a:rPr lang="tr-TR" sz="1800" smtClean="0">
                <a:latin typeface="Courier New" pitchFamily="49" charset="0"/>
              </a:rPr>
              <a:t>(0 </a:t>
            </a:r>
            <a:r>
              <a:rPr lang="tr-TR" sz="1800" b="1" smtClean="0">
                <a:latin typeface="Courier New" pitchFamily="49" charset="0"/>
              </a:rPr>
              <a:t>to </a:t>
            </a:r>
            <a:r>
              <a:rPr lang="tr-TR" sz="1800" smtClean="0">
                <a:latin typeface="Courier New" pitchFamily="49" charset="0"/>
              </a:rPr>
              <a:t>1); D:</a:t>
            </a:r>
            <a:r>
              <a:rPr lang="tr-TR" sz="1800" b="1" smtClean="0">
                <a:latin typeface="Courier New" pitchFamily="49" charset="0"/>
              </a:rPr>
              <a:t>in bit_vector </a:t>
            </a:r>
            <a:r>
              <a:rPr lang="tr-TR" sz="1800" smtClean="0">
                <a:latin typeface="Courier New" pitchFamily="49" charset="0"/>
              </a:rPr>
              <a:t>(0</a:t>
            </a:r>
            <a:r>
              <a:rPr lang="tr-TR" sz="1800" b="1" smtClean="0">
                <a:latin typeface="Courier New" pitchFamily="49" charset="0"/>
              </a:rPr>
              <a:t> to </a:t>
            </a:r>
            <a:r>
              <a:rPr lang="tr-TR" sz="1800" smtClean="0">
                <a:latin typeface="Courier New" pitchFamily="49" charset="0"/>
              </a:rPr>
              <a:t>3); X:</a:t>
            </a:r>
            <a:r>
              <a:rPr lang="tr-TR" sz="1800" b="1" smtClean="0">
                <a:latin typeface="Courier New" pitchFamily="49" charset="0"/>
              </a:rPr>
              <a:t>out bit</a:t>
            </a:r>
            <a:r>
              <a:rPr lang="tr-TR" sz="1800" smtClean="0">
                <a:latin typeface="Courier New" pitchFamily="49" charset="0"/>
              </a:rPr>
              <a:t>);</a:t>
            </a:r>
            <a:r>
              <a:rPr lang="tr-TR" sz="1800" b="1" smtClean="0">
                <a:latin typeface="Courier New" pitchFamily="49" charset="0"/>
              </a:rPr>
              <a:t/>
            </a:r>
            <a:br>
              <a:rPr lang="tr-TR" sz="1800" b="1" smtClean="0">
                <a:latin typeface="Courier New" pitchFamily="49" charset="0"/>
              </a:rPr>
            </a:br>
            <a:r>
              <a:rPr lang="tr-TR" sz="1800" b="1" smtClean="0">
                <a:latin typeface="Courier New" pitchFamily="49" charset="0"/>
              </a:rPr>
              <a:t>end entity </a:t>
            </a:r>
            <a:r>
              <a:rPr lang="tr-TR" sz="1800" smtClean="0">
                <a:latin typeface="Courier New" pitchFamily="49" charset="0"/>
              </a:rPr>
              <a:t>MUX2;</a:t>
            </a:r>
            <a:r>
              <a:rPr lang="tr-TR" sz="1800" b="1" smtClean="0">
                <a:latin typeface="Courier New" pitchFamily="49" charset="0"/>
              </a:rPr>
              <a:t/>
            </a:r>
            <a:br>
              <a:rPr lang="tr-TR" sz="1800" b="1" smtClean="0">
                <a:latin typeface="Courier New" pitchFamily="49" charset="0"/>
              </a:rPr>
            </a:br>
            <a:r>
              <a:rPr lang="tr-TR" sz="1800" b="1" smtClean="0">
                <a:latin typeface="Courier New" pitchFamily="49" charset="0"/>
              </a:rPr>
              <a:t>architecture </a:t>
            </a:r>
            <a:r>
              <a:rPr lang="tr-TR" sz="1800" smtClean="0">
                <a:latin typeface="Courier New" pitchFamily="49" charset="0"/>
              </a:rPr>
              <a:t>islem </a:t>
            </a:r>
            <a:r>
              <a:rPr lang="tr-TR" sz="1800" b="1" smtClean="0">
                <a:latin typeface="Courier New" pitchFamily="49" charset="0"/>
              </a:rPr>
              <a:t>of </a:t>
            </a:r>
            <a:r>
              <a:rPr lang="tr-TR" sz="1800" smtClean="0">
                <a:latin typeface="Courier New" pitchFamily="49" charset="0"/>
              </a:rPr>
              <a:t>MUX2 </a:t>
            </a:r>
            <a:r>
              <a:rPr lang="tr-TR" sz="1800" b="1" smtClean="0">
                <a:latin typeface="Courier New" pitchFamily="49" charset="0"/>
              </a:rPr>
              <a:t>is</a:t>
            </a:r>
            <a:br>
              <a:rPr lang="tr-TR" sz="1800" b="1" smtClean="0">
                <a:latin typeface="Courier New" pitchFamily="49" charset="0"/>
              </a:rPr>
            </a:br>
            <a:r>
              <a:rPr lang="tr-TR" sz="1800" b="1" smtClean="0">
                <a:latin typeface="Courier New" pitchFamily="49" charset="0"/>
              </a:rPr>
              <a:t>begin</a:t>
            </a:r>
            <a:br>
              <a:rPr lang="tr-TR" sz="1800" b="1" smtClean="0">
                <a:latin typeface="Courier New" pitchFamily="49" charset="0"/>
              </a:rPr>
            </a:br>
            <a:r>
              <a:rPr lang="tr-TR" sz="1800" b="1" smtClean="0">
                <a:latin typeface="Courier New" pitchFamily="49" charset="0"/>
              </a:rPr>
              <a:t>  process </a:t>
            </a:r>
            <a:r>
              <a:rPr lang="tr-TR" sz="1800" smtClean="0">
                <a:latin typeface="Courier New" pitchFamily="49" charset="0"/>
              </a:rPr>
              <a:t>(S,D)</a:t>
            </a:r>
            <a:br>
              <a:rPr lang="tr-TR" sz="1800" smtClean="0">
                <a:latin typeface="Courier New" pitchFamily="49" charset="0"/>
              </a:rPr>
            </a:br>
            <a:r>
              <a:rPr lang="tr-TR" sz="1800" smtClean="0">
                <a:latin typeface="Courier New" pitchFamily="49" charset="0"/>
              </a:rPr>
              <a:t>      </a:t>
            </a:r>
            <a:r>
              <a:rPr lang="tr-TR" sz="1800" b="1" smtClean="0">
                <a:latin typeface="Courier New" pitchFamily="49" charset="0"/>
              </a:rPr>
              <a:t>begin</a:t>
            </a:r>
            <a:br>
              <a:rPr lang="tr-TR" sz="1800" b="1" smtClean="0">
                <a:latin typeface="Courier New" pitchFamily="49" charset="0"/>
              </a:rPr>
            </a:br>
            <a:r>
              <a:rPr lang="tr-TR" sz="1800" b="1" smtClean="0">
                <a:latin typeface="Courier New" pitchFamily="49" charset="0"/>
              </a:rPr>
              <a:t>         if </a:t>
            </a:r>
            <a:r>
              <a:rPr lang="tr-TR" sz="1800" smtClean="0">
                <a:latin typeface="Courier New" pitchFamily="49" charset="0"/>
              </a:rPr>
              <a:t>(S="00") </a:t>
            </a:r>
            <a:r>
              <a:rPr lang="tr-TR" sz="1800" b="1" smtClean="0">
                <a:latin typeface="Courier New" pitchFamily="49" charset="0"/>
              </a:rPr>
              <a:t>then</a:t>
            </a:r>
            <a:r>
              <a:rPr lang="tr-TR" sz="1800" smtClean="0">
                <a:latin typeface="Courier New" pitchFamily="49" charset="0"/>
              </a:rPr>
              <a:t/>
            </a:r>
            <a:br>
              <a:rPr lang="tr-TR" sz="1800" smtClean="0">
                <a:latin typeface="Courier New" pitchFamily="49" charset="0"/>
              </a:rPr>
            </a:br>
            <a:r>
              <a:rPr lang="tr-TR" sz="1800" smtClean="0">
                <a:latin typeface="Courier New" pitchFamily="49" charset="0"/>
              </a:rPr>
              <a:t>            X</a:t>
            </a:r>
            <a:r>
              <a:rPr lang="tr-TR" sz="1800" smtClean="0">
                <a:latin typeface="Courier New" pitchFamily="49" charset="0"/>
                <a:sym typeface="Symbol" pitchFamily="18" charset="2"/>
              </a:rPr>
              <a:t></a:t>
            </a:r>
            <a:r>
              <a:rPr lang="tr-TR" sz="1800" smtClean="0">
                <a:latin typeface="Courier New" pitchFamily="49" charset="0"/>
              </a:rPr>
              <a:t>D(0);</a:t>
            </a:r>
            <a:br>
              <a:rPr lang="tr-TR" sz="1800" smtClean="0">
                <a:latin typeface="Courier New" pitchFamily="49" charset="0"/>
              </a:rPr>
            </a:br>
            <a:r>
              <a:rPr lang="tr-TR" sz="1800" smtClean="0">
                <a:latin typeface="Courier New" pitchFamily="49" charset="0"/>
              </a:rPr>
              <a:t>         </a:t>
            </a:r>
            <a:r>
              <a:rPr lang="tr-TR" sz="1800" b="1" smtClean="0">
                <a:latin typeface="Courier New" pitchFamily="49" charset="0"/>
              </a:rPr>
              <a:t>elsif</a:t>
            </a:r>
            <a:r>
              <a:rPr lang="tr-TR" sz="1800" smtClean="0">
                <a:latin typeface="Courier New" pitchFamily="49" charset="0"/>
              </a:rPr>
              <a:t> (S="01") </a:t>
            </a:r>
            <a:r>
              <a:rPr lang="tr-TR" sz="1800" b="1" smtClean="0">
                <a:latin typeface="Courier New" pitchFamily="49" charset="0"/>
              </a:rPr>
              <a:t>then</a:t>
            </a:r>
            <a:r>
              <a:rPr lang="tr-TR" sz="1800" smtClean="0">
                <a:latin typeface="Courier New" pitchFamily="49" charset="0"/>
              </a:rPr>
              <a:t/>
            </a:r>
            <a:br>
              <a:rPr lang="tr-TR" sz="1800" smtClean="0">
                <a:latin typeface="Courier New" pitchFamily="49" charset="0"/>
              </a:rPr>
            </a:br>
            <a:r>
              <a:rPr lang="tr-TR" sz="1800" smtClean="0">
                <a:latin typeface="Courier New" pitchFamily="49" charset="0"/>
              </a:rPr>
              <a:t>            X</a:t>
            </a:r>
            <a:r>
              <a:rPr lang="tr-TR" sz="1800" smtClean="0">
                <a:latin typeface="Courier New" pitchFamily="49" charset="0"/>
                <a:sym typeface="Symbol" pitchFamily="18" charset="2"/>
              </a:rPr>
              <a:t></a:t>
            </a:r>
            <a:r>
              <a:rPr lang="tr-TR" sz="1800" smtClean="0">
                <a:latin typeface="Courier New" pitchFamily="49" charset="0"/>
              </a:rPr>
              <a:t>D(1);</a:t>
            </a:r>
            <a:r>
              <a:rPr lang="tr-TR" sz="1800" b="1" smtClean="0">
                <a:latin typeface="Courier New" pitchFamily="49" charset="0"/>
              </a:rPr>
              <a:t/>
            </a:r>
            <a:br>
              <a:rPr lang="tr-TR" sz="1800" b="1" smtClean="0">
                <a:latin typeface="Courier New" pitchFamily="49" charset="0"/>
              </a:rPr>
            </a:br>
            <a:r>
              <a:rPr lang="tr-TR" sz="1800" b="1" smtClean="0">
                <a:latin typeface="Courier New" pitchFamily="49" charset="0"/>
              </a:rPr>
              <a:t>         elsif</a:t>
            </a:r>
            <a:r>
              <a:rPr lang="tr-TR" sz="1800" smtClean="0">
                <a:latin typeface="Courier New" pitchFamily="49" charset="0"/>
              </a:rPr>
              <a:t> (S="10") </a:t>
            </a:r>
            <a:r>
              <a:rPr lang="tr-TR" sz="1800" b="1" smtClean="0">
                <a:latin typeface="Courier New" pitchFamily="49" charset="0"/>
              </a:rPr>
              <a:t>then</a:t>
            </a:r>
            <a:r>
              <a:rPr lang="tr-TR" sz="1800" smtClean="0">
                <a:latin typeface="Courier New" pitchFamily="49" charset="0"/>
              </a:rPr>
              <a:t/>
            </a:r>
            <a:br>
              <a:rPr lang="tr-TR" sz="1800" smtClean="0">
                <a:latin typeface="Courier New" pitchFamily="49" charset="0"/>
              </a:rPr>
            </a:br>
            <a:r>
              <a:rPr lang="tr-TR" sz="1800" smtClean="0">
                <a:latin typeface="Courier New" pitchFamily="49" charset="0"/>
              </a:rPr>
              <a:t>            X</a:t>
            </a:r>
            <a:r>
              <a:rPr lang="tr-TR" sz="1800" smtClean="0">
                <a:latin typeface="Courier New" pitchFamily="49" charset="0"/>
                <a:sym typeface="Symbol" pitchFamily="18" charset="2"/>
              </a:rPr>
              <a:t></a:t>
            </a:r>
            <a:r>
              <a:rPr lang="tr-TR" sz="1800" smtClean="0">
                <a:latin typeface="Courier New" pitchFamily="49" charset="0"/>
              </a:rPr>
              <a:t>D(2);</a:t>
            </a:r>
            <a:br>
              <a:rPr lang="tr-TR" sz="1800" smtClean="0">
                <a:latin typeface="Courier New" pitchFamily="49" charset="0"/>
              </a:rPr>
            </a:br>
            <a:r>
              <a:rPr lang="tr-TR" sz="1800" smtClean="0">
                <a:latin typeface="Courier New" pitchFamily="49" charset="0"/>
              </a:rPr>
              <a:t>         </a:t>
            </a:r>
            <a:r>
              <a:rPr lang="tr-TR" sz="1800" b="1" smtClean="0">
                <a:latin typeface="Courier New" pitchFamily="49" charset="0"/>
              </a:rPr>
              <a:t>else</a:t>
            </a:r>
            <a:r>
              <a:rPr lang="tr-TR" sz="1800" smtClean="0">
                <a:latin typeface="Courier New" pitchFamily="49" charset="0"/>
              </a:rPr>
              <a:t/>
            </a:r>
            <a:br>
              <a:rPr lang="tr-TR" sz="1800" smtClean="0">
                <a:latin typeface="Courier New" pitchFamily="49" charset="0"/>
              </a:rPr>
            </a:br>
            <a:r>
              <a:rPr lang="tr-TR" sz="1800" smtClean="0">
                <a:latin typeface="Courier New" pitchFamily="49" charset="0"/>
              </a:rPr>
              <a:t>            X</a:t>
            </a:r>
            <a:r>
              <a:rPr lang="tr-TR" sz="1800" smtClean="0">
                <a:latin typeface="Courier New" pitchFamily="49" charset="0"/>
                <a:sym typeface="Symbol" pitchFamily="18" charset="2"/>
              </a:rPr>
              <a:t></a:t>
            </a:r>
            <a:r>
              <a:rPr lang="tr-TR" sz="1800" smtClean="0">
                <a:latin typeface="Courier New" pitchFamily="49" charset="0"/>
              </a:rPr>
              <a:t>D(3);</a:t>
            </a:r>
            <a:br>
              <a:rPr lang="tr-TR" sz="1800" smtClean="0">
                <a:latin typeface="Courier New" pitchFamily="49" charset="0"/>
              </a:rPr>
            </a:br>
            <a:r>
              <a:rPr lang="tr-TR" sz="1800" smtClean="0">
                <a:latin typeface="Courier New" pitchFamily="49" charset="0"/>
              </a:rPr>
              <a:t>         </a:t>
            </a:r>
            <a:r>
              <a:rPr lang="tr-TR" sz="1800" b="1" smtClean="0">
                <a:latin typeface="Courier New" pitchFamily="49" charset="0"/>
              </a:rPr>
              <a:t>end if;</a:t>
            </a:r>
            <a:br>
              <a:rPr lang="tr-TR" sz="1800" b="1" smtClean="0">
                <a:latin typeface="Courier New" pitchFamily="49" charset="0"/>
              </a:rPr>
            </a:br>
            <a:r>
              <a:rPr lang="tr-TR" sz="1800" b="1" smtClean="0">
                <a:latin typeface="Courier New" pitchFamily="49" charset="0"/>
              </a:rPr>
              <a:t>      end process;</a:t>
            </a:r>
            <a:br>
              <a:rPr lang="tr-TR" sz="1800" b="1" smtClean="0">
                <a:latin typeface="Courier New" pitchFamily="49" charset="0"/>
              </a:rPr>
            </a:br>
            <a:r>
              <a:rPr lang="tr-TR" sz="1800" b="1" smtClean="0">
                <a:latin typeface="Courier New" pitchFamily="49" charset="0"/>
              </a:rPr>
              <a:t>end architecture </a:t>
            </a:r>
            <a:r>
              <a:rPr lang="tr-TR" sz="1800" smtClean="0">
                <a:latin typeface="Courier New" pitchFamily="49" charset="0"/>
              </a:rPr>
              <a:t>islem;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457200" y="274638"/>
            <a:ext cx="8229600" cy="633412"/>
          </a:xfrm>
        </p:spPr>
        <p:txBody>
          <a:bodyPr/>
          <a:lstStyle/>
          <a:p>
            <a:pPr algn="l" eaLnBrk="1" hangingPunct="1">
              <a:buFontTx/>
              <a:buChar char="•"/>
            </a:pPr>
            <a:r>
              <a:rPr lang="tr-TR" sz="2800" b="1" smtClean="0">
                <a:latin typeface="Cambria" pitchFamily="18" charset="0"/>
              </a:rPr>
              <a:t>Case</a:t>
            </a:r>
          </a:p>
        </p:txBody>
      </p:sp>
      <p:sp>
        <p:nvSpPr>
          <p:cNvPr id="57346" name="Rectangle 3"/>
          <p:cNvSpPr>
            <a:spLocks noGrp="1" noChangeArrowheads="1"/>
          </p:cNvSpPr>
          <p:nvPr>
            <p:ph type="body" idx="1"/>
          </p:nvPr>
        </p:nvSpPr>
        <p:spPr>
          <a:xfrm>
            <a:off x="457200" y="1052513"/>
            <a:ext cx="8229600" cy="5073650"/>
          </a:xfrm>
        </p:spPr>
        <p:txBody>
          <a:bodyPr/>
          <a:lstStyle/>
          <a:p>
            <a:pPr eaLnBrk="1" hangingPunct="1">
              <a:lnSpc>
                <a:spcPct val="90000"/>
              </a:lnSpc>
              <a:buFontTx/>
              <a:buNone/>
            </a:pPr>
            <a:r>
              <a:rPr lang="tr-TR" sz="2400" smtClean="0"/>
              <a:t>	</a:t>
            </a:r>
            <a:r>
              <a:rPr lang="tr-TR" sz="2000" smtClean="0">
                <a:latin typeface="Calibri" pitchFamily="34" charset="0"/>
              </a:rPr>
              <a:t>Case ifadesi içiçe geçmiş if (elsif) ifadesinin bir diğer seçeneğidir. Bir farkı case ifadesi, case bloğuna uygulanan tüm mümkün değerlere aynı kıymeti verir. VHDL keywordlerinden "others" kıymet verilmeyecek girişlerin cevaplarını belirlemeye yarar. Eğer tüm girişler belirliyse others'a gerek yoktur.</a:t>
            </a:r>
            <a:r>
              <a:rPr lang="tr-TR" sz="2000" smtClean="0"/>
              <a:t> </a:t>
            </a:r>
          </a:p>
          <a:p>
            <a:pPr eaLnBrk="1" hangingPunct="1">
              <a:lnSpc>
                <a:spcPct val="90000"/>
              </a:lnSpc>
              <a:buFontTx/>
              <a:buNone/>
            </a:pPr>
            <a:r>
              <a:rPr lang="tr-TR" sz="2000" b="1" smtClean="0">
                <a:solidFill>
                  <a:srgbClr val="0070C0"/>
                </a:solidFill>
                <a:latin typeface="Courier New" pitchFamily="49" charset="0"/>
              </a:rPr>
              <a:t>case</a:t>
            </a:r>
            <a:r>
              <a:rPr lang="tr-TR" sz="2000" b="1" smtClean="0">
                <a:latin typeface="Courier New" pitchFamily="49" charset="0"/>
              </a:rPr>
              <a:t> </a:t>
            </a:r>
            <a:r>
              <a:rPr lang="tr-TR" sz="2000" smtClean="0">
                <a:latin typeface="Courier New" pitchFamily="49" charset="0"/>
              </a:rPr>
              <a:t>ifade </a:t>
            </a:r>
            <a:r>
              <a:rPr lang="tr-TR" sz="2000" b="1" smtClean="0">
                <a:solidFill>
                  <a:srgbClr val="0070C0"/>
                </a:solidFill>
                <a:latin typeface="Courier New" pitchFamily="49" charset="0"/>
              </a:rPr>
              <a:t>is</a:t>
            </a:r>
          </a:p>
          <a:p>
            <a:pPr eaLnBrk="1" hangingPunct="1">
              <a:lnSpc>
                <a:spcPct val="90000"/>
              </a:lnSpc>
              <a:buFontTx/>
              <a:buNone/>
            </a:pPr>
            <a:r>
              <a:rPr lang="tr-TR" sz="2000" b="1" smtClean="0">
                <a:latin typeface="Courier New" pitchFamily="49" charset="0"/>
              </a:rPr>
              <a:t>   </a:t>
            </a:r>
            <a:r>
              <a:rPr lang="tr-TR" sz="2000" b="1" smtClean="0">
                <a:solidFill>
                  <a:srgbClr val="0070C0"/>
                </a:solidFill>
                <a:latin typeface="Courier New" pitchFamily="49" charset="0"/>
              </a:rPr>
              <a:t>   when </a:t>
            </a:r>
            <a:r>
              <a:rPr lang="tr-TR" sz="2000" smtClean="0">
                <a:latin typeface="Courier New" pitchFamily="49" charset="0"/>
              </a:rPr>
              <a:t>seçenek 1 </a:t>
            </a:r>
            <a:r>
              <a:rPr lang="tr-TR" sz="2000" smtClean="0">
                <a:latin typeface="Courier New" pitchFamily="49" charset="0"/>
                <a:sym typeface="Symbol" pitchFamily="18" charset="2"/>
              </a:rPr>
              <a:t>=&gt;</a:t>
            </a:r>
            <a:endParaRPr lang="tr-TR" sz="2000" smtClean="0">
              <a:latin typeface="Courier New" pitchFamily="49" charset="0"/>
            </a:endParaRPr>
          </a:p>
          <a:p>
            <a:pPr eaLnBrk="1" hangingPunct="1">
              <a:lnSpc>
                <a:spcPct val="90000"/>
              </a:lnSpc>
              <a:buFontTx/>
              <a:buNone/>
            </a:pPr>
            <a:r>
              <a:rPr lang="tr-TR" sz="2000" smtClean="0">
                <a:latin typeface="Courier New" pitchFamily="49" charset="0"/>
              </a:rPr>
              <a:t>           VHDL ifadesi;</a:t>
            </a:r>
            <a:endParaRPr lang="tr-TR" sz="2000" b="1" smtClean="0">
              <a:latin typeface="Courier New" pitchFamily="49" charset="0"/>
            </a:endParaRPr>
          </a:p>
          <a:p>
            <a:pPr eaLnBrk="1" hangingPunct="1">
              <a:lnSpc>
                <a:spcPct val="90000"/>
              </a:lnSpc>
              <a:buFontTx/>
              <a:buNone/>
            </a:pPr>
            <a:r>
              <a:rPr lang="tr-TR" sz="2000" b="1" smtClean="0">
                <a:latin typeface="Courier New" pitchFamily="49" charset="0"/>
              </a:rPr>
              <a:t>     </a:t>
            </a:r>
            <a:r>
              <a:rPr lang="tr-TR" sz="2000" b="1" smtClean="0">
                <a:solidFill>
                  <a:srgbClr val="0070C0"/>
                </a:solidFill>
                <a:latin typeface="Courier New" pitchFamily="49" charset="0"/>
              </a:rPr>
              <a:t>when </a:t>
            </a:r>
            <a:r>
              <a:rPr lang="tr-TR" sz="2000" smtClean="0">
                <a:latin typeface="Courier New" pitchFamily="49" charset="0"/>
              </a:rPr>
              <a:t>seçenek 2 </a:t>
            </a:r>
            <a:r>
              <a:rPr lang="tr-TR" sz="2000" smtClean="0">
                <a:latin typeface="Courier New" pitchFamily="49" charset="0"/>
                <a:sym typeface="Symbol" pitchFamily="18" charset="2"/>
              </a:rPr>
              <a:t>=&gt;</a:t>
            </a:r>
            <a:endParaRPr lang="tr-TR" sz="2000" smtClean="0">
              <a:latin typeface="Courier New" pitchFamily="49" charset="0"/>
            </a:endParaRPr>
          </a:p>
          <a:p>
            <a:pPr eaLnBrk="1" hangingPunct="1">
              <a:lnSpc>
                <a:spcPct val="90000"/>
              </a:lnSpc>
              <a:buFontTx/>
              <a:buNone/>
            </a:pPr>
            <a:r>
              <a:rPr lang="tr-TR" sz="2000" smtClean="0">
                <a:latin typeface="Courier New" pitchFamily="49" charset="0"/>
              </a:rPr>
              <a:t>           VHDL ifadesi;</a:t>
            </a:r>
            <a:endParaRPr lang="tr-TR" sz="2000" b="1" smtClean="0">
              <a:latin typeface="Courier New" pitchFamily="49" charset="0"/>
            </a:endParaRPr>
          </a:p>
          <a:p>
            <a:pPr eaLnBrk="1" hangingPunct="1">
              <a:lnSpc>
                <a:spcPct val="90000"/>
              </a:lnSpc>
              <a:buFontTx/>
              <a:buNone/>
            </a:pPr>
            <a:r>
              <a:rPr lang="tr-TR" sz="2000" b="1" smtClean="0">
                <a:latin typeface="Courier New" pitchFamily="49" charset="0"/>
              </a:rPr>
              <a:t>     </a:t>
            </a:r>
            <a:r>
              <a:rPr lang="tr-TR" sz="2000" b="1" smtClean="0">
                <a:solidFill>
                  <a:srgbClr val="0070C0"/>
                </a:solidFill>
                <a:latin typeface="Courier New" pitchFamily="49" charset="0"/>
              </a:rPr>
              <a:t>when </a:t>
            </a:r>
            <a:r>
              <a:rPr lang="tr-TR" sz="2000" smtClean="0">
                <a:latin typeface="Courier New" pitchFamily="49" charset="0"/>
              </a:rPr>
              <a:t>seçenek 3 </a:t>
            </a:r>
            <a:r>
              <a:rPr lang="tr-TR" sz="2000" smtClean="0">
                <a:latin typeface="Courier New" pitchFamily="49" charset="0"/>
                <a:sym typeface="Symbol" pitchFamily="18" charset="2"/>
              </a:rPr>
              <a:t>=&gt;</a:t>
            </a:r>
            <a:endParaRPr lang="tr-TR" sz="2000" smtClean="0">
              <a:latin typeface="Courier New" pitchFamily="49" charset="0"/>
            </a:endParaRPr>
          </a:p>
          <a:p>
            <a:pPr eaLnBrk="1" hangingPunct="1">
              <a:lnSpc>
                <a:spcPct val="90000"/>
              </a:lnSpc>
              <a:buFontTx/>
              <a:buNone/>
            </a:pPr>
            <a:r>
              <a:rPr lang="tr-TR" sz="2000" smtClean="0">
                <a:latin typeface="Courier New" pitchFamily="49" charset="0"/>
              </a:rPr>
              <a:t>           VHDL ifadesi;</a:t>
            </a:r>
            <a:endParaRPr lang="tr-TR" sz="2000" b="1" smtClean="0">
              <a:latin typeface="Courier New" pitchFamily="49" charset="0"/>
            </a:endParaRPr>
          </a:p>
          <a:p>
            <a:pPr eaLnBrk="1" hangingPunct="1">
              <a:lnSpc>
                <a:spcPct val="90000"/>
              </a:lnSpc>
              <a:buFontTx/>
              <a:buNone/>
            </a:pPr>
            <a:r>
              <a:rPr lang="tr-TR" sz="2000" b="1" smtClean="0">
                <a:latin typeface="Courier New" pitchFamily="49" charset="0"/>
              </a:rPr>
              <a:t>     </a:t>
            </a:r>
            <a:r>
              <a:rPr lang="tr-TR" sz="2000" b="1" smtClean="0">
                <a:solidFill>
                  <a:srgbClr val="0070C0"/>
                </a:solidFill>
                <a:latin typeface="Courier New" pitchFamily="49" charset="0"/>
              </a:rPr>
              <a:t>when others</a:t>
            </a:r>
            <a:r>
              <a:rPr lang="tr-TR" sz="2000" smtClean="0">
                <a:solidFill>
                  <a:srgbClr val="0070C0"/>
                </a:solidFill>
                <a:latin typeface="Courier New" pitchFamily="49" charset="0"/>
              </a:rPr>
              <a:t> </a:t>
            </a:r>
            <a:r>
              <a:rPr lang="tr-TR" sz="2000" smtClean="0">
                <a:latin typeface="Courier New" pitchFamily="49" charset="0"/>
                <a:sym typeface="Symbol" pitchFamily="18" charset="2"/>
              </a:rPr>
              <a:t>=&gt;</a:t>
            </a:r>
          </a:p>
          <a:p>
            <a:pPr eaLnBrk="1" hangingPunct="1">
              <a:lnSpc>
                <a:spcPct val="90000"/>
              </a:lnSpc>
              <a:buFontTx/>
              <a:buNone/>
            </a:pPr>
            <a:r>
              <a:rPr lang="tr-TR" sz="2000" smtClean="0">
                <a:latin typeface="Courier New" pitchFamily="49" charset="0"/>
              </a:rPr>
              <a:t>		     VHDL ifadesi;</a:t>
            </a:r>
            <a:endParaRPr lang="tr-TR" sz="2000" b="1" smtClean="0">
              <a:latin typeface="Courier New" pitchFamily="49" charset="0"/>
            </a:endParaRPr>
          </a:p>
          <a:p>
            <a:pPr eaLnBrk="1" hangingPunct="1">
              <a:lnSpc>
                <a:spcPct val="90000"/>
              </a:lnSpc>
              <a:buFontTx/>
              <a:buNone/>
            </a:pPr>
            <a:r>
              <a:rPr lang="tr-TR" sz="2000" b="1" smtClean="0">
                <a:latin typeface="Courier New" pitchFamily="49" charset="0"/>
              </a:rPr>
              <a:t> </a:t>
            </a:r>
            <a:r>
              <a:rPr lang="tr-TR" sz="2000" b="1" smtClean="0">
                <a:solidFill>
                  <a:srgbClr val="0070C0"/>
                </a:solidFill>
                <a:latin typeface="Courier New" pitchFamily="49" charset="0"/>
              </a:rPr>
              <a:t>end case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4"/>
          <p:cNvSpPr>
            <a:spLocks noGrp="1" noChangeArrowheads="1"/>
          </p:cNvSpPr>
          <p:nvPr>
            <p:ph type="title"/>
          </p:nvPr>
        </p:nvSpPr>
        <p:spPr>
          <a:xfrm>
            <a:off x="457200" y="274638"/>
            <a:ext cx="8229600" cy="5818187"/>
          </a:xfrm>
        </p:spPr>
        <p:txBody>
          <a:bodyPr/>
          <a:lstStyle/>
          <a:p>
            <a:pPr algn="l" eaLnBrk="1" hangingPunct="1"/>
            <a:r>
              <a:rPr lang="tr-TR" sz="2400" b="1" smtClean="0">
                <a:latin typeface="Calibri" pitchFamily="34" charset="0"/>
              </a:rPr>
              <a:t>Örnek:</a:t>
            </a:r>
            <a:r>
              <a:rPr lang="tr-TR" sz="2400" smtClean="0">
                <a:latin typeface="Calibri" pitchFamily="34" charset="0"/>
              </a:rPr>
              <a:t> 1 kontrol girişli MUX</a:t>
            </a:r>
            <a:r>
              <a:rPr lang="tr-TR" sz="2400" b="1" smtClean="0"/>
              <a:t/>
            </a:r>
            <a:br>
              <a:rPr lang="tr-TR" sz="2400" b="1" smtClean="0"/>
            </a:br>
            <a:r>
              <a:rPr lang="tr-TR" sz="2200" b="1" smtClean="0">
                <a:latin typeface="Courier New" pitchFamily="49" charset="0"/>
              </a:rPr>
              <a:t>entity </a:t>
            </a:r>
            <a:r>
              <a:rPr lang="tr-TR" sz="2200" smtClean="0">
                <a:latin typeface="Courier New" pitchFamily="49" charset="0"/>
              </a:rPr>
              <a:t>MUX </a:t>
            </a:r>
            <a:r>
              <a:rPr lang="tr-TR" sz="2200" b="1" smtClean="0">
                <a:latin typeface="Courier New" pitchFamily="49" charset="0"/>
              </a:rPr>
              <a:t>is</a:t>
            </a:r>
            <a:r>
              <a:rPr lang="tr-TR" sz="2200" smtClean="0">
                <a:latin typeface="Courier New" pitchFamily="49" charset="0"/>
              </a:rPr>
              <a:t/>
            </a:r>
            <a:br>
              <a:rPr lang="tr-TR" sz="2200" smtClean="0">
                <a:latin typeface="Courier New" pitchFamily="49" charset="0"/>
              </a:rPr>
            </a:br>
            <a:r>
              <a:rPr lang="tr-TR" sz="2200" smtClean="0">
                <a:latin typeface="Courier New" pitchFamily="49" charset="0"/>
              </a:rPr>
              <a:t>     </a:t>
            </a:r>
            <a:r>
              <a:rPr lang="tr-TR" sz="2200" b="1" smtClean="0">
                <a:latin typeface="Courier New" pitchFamily="49" charset="0"/>
              </a:rPr>
              <a:t>port</a:t>
            </a:r>
            <a:r>
              <a:rPr lang="tr-TR" sz="2200" smtClean="0">
                <a:latin typeface="Courier New" pitchFamily="49" charset="0"/>
              </a:rPr>
              <a:t>(S,D0,D1:in bit; X:out bit);</a:t>
            </a:r>
            <a:r>
              <a:rPr lang="tr-TR" sz="2200" b="1" smtClean="0">
                <a:latin typeface="Courier New" pitchFamily="49" charset="0"/>
              </a:rPr>
              <a:t/>
            </a:r>
            <a:br>
              <a:rPr lang="tr-TR" sz="2200" b="1" smtClean="0">
                <a:latin typeface="Courier New" pitchFamily="49" charset="0"/>
              </a:rPr>
            </a:br>
            <a:r>
              <a:rPr lang="tr-TR" sz="2200" b="1" smtClean="0">
                <a:latin typeface="Courier New" pitchFamily="49" charset="0"/>
              </a:rPr>
              <a:t>end entity </a:t>
            </a:r>
            <a:r>
              <a:rPr lang="tr-TR" sz="2200" smtClean="0">
                <a:latin typeface="Courier New" pitchFamily="49" charset="0"/>
              </a:rPr>
              <a:t>MUX;</a:t>
            </a:r>
            <a:r>
              <a:rPr lang="tr-TR" sz="2200" b="1" smtClean="0">
                <a:latin typeface="Courier New" pitchFamily="49" charset="0"/>
              </a:rPr>
              <a:t/>
            </a:r>
            <a:br>
              <a:rPr lang="tr-TR" sz="2200" b="1" smtClean="0">
                <a:latin typeface="Courier New" pitchFamily="49" charset="0"/>
              </a:rPr>
            </a:br>
            <a:r>
              <a:rPr lang="tr-TR" sz="2200" b="1" smtClean="0">
                <a:latin typeface="Courier New" pitchFamily="49" charset="0"/>
              </a:rPr>
              <a:t>architecture </a:t>
            </a:r>
            <a:r>
              <a:rPr lang="tr-TR" sz="2200" smtClean="0">
                <a:latin typeface="Courier New" pitchFamily="49" charset="0"/>
              </a:rPr>
              <a:t>islem </a:t>
            </a:r>
            <a:r>
              <a:rPr lang="tr-TR" sz="2200" b="1" smtClean="0">
                <a:latin typeface="Courier New" pitchFamily="49" charset="0"/>
              </a:rPr>
              <a:t>for </a:t>
            </a:r>
            <a:r>
              <a:rPr lang="tr-TR" sz="2200" smtClean="0">
                <a:latin typeface="Courier New" pitchFamily="49" charset="0"/>
              </a:rPr>
              <a:t>MUX</a:t>
            </a:r>
            <a:r>
              <a:rPr lang="tr-TR" sz="2200" b="1" smtClean="0">
                <a:latin typeface="Courier New" pitchFamily="49" charset="0"/>
              </a:rPr>
              <a:t> is</a:t>
            </a:r>
            <a:br>
              <a:rPr lang="tr-TR" sz="2200" b="1" smtClean="0">
                <a:latin typeface="Courier New" pitchFamily="49" charset="0"/>
              </a:rPr>
            </a:br>
            <a:r>
              <a:rPr lang="tr-TR" sz="2200" b="1" smtClean="0">
                <a:latin typeface="Courier New" pitchFamily="49" charset="0"/>
              </a:rPr>
              <a:t>begin</a:t>
            </a:r>
            <a:r>
              <a:rPr lang="tr-TR" sz="2200" smtClean="0">
                <a:latin typeface="Courier New" pitchFamily="49" charset="0"/>
              </a:rPr>
              <a:t/>
            </a:r>
            <a:br>
              <a:rPr lang="tr-TR" sz="2200" smtClean="0">
                <a:latin typeface="Courier New" pitchFamily="49" charset="0"/>
              </a:rPr>
            </a:br>
            <a:r>
              <a:rPr lang="tr-TR" sz="2200" smtClean="0">
                <a:latin typeface="Courier New" pitchFamily="49" charset="0"/>
              </a:rPr>
              <a:t>   </a:t>
            </a:r>
            <a:r>
              <a:rPr lang="tr-TR" sz="2200" b="1" smtClean="0">
                <a:latin typeface="Courier New" pitchFamily="49" charset="0"/>
              </a:rPr>
              <a:t>process</a:t>
            </a:r>
            <a:r>
              <a:rPr lang="tr-TR" sz="2200" smtClean="0">
                <a:latin typeface="Courier New" pitchFamily="49" charset="0"/>
              </a:rPr>
              <a:t> (S, D0, D1)</a:t>
            </a:r>
            <a:br>
              <a:rPr lang="tr-TR" sz="2200" smtClean="0">
                <a:latin typeface="Courier New" pitchFamily="49" charset="0"/>
              </a:rPr>
            </a:br>
            <a:r>
              <a:rPr lang="tr-TR" sz="2200" smtClean="0">
                <a:latin typeface="Courier New" pitchFamily="49" charset="0"/>
              </a:rPr>
              <a:t>   </a:t>
            </a:r>
            <a:r>
              <a:rPr lang="tr-TR" sz="2200" b="1" smtClean="0">
                <a:latin typeface="Courier New" pitchFamily="49" charset="0"/>
              </a:rPr>
              <a:t>begin</a:t>
            </a:r>
            <a:br>
              <a:rPr lang="tr-TR" sz="2200" b="1" smtClean="0">
                <a:latin typeface="Courier New" pitchFamily="49" charset="0"/>
              </a:rPr>
            </a:br>
            <a:r>
              <a:rPr lang="tr-TR" sz="2200" b="1" smtClean="0">
                <a:latin typeface="Courier New" pitchFamily="49" charset="0"/>
              </a:rPr>
              <a:t>      case </a:t>
            </a:r>
            <a:r>
              <a:rPr lang="tr-TR" sz="2200" smtClean="0">
                <a:latin typeface="Courier New" pitchFamily="49" charset="0"/>
              </a:rPr>
              <a:t>S </a:t>
            </a:r>
            <a:r>
              <a:rPr lang="tr-TR" sz="2200" b="1" smtClean="0">
                <a:latin typeface="Courier New" pitchFamily="49" charset="0"/>
              </a:rPr>
              <a:t>is</a:t>
            </a:r>
            <a:br>
              <a:rPr lang="tr-TR" sz="2200" b="1" smtClean="0">
                <a:latin typeface="Courier New" pitchFamily="49" charset="0"/>
              </a:rPr>
            </a:br>
            <a:r>
              <a:rPr lang="tr-TR" sz="2200" b="1" smtClean="0">
                <a:latin typeface="Courier New" pitchFamily="49" charset="0"/>
              </a:rPr>
              <a:t>          when </a:t>
            </a:r>
            <a:r>
              <a:rPr lang="tr-TR" sz="2200" smtClean="0">
                <a:latin typeface="Courier New" pitchFamily="49" charset="0"/>
              </a:rPr>
              <a:t>'0' </a:t>
            </a:r>
            <a:r>
              <a:rPr lang="tr-TR" sz="2200" smtClean="0">
                <a:latin typeface="Courier New" pitchFamily="49" charset="0"/>
                <a:sym typeface="Symbol" pitchFamily="18" charset="2"/>
              </a:rPr>
              <a:t></a:t>
            </a:r>
            <a:r>
              <a:rPr lang="tr-TR" sz="2200" smtClean="0">
                <a:latin typeface="Courier New" pitchFamily="49" charset="0"/>
              </a:rPr>
              <a:t> </a:t>
            </a:r>
            <a:br>
              <a:rPr lang="tr-TR" sz="2200" smtClean="0">
                <a:latin typeface="Courier New" pitchFamily="49" charset="0"/>
              </a:rPr>
            </a:br>
            <a:r>
              <a:rPr lang="tr-TR" sz="2200" smtClean="0">
                <a:latin typeface="Courier New" pitchFamily="49" charset="0"/>
              </a:rPr>
              <a:t>            X</a:t>
            </a:r>
            <a:r>
              <a:rPr lang="tr-TR" sz="2200" smtClean="0">
                <a:latin typeface="Courier New" pitchFamily="49" charset="0"/>
                <a:sym typeface="Symbol" pitchFamily="18" charset="2"/>
              </a:rPr>
              <a:t></a:t>
            </a:r>
            <a:r>
              <a:rPr lang="tr-TR" sz="2200" smtClean="0">
                <a:latin typeface="Courier New" pitchFamily="49" charset="0"/>
              </a:rPr>
              <a:t>D0;</a:t>
            </a:r>
            <a:r>
              <a:rPr lang="tr-TR" sz="2200" b="1" smtClean="0">
                <a:latin typeface="Courier New" pitchFamily="49" charset="0"/>
              </a:rPr>
              <a:t/>
            </a:r>
            <a:br>
              <a:rPr lang="tr-TR" sz="2200" b="1" smtClean="0">
                <a:latin typeface="Courier New" pitchFamily="49" charset="0"/>
              </a:rPr>
            </a:br>
            <a:r>
              <a:rPr lang="tr-TR" sz="2200" b="1" smtClean="0">
                <a:latin typeface="Courier New" pitchFamily="49" charset="0"/>
              </a:rPr>
              <a:t>          when </a:t>
            </a:r>
            <a:r>
              <a:rPr lang="tr-TR" sz="2200" smtClean="0">
                <a:latin typeface="Courier New" pitchFamily="49" charset="0"/>
              </a:rPr>
              <a:t>'1' </a:t>
            </a:r>
            <a:r>
              <a:rPr lang="tr-TR" sz="2200" smtClean="0">
                <a:latin typeface="Courier New" pitchFamily="49" charset="0"/>
                <a:sym typeface="Symbol" pitchFamily="18" charset="2"/>
              </a:rPr>
              <a:t></a:t>
            </a:r>
            <a:r>
              <a:rPr lang="tr-TR" sz="2200" smtClean="0">
                <a:latin typeface="Courier New" pitchFamily="49" charset="0"/>
              </a:rPr>
              <a:t> </a:t>
            </a:r>
            <a:br>
              <a:rPr lang="tr-TR" sz="2200" smtClean="0">
                <a:latin typeface="Courier New" pitchFamily="49" charset="0"/>
              </a:rPr>
            </a:br>
            <a:r>
              <a:rPr lang="tr-TR" sz="2200" smtClean="0">
                <a:latin typeface="Courier New" pitchFamily="49" charset="0"/>
              </a:rPr>
              <a:t>             X</a:t>
            </a:r>
            <a:r>
              <a:rPr lang="tr-TR" sz="2200" smtClean="0">
                <a:latin typeface="Courier New" pitchFamily="49" charset="0"/>
                <a:sym typeface="Symbol" pitchFamily="18" charset="2"/>
              </a:rPr>
              <a:t></a:t>
            </a:r>
            <a:r>
              <a:rPr lang="tr-TR" sz="2200" smtClean="0">
                <a:latin typeface="Courier New" pitchFamily="49" charset="0"/>
              </a:rPr>
              <a:t>D1;</a:t>
            </a:r>
            <a:r>
              <a:rPr lang="tr-TR" sz="2200" b="1" smtClean="0">
                <a:latin typeface="Courier New" pitchFamily="49" charset="0"/>
              </a:rPr>
              <a:t/>
            </a:r>
            <a:br>
              <a:rPr lang="tr-TR" sz="2200" b="1" smtClean="0">
                <a:latin typeface="Courier New" pitchFamily="49" charset="0"/>
              </a:rPr>
            </a:br>
            <a:r>
              <a:rPr lang="tr-TR" sz="2200" b="1" smtClean="0">
                <a:latin typeface="Courier New" pitchFamily="49" charset="0"/>
              </a:rPr>
              <a:t>        end case;</a:t>
            </a:r>
            <a:br>
              <a:rPr lang="tr-TR" sz="2200" b="1" smtClean="0">
                <a:latin typeface="Courier New" pitchFamily="49" charset="0"/>
              </a:rPr>
            </a:br>
            <a:r>
              <a:rPr lang="tr-TR" sz="2200" b="1" smtClean="0">
                <a:latin typeface="Courier New" pitchFamily="49" charset="0"/>
              </a:rPr>
              <a:t>    end process;</a:t>
            </a:r>
            <a:br>
              <a:rPr lang="tr-TR" sz="2200" b="1" smtClean="0">
                <a:latin typeface="Courier New" pitchFamily="49" charset="0"/>
              </a:rPr>
            </a:br>
            <a:r>
              <a:rPr lang="tr-TR" sz="2200" b="1" smtClean="0">
                <a:latin typeface="Courier New" pitchFamily="49" charset="0"/>
              </a:rPr>
              <a:t>end architecture </a:t>
            </a:r>
            <a:r>
              <a:rPr lang="tr-TR" sz="2200" smtClean="0">
                <a:latin typeface="Courier New" pitchFamily="49" charset="0"/>
              </a:rPr>
              <a:t>islem;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r>
              <a:rPr lang="tr-TR" b="1" smtClean="0">
                <a:latin typeface="Cambria" pitchFamily="18" charset="0"/>
              </a:rPr>
              <a:t>For Çevrimi</a:t>
            </a:r>
          </a:p>
        </p:txBody>
      </p:sp>
      <p:sp>
        <p:nvSpPr>
          <p:cNvPr id="61442" name="Rectangle 3"/>
          <p:cNvSpPr>
            <a:spLocks noGrp="1" noChangeArrowheads="1"/>
          </p:cNvSpPr>
          <p:nvPr>
            <p:ph type="body" idx="1"/>
          </p:nvPr>
        </p:nvSpPr>
        <p:spPr>
          <a:xfrm>
            <a:off x="457200" y="1600200"/>
            <a:ext cx="8229600" cy="1323975"/>
          </a:xfrm>
        </p:spPr>
        <p:txBody>
          <a:bodyPr/>
          <a:lstStyle/>
          <a:p>
            <a:pPr eaLnBrk="1" hangingPunct="1">
              <a:lnSpc>
                <a:spcPct val="90000"/>
              </a:lnSpc>
              <a:buFontTx/>
              <a:buNone/>
            </a:pPr>
            <a:r>
              <a:rPr lang="tr-TR" smtClean="0">
                <a:latin typeface="Calibri" pitchFamily="34" charset="0"/>
              </a:rPr>
              <a:t>    </a:t>
            </a:r>
            <a:r>
              <a:rPr lang="tr-TR" sz="2800" smtClean="0">
                <a:latin typeface="Calibri" pitchFamily="34" charset="0"/>
              </a:rPr>
              <a:t>Davranışsal yaklaşımda belirli bir iterasyon sayısına sahip ardışıl bir ifadedir. </a:t>
            </a:r>
            <a:r>
              <a:rPr lang="tr-TR" sz="2800" b="1" smtClean="0">
                <a:latin typeface="Calibri" pitchFamily="34" charset="0"/>
              </a:rPr>
              <a:t>For, </a:t>
            </a:r>
            <a:r>
              <a:rPr lang="tr-TR" sz="2800" smtClean="0">
                <a:latin typeface="Calibri" pitchFamily="34" charset="0"/>
              </a:rPr>
              <a:t>çevrimin nerede başladığı nerede bittiği belli ise kullanılır.</a:t>
            </a:r>
          </a:p>
        </p:txBody>
      </p:sp>
      <p:sp>
        <p:nvSpPr>
          <p:cNvPr id="61445" name="Text Box 5"/>
          <p:cNvSpPr txBox="1">
            <a:spLocks noChangeArrowheads="1"/>
          </p:cNvSpPr>
          <p:nvPr/>
        </p:nvSpPr>
        <p:spPr bwMode="auto">
          <a:xfrm>
            <a:off x="827088" y="3068638"/>
            <a:ext cx="6985000" cy="915987"/>
          </a:xfrm>
          <a:prstGeom prst="rect">
            <a:avLst/>
          </a:prstGeom>
          <a:noFill/>
          <a:ln w="9525">
            <a:noFill/>
            <a:miter lim="800000"/>
            <a:headEnd/>
            <a:tailEnd/>
          </a:ln>
          <a:effectLst/>
        </p:spPr>
        <p:txBody>
          <a:bodyPr>
            <a:spAutoFit/>
          </a:bodyPr>
          <a:lstStyle/>
          <a:p>
            <a:pPr>
              <a:spcBef>
                <a:spcPct val="50000"/>
              </a:spcBef>
            </a:pPr>
            <a:r>
              <a:rPr lang="tr-TR">
                <a:solidFill>
                  <a:schemeClr val="tx2"/>
                </a:solidFill>
                <a:latin typeface="Courier New" pitchFamily="49" charset="0"/>
              </a:rPr>
              <a:t>isim :</a:t>
            </a:r>
            <a:r>
              <a:rPr lang="tr-TR" b="1">
                <a:solidFill>
                  <a:schemeClr val="tx2"/>
                </a:solidFill>
                <a:latin typeface="Courier New" pitchFamily="49" charset="0"/>
              </a:rPr>
              <a:t> </a:t>
            </a:r>
            <a:r>
              <a:rPr lang="tr-TR" b="1">
                <a:solidFill>
                  <a:srgbClr val="0070C0"/>
                </a:solidFill>
                <a:latin typeface="Courier New" pitchFamily="49" charset="0"/>
              </a:rPr>
              <a:t>for</a:t>
            </a:r>
            <a:r>
              <a:rPr lang="tr-TR" b="1">
                <a:solidFill>
                  <a:schemeClr val="tx2"/>
                </a:solidFill>
                <a:latin typeface="Courier New" pitchFamily="49" charset="0"/>
              </a:rPr>
              <a:t> </a:t>
            </a:r>
            <a:r>
              <a:rPr lang="tr-TR">
                <a:solidFill>
                  <a:schemeClr val="tx2"/>
                </a:solidFill>
                <a:latin typeface="Courier New" pitchFamily="49" charset="0"/>
              </a:rPr>
              <a:t>tanımlayıcı </a:t>
            </a:r>
            <a:r>
              <a:rPr lang="tr-TR" b="1">
                <a:solidFill>
                  <a:srgbClr val="0070C0"/>
                </a:solidFill>
                <a:latin typeface="Courier New" pitchFamily="49" charset="0"/>
              </a:rPr>
              <a:t>in </a:t>
            </a:r>
            <a:r>
              <a:rPr lang="tr-TR">
                <a:solidFill>
                  <a:schemeClr val="tx2"/>
                </a:solidFill>
                <a:latin typeface="Courier New" pitchFamily="49" charset="0"/>
              </a:rPr>
              <a:t>başlangıç </a:t>
            </a:r>
            <a:r>
              <a:rPr lang="tr-TR" b="1">
                <a:solidFill>
                  <a:srgbClr val="0070C0"/>
                </a:solidFill>
                <a:latin typeface="Courier New" pitchFamily="49" charset="0"/>
              </a:rPr>
              <a:t>to </a:t>
            </a:r>
            <a:r>
              <a:rPr lang="tr-TR">
                <a:solidFill>
                  <a:schemeClr val="tx2"/>
                </a:solidFill>
                <a:latin typeface="Courier New" pitchFamily="49" charset="0"/>
              </a:rPr>
              <a:t>durma </a:t>
            </a:r>
            <a:r>
              <a:rPr lang="tr-TR" b="1">
                <a:solidFill>
                  <a:srgbClr val="0070C0"/>
                </a:solidFill>
                <a:latin typeface="Courier New" pitchFamily="49" charset="0"/>
              </a:rPr>
              <a:t>loop</a:t>
            </a:r>
            <a:r>
              <a:rPr lang="tr-TR">
                <a:solidFill>
                  <a:srgbClr val="0070C0"/>
                </a:solidFill>
                <a:latin typeface="Courier New" pitchFamily="49" charset="0"/>
              </a:rPr>
              <a:t> </a:t>
            </a:r>
            <a:br>
              <a:rPr lang="tr-TR">
                <a:solidFill>
                  <a:srgbClr val="0070C0"/>
                </a:solidFill>
                <a:latin typeface="Courier New" pitchFamily="49" charset="0"/>
              </a:rPr>
            </a:br>
            <a:r>
              <a:rPr lang="tr-TR">
                <a:solidFill>
                  <a:schemeClr val="tx2"/>
                </a:solidFill>
                <a:latin typeface="Courier New" pitchFamily="49" charset="0"/>
              </a:rPr>
              <a:t>     VHDL ifadeleri;</a:t>
            </a:r>
            <a:r>
              <a:rPr lang="tr-TR" b="1">
                <a:solidFill>
                  <a:schemeClr val="tx2"/>
                </a:solidFill>
                <a:latin typeface="Courier New" pitchFamily="49" charset="0"/>
              </a:rPr>
              <a:t/>
            </a:r>
            <a:br>
              <a:rPr lang="tr-TR" b="1">
                <a:solidFill>
                  <a:schemeClr val="tx2"/>
                </a:solidFill>
                <a:latin typeface="Courier New" pitchFamily="49" charset="0"/>
              </a:rPr>
            </a:br>
            <a:r>
              <a:rPr lang="tr-TR" b="1">
                <a:solidFill>
                  <a:srgbClr val="0070C0"/>
                </a:solidFill>
                <a:latin typeface="Courier New" pitchFamily="49" charset="0"/>
              </a:rPr>
              <a:t>end loop </a:t>
            </a:r>
            <a:r>
              <a:rPr lang="tr-TR">
                <a:solidFill>
                  <a:schemeClr val="tx2"/>
                </a:solidFill>
                <a:latin typeface="Courier New" pitchFamily="49" charset="0"/>
              </a:rPr>
              <a:t>isim;</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4"/>
          <p:cNvSpPr>
            <a:spLocks noGrp="1" noChangeArrowheads="1"/>
          </p:cNvSpPr>
          <p:nvPr>
            <p:ph type="title"/>
          </p:nvPr>
        </p:nvSpPr>
        <p:spPr>
          <a:xfrm>
            <a:off x="457200" y="274638"/>
            <a:ext cx="8229600" cy="6034087"/>
          </a:xfrm>
        </p:spPr>
        <p:txBody>
          <a:bodyPr/>
          <a:lstStyle/>
          <a:p>
            <a:pPr algn="l" eaLnBrk="1" hangingPunct="1"/>
            <a:r>
              <a:rPr lang="tr-TR" sz="1600" b="1" smtClean="0">
                <a:latin typeface="Calibri" pitchFamily="34" charset="0"/>
              </a:rPr>
              <a:t>Örnek: </a:t>
            </a:r>
            <a:r>
              <a:rPr lang="tr-TR" sz="1600" smtClean="0">
                <a:latin typeface="Calibri" pitchFamily="34" charset="0"/>
              </a:rPr>
              <a:t>7 girişi olan ve girişine gelen sayı içindeki 1'lerin sayısını sayıp sonucu çıkışa aktaran bir devre tasarlanacaktır. ( A girişi için 8 bitlik std_logic_vector kullanılacaktır. X çıkışı için naturel veri tipi kullanılacak hesaplanan değer 0 ile 7 arasında olacaktır. V1 sayılan 1'lerin sayısını tutacaktır.</a:t>
            </a:r>
            <a:r>
              <a:rPr lang="tr-TR" sz="1600" smtClean="0"/>
              <a:t> </a:t>
            </a:r>
            <a:r>
              <a:rPr lang="tr-TR" sz="1600" b="1" smtClean="0"/>
              <a:t/>
            </a:r>
            <a:br>
              <a:rPr lang="tr-TR" sz="1600" b="1" smtClean="0"/>
            </a:br>
            <a:r>
              <a:rPr lang="tr-TR" sz="1600" b="1" smtClean="0"/>
              <a:t/>
            </a:r>
            <a:br>
              <a:rPr lang="tr-TR" sz="1600" b="1" smtClean="0"/>
            </a:br>
            <a:r>
              <a:rPr lang="tr-TR" sz="1600" b="1" smtClean="0">
                <a:latin typeface="Courier New" pitchFamily="49" charset="0"/>
              </a:rPr>
              <a:t>library </a:t>
            </a:r>
            <a:r>
              <a:rPr lang="tr-TR" sz="1600" smtClean="0">
                <a:latin typeface="Courier New" pitchFamily="49" charset="0"/>
              </a:rPr>
              <a:t>ieee;</a:t>
            </a:r>
            <a:r>
              <a:rPr lang="tr-TR" sz="1600" b="1" smtClean="0">
                <a:latin typeface="Courier New" pitchFamily="49" charset="0"/>
              </a:rPr>
              <a:t/>
            </a:r>
            <a:br>
              <a:rPr lang="tr-TR" sz="1600" b="1" smtClean="0">
                <a:latin typeface="Courier New" pitchFamily="49" charset="0"/>
              </a:rPr>
            </a:br>
            <a:r>
              <a:rPr lang="tr-TR" sz="1600" b="1" smtClean="0">
                <a:latin typeface="Courier New" pitchFamily="49" charset="0"/>
              </a:rPr>
              <a:t>use</a:t>
            </a:r>
            <a:r>
              <a:rPr lang="tr-TR" sz="1600" smtClean="0">
                <a:latin typeface="Courier New" pitchFamily="49" charset="0"/>
              </a:rPr>
              <a:t> ieee.std_logic_1164.</a:t>
            </a:r>
            <a:r>
              <a:rPr lang="tr-TR" sz="1600" b="1" smtClean="0">
                <a:latin typeface="Courier New" pitchFamily="49" charset="0"/>
              </a:rPr>
              <a:t>all;</a:t>
            </a:r>
            <a:br>
              <a:rPr lang="tr-TR" sz="1600" b="1" smtClean="0">
                <a:latin typeface="Courier New" pitchFamily="49" charset="0"/>
              </a:rPr>
            </a:br>
            <a:r>
              <a:rPr lang="tr-TR" sz="1600" b="1" smtClean="0">
                <a:latin typeface="Courier New" pitchFamily="49" charset="0"/>
              </a:rPr>
              <a:t>entity </a:t>
            </a:r>
            <a:r>
              <a:rPr lang="tr-TR" sz="1600" smtClean="0">
                <a:latin typeface="Courier New" pitchFamily="49" charset="0"/>
              </a:rPr>
              <a:t>Birsayici </a:t>
            </a:r>
            <a:r>
              <a:rPr lang="tr-TR" sz="1600" b="1" smtClean="0">
                <a:latin typeface="Courier New" pitchFamily="49" charset="0"/>
              </a:rPr>
              <a:t>is</a:t>
            </a:r>
            <a:r>
              <a:rPr lang="tr-TR" sz="1600" smtClean="0">
                <a:latin typeface="Courier New" pitchFamily="49" charset="0"/>
              </a:rPr>
              <a:t/>
            </a:r>
            <a:br>
              <a:rPr lang="tr-TR" sz="1600" smtClean="0">
                <a:latin typeface="Courier New" pitchFamily="49" charset="0"/>
              </a:rPr>
            </a:br>
            <a:r>
              <a:rPr lang="tr-TR" sz="1600" smtClean="0">
                <a:latin typeface="Courier New" pitchFamily="49" charset="0"/>
              </a:rPr>
              <a:t>      </a:t>
            </a:r>
            <a:r>
              <a:rPr lang="tr-TR" sz="1600" b="1" smtClean="0">
                <a:latin typeface="Courier New" pitchFamily="49" charset="0"/>
              </a:rPr>
              <a:t>port </a:t>
            </a:r>
            <a:r>
              <a:rPr lang="tr-TR" sz="1600" smtClean="0">
                <a:latin typeface="Courier New" pitchFamily="49" charset="0"/>
              </a:rPr>
              <a:t>(A: </a:t>
            </a:r>
            <a:r>
              <a:rPr lang="tr-TR" sz="1600" b="1" smtClean="0">
                <a:latin typeface="Courier New" pitchFamily="49" charset="0"/>
              </a:rPr>
              <a:t>in std_logic_vector </a:t>
            </a:r>
            <a:r>
              <a:rPr lang="tr-TR" sz="1600" smtClean="0">
                <a:latin typeface="Courier New" pitchFamily="49" charset="0"/>
              </a:rPr>
              <a:t>(0 </a:t>
            </a:r>
            <a:r>
              <a:rPr lang="tr-TR" sz="1600" b="1" smtClean="0">
                <a:latin typeface="Courier New" pitchFamily="49" charset="0"/>
              </a:rPr>
              <a:t>to </a:t>
            </a:r>
            <a:r>
              <a:rPr lang="tr-TR" sz="1600" smtClean="0">
                <a:latin typeface="Courier New" pitchFamily="49" charset="0"/>
              </a:rPr>
              <a:t>7); X:</a:t>
            </a:r>
            <a:r>
              <a:rPr lang="tr-TR" sz="1600" b="1" smtClean="0">
                <a:latin typeface="Courier New" pitchFamily="49" charset="0"/>
              </a:rPr>
              <a:t>out natural range </a:t>
            </a:r>
            <a:r>
              <a:rPr lang="tr-TR" sz="1600" smtClean="0">
                <a:latin typeface="Courier New" pitchFamily="49" charset="0"/>
              </a:rPr>
              <a:t>0</a:t>
            </a:r>
            <a:r>
              <a:rPr lang="tr-TR" sz="1600" b="1" smtClean="0">
                <a:latin typeface="Courier New" pitchFamily="49" charset="0"/>
              </a:rPr>
              <a:t> to </a:t>
            </a:r>
            <a:r>
              <a:rPr lang="tr-TR" sz="1600" smtClean="0">
                <a:latin typeface="Courier New" pitchFamily="49" charset="0"/>
              </a:rPr>
              <a:t>7);</a:t>
            </a:r>
            <a:r>
              <a:rPr lang="tr-TR" sz="1600" b="1" smtClean="0">
                <a:latin typeface="Courier New" pitchFamily="49" charset="0"/>
              </a:rPr>
              <a:t/>
            </a:r>
            <a:br>
              <a:rPr lang="tr-TR" sz="1600" b="1" smtClean="0">
                <a:latin typeface="Courier New" pitchFamily="49" charset="0"/>
              </a:rPr>
            </a:br>
            <a:r>
              <a:rPr lang="tr-TR" sz="1600" b="1" smtClean="0">
                <a:latin typeface="Courier New" pitchFamily="49" charset="0"/>
              </a:rPr>
              <a:t>end entity </a:t>
            </a:r>
            <a:r>
              <a:rPr lang="tr-TR" sz="1600" smtClean="0">
                <a:latin typeface="Courier New" pitchFamily="49" charset="0"/>
              </a:rPr>
              <a:t>Birsayici;</a:t>
            </a:r>
            <a:r>
              <a:rPr lang="tr-TR" sz="1600" b="1" smtClean="0">
                <a:latin typeface="Courier New" pitchFamily="49" charset="0"/>
              </a:rPr>
              <a:t/>
            </a:r>
            <a:br>
              <a:rPr lang="tr-TR" sz="1600" b="1" smtClean="0">
                <a:latin typeface="Courier New" pitchFamily="49" charset="0"/>
              </a:rPr>
            </a:br>
            <a:r>
              <a:rPr lang="tr-TR" sz="1600" b="1" smtClean="0">
                <a:latin typeface="Courier New" pitchFamily="49" charset="0"/>
              </a:rPr>
              <a:t>architecture </a:t>
            </a:r>
            <a:r>
              <a:rPr lang="tr-TR" sz="1600" smtClean="0">
                <a:latin typeface="Courier New" pitchFamily="49" charset="0"/>
              </a:rPr>
              <a:t>benimsayicim </a:t>
            </a:r>
            <a:r>
              <a:rPr lang="tr-TR" sz="1600" b="1" smtClean="0">
                <a:latin typeface="Courier New" pitchFamily="49" charset="0"/>
              </a:rPr>
              <a:t>of </a:t>
            </a:r>
            <a:r>
              <a:rPr lang="tr-TR" sz="1600" smtClean="0">
                <a:latin typeface="Courier New" pitchFamily="49" charset="0"/>
              </a:rPr>
              <a:t>Birsayici </a:t>
            </a:r>
            <a:r>
              <a:rPr lang="tr-TR" sz="1600" b="1" smtClean="0">
                <a:latin typeface="Courier New" pitchFamily="49" charset="0"/>
              </a:rPr>
              <a:t>is</a:t>
            </a:r>
            <a:br>
              <a:rPr lang="tr-TR" sz="1600" b="1" smtClean="0">
                <a:latin typeface="Courier New" pitchFamily="49" charset="0"/>
              </a:rPr>
            </a:br>
            <a:r>
              <a:rPr lang="tr-TR" sz="1600" b="1" smtClean="0">
                <a:latin typeface="Courier New" pitchFamily="49" charset="0"/>
              </a:rPr>
              <a:t>begin</a:t>
            </a:r>
            <a:br>
              <a:rPr lang="tr-TR" sz="1600" b="1" smtClean="0">
                <a:latin typeface="Courier New" pitchFamily="49" charset="0"/>
              </a:rPr>
            </a:br>
            <a:r>
              <a:rPr lang="tr-TR" sz="1600" b="1" smtClean="0">
                <a:latin typeface="Courier New" pitchFamily="49" charset="0"/>
              </a:rPr>
              <a:t>      process</a:t>
            </a:r>
            <a:r>
              <a:rPr lang="tr-TR" sz="1600" smtClean="0">
                <a:latin typeface="Courier New" pitchFamily="49" charset="0"/>
              </a:rPr>
              <a:t>(A)</a:t>
            </a:r>
            <a:br>
              <a:rPr lang="tr-TR" sz="1600" smtClean="0">
                <a:latin typeface="Courier New" pitchFamily="49" charset="0"/>
              </a:rPr>
            </a:br>
            <a:r>
              <a:rPr lang="tr-TR" sz="1600" smtClean="0">
                <a:latin typeface="Courier New" pitchFamily="49" charset="0"/>
              </a:rPr>
              <a:t>      </a:t>
            </a:r>
            <a:r>
              <a:rPr lang="tr-TR" sz="1600" b="1" smtClean="0">
                <a:latin typeface="Courier New" pitchFamily="49" charset="0"/>
              </a:rPr>
              <a:t>variable </a:t>
            </a:r>
            <a:r>
              <a:rPr lang="tr-TR" sz="1600" smtClean="0">
                <a:latin typeface="Courier New" pitchFamily="49" charset="0"/>
              </a:rPr>
              <a:t>V1:</a:t>
            </a:r>
            <a:r>
              <a:rPr lang="tr-TR" sz="1600" b="1" smtClean="0">
                <a:latin typeface="Courier New" pitchFamily="49" charset="0"/>
              </a:rPr>
              <a:t>natural range </a:t>
            </a:r>
            <a:r>
              <a:rPr lang="tr-TR" sz="1600" smtClean="0">
                <a:latin typeface="Courier New" pitchFamily="49" charset="0"/>
              </a:rPr>
              <a:t>0 </a:t>
            </a:r>
            <a:r>
              <a:rPr lang="tr-TR" sz="1600" b="1" smtClean="0">
                <a:latin typeface="Courier New" pitchFamily="49" charset="0"/>
              </a:rPr>
              <a:t>to</a:t>
            </a:r>
            <a:r>
              <a:rPr lang="tr-TR" sz="1600" smtClean="0">
                <a:latin typeface="Courier New" pitchFamily="49" charset="0"/>
              </a:rPr>
              <a:t> 7;</a:t>
            </a:r>
            <a:br>
              <a:rPr lang="tr-TR" sz="1600" smtClean="0">
                <a:latin typeface="Courier New" pitchFamily="49" charset="0"/>
              </a:rPr>
            </a:br>
            <a:r>
              <a:rPr lang="tr-TR" sz="1600" smtClean="0">
                <a:latin typeface="Courier New" pitchFamily="49" charset="0"/>
              </a:rPr>
              <a:t>      </a:t>
            </a:r>
            <a:r>
              <a:rPr lang="tr-TR" sz="1600" b="1" smtClean="0">
                <a:latin typeface="Courier New" pitchFamily="49" charset="0"/>
              </a:rPr>
              <a:t>begin</a:t>
            </a:r>
            <a:br>
              <a:rPr lang="tr-TR" sz="1600" b="1" smtClean="0">
                <a:latin typeface="Courier New" pitchFamily="49" charset="0"/>
              </a:rPr>
            </a:br>
            <a:r>
              <a:rPr lang="tr-TR" sz="1600" b="1" smtClean="0">
                <a:latin typeface="Courier New" pitchFamily="49" charset="0"/>
              </a:rPr>
              <a:t>          </a:t>
            </a:r>
            <a:r>
              <a:rPr lang="tr-TR" sz="1600" smtClean="0">
                <a:latin typeface="Courier New" pitchFamily="49" charset="0"/>
              </a:rPr>
              <a:t>V1:=0;</a:t>
            </a:r>
            <a:br>
              <a:rPr lang="tr-TR" sz="1600" smtClean="0">
                <a:latin typeface="Courier New" pitchFamily="49" charset="0"/>
              </a:rPr>
            </a:br>
            <a:r>
              <a:rPr lang="tr-TR" sz="1600" smtClean="0">
                <a:latin typeface="Courier New" pitchFamily="49" charset="0"/>
              </a:rPr>
              <a:t>              </a:t>
            </a:r>
            <a:r>
              <a:rPr lang="tr-TR" sz="1600" b="1" smtClean="0">
                <a:latin typeface="Courier New" pitchFamily="49" charset="0"/>
              </a:rPr>
              <a:t>for </a:t>
            </a:r>
            <a:r>
              <a:rPr lang="tr-TR" sz="1600" smtClean="0">
                <a:latin typeface="Courier New" pitchFamily="49" charset="0"/>
              </a:rPr>
              <a:t>i </a:t>
            </a:r>
            <a:r>
              <a:rPr lang="tr-TR" sz="1600" b="1" smtClean="0">
                <a:latin typeface="Courier New" pitchFamily="49" charset="0"/>
              </a:rPr>
              <a:t>in </a:t>
            </a:r>
            <a:r>
              <a:rPr lang="tr-TR" sz="1600" smtClean="0">
                <a:latin typeface="Courier New" pitchFamily="49" charset="0"/>
              </a:rPr>
              <a:t>0 </a:t>
            </a:r>
            <a:r>
              <a:rPr lang="tr-TR" sz="1600" b="1" smtClean="0">
                <a:latin typeface="Courier New" pitchFamily="49" charset="0"/>
              </a:rPr>
              <a:t>to</a:t>
            </a:r>
            <a:r>
              <a:rPr lang="tr-TR" sz="1600" smtClean="0">
                <a:latin typeface="Courier New" pitchFamily="49" charset="0"/>
              </a:rPr>
              <a:t> A'</a:t>
            </a:r>
            <a:r>
              <a:rPr lang="tr-TR" sz="1600" b="1" smtClean="0">
                <a:latin typeface="Courier New" pitchFamily="49" charset="0"/>
              </a:rPr>
              <a:t>length</a:t>
            </a:r>
            <a:r>
              <a:rPr lang="tr-TR" sz="1600" smtClean="0">
                <a:latin typeface="Courier New" pitchFamily="49" charset="0"/>
              </a:rPr>
              <a:t>-1 </a:t>
            </a:r>
            <a:r>
              <a:rPr lang="tr-TR" sz="1600" b="1" smtClean="0">
                <a:latin typeface="Courier New" pitchFamily="49" charset="0"/>
              </a:rPr>
              <a:t>loop</a:t>
            </a:r>
            <a:r>
              <a:rPr lang="tr-TR" sz="1600" smtClean="0">
                <a:latin typeface="Courier New" pitchFamily="49" charset="0"/>
              </a:rPr>
              <a:t/>
            </a:r>
            <a:br>
              <a:rPr lang="tr-TR" sz="1600" smtClean="0">
                <a:latin typeface="Courier New" pitchFamily="49" charset="0"/>
              </a:rPr>
            </a:br>
            <a:r>
              <a:rPr lang="tr-TR" sz="1600" smtClean="0">
                <a:latin typeface="Courier New" pitchFamily="49" charset="0"/>
              </a:rPr>
              <a:t>                  </a:t>
            </a:r>
            <a:r>
              <a:rPr lang="tr-TR" sz="1600" b="1" smtClean="0">
                <a:latin typeface="Courier New" pitchFamily="49" charset="0"/>
              </a:rPr>
              <a:t>if </a:t>
            </a:r>
            <a:r>
              <a:rPr lang="tr-TR" sz="1600" smtClean="0">
                <a:latin typeface="Courier New" pitchFamily="49" charset="0"/>
              </a:rPr>
              <a:t>(A(i)='1') </a:t>
            </a:r>
            <a:r>
              <a:rPr lang="tr-TR" sz="1600" b="1" smtClean="0">
                <a:latin typeface="Courier New" pitchFamily="49" charset="0"/>
              </a:rPr>
              <a:t>then </a:t>
            </a:r>
            <a:br>
              <a:rPr lang="tr-TR" sz="1600" b="1" smtClean="0">
                <a:latin typeface="Courier New" pitchFamily="49" charset="0"/>
              </a:rPr>
            </a:br>
            <a:r>
              <a:rPr lang="tr-TR" sz="1600" b="1" smtClean="0">
                <a:latin typeface="Courier New" pitchFamily="49" charset="0"/>
              </a:rPr>
              <a:t>                      </a:t>
            </a:r>
            <a:r>
              <a:rPr lang="tr-TR" sz="1600" smtClean="0">
                <a:latin typeface="Courier New" pitchFamily="49" charset="0"/>
              </a:rPr>
              <a:t>V1:=V1+1;</a:t>
            </a:r>
            <a:br>
              <a:rPr lang="tr-TR" sz="1600" smtClean="0">
                <a:latin typeface="Courier New" pitchFamily="49" charset="0"/>
              </a:rPr>
            </a:br>
            <a:r>
              <a:rPr lang="tr-TR" sz="1600" smtClean="0">
                <a:latin typeface="Courier New" pitchFamily="49" charset="0"/>
              </a:rPr>
              <a:t>                 </a:t>
            </a:r>
            <a:r>
              <a:rPr lang="tr-TR" sz="1600" b="1" smtClean="0">
                <a:latin typeface="Courier New" pitchFamily="49" charset="0"/>
              </a:rPr>
              <a:t>end if;</a:t>
            </a:r>
            <a:br>
              <a:rPr lang="tr-TR" sz="1600" b="1" smtClean="0">
                <a:latin typeface="Courier New" pitchFamily="49" charset="0"/>
              </a:rPr>
            </a:br>
            <a:r>
              <a:rPr lang="tr-TR" sz="1600" b="1" smtClean="0">
                <a:latin typeface="Courier New" pitchFamily="49" charset="0"/>
              </a:rPr>
              <a:t>             end loop;</a:t>
            </a:r>
            <a:br>
              <a:rPr lang="tr-TR" sz="1600" b="1" smtClean="0">
                <a:latin typeface="Courier New" pitchFamily="49" charset="0"/>
              </a:rPr>
            </a:br>
            <a:r>
              <a:rPr lang="tr-TR" sz="1600" b="1" smtClean="0">
                <a:latin typeface="Courier New" pitchFamily="49" charset="0"/>
              </a:rPr>
              <a:t>             </a:t>
            </a:r>
            <a:r>
              <a:rPr lang="tr-TR" sz="1600" smtClean="0">
                <a:latin typeface="Courier New" pitchFamily="49" charset="0"/>
              </a:rPr>
              <a:t>X</a:t>
            </a:r>
            <a:r>
              <a:rPr lang="tr-TR" sz="1600" smtClean="0">
                <a:latin typeface="Courier New" pitchFamily="49" charset="0"/>
                <a:sym typeface="Symbol" pitchFamily="18" charset="2"/>
              </a:rPr>
              <a:t></a:t>
            </a:r>
            <a:r>
              <a:rPr lang="tr-TR" sz="1600" smtClean="0">
                <a:latin typeface="Courier New" pitchFamily="49" charset="0"/>
              </a:rPr>
              <a:t>V1;</a:t>
            </a:r>
            <a:br>
              <a:rPr lang="tr-TR" sz="1600" smtClean="0">
                <a:latin typeface="Courier New" pitchFamily="49" charset="0"/>
              </a:rPr>
            </a:br>
            <a:r>
              <a:rPr lang="tr-TR" sz="1600" smtClean="0">
                <a:latin typeface="Courier New" pitchFamily="49" charset="0"/>
              </a:rPr>
              <a:t>      </a:t>
            </a:r>
            <a:r>
              <a:rPr lang="tr-TR" sz="1600" b="1" smtClean="0">
                <a:latin typeface="Courier New" pitchFamily="49" charset="0"/>
              </a:rPr>
              <a:t>end process</a:t>
            </a:r>
            <a:r>
              <a:rPr lang="tr-TR" sz="1600" smtClean="0">
                <a:latin typeface="Courier New" pitchFamily="49" charset="0"/>
              </a:rPr>
              <a:t>;</a:t>
            </a:r>
            <a:r>
              <a:rPr lang="tr-TR" sz="1600" b="1" smtClean="0">
                <a:latin typeface="Courier New" pitchFamily="49" charset="0"/>
              </a:rPr>
              <a:t/>
            </a:r>
            <a:br>
              <a:rPr lang="tr-TR" sz="1600" b="1" smtClean="0">
                <a:latin typeface="Courier New" pitchFamily="49" charset="0"/>
              </a:rPr>
            </a:br>
            <a:r>
              <a:rPr lang="tr-TR" sz="1600" b="1" smtClean="0">
                <a:latin typeface="Courier New" pitchFamily="49" charset="0"/>
              </a:rPr>
              <a:t>ed architecture </a:t>
            </a:r>
            <a:r>
              <a:rPr lang="tr-TR" sz="1600" smtClean="0">
                <a:latin typeface="Courier New" pitchFamily="49" charset="0"/>
              </a:rPr>
              <a:t>benimsayicim;</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txBody>
          <a:bodyPr/>
          <a:lstStyle/>
          <a:p>
            <a:pPr eaLnBrk="1" hangingPunct="1"/>
            <a:r>
              <a:rPr lang="tr-TR" smtClean="0">
                <a:latin typeface="Cambria" pitchFamily="18" charset="0"/>
              </a:rPr>
              <a:t>NOT</a:t>
            </a:r>
          </a:p>
        </p:txBody>
      </p:sp>
      <p:sp>
        <p:nvSpPr>
          <p:cNvPr id="67586" name="Rectangle 3"/>
          <p:cNvSpPr>
            <a:spLocks noGrp="1" noChangeArrowheads="1"/>
          </p:cNvSpPr>
          <p:nvPr>
            <p:ph type="body" idx="1"/>
          </p:nvPr>
        </p:nvSpPr>
        <p:spPr/>
        <p:txBody>
          <a:bodyPr/>
          <a:lstStyle/>
          <a:p>
            <a:pPr eaLnBrk="1" hangingPunct="1">
              <a:lnSpc>
                <a:spcPct val="90000"/>
              </a:lnSpc>
            </a:pPr>
            <a:r>
              <a:rPr lang="tr-TR" sz="2400" dirty="0" smtClean="0">
                <a:latin typeface="Calibri" pitchFamily="34" charset="0"/>
              </a:rPr>
              <a:t>Bu örnekte çevrim ve </a:t>
            </a:r>
            <a:r>
              <a:rPr lang="tr-TR" sz="2400" dirty="0" err="1" smtClean="0">
                <a:latin typeface="Calibri" pitchFamily="34" charset="0"/>
              </a:rPr>
              <a:t>iterasyon</a:t>
            </a:r>
            <a:r>
              <a:rPr lang="tr-TR" sz="2400" dirty="0" smtClean="0">
                <a:latin typeface="Calibri" pitchFamily="34" charset="0"/>
              </a:rPr>
              <a:t> sayısı bilindiği için </a:t>
            </a:r>
            <a:r>
              <a:rPr lang="tr-TR" sz="2400" b="1" dirty="0" err="1" smtClean="0">
                <a:latin typeface="Calibri" pitchFamily="34" charset="0"/>
              </a:rPr>
              <a:t>for</a:t>
            </a:r>
            <a:r>
              <a:rPr lang="tr-TR" sz="2400" b="1" dirty="0" smtClean="0">
                <a:latin typeface="Calibri" pitchFamily="34" charset="0"/>
              </a:rPr>
              <a:t> </a:t>
            </a:r>
            <a:r>
              <a:rPr lang="tr-TR" sz="2400" dirty="0" smtClean="0">
                <a:latin typeface="Calibri" pitchFamily="34" charset="0"/>
              </a:rPr>
              <a:t>çevrimi kullanılmıştır.</a:t>
            </a:r>
            <a:r>
              <a:rPr lang="tr-TR" sz="2400" b="1" dirty="0" smtClean="0">
                <a:latin typeface="Calibri" pitchFamily="34" charset="0"/>
              </a:rPr>
              <a:t> </a:t>
            </a:r>
          </a:p>
          <a:p>
            <a:pPr eaLnBrk="1" hangingPunct="1">
              <a:lnSpc>
                <a:spcPct val="90000"/>
              </a:lnSpc>
            </a:pPr>
            <a:r>
              <a:rPr lang="tr-TR" sz="2400" dirty="0" smtClean="0">
                <a:latin typeface="Calibri" pitchFamily="34" charset="0"/>
              </a:rPr>
              <a:t>Sayıcı</a:t>
            </a:r>
            <a:r>
              <a:rPr lang="tr-TR" sz="2400" b="1" dirty="0" smtClean="0">
                <a:latin typeface="Calibri" pitchFamily="34" charset="0"/>
              </a:rPr>
              <a:t> </a:t>
            </a:r>
            <a:r>
              <a:rPr lang="tr-TR" sz="2400" b="1" dirty="0" err="1" smtClean="0">
                <a:solidFill>
                  <a:srgbClr val="FF0000"/>
                </a:solidFill>
                <a:latin typeface="Calibri" pitchFamily="34" charset="0"/>
              </a:rPr>
              <a:t>std</a:t>
            </a:r>
            <a:r>
              <a:rPr lang="tr-TR" sz="2400" b="1" dirty="0" smtClean="0">
                <a:solidFill>
                  <a:srgbClr val="FF0000"/>
                </a:solidFill>
                <a:latin typeface="Calibri" pitchFamily="34" charset="0"/>
              </a:rPr>
              <a:t>_</a:t>
            </a:r>
            <a:r>
              <a:rPr lang="tr-TR" sz="2400" b="1" dirty="0" err="1" smtClean="0">
                <a:solidFill>
                  <a:srgbClr val="FF0000"/>
                </a:solidFill>
                <a:latin typeface="Calibri" pitchFamily="34" charset="0"/>
              </a:rPr>
              <a:t>logic</a:t>
            </a:r>
            <a:r>
              <a:rPr lang="tr-TR" sz="2400" b="1" dirty="0" smtClean="0">
                <a:solidFill>
                  <a:srgbClr val="FF0000"/>
                </a:solidFill>
                <a:latin typeface="Calibri" pitchFamily="34" charset="0"/>
              </a:rPr>
              <a:t>_</a:t>
            </a:r>
            <a:r>
              <a:rPr lang="tr-TR" sz="2400" b="1" dirty="0" err="1" smtClean="0">
                <a:solidFill>
                  <a:srgbClr val="FF0000"/>
                </a:solidFill>
                <a:latin typeface="Calibri" pitchFamily="34" charset="0"/>
              </a:rPr>
              <a:t>vector</a:t>
            </a:r>
            <a:r>
              <a:rPr lang="tr-TR" sz="2400" b="1" dirty="0" smtClean="0">
                <a:latin typeface="Calibri" pitchFamily="34" charset="0"/>
              </a:rPr>
              <a:t> </a:t>
            </a:r>
            <a:r>
              <a:rPr lang="tr-TR" sz="2400" dirty="0" smtClean="0">
                <a:latin typeface="Calibri" pitchFamily="34" charset="0"/>
              </a:rPr>
              <a:t>(</a:t>
            </a:r>
            <a:r>
              <a:rPr lang="tr-TR" sz="2400" dirty="0" err="1" smtClean="0">
                <a:latin typeface="Calibri" pitchFamily="34" charset="0"/>
              </a:rPr>
              <a:t>std</a:t>
            </a:r>
            <a:r>
              <a:rPr lang="tr-TR" sz="2400" dirty="0" smtClean="0">
                <a:latin typeface="Calibri" pitchFamily="34" charset="0"/>
              </a:rPr>
              <a:t>_</a:t>
            </a:r>
            <a:r>
              <a:rPr lang="tr-TR" sz="2400" dirty="0" err="1" smtClean="0">
                <a:latin typeface="Calibri" pitchFamily="34" charset="0"/>
              </a:rPr>
              <a:t>logic</a:t>
            </a:r>
            <a:r>
              <a:rPr lang="tr-TR" sz="2400" dirty="0" smtClean="0">
                <a:latin typeface="Calibri" pitchFamily="34" charset="0"/>
              </a:rPr>
              <a:t>_1164 IEEE tarafından belirlenen bir standart kütüphanedir)</a:t>
            </a:r>
            <a:r>
              <a:rPr lang="tr-TR" sz="2400" b="1" dirty="0" smtClean="0">
                <a:latin typeface="Calibri" pitchFamily="34" charset="0"/>
              </a:rPr>
              <a:t>, </a:t>
            </a:r>
            <a:r>
              <a:rPr lang="tr-TR" sz="2400" dirty="0" smtClean="0">
                <a:latin typeface="Calibri" pitchFamily="34" charset="0"/>
              </a:rPr>
              <a:t>0 başlangıç pozisyonu ile başlamakta ve en son bit okunana kadar devam etmektedir. 1'lerin sayıldığı programda </a:t>
            </a:r>
            <a:r>
              <a:rPr lang="tr-TR" sz="2400" b="1" dirty="0" err="1" smtClean="0">
                <a:solidFill>
                  <a:srgbClr val="FF0000"/>
                </a:solidFill>
                <a:latin typeface="Calibri" pitchFamily="34" charset="0"/>
              </a:rPr>
              <a:t>std</a:t>
            </a:r>
            <a:r>
              <a:rPr lang="tr-TR" sz="2400" b="1" dirty="0" smtClean="0">
                <a:solidFill>
                  <a:srgbClr val="FF0000"/>
                </a:solidFill>
                <a:latin typeface="Calibri" pitchFamily="34" charset="0"/>
              </a:rPr>
              <a:t>_</a:t>
            </a:r>
            <a:r>
              <a:rPr lang="tr-TR" sz="2400" b="1" dirty="0" err="1" smtClean="0">
                <a:solidFill>
                  <a:srgbClr val="FF0000"/>
                </a:solidFill>
                <a:latin typeface="Calibri" pitchFamily="34" charset="0"/>
              </a:rPr>
              <a:t>logic</a:t>
            </a:r>
            <a:r>
              <a:rPr lang="tr-TR" sz="2400" b="1" dirty="0" smtClean="0">
                <a:solidFill>
                  <a:srgbClr val="FF0000"/>
                </a:solidFill>
                <a:latin typeface="Calibri" pitchFamily="34" charset="0"/>
              </a:rPr>
              <a:t>_</a:t>
            </a:r>
            <a:r>
              <a:rPr lang="tr-TR" sz="2400" b="1" dirty="0" err="1" smtClean="0">
                <a:solidFill>
                  <a:srgbClr val="FF0000"/>
                </a:solidFill>
                <a:latin typeface="Calibri" pitchFamily="34" charset="0"/>
              </a:rPr>
              <a:t>vector</a:t>
            </a:r>
            <a:r>
              <a:rPr lang="tr-TR" sz="2400" dirty="0" smtClean="0">
                <a:latin typeface="Calibri" pitchFamily="34" charset="0"/>
              </a:rPr>
              <a:t> ile belirlenen sayının bit sayısının belirlenmesi gerekir. Burada görüldüğü gibi bu tanımlayıcı ismi (vektörün ismi) </a:t>
            </a:r>
            <a:r>
              <a:rPr lang="tr-TR" sz="2400" b="1" dirty="0" smtClean="0">
                <a:solidFill>
                  <a:srgbClr val="0070C0"/>
                </a:solidFill>
                <a:latin typeface="Calibri" pitchFamily="34" charset="0"/>
              </a:rPr>
              <a:t>'</a:t>
            </a:r>
            <a:r>
              <a:rPr lang="tr-TR" sz="2400" dirty="0" smtClean="0">
                <a:latin typeface="Calibri" pitchFamily="34" charset="0"/>
              </a:rPr>
              <a:t> ve </a:t>
            </a:r>
            <a:r>
              <a:rPr lang="tr-TR" sz="2400" b="1" dirty="0" err="1" smtClean="0">
                <a:solidFill>
                  <a:srgbClr val="0070C0"/>
                </a:solidFill>
                <a:latin typeface="Calibri" pitchFamily="34" charset="0"/>
              </a:rPr>
              <a:t>length</a:t>
            </a:r>
            <a:r>
              <a:rPr lang="tr-TR" sz="2400" b="1" dirty="0" smtClean="0">
                <a:latin typeface="Calibri" pitchFamily="34" charset="0"/>
              </a:rPr>
              <a:t> </a:t>
            </a:r>
            <a:r>
              <a:rPr lang="tr-TR" sz="2400" dirty="0" smtClean="0">
                <a:latin typeface="Calibri" pitchFamily="34" charset="0"/>
              </a:rPr>
              <a:t>ile belirlenmiştir. </a:t>
            </a:r>
            <a:r>
              <a:rPr lang="tr-TR" sz="2400" b="1" dirty="0" smtClean="0">
                <a:solidFill>
                  <a:srgbClr val="0070C0"/>
                </a:solidFill>
                <a:latin typeface="Calibri" pitchFamily="34" charset="0"/>
              </a:rPr>
              <a:t>'</a:t>
            </a:r>
            <a:r>
              <a:rPr lang="tr-TR" sz="2400" b="1" dirty="0" err="1" smtClean="0">
                <a:solidFill>
                  <a:srgbClr val="0070C0"/>
                </a:solidFill>
                <a:latin typeface="Calibri" pitchFamily="34" charset="0"/>
              </a:rPr>
              <a:t>length</a:t>
            </a:r>
            <a:r>
              <a:rPr lang="tr-TR" sz="2400" b="1" dirty="0" smtClean="0">
                <a:latin typeface="Calibri" pitchFamily="34" charset="0"/>
              </a:rPr>
              <a:t> </a:t>
            </a:r>
            <a:r>
              <a:rPr lang="tr-TR" sz="2400" dirty="0" smtClean="0">
                <a:latin typeface="Calibri" pitchFamily="34" charset="0"/>
              </a:rPr>
              <a:t>vektörün bit sayısını verir. Böylece değişik uzunluklu vektörler için program yeniden düzenlenebilir. Bit sayısı bilinmeden program tarafından otomatik olarak dizinin bit sayısı belirlenebilir.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tr-TR" smtClean="0">
                <a:latin typeface="Cambria" pitchFamily="18" charset="0"/>
              </a:rPr>
              <a:t>Saat İşareti</a:t>
            </a:r>
          </a:p>
        </p:txBody>
      </p:sp>
      <p:sp>
        <p:nvSpPr>
          <p:cNvPr id="74755" name="Rectangle 3"/>
          <p:cNvSpPr>
            <a:spLocks noGrp="1" noChangeArrowheads="1"/>
          </p:cNvSpPr>
          <p:nvPr>
            <p:ph type="body" idx="1"/>
          </p:nvPr>
        </p:nvSpPr>
        <p:spPr/>
        <p:txBody>
          <a:bodyPr/>
          <a:lstStyle/>
          <a:p>
            <a:pPr>
              <a:lnSpc>
                <a:spcPct val="80000"/>
              </a:lnSpc>
            </a:pPr>
            <a:r>
              <a:rPr lang="tr-TR" sz="2800" smtClean="0"/>
              <a:t>Kenar tetiklemeli FF’ların kullanıldığı tasarımlarda...</a:t>
            </a:r>
          </a:p>
          <a:p>
            <a:pPr>
              <a:lnSpc>
                <a:spcPct val="80000"/>
              </a:lnSpc>
              <a:buFontTx/>
              <a:buNone/>
            </a:pPr>
            <a:r>
              <a:rPr lang="tr-TR" sz="2800" b="1" smtClean="0">
                <a:solidFill>
                  <a:srgbClr val="0070C0"/>
                </a:solidFill>
                <a:latin typeface="Courier New" pitchFamily="49" charset="0"/>
              </a:rPr>
              <a:t>PROCESS</a:t>
            </a:r>
            <a:r>
              <a:rPr lang="tr-TR" sz="2800" smtClean="0">
                <a:latin typeface="Courier New" pitchFamily="49" charset="0"/>
              </a:rPr>
              <a:t> (clk)</a:t>
            </a:r>
          </a:p>
          <a:p>
            <a:pPr>
              <a:lnSpc>
                <a:spcPct val="80000"/>
              </a:lnSpc>
              <a:buFontTx/>
              <a:buNone/>
            </a:pPr>
            <a:r>
              <a:rPr lang="tr-TR" sz="2800" b="1" smtClean="0">
                <a:solidFill>
                  <a:srgbClr val="0070C0"/>
                </a:solidFill>
                <a:latin typeface="Courier New" pitchFamily="49" charset="0"/>
              </a:rPr>
              <a:t>BEGIN</a:t>
            </a:r>
          </a:p>
          <a:p>
            <a:pPr>
              <a:lnSpc>
                <a:spcPct val="80000"/>
              </a:lnSpc>
              <a:buFontTx/>
              <a:buNone/>
            </a:pPr>
            <a:r>
              <a:rPr lang="tr-TR" sz="2800" b="1" smtClean="0">
                <a:solidFill>
                  <a:srgbClr val="0070C0"/>
                </a:solidFill>
                <a:latin typeface="Courier New" pitchFamily="49" charset="0"/>
              </a:rPr>
              <a:t>	IF</a:t>
            </a:r>
            <a:r>
              <a:rPr lang="tr-TR" sz="2800" smtClean="0">
                <a:latin typeface="Courier New" pitchFamily="49" charset="0"/>
              </a:rPr>
              <a:t> (clk</a:t>
            </a:r>
            <a:r>
              <a:rPr lang="tr-TR" sz="2800" b="1" smtClean="0">
                <a:solidFill>
                  <a:srgbClr val="0070C0"/>
                </a:solidFill>
                <a:latin typeface="Courier New" pitchFamily="49" charset="0"/>
              </a:rPr>
              <a:t>’EVENT</a:t>
            </a:r>
            <a:r>
              <a:rPr lang="tr-TR" sz="2800" smtClean="0">
                <a:latin typeface="Courier New" pitchFamily="49" charset="0"/>
              </a:rPr>
              <a:t> and clk=‘1’)</a:t>
            </a:r>
            <a:r>
              <a:rPr lang="tr-TR" sz="2800" b="1" smtClean="0">
                <a:solidFill>
                  <a:srgbClr val="0070C0"/>
                </a:solidFill>
                <a:latin typeface="Courier New" pitchFamily="49" charset="0"/>
              </a:rPr>
              <a:t> THEN</a:t>
            </a:r>
          </a:p>
          <a:p>
            <a:pPr>
              <a:lnSpc>
                <a:spcPct val="80000"/>
              </a:lnSpc>
              <a:buFontTx/>
              <a:buNone/>
            </a:pPr>
            <a:r>
              <a:rPr lang="tr-TR" sz="2800" smtClean="0">
                <a:latin typeface="Courier New" pitchFamily="49" charset="0"/>
              </a:rPr>
              <a:t>		counter &lt;= counter+1; </a:t>
            </a:r>
            <a:r>
              <a:rPr lang="tr-TR" sz="2800" smtClean="0">
                <a:solidFill>
                  <a:srgbClr val="00B050"/>
                </a:solidFill>
                <a:latin typeface="Courier New" pitchFamily="49" charset="0"/>
              </a:rPr>
              <a:t>-- veya...</a:t>
            </a:r>
          </a:p>
          <a:p>
            <a:pPr>
              <a:lnSpc>
                <a:spcPct val="80000"/>
              </a:lnSpc>
              <a:buFontTx/>
              <a:buNone/>
            </a:pPr>
            <a:r>
              <a:rPr lang="tr-TR" sz="2800" smtClean="0">
                <a:solidFill>
                  <a:srgbClr val="00B050"/>
                </a:solidFill>
                <a:latin typeface="Courier New" pitchFamily="49" charset="0"/>
              </a:rPr>
              <a:t>	-- </a:t>
            </a:r>
            <a:r>
              <a:rPr lang="tr-TR" sz="2800" b="1" smtClean="0">
                <a:solidFill>
                  <a:srgbClr val="00B050"/>
                </a:solidFill>
                <a:latin typeface="Courier New" pitchFamily="49" charset="0"/>
              </a:rPr>
              <a:t>IF</a:t>
            </a:r>
            <a:r>
              <a:rPr lang="tr-TR" sz="2800" smtClean="0">
                <a:solidFill>
                  <a:srgbClr val="00B050"/>
                </a:solidFill>
                <a:latin typeface="Courier New" pitchFamily="49" charset="0"/>
              </a:rPr>
              <a:t> (clk</a:t>
            </a:r>
            <a:r>
              <a:rPr lang="tr-TR" sz="2800" b="1" smtClean="0">
                <a:solidFill>
                  <a:srgbClr val="00B050"/>
                </a:solidFill>
                <a:latin typeface="Courier New" pitchFamily="49" charset="0"/>
              </a:rPr>
              <a:t>’EVENT</a:t>
            </a:r>
            <a:r>
              <a:rPr lang="tr-TR" sz="2800" smtClean="0">
                <a:solidFill>
                  <a:srgbClr val="00B050"/>
                </a:solidFill>
                <a:latin typeface="Courier New" pitchFamily="49" charset="0"/>
              </a:rPr>
              <a:t> and clk=‘0’)</a:t>
            </a:r>
            <a:r>
              <a:rPr lang="tr-TR" sz="2800" b="1" smtClean="0">
                <a:solidFill>
                  <a:srgbClr val="00B050"/>
                </a:solidFill>
                <a:latin typeface="Courier New" pitchFamily="49" charset="0"/>
              </a:rPr>
              <a:t> THEN</a:t>
            </a:r>
          </a:p>
          <a:p>
            <a:pPr>
              <a:lnSpc>
                <a:spcPct val="80000"/>
              </a:lnSpc>
              <a:buFontTx/>
              <a:buNone/>
            </a:pPr>
            <a:r>
              <a:rPr lang="tr-TR" sz="2800" smtClean="0">
                <a:solidFill>
                  <a:srgbClr val="00B050"/>
                </a:solidFill>
                <a:latin typeface="Courier New" pitchFamily="49" charset="0"/>
              </a:rPr>
              <a:t>	--	counter &lt;= counter +1;</a:t>
            </a:r>
          </a:p>
          <a:p>
            <a:pPr>
              <a:lnSpc>
                <a:spcPct val="80000"/>
              </a:lnSpc>
              <a:buFontTx/>
              <a:buNone/>
            </a:pPr>
            <a:r>
              <a:rPr lang="tr-TR" sz="2800" smtClean="0">
                <a:latin typeface="Courier New" pitchFamily="49" charset="0"/>
              </a:rPr>
              <a:t>	</a:t>
            </a:r>
            <a:r>
              <a:rPr lang="tr-TR" sz="2800" b="1" smtClean="0">
                <a:solidFill>
                  <a:srgbClr val="0070C0"/>
                </a:solidFill>
                <a:latin typeface="Courier New" pitchFamily="49" charset="0"/>
              </a:rPr>
              <a:t>END IF</a:t>
            </a:r>
            <a:r>
              <a:rPr lang="tr-TR" sz="2800" smtClean="0">
                <a:latin typeface="Courier New" pitchFamily="49" charset="0"/>
              </a:rPr>
              <a:t>;</a:t>
            </a:r>
          </a:p>
          <a:p>
            <a:pPr>
              <a:lnSpc>
                <a:spcPct val="80000"/>
              </a:lnSpc>
              <a:buFontTx/>
              <a:buNone/>
            </a:pPr>
            <a:r>
              <a:rPr lang="tr-TR" sz="2800" b="1" smtClean="0">
                <a:solidFill>
                  <a:srgbClr val="0070C0"/>
                </a:solidFill>
                <a:latin typeface="Courier New" pitchFamily="49" charset="0"/>
              </a:rPr>
              <a:t>END PROCESS</a:t>
            </a:r>
            <a:r>
              <a:rPr lang="tr-TR" sz="2800" smtClean="0">
                <a:latin typeface="Courier New" pitchFamily="49" charset="0"/>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tr-TR" smtClean="0">
                <a:latin typeface="Cambria" pitchFamily="18" charset="0"/>
              </a:rPr>
              <a:t>Sonlu Durum Makinası</a:t>
            </a:r>
          </a:p>
        </p:txBody>
      </p:sp>
      <p:sp>
        <p:nvSpPr>
          <p:cNvPr id="75780" name="Rectangle 4"/>
          <p:cNvSpPr>
            <a:spLocks noChangeArrowheads="1"/>
          </p:cNvSpPr>
          <p:nvPr/>
        </p:nvSpPr>
        <p:spPr bwMode="auto">
          <a:xfrm>
            <a:off x="1116013" y="1773238"/>
            <a:ext cx="1871662" cy="1079500"/>
          </a:xfrm>
          <a:prstGeom prst="rect">
            <a:avLst/>
          </a:prstGeom>
          <a:noFill/>
          <a:ln w="22225">
            <a:solidFill>
              <a:schemeClr val="tx1"/>
            </a:solidFill>
            <a:miter lim="800000"/>
            <a:headEnd/>
            <a:tailEnd/>
          </a:ln>
          <a:effectLst/>
        </p:spPr>
        <p:txBody>
          <a:bodyPr wrap="none" anchor="ctr"/>
          <a:lstStyle/>
          <a:p>
            <a:endParaRPr lang="tr-TR"/>
          </a:p>
        </p:txBody>
      </p:sp>
      <p:sp>
        <p:nvSpPr>
          <p:cNvPr id="75781" name="Text Box 5"/>
          <p:cNvSpPr txBox="1">
            <a:spLocks noChangeArrowheads="1"/>
          </p:cNvSpPr>
          <p:nvPr/>
        </p:nvSpPr>
        <p:spPr bwMode="auto">
          <a:xfrm>
            <a:off x="1189038" y="2125663"/>
            <a:ext cx="1727200" cy="366712"/>
          </a:xfrm>
          <a:prstGeom prst="rect">
            <a:avLst/>
          </a:prstGeom>
          <a:noFill/>
          <a:ln w="9525">
            <a:noFill/>
            <a:miter lim="800000"/>
            <a:headEnd/>
            <a:tailEnd/>
          </a:ln>
          <a:effectLst/>
        </p:spPr>
        <p:txBody>
          <a:bodyPr>
            <a:spAutoFit/>
          </a:bodyPr>
          <a:lstStyle/>
          <a:p>
            <a:pPr>
              <a:spcBef>
                <a:spcPct val="50000"/>
              </a:spcBef>
            </a:pPr>
            <a:r>
              <a:rPr lang="tr-TR">
                <a:latin typeface="Calibri" pitchFamily="34" charset="0"/>
              </a:rPr>
              <a:t>Kombinezonsal</a:t>
            </a:r>
          </a:p>
        </p:txBody>
      </p:sp>
      <p:sp>
        <p:nvSpPr>
          <p:cNvPr id="75782" name="Rectangle 6"/>
          <p:cNvSpPr>
            <a:spLocks noChangeArrowheads="1"/>
          </p:cNvSpPr>
          <p:nvPr/>
        </p:nvSpPr>
        <p:spPr bwMode="auto">
          <a:xfrm>
            <a:off x="1116013" y="3502025"/>
            <a:ext cx="1871662" cy="1079500"/>
          </a:xfrm>
          <a:prstGeom prst="rect">
            <a:avLst/>
          </a:prstGeom>
          <a:noFill/>
          <a:ln w="22225">
            <a:solidFill>
              <a:schemeClr val="tx1"/>
            </a:solidFill>
            <a:miter lim="800000"/>
            <a:headEnd/>
            <a:tailEnd/>
          </a:ln>
          <a:effectLst/>
        </p:spPr>
        <p:txBody>
          <a:bodyPr wrap="none" anchor="ctr"/>
          <a:lstStyle/>
          <a:p>
            <a:endParaRPr lang="tr-TR"/>
          </a:p>
        </p:txBody>
      </p:sp>
      <p:sp>
        <p:nvSpPr>
          <p:cNvPr id="75783" name="Text Box 7"/>
          <p:cNvSpPr txBox="1">
            <a:spLocks noChangeArrowheads="1"/>
          </p:cNvSpPr>
          <p:nvPr/>
        </p:nvSpPr>
        <p:spPr bwMode="auto">
          <a:xfrm>
            <a:off x="1620838" y="3854450"/>
            <a:ext cx="863600" cy="366713"/>
          </a:xfrm>
          <a:prstGeom prst="rect">
            <a:avLst/>
          </a:prstGeom>
          <a:noFill/>
          <a:ln w="9525">
            <a:noFill/>
            <a:miter lim="800000"/>
            <a:headEnd/>
            <a:tailEnd/>
          </a:ln>
          <a:effectLst/>
        </p:spPr>
        <p:txBody>
          <a:bodyPr>
            <a:spAutoFit/>
          </a:bodyPr>
          <a:lstStyle/>
          <a:p>
            <a:pPr>
              <a:spcBef>
                <a:spcPct val="50000"/>
              </a:spcBef>
            </a:pPr>
            <a:r>
              <a:rPr lang="tr-TR">
                <a:latin typeface="Calibri" pitchFamily="34" charset="0"/>
              </a:rPr>
              <a:t>Ardışıl</a:t>
            </a:r>
          </a:p>
        </p:txBody>
      </p:sp>
      <p:sp>
        <p:nvSpPr>
          <p:cNvPr id="75785" name="Line 9"/>
          <p:cNvSpPr>
            <a:spLocks noChangeShapeType="1"/>
          </p:cNvSpPr>
          <p:nvPr/>
        </p:nvSpPr>
        <p:spPr bwMode="auto">
          <a:xfrm flipH="1">
            <a:off x="2987675" y="4221163"/>
            <a:ext cx="576263" cy="0"/>
          </a:xfrm>
          <a:prstGeom prst="line">
            <a:avLst/>
          </a:prstGeom>
          <a:noFill/>
          <a:ln w="9525">
            <a:solidFill>
              <a:schemeClr val="tx1"/>
            </a:solidFill>
            <a:round/>
            <a:headEnd/>
            <a:tailEnd type="triangle" w="med" len="med"/>
          </a:ln>
          <a:effectLst/>
        </p:spPr>
        <p:txBody>
          <a:bodyPr/>
          <a:lstStyle/>
          <a:p>
            <a:endParaRPr lang="tr-TR"/>
          </a:p>
        </p:txBody>
      </p:sp>
      <p:sp>
        <p:nvSpPr>
          <p:cNvPr id="75786" name="Line 10"/>
          <p:cNvSpPr>
            <a:spLocks noChangeShapeType="1"/>
          </p:cNvSpPr>
          <p:nvPr/>
        </p:nvSpPr>
        <p:spPr bwMode="auto">
          <a:xfrm flipH="1">
            <a:off x="2987675" y="4437063"/>
            <a:ext cx="576263" cy="0"/>
          </a:xfrm>
          <a:prstGeom prst="line">
            <a:avLst/>
          </a:prstGeom>
          <a:noFill/>
          <a:ln w="9525">
            <a:solidFill>
              <a:schemeClr val="tx1"/>
            </a:solidFill>
            <a:round/>
            <a:headEnd/>
            <a:tailEnd type="triangle" w="med" len="med"/>
          </a:ln>
          <a:effectLst/>
        </p:spPr>
        <p:txBody>
          <a:bodyPr/>
          <a:lstStyle/>
          <a:p>
            <a:endParaRPr lang="tr-TR"/>
          </a:p>
        </p:txBody>
      </p:sp>
      <p:sp>
        <p:nvSpPr>
          <p:cNvPr id="75787" name="Text Box 11"/>
          <p:cNvSpPr txBox="1">
            <a:spLocks noChangeArrowheads="1"/>
          </p:cNvSpPr>
          <p:nvPr/>
        </p:nvSpPr>
        <p:spPr bwMode="auto">
          <a:xfrm>
            <a:off x="3492500" y="3998913"/>
            <a:ext cx="576263" cy="366712"/>
          </a:xfrm>
          <a:prstGeom prst="rect">
            <a:avLst/>
          </a:prstGeom>
          <a:noFill/>
          <a:ln w="9525">
            <a:noFill/>
            <a:miter lim="800000"/>
            <a:headEnd/>
            <a:tailEnd/>
          </a:ln>
          <a:effectLst/>
        </p:spPr>
        <p:txBody>
          <a:bodyPr>
            <a:spAutoFit/>
          </a:bodyPr>
          <a:lstStyle/>
          <a:p>
            <a:pPr>
              <a:spcBef>
                <a:spcPct val="50000"/>
              </a:spcBef>
            </a:pPr>
            <a:r>
              <a:rPr lang="tr-TR">
                <a:latin typeface="Calibri" pitchFamily="34" charset="0"/>
              </a:rPr>
              <a:t>saat</a:t>
            </a:r>
          </a:p>
        </p:txBody>
      </p:sp>
      <p:sp>
        <p:nvSpPr>
          <p:cNvPr id="75788" name="Text Box 12"/>
          <p:cNvSpPr txBox="1">
            <a:spLocks noChangeArrowheads="1"/>
          </p:cNvSpPr>
          <p:nvPr/>
        </p:nvSpPr>
        <p:spPr bwMode="auto">
          <a:xfrm>
            <a:off x="3492500" y="4214813"/>
            <a:ext cx="863600" cy="366712"/>
          </a:xfrm>
          <a:prstGeom prst="rect">
            <a:avLst/>
          </a:prstGeom>
          <a:noFill/>
          <a:ln w="9525">
            <a:noFill/>
            <a:miter lim="800000"/>
            <a:headEnd/>
            <a:tailEnd/>
          </a:ln>
          <a:effectLst/>
        </p:spPr>
        <p:txBody>
          <a:bodyPr>
            <a:spAutoFit/>
          </a:bodyPr>
          <a:lstStyle/>
          <a:p>
            <a:pPr>
              <a:spcBef>
                <a:spcPct val="50000"/>
              </a:spcBef>
            </a:pPr>
            <a:r>
              <a:rPr lang="tr-TR">
                <a:latin typeface="Calibri" pitchFamily="34" charset="0"/>
              </a:rPr>
              <a:t>reset</a:t>
            </a:r>
          </a:p>
        </p:txBody>
      </p:sp>
      <p:sp>
        <p:nvSpPr>
          <p:cNvPr id="75789" name="Line 13"/>
          <p:cNvSpPr>
            <a:spLocks noChangeShapeType="1"/>
          </p:cNvSpPr>
          <p:nvPr/>
        </p:nvSpPr>
        <p:spPr bwMode="auto">
          <a:xfrm>
            <a:off x="2987675" y="2060575"/>
            <a:ext cx="649288" cy="0"/>
          </a:xfrm>
          <a:prstGeom prst="line">
            <a:avLst/>
          </a:prstGeom>
          <a:noFill/>
          <a:ln w="34925">
            <a:solidFill>
              <a:schemeClr val="tx1"/>
            </a:solidFill>
            <a:round/>
            <a:headEnd/>
            <a:tailEnd type="triangle" w="med" len="med"/>
          </a:ln>
          <a:effectLst/>
        </p:spPr>
        <p:txBody>
          <a:bodyPr/>
          <a:lstStyle/>
          <a:p>
            <a:endParaRPr lang="tr-TR"/>
          </a:p>
        </p:txBody>
      </p:sp>
      <p:sp>
        <p:nvSpPr>
          <p:cNvPr id="75790" name="Line 14"/>
          <p:cNvSpPr>
            <a:spLocks noChangeShapeType="1"/>
          </p:cNvSpPr>
          <p:nvPr/>
        </p:nvSpPr>
        <p:spPr bwMode="auto">
          <a:xfrm>
            <a:off x="466725" y="2060575"/>
            <a:ext cx="649288" cy="0"/>
          </a:xfrm>
          <a:prstGeom prst="line">
            <a:avLst/>
          </a:prstGeom>
          <a:noFill/>
          <a:ln w="34925">
            <a:solidFill>
              <a:schemeClr val="tx1"/>
            </a:solidFill>
            <a:round/>
            <a:headEnd/>
            <a:tailEnd type="triangle" w="med" len="med"/>
          </a:ln>
          <a:effectLst/>
        </p:spPr>
        <p:txBody>
          <a:bodyPr/>
          <a:lstStyle/>
          <a:p>
            <a:endParaRPr lang="tr-TR"/>
          </a:p>
        </p:txBody>
      </p:sp>
      <p:sp>
        <p:nvSpPr>
          <p:cNvPr id="75791" name="Line 15"/>
          <p:cNvSpPr>
            <a:spLocks noChangeShapeType="1"/>
          </p:cNvSpPr>
          <p:nvPr/>
        </p:nvSpPr>
        <p:spPr bwMode="auto">
          <a:xfrm>
            <a:off x="828675" y="2565400"/>
            <a:ext cx="288925" cy="0"/>
          </a:xfrm>
          <a:prstGeom prst="line">
            <a:avLst/>
          </a:prstGeom>
          <a:noFill/>
          <a:ln w="34925">
            <a:solidFill>
              <a:schemeClr val="tx1"/>
            </a:solidFill>
            <a:round/>
            <a:headEnd/>
            <a:tailEnd type="triangle" w="med" len="med"/>
          </a:ln>
          <a:effectLst/>
        </p:spPr>
        <p:txBody>
          <a:bodyPr/>
          <a:lstStyle/>
          <a:p>
            <a:endParaRPr lang="tr-TR"/>
          </a:p>
        </p:txBody>
      </p:sp>
      <p:sp>
        <p:nvSpPr>
          <p:cNvPr id="75792" name="Line 16"/>
          <p:cNvSpPr>
            <a:spLocks noChangeShapeType="1"/>
          </p:cNvSpPr>
          <p:nvPr/>
        </p:nvSpPr>
        <p:spPr bwMode="auto">
          <a:xfrm flipH="1">
            <a:off x="2987675" y="3860800"/>
            <a:ext cx="358775" cy="0"/>
          </a:xfrm>
          <a:prstGeom prst="line">
            <a:avLst/>
          </a:prstGeom>
          <a:noFill/>
          <a:ln w="34925">
            <a:solidFill>
              <a:schemeClr val="tx1"/>
            </a:solidFill>
            <a:round/>
            <a:headEnd/>
            <a:tailEnd type="triangle" w="med" len="med"/>
          </a:ln>
          <a:effectLst/>
        </p:spPr>
        <p:txBody>
          <a:bodyPr/>
          <a:lstStyle/>
          <a:p>
            <a:endParaRPr lang="tr-TR"/>
          </a:p>
        </p:txBody>
      </p:sp>
      <p:sp>
        <p:nvSpPr>
          <p:cNvPr id="75793" name="Line 17"/>
          <p:cNvSpPr>
            <a:spLocks noChangeShapeType="1"/>
          </p:cNvSpPr>
          <p:nvPr/>
        </p:nvSpPr>
        <p:spPr bwMode="auto">
          <a:xfrm flipH="1">
            <a:off x="2987675" y="2565400"/>
            <a:ext cx="358775" cy="0"/>
          </a:xfrm>
          <a:prstGeom prst="line">
            <a:avLst/>
          </a:prstGeom>
          <a:noFill/>
          <a:ln w="34925">
            <a:solidFill>
              <a:schemeClr val="tx1"/>
            </a:solidFill>
            <a:round/>
            <a:headEnd/>
            <a:tailEnd/>
          </a:ln>
          <a:effectLst/>
        </p:spPr>
        <p:txBody>
          <a:bodyPr/>
          <a:lstStyle/>
          <a:p>
            <a:endParaRPr lang="tr-TR"/>
          </a:p>
        </p:txBody>
      </p:sp>
      <p:sp>
        <p:nvSpPr>
          <p:cNvPr id="75794" name="Line 18"/>
          <p:cNvSpPr>
            <a:spLocks noChangeShapeType="1"/>
          </p:cNvSpPr>
          <p:nvPr/>
        </p:nvSpPr>
        <p:spPr bwMode="auto">
          <a:xfrm>
            <a:off x="828675" y="3860800"/>
            <a:ext cx="288925" cy="0"/>
          </a:xfrm>
          <a:prstGeom prst="line">
            <a:avLst/>
          </a:prstGeom>
          <a:noFill/>
          <a:ln w="34925">
            <a:solidFill>
              <a:schemeClr val="tx1"/>
            </a:solidFill>
            <a:round/>
            <a:headEnd/>
            <a:tailEnd/>
          </a:ln>
          <a:effectLst/>
        </p:spPr>
        <p:txBody>
          <a:bodyPr/>
          <a:lstStyle/>
          <a:p>
            <a:endParaRPr lang="tr-TR"/>
          </a:p>
        </p:txBody>
      </p:sp>
      <p:sp>
        <p:nvSpPr>
          <p:cNvPr id="75795" name="Line 19"/>
          <p:cNvSpPr>
            <a:spLocks noChangeShapeType="1"/>
          </p:cNvSpPr>
          <p:nvPr/>
        </p:nvSpPr>
        <p:spPr bwMode="auto">
          <a:xfrm flipH="1" flipV="1">
            <a:off x="3348038" y="2565400"/>
            <a:ext cx="0" cy="1295400"/>
          </a:xfrm>
          <a:prstGeom prst="line">
            <a:avLst/>
          </a:prstGeom>
          <a:noFill/>
          <a:ln w="34925">
            <a:solidFill>
              <a:schemeClr val="tx1"/>
            </a:solidFill>
            <a:round/>
            <a:headEnd/>
            <a:tailEnd/>
          </a:ln>
          <a:effectLst/>
        </p:spPr>
        <p:txBody>
          <a:bodyPr/>
          <a:lstStyle/>
          <a:p>
            <a:endParaRPr lang="tr-TR"/>
          </a:p>
        </p:txBody>
      </p:sp>
      <p:sp>
        <p:nvSpPr>
          <p:cNvPr id="75797" name="Line 21"/>
          <p:cNvSpPr>
            <a:spLocks noChangeShapeType="1"/>
          </p:cNvSpPr>
          <p:nvPr/>
        </p:nvSpPr>
        <p:spPr bwMode="auto">
          <a:xfrm flipH="1" flipV="1">
            <a:off x="828675" y="2565400"/>
            <a:ext cx="0" cy="1295400"/>
          </a:xfrm>
          <a:prstGeom prst="line">
            <a:avLst/>
          </a:prstGeom>
          <a:noFill/>
          <a:ln w="34925">
            <a:solidFill>
              <a:schemeClr val="tx1"/>
            </a:solidFill>
            <a:round/>
            <a:headEnd/>
            <a:tailEnd/>
          </a:ln>
          <a:effectLst/>
        </p:spPr>
        <p:txBody>
          <a:bodyPr/>
          <a:lstStyle/>
          <a:p>
            <a:endParaRPr lang="tr-TR"/>
          </a:p>
        </p:txBody>
      </p:sp>
      <p:sp>
        <p:nvSpPr>
          <p:cNvPr id="75798" name="Text Box 22"/>
          <p:cNvSpPr txBox="1">
            <a:spLocks noChangeArrowheads="1"/>
          </p:cNvSpPr>
          <p:nvPr/>
        </p:nvSpPr>
        <p:spPr bwMode="auto">
          <a:xfrm>
            <a:off x="3348038" y="2924175"/>
            <a:ext cx="1081087" cy="641350"/>
          </a:xfrm>
          <a:prstGeom prst="rect">
            <a:avLst/>
          </a:prstGeom>
          <a:noFill/>
          <a:ln w="9525">
            <a:noFill/>
            <a:miter lim="800000"/>
            <a:headEnd/>
            <a:tailEnd/>
          </a:ln>
          <a:effectLst/>
        </p:spPr>
        <p:txBody>
          <a:bodyPr>
            <a:spAutoFit/>
          </a:bodyPr>
          <a:lstStyle/>
          <a:p>
            <a:r>
              <a:rPr lang="tr-TR">
                <a:latin typeface="Calibri" pitchFamily="34" charset="0"/>
              </a:rPr>
              <a:t>DURUM</a:t>
            </a:r>
          </a:p>
          <a:p>
            <a:r>
              <a:rPr lang="tr-TR">
                <a:latin typeface="Calibri" pitchFamily="34" charset="0"/>
              </a:rPr>
              <a:t>nx_state</a:t>
            </a:r>
          </a:p>
        </p:txBody>
      </p:sp>
      <p:sp>
        <p:nvSpPr>
          <p:cNvPr id="75799" name="Text Box 23"/>
          <p:cNvSpPr txBox="1">
            <a:spLocks noChangeArrowheads="1"/>
          </p:cNvSpPr>
          <p:nvPr/>
        </p:nvSpPr>
        <p:spPr bwMode="auto">
          <a:xfrm>
            <a:off x="3636963" y="1773238"/>
            <a:ext cx="863600" cy="366712"/>
          </a:xfrm>
          <a:prstGeom prst="rect">
            <a:avLst/>
          </a:prstGeom>
          <a:noFill/>
          <a:ln w="9525">
            <a:noFill/>
            <a:miter lim="800000"/>
            <a:headEnd/>
            <a:tailEnd/>
          </a:ln>
          <a:effectLst/>
        </p:spPr>
        <p:txBody>
          <a:bodyPr>
            <a:spAutoFit/>
          </a:bodyPr>
          <a:lstStyle/>
          <a:p>
            <a:pPr>
              <a:spcBef>
                <a:spcPct val="50000"/>
              </a:spcBef>
            </a:pPr>
            <a:r>
              <a:rPr lang="tr-TR">
                <a:latin typeface="Calibri" pitchFamily="34" charset="0"/>
              </a:rPr>
              <a:t>output</a:t>
            </a:r>
          </a:p>
        </p:txBody>
      </p:sp>
      <p:sp>
        <p:nvSpPr>
          <p:cNvPr id="75800" name="Text Box 24"/>
          <p:cNvSpPr txBox="1">
            <a:spLocks noChangeArrowheads="1"/>
          </p:cNvSpPr>
          <p:nvPr/>
        </p:nvSpPr>
        <p:spPr bwMode="auto">
          <a:xfrm>
            <a:off x="-36513" y="1773238"/>
            <a:ext cx="863601" cy="366712"/>
          </a:xfrm>
          <a:prstGeom prst="rect">
            <a:avLst/>
          </a:prstGeom>
          <a:noFill/>
          <a:ln w="9525">
            <a:noFill/>
            <a:miter lim="800000"/>
            <a:headEnd/>
            <a:tailEnd/>
          </a:ln>
          <a:effectLst/>
        </p:spPr>
        <p:txBody>
          <a:bodyPr>
            <a:spAutoFit/>
          </a:bodyPr>
          <a:lstStyle/>
          <a:p>
            <a:pPr>
              <a:spcBef>
                <a:spcPct val="50000"/>
              </a:spcBef>
            </a:pPr>
            <a:r>
              <a:rPr lang="tr-TR">
                <a:latin typeface="Calibri" pitchFamily="34" charset="0"/>
              </a:rPr>
              <a:t>input</a:t>
            </a:r>
          </a:p>
        </p:txBody>
      </p:sp>
      <p:sp>
        <p:nvSpPr>
          <p:cNvPr id="75801" name="Text Box 25"/>
          <p:cNvSpPr txBox="1">
            <a:spLocks noChangeArrowheads="1"/>
          </p:cNvSpPr>
          <p:nvPr/>
        </p:nvSpPr>
        <p:spPr bwMode="auto">
          <a:xfrm>
            <a:off x="34925" y="2924175"/>
            <a:ext cx="1008063" cy="641350"/>
          </a:xfrm>
          <a:prstGeom prst="rect">
            <a:avLst/>
          </a:prstGeom>
          <a:noFill/>
          <a:ln w="9525">
            <a:noFill/>
            <a:miter lim="800000"/>
            <a:headEnd/>
            <a:tailEnd/>
          </a:ln>
          <a:effectLst/>
        </p:spPr>
        <p:txBody>
          <a:bodyPr>
            <a:spAutoFit/>
          </a:bodyPr>
          <a:lstStyle/>
          <a:p>
            <a:r>
              <a:rPr lang="tr-TR">
                <a:latin typeface="Calibri" pitchFamily="34" charset="0"/>
              </a:rPr>
              <a:t>Durum</a:t>
            </a:r>
          </a:p>
          <a:p>
            <a:r>
              <a:rPr lang="tr-TR">
                <a:latin typeface="Calibri" pitchFamily="34" charset="0"/>
              </a:rPr>
              <a:t>pr_state</a:t>
            </a:r>
          </a:p>
        </p:txBody>
      </p:sp>
      <p:sp>
        <p:nvSpPr>
          <p:cNvPr id="75802" name="Text Box 26"/>
          <p:cNvSpPr txBox="1">
            <a:spLocks noChangeArrowheads="1"/>
          </p:cNvSpPr>
          <p:nvPr/>
        </p:nvSpPr>
        <p:spPr bwMode="auto">
          <a:xfrm>
            <a:off x="3995738" y="3500438"/>
            <a:ext cx="5040312" cy="2047875"/>
          </a:xfrm>
          <a:prstGeom prst="rect">
            <a:avLst/>
          </a:prstGeom>
          <a:noFill/>
          <a:ln w="9525">
            <a:noFill/>
            <a:miter lim="800000"/>
            <a:headEnd/>
            <a:tailEnd/>
          </a:ln>
          <a:effectLst/>
        </p:spPr>
        <p:txBody>
          <a:bodyPr>
            <a:spAutoFit/>
          </a:bodyPr>
          <a:lstStyle/>
          <a:p>
            <a:r>
              <a:rPr lang="tr-TR" sz="1600" b="1">
                <a:solidFill>
                  <a:srgbClr val="0070C0"/>
                </a:solidFill>
                <a:latin typeface="Courier New" pitchFamily="49" charset="0"/>
              </a:rPr>
              <a:t>Process</a:t>
            </a:r>
            <a:r>
              <a:rPr lang="tr-TR" sz="1600">
                <a:latin typeface="Courier New" pitchFamily="49" charset="0"/>
              </a:rPr>
              <a:t> (reset, saat)</a:t>
            </a:r>
          </a:p>
          <a:p>
            <a:r>
              <a:rPr lang="tr-TR" sz="1600" b="1">
                <a:solidFill>
                  <a:srgbClr val="0070C0"/>
                </a:solidFill>
                <a:latin typeface="Courier New" pitchFamily="49" charset="0"/>
              </a:rPr>
              <a:t>Begin</a:t>
            </a:r>
          </a:p>
          <a:p>
            <a:r>
              <a:rPr lang="tr-TR" sz="1600" b="1">
                <a:solidFill>
                  <a:srgbClr val="0070C0"/>
                </a:solidFill>
                <a:latin typeface="Courier New" pitchFamily="49" charset="0"/>
              </a:rPr>
              <a:t>  if</a:t>
            </a:r>
            <a:r>
              <a:rPr lang="tr-TR" sz="1600">
                <a:latin typeface="Courier New" pitchFamily="49" charset="0"/>
              </a:rPr>
              <a:t> (reset=‘1’)</a:t>
            </a:r>
            <a:r>
              <a:rPr lang="tr-TR" sz="1600" b="1">
                <a:solidFill>
                  <a:srgbClr val="0070C0"/>
                </a:solidFill>
                <a:latin typeface="Courier New" pitchFamily="49" charset="0"/>
              </a:rPr>
              <a:t> then</a:t>
            </a:r>
          </a:p>
          <a:p>
            <a:r>
              <a:rPr lang="tr-TR" sz="1600">
                <a:latin typeface="Courier New" pitchFamily="49" charset="0"/>
              </a:rPr>
              <a:t>       pr_state &lt;= state0;</a:t>
            </a:r>
          </a:p>
          <a:p>
            <a:r>
              <a:rPr lang="tr-TR" sz="1600">
                <a:latin typeface="Courier New" pitchFamily="49" charset="0"/>
              </a:rPr>
              <a:t>  </a:t>
            </a:r>
            <a:r>
              <a:rPr lang="tr-TR" sz="1600" b="1">
                <a:solidFill>
                  <a:srgbClr val="0070C0"/>
                </a:solidFill>
                <a:latin typeface="Courier New" pitchFamily="49" charset="0"/>
              </a:rPr>
              <a:t>elseif</a:t>
            </a:r>
            <a:r>
              <a:rPr lang="tr-TR" sz="1600">
                <a:latin typeface="Courier New" pitchFamily="49" charset="0"/>
              </a:rPr>
              <a:t> (saat’event and saat=‘1’) </a:t>
            </a:r>
            <a:r>
              <a:rPr lang="tr-TR" sz="1600" b="1">
                <a:solidFill>
                  <a:srgbClr val="0070C0"/>
                </a:solidFill>
                <a:latin typeface="Courier New" pitchFamily="49" charset="0"/>
              </a:rPr>
              <a:t>then</a:t>
            </a:r>
          </a:p>
          <a:p>
            <a:r>
              <a:rPr lang="tr-TR" sz="1600">
                <a:latin typeface="Courier New" pitchFamily="49" charset="0"/>
              </a:rPr>
              <a:t>       pr_state&lt;=nx_state;</a:t>
            </a:r>
          </a:p>
          <a:p>
            <a:r>
              <a:rPr lang="tr-TR" sz="1600">
                <a:latin typeface="Courier New" pitchFamily="49" charset="0"/>
              </a:rPr>
              <a:t>  </a:t>
            </a:r>
            <a:r>
              <a:rPr lang="tr-TR" sz="1600" b="1">
                <a:solidFill>
                  <a:srgbClr val="0070C0"/>
                </a:solidFill>
                <a:latin typeface="Courier New" pitchFamily="49" charset="0"/>
              </a:rPr>
              <a:t>end if</a:t>
            </a:r>
            <a:r>
              <a:rPr lang="tr-TR" sz="1600">
                <a:latin typeface="Courier New" pitchFamily="49" charset="0"/>
              </a:rPr>
              <a:t>;</a:t>
            </a:r>
          </a:p>
          <a:p>
            <a:r>
              <a:rPr lang="tr-TR" sz="1600" b="1">
                <a:solidFill>
                  <a:srgbClr val="0070C0"/>
                </a:solidFill>
                <a:latin typeface="Courier New" pitchFamily="49" charset="0"/>
              </a:rPr>
              <a:t>End process</a:t>
            </a:r>
            <a:r>
              <a:rPr lang="tr-TR" sz="1600">
                <a:latin typeface="Courier New" pitchFamily="49" charset="0"/>
              </a:rPr>
              <a:t>; </a:t>
            </a:r>
          </a:p>
        </p:txBody>
      </p:sp>
      <p:grpSp>
        <p:nvGrpSpPr>
          <p:cNvPr id="75806" name="Group 30"/>
          <p:cNvGrpSpPr>
            <a:grpSpLocks/>
          </p:cNvGrpSpPr>
          <p:nvPr/>
        </p:nvGrpSpPr>
        <p:grpSpPr bwMode="auto">
          <a:xfrm>
            <a:off x="4211638" y="2276475"/>
            <a:ext cx="4032250" cy="2232025"/>
            <a:chOff x="2653" y="1434"/>
            <a:chExt cx="2540" cy="1406"/>
          </a:xfrm>
        </p:grpSpPr>
        <p:sp>
          <p:nvSpPr>
            <p:cNvPr id="75803" name="Oval 27"/>
            <p:cNvSpPr>
              <a:spLocks noChangeArrowheads="1"/>
            </p:cNvSpPr>
            <p:nvPr/>
          </p:nvSpPr>
          <p:spPr bwMode="auto">
            <a:xfrm>
              <a:off x="2653" y="2478"/>
              <a:ext cx="2041" cy="362"/>
            </a:xfrm>
            <a:prstGeom prst="ellipse">
              <a:avLst/>
            </a:prstGeom>
            <a:noFill/>
            <a:ln w="9525">
              <a:solidFill>
                <a:srgbClr val="FF0000"/>
              </a:solidFill>
              <a:round/>
              <a:headEnd/>
              <a:tailEnd/>
            </a:ln>
            <a:effectLst/>
          </p:spPr>
          <p:txBody>
            <a:bodyPr wrap="none" anchor="ctr"/>
            <a:lstStyle/>
            <a:p>
              <a:endParaRPr lang="tr-TR"/>
            </a:p>
          </p:txBody>
        </p:sp>
        <p:sp>
          <p:nvSpPr>
            <p:cNvPr id="75804" name="Text Box 28"/>
            <p:cNvSpPr txBox="1">
              <a:spLocks noChangeArrowheads="1"/>
            </p:cNvSpPr>
            <p:nvPr/>
          </p:nvSpPr>
          <p:spPr bwMode="auto">
            <a:xfrm>
              <a:off x="3742" y="1434"/>
              <a:ext cx="1451" cy="583"/>
            </a:xfrm>
            <a:prstGeom prst="rect">
              <a:avLst/>
            </a:prstGeom>
            <a:noFill/>
            <a:ln w="9525">
              <a:solidFill>
                <a:srgbClr val="FF0000"/>
              </a:solidFill>
              <a:miter lim="800000"/>
              <a:headEnd/>
              <a:tailEnd/>
            </a:ln>
            <a:effectLst/>
          </p:spPr>
          <p:txBody>
            <a:bodyPr>
              <a:spAutoFit/>
            </a:bodyPr>
            <a:lstStyle/>
            <a:p>
              <a:pPr>
                <a:spcBef>
                  <a:spcPct val="50000"/>
                </a:spcBef>
              </a:pPr>
              <a:r>
                <a:rPr lang="tr-TR">
                  <a:latin typeface="Calibri" pitchFamily="34" charset="0"/>
                </a:rPr>
                <a:t>Asenkron reset, sistemin ilk durumunu gösteriyor.</a:t>
              </a:r>
            </a:p>
          </p:txBody>
        </p:sp>
        <p:sp>
          <p:nvSpPr>
            <p:cNvPr id="75805" name="Line 29"/>
            <p:cNvSpPr>
              <a:spLocks noChangeShapeType="1"/>
            </p:cNvSpPr>
            <p:nvPr/>
          </p:nvSpPr>
          <p:spPr bwMode="auto">
            <a:xfrm flipV="1">
              <a:off x="3696" y="2024"/>
              <a:ext cx="454" cy="454"/>
            </a:xfrm>
            <a:prstGeom prst="line">
              <a:avLst/>
            </a:prstGeom>
            <a:noFill/>
            <a:ln w="22225">
              <a:solidFill>
                <a:srgbClr val="FF0000"/>
              </a:solidFill>
              <a:round/>
              <a:headEnd/>
              <a:tailEnd type="triangle" w="med" len="med"/>
            </a:ln>
            <a:effectLst/>
          </p:spPr>
          <p:txBody>
            <a:bodyPr/>
            <a:lstStyle/>
            <a:p>
              <a:endParaRPr lang="tr-TR"/>
            </a:p>
          </p:txBody>
        </p:sp>
      </p:grpSp>
      <p:grpSp>
        <p:nvGrpSpPr>
          <p:cNvPr id="75812" name="Group 36"/>
          <p:cNvGrpSpPr>
            <a:grpSpLocks/>
          </p:cNvGrpSpPr>
          <p:nvPr/>
        </p:nvGrpSpPr>
        <p:grpSpPr bwMode="auto">
          <a:xfrm>
            <a:off x="5219700" y="2709863"/>
            <a:ext cx="3673475" cy="2159000"/>
            <a:chOff x="3288" y="1707"/>
            <a:chExt cx="2314" cy="1360"/>
          </a:xfrm>
        </p:grpSpPr>
        <p:sp>
          <p:nvSpPr>
            <p:cNvPr id="75809" name="Oval 33"/>
            <p:cNvSpPr>
              <a:spLocks noChangeArrowheads="1"/>
            </p:cNvSpPr>
            <p:nvPr/>
          </p:nvSpPr>
          <p:spPr bwMode="auto">
            <a:xfrm>
              <a:off x="3288" y="2795"/>
              <a:ext cx="1951" cy="272"/>
            </a:xfrm>
            <a:prstGeom prst="ellipse">
              <a:avLst/>
            </a:prstGeom>
            <a:noFill/>
            <a:ln w="9525">
              <a:solidFill>
                <a:srgbClr val="FF0000"/>
              </a:solidFill>
              <a:round/>
              <a:headEnd/>
              <a:tailEnd/>
            </a:ln>
            <a:effectLst/>
          </p:spPr>
          <p:txBody>
            <a:bodyPr wrap="none" anchor="ctr"/>
            <a:lstStyle/>
            <a:p>
              <a:endParaRPr lang="tr-TR"/>
            </a:p>
          </p:txBody>
        </p:sp>
        <p:sp>
          <p:nvSpPr>
            <p:cNvPr id="75810" name="Text Box 34"/>
            <p:cNvSpPr txBox="1">
              <a:spLocks noChangeArrowheads="1"/>
            </p:cNvSpPr>
            <p:nvPr/>
          </p:nvSpPr>
          <p:spPr bwMode="auto">
            <a:xfrm>
              <a:off x="3878" y="1707"/>
              <a:ext cx="1724" cy="237"/>
            </a:xfrm>
            <a:prstGeom prst="rect">
              <a:avLst/>
            </a:prstGeom>
            <a:noFill/>
            <a:ln w="9525">
              <a:solidFill>
                <a:srgbClr val="FF0000"/>
              </a:solidFill>
              <a:miter lim="800000"/>
              <a:headEnd/>
              <a:tailEnd/>
            </a:ln>
            <a:effectLst/>
          </p:spPr>
          <p:txBody>
            <a:bodyPr>
              <a:spAutoFit/>
            </a:bodyPr>
            <a:lstStyle/>
            <a:p>
              <a:pPr>
                <a:spcBef>
                  <a:spcPct val="50000"/>
                </a:spcBef>
              </a:pPr>
              <a:r>
                <a:rPr lang="tr-TR">
                  <a:latin typeface="Calibri" pitchFamily="34" charset="0"/>
                </a:rPr>
                <a:t>Saatin yükselen kenarında</a:t>
              </a:r>
            </a:p>
          </p:txBody>
        </p:sp>
        <p:sp>
          <p:nvSpPr>
            <p:cNvPr id="75811" name="Line 35"/>
            <p:cNvSpPr>
              <a:spLocks noChangeShapeType="1"/>
            </p:cNvSpPr>
            <p:nvPr/>
          </p:nvSpPr>
          <p:spPr bwMode="auto">
            <a:xfrm flipV="1">
              <a:off x="4286" y="1933"/>
              <a:ext cx="408" cy="862"/>
            </a:xfrm>
            <a:prstGeom prst="line">
              <a:avLst/>
            </a:prstGeom>
            <a:noFill/>
            <a:ln w="22225">
              <a:solidFill>
                <a:srgbClr val="FF0000"/>
              </a:solidFill>
              <a:round/>
              <a:headEnd/>
              <a:tailEnd type="triangle" w="med" len="med"/>
            </a:ln>
            <a:effectLst/>
          </p:spPr>
          <p:txBody>
            <a:bodyPr/>
            <a:lstStyle/>
            <a:p>
              <a:endParaRPr lang="tr-TR"/>
            </a:p>
          </p:txBody>
        </p:sp>
      </p:grpSp>
      <p:sp>
        <p:nvSpPr>
          <p:cNvPr id="75813" name="Text Box 37"/>
          <p:cNvSpPr txBox="1">
            <a:spLocks noChangeArrowheads="1"/>
          </p:cNvSpPr>
          <p:nvPr/>
        </p:nvSpPr>
        <p:spPr bwMode="auto">
          <a:xfrm>
            <a:off x="4103688" y="1143000"/>
            <a:ext cx="5040312" cy="5715000"/>
          </a:xfrm>
          <a:prstGeom prst="rect">
            <a:avLst/>
          </a:prstGeom>
          <a:noFill/>
          <a:ln w="9525">
            <a:noFill/>
            <a:miter lim="800000"/>
            <a:headEnd/>
            <a:tailEnd/>
          </a:ln>
          <a:effectLst/>
        </p:spPr>
        <p:txBody>
          <a:bodyPr>
            <a:spAutoFit/>
          </a:bodyPr>
          <a:lstStyle/>
          <a:p>
            <a:r>
              <a:rPr lang="tr-TR" sz="1600" b="1">
                <a:solidFill>
                  <a:srgbClr val="0070C0"/>
                </a:solidFill>
                <a:latin typeface="Courier New" pitchFamily="49" charset="0"/>
              </a:rPr>
              <a:t>Process</a:t>
            </a:r>
            <a:r>
              <a:rPr lang="tr-TR" sz="1600">
                <a:latin typeface="Courier New" pitchFamily="49" charset="0"/>
              </a:rPr>
              <a:t> (input,pr_state)</a:t>
            </a:r>
          </a:p>
          <a:p>
            <a:r>
              <a:rPr lang="tr-TR" sz="1600" b="1">
                <a:solidFill>
                  <a:srgbClr val="0070C0"/>
                </a:solidFill>
                <a:latin typeface="Courier New" pitchFamily="49" charset="0"/>
              </a:rPr>
              <a:t>Begin</a:t>
            </a:r>
          </a:p>
          <a:p>
            <a:r>
              <a:rPr lang="tr-TR" sz="1600" b="1">
                <a:solidFill>
                  <a:srgbClr val="0070C0"/>
                </a:solidFill>
                <a:latin typeface="Courier New" pitchFamily="49" charset="0"/>
              </a:rPr>
              <a:t>  case</a:t>
            </a:r>
            <a:r>
              <a:rPr lang="tr-TR" sz="1600">
                <a:latin typeface="Courier New" pitchFamily="49" charset="0"/>
              </a:rPr>
              <a:t> pr_state </a:t>
            </a:r>
            <a:r>
              <a:rPr lang="tr-TR" sz="1600" b="1">
                <a:solidFill>
                  <a:srgbClr val="0070C0"/>
                </a:solidFill>
                <a:latin typeface="Courier New" pitchFamily="49" charset="0"/>
              </a:rPr>
              <a:t>is</a:t>
            </a:r>
          </a:p>
          <a:p>
            <a:r>
              <a:rPr lang="tr-TR" sz="1600">
                <a:latin typeface="Courier New" pitchFamily="49" charset="0"/>
              </a:rPr>
              <a:t>    </a:t>
            </a:r>
            <a:r>
              <a:rPr lang="tr-TR" sz="1600" b="1">
                <a:solidFill>
                  <a:srgbClr val="0070C0"/>
                </a:solidFill>
                <a:latin typeface="Courier New" pitchFamily="49" charset="0"/>
              </a:rPr>
              <a:t>when </a:t>
            </a:r>
            <a:r>
              <a:rPr lang="tr-TR" sz="1600">
                <a:latin typeface="Courier New" pitchFamily="49" charset="0"/>
              </a:rPr>
              <a:t>state0 =&gt;</a:t>
            </a:r>
          </a:p>
          <a:p>
            <a:r>
              <a:rPr lang="tr-TR" sz="1600">
                <a:latin typeface="Courier New" pitchFamily="49" charset="0"/>
              </a:rPr>
              <a:t>	</a:t>
            </a:r>
            <a:r>
              <a:rPr lang="tr-TR" sz="1600" b="1">
                <a:solidFill>
                  <a:srgbClr val="0070C0"/>
                </a:solidFill>
                <a:latin typeface="Courier New" pitchFamily="49" charset="0"/>
              </a:rPr>
              <a:t>if</a:t>
            </a:r>
            <a:r>
              <a:rPr lang="tr-TR" sz="1600">
                <a:latin typeface="Courier New" pitchFamily="49" charset="0"/>
              </a:rPr>
              <a:t> (input = ...) </a:t>
            </a:r>
            <a:r>
              <a:rPr lang="tr-TR" sz="1600" b="1">
                <a:solidFill>
                  <a:srgbClr val="0070C0"/>
                </a:solidFill>
                <a:latin typeface="Courier New" pitchFamily="49" charset="0"/>
              </a:rPr>
              <a:t>then</a:t>
            </a:r>
          </a:p>
          <a:p>
            <a:r>
              <a:rPr lang="tr-TR" sz="1600" b="1">
                <a:solidFill>
                  <a:srgbClr val="0070C0"/>
                </a:solidFill>
                <a:latin typeface="Courier New" pitchFamily="49" charset="0"/>
              </a:rPr>
              <a:t>	   </a:t>
            </a:r>
            <a:r>
              <a:rPr lang="tr-TR" sz="1600">
                <a:latin typeface="Courier New" pitchFamily="49" charset="0"/>
              </a:rPr>
              <a:t>output &lt;= ...;</a:t>
            </a:r>
          </a:p>
          <a:p>
            <a:r>
              <a:rPr lang="tr-TR" sz="1600">
                <a:latin typeface="Courier New" pitchFamily="49" charset="0"/>
              </a:rPr>
              <a:t>	   nx_state &lt;= state1;</a:t>
            </a:r>
          </a:p>
          <a:p>
            <a:r>
              <a:rPr lang="tr-TR" sz="1600">
                <a:latin typeface="Courier New" pitchFamily="49" charset="0"/>
              </a:rPr>
              <a:t>	</a:t>
            </a:r>
            <a:r>
              <a:rPr lang="tr-TR" sz="1600" b="1">
                <a:solidFill>
                  <a:srgbClr val="0070C0"/>
                </a:solidFill>
                <a:latin typeface="Courier New" pitchFamily="49" charset="0"/>
              </a:rPr>
              <a:t>else</a:t>
            </a:r>
            <a:r>
              <a:rPr lang="tr-TR" sz="1600">
                <a:latin typeface="Courier New" pitchFamily="49" charset="0"/>
              </a:rPr>
              <a:t> ...</a:t>
            </a:r>
          </a:p>
          <a:p>
            <a:r>
              <a:rPr lang="tr-TR" sz="1600">
                <a:latin typeface="Courier New" pitchFamily="49" charset="0"/>
              </a:rPr>
              <a:t>	</a:t>
            </a:r>
            <a:r>
              <a:rPr lang="tr-TR" sz="1600" b="1">
                <a:solidFill>
                  <a:srgbClr val="0070C0"/>
                </a:solidFill>
                <a:latin typeface="Courier New" pitchFamily="49" charset="0"/>
              </a:rPr>
              <a:t>end if</a:t>
            </a:r>
            <a:r>
              <a:rPr lang="tr-TR" sz="1600">
                <a:latin typeface="Courier New" pitchFamily="49" charset="0"/>
              </a:rPr>
              <a:t>;</a:t>
            </a:r>
          </a:p>
          <a:p>
            <a:r>
              <a:rPr lang="tr-TR" sz="1600">
                <a:latin typeface="Courier New" pitchFamily="49" charset="0"/>
              </a:rPr>
              <a:t>    </a:t>
            </a:r>
            <a:r>
              <a:rPr lang="tr-TR" sz="1600" b="1">
                <a:solidFill>
                  <a:srgbClr val="0070C0"/>
                </a:solidFill>
                <a:latin typeface="Courier New" pitchFamily="49" charset="0"/>
              </a:rPr>
              <a:t>when </a:t>
            </a:r>
            <a:r>
              <a:rPr lang="tr-TR" sz="1600">
                <a:latin typeface="Courier New" pitchFamily="49" charset="0"/>
              </a:rPr>
              <a:t>state1 =&gt;</a:t>
            </a:r>
          </a:p>
          <a:p>
            <a:r>
              <a:rPr lang="tr-TR" sz="1600">
                <a:latin typeface="Courier New" pitchFamily="49" charset="0"/>
              </a:rPr>
              <a:t>	</a:t>
            </a:r>
            <a:r>
              <a:rPr lang="tr-TR" sz="1600" b="1">
                <a:solidFill>
                  <a:srgbClr val="0070C0"/>
                </a:solidFill>
                <a:latin typeface="Courier New" pitchFamily="49" charset="0"/>
              </a:rPr>
              <a:t>if</a:t>
            </a:r>
            <a:r>
              <a:rPr lang="tr-TR" sz="1600">
                <a:latin typeface="Courier New" pitchFamily="49" charset="0"/>
              </a:rPr>
              <a:t> (input = ...) </a:t>
            </a:r>
            <a:r>
              <a:rPr lang="tr-TR" sz="1600" b="1">
                <a:solidFill>
                  <a:srgbClr val="0070C0"/>
                </a:solidFill>
                <a:latin typeface="Courier New" pitchFamily="49" charset="0"/>
              </a:rPr>
              <a:t>then</a:t>
            </a:r>
          </a:p>
          <a:p>
            <a:r>
              <a:rPr lang="tr-TR" sz="1600" b="1">
                <a:solidFill>
                  <a:srgbClr val="0070C0"/>
                </a:solidFill>
                <a:latin typeface="Courier New" pitchFamily="49" charset="0"/>
              </a:rPr>
              <a:t>	   </a:t>
            </a:r>
            <a:r>
              <a:rPr lang="tr-TR" sz="1600">
                <a:latin typeface="Courier New" pitchFamily="49" charset="0"/>
              </a:rPr>
              <a:t>output &lt;= ...;</a:t>
            </a:r>
          </a:p>
          <a:p>
            <a:r>
              <a:rPr lang="tr-TR" sz="1600">
                <a:latin typeface="Courier New" pitchFamily="49" charset="0"/>
              </a:rPr>
              <a:t>	   nx_state &lt;= state2;</a:t>
            </a:r>
          </a:p>
          <a:p>
            <a:r>
              <a:rPr lang="tr-TR" sz="1600">
                <a:latin typeface="Courier New" pitchFamily="49" charset="0"/>
              </a:rPr>
              <a:t>	</a:t>
            </a:r>
            <a:r>
              <a:rPr lang="tr-TR" sz="1600" b="1">
                <a:solidFill>
                  <a:srgbClr val="0070C0"/>
                </a:solidFill>
                <a:latin typeface="Courier New" pitchFamily="49" charset="0"/>
              </a:rPr>
              <a:t>else</a:t>
            </a:r>
            <a:r>
              <a:rPr lang="tr-TR" sz="1600">
                <a:latin typeface="Courier New" pitchFamily="49" charset="0"/>
              </a:rPr>
              <a:t> ...</a:t>
            </a:r>
          </a:p>
          <a:p>
            <a:r>
              <a:rPr lang="tr-TR" sz="1600">
                <a:latin typeface="Courier New" pitchFamily="49" charset="0"/>
              </a:rPr>
              <a:t>	</a:t>
            </a:r>
            <a:r>
              <a:rPr lang="tr-TR" sz="1600" b="1">
                <a:solidFill>
                  <a:srgbClr val="0070C0"/>
                </a:solidFill>
                <a:latin typeface="Courier New" pitchFamily="49" charset="0"/>
              </a:rPr>
              <a:t>end if</a:t>
            </a:r>
            <a:r>
              <a:rPr lang="tr-TR" sz="1600">
                <a:latin typeface="Courier New" pitchFamily="49" charset="0"/>
              </a:rPr>
              <a:t>;</a:t>
            </a:r>
          </a:p>
          <a:p>
            <a:r>
              <a:rPr lang="tr-TR" sz="1600">
                <a:latin typeface="Courier New" pitchFamily="49" charset="0"/>
              </a:rPr>
              <a:t>    </a:t>
            </a:r>
            <a:r>
              <a:rPr lang="tr-TR" sz="1600" b="1">
                <a:solidFill>
                  <a:srgbClr val="0070C0"/>
                </a:solidFill>
                <a:latin typeface="Courier New" pitchFamily="49" charset="0"/>
              </a:rPr>
              <a:t>when </a:t>
            </a:r>
            <a:r>
              <a:rPr lang="tr-TR" sz="1600">
                <a:latin typeface="Courier New" pitchFamily="49" charset="0"/>
              </a:rPr>
              <a:t>state2 =&gt;</a:t>
            </a:r>
          </a:p>
          <a:p>
            <a:r>
              <a:rPr lang="tr-TR" sz="1600">
                <a:latin typeface="Courier New" pitchFamily="49" charset="0"/>
              </a:rPr>
              <a:t>	</a:t>
            </a:r>
            <a:r>
              <a:rPr lang="tr-TR" sz="1600" b="1">
                <a:solidFill>
                  <a:srgbClr val="0070C0"/>
                </a:solidFill>
                <a:latin typeface="Courier New" pitchFamily="49" charset="0"/>
              </a:rPr>
              <a:t>if</a:t>
            </a:r>
            <a:r>
              <a:rPr lang="tr-TR" sz="1600">
                <a:latin typeface="Courier New" pitchFamily="49" charset="0"/>
              </a:rPr>
              <a:t> (input = ...) </a:t>
            </a:r>
            <a:r>
              <a:rPr lang="tr-TR" sz="1600" b="1">
                <a:solidFill>
                  <a:srgbClr val="0070C0"/>
                </a:solidFill>
                <a:latin typeface="Courier New" pitchFamily="49" charset="0"/>
              </a:rPr>
              <a:t>then</a:t>
            </a:r>
          </a:p>
          <a:p>
            <a:r>
              <a:rPr lang="tr-TR" sz="1600" b="1">
                <a:solidFill>
                  <a:srgbClr val="0070C0"/>
                </a:solidFill>
                <a:latin typeface="Courier New" pitchFamily="49" charset="0"/>
              </a:rPr>
              <a:t>	   </a:t>
            </a:r>
            <a:r>
              <a:rPr lang="tr-TR" sz="1600">
                <a:latin typeface="Courier New" pitchFamily="49" charset="0"/>
              </a:rPr>
              <a:t>output &lt;= ...;</a:t>
            </a:r>
          </a:p>
          <a:p>
            <a:r>
              <a:rPr lang="tr-TR" sz="1600">
                <a:latin typeface="Courier New" pitchFamily="49" charset="0"/>
              </a:rPr>
              <a:t>	   nx_state &lt;= state2;</a:t>
            </a:r>
          </a:p>
          <a:p>
            <a:r>
              <a:rPr lang="tr-TR" sz="1600">
                <a:latin typeface="Courier New" pitchFamily="49" charset="0"/>
              </a:rPr>
              <a:t>	</a:t>
            </a:r>
            <a:r>
              <a:rPr lang="tr-TR" sz="1600" b="1">
                <a:solidFill>
                  <a:srgbClr val="0070C0"/>
                </a:solidFill>
                <a:latin typeface="Courier New" pitchFamily="49" charset="0"/>
              </a:rPr>
              <a:t>else</a:t>
            </a:r>
            <a:r>
              <a:rPr lang="tr-TR" sz="1600">
                <a:latin typeface="Courier New" pitchFamily="49" charset="0"/>
              </a:rPr>
              <a:t> ...</a:t>
            </a:r>
          </a:p>
          <a:p>
            <a:r>
              <a:rPr lang="tr-TR" sz="1600">
                <a:latin typeface="Courier New" pitchFamily="49" charset="0"/>
              </a:rPr>
              <a:t>	</a:t>
            </a:r>
            <a:r>
              <a:rPr lang="tr-TR" sz="1600" b="1">
                <a:solidFill>
                  <a:srgbClr val="0070C0"/>
                </a:solidFill>
                <a:latin typeface="Courier New" pitchFamily="49" charset="0"/>
              </a:rPr>
              <a:t>end if</a:t>
            </a:r>
            <a:r>
              <a:rPr lang="tr-TR" sz="1600">
                <a:latin typeface="Courier New" pitchFamily="49" charset="0"/>
              </a:rPr>
              <a:t>;</a:t>
            </a:r>
          </a:p>
          <a:p>
            <a:r>
              <a:rPr lang="tr-TR" sz="1600">
                <a:latin typeface="Courier New" pitchFamily="49" charset="0"/>
              </a:rPr>
              <a:t>  </a:t>
            </a:r>
            <a:r>
              <a:rPr lang="tr-TR" sz="1600" b="1">
                <a:solidFill>
                  <a:srgbClr val="0070C0"/>
                </a:solidFill>
                <a:latin typeface="Courier New" pitchFamily="49" charset="0"/>
              </a:rPr>
              <a:t>end case</a:t>
            </a:r>
            <a:r>
              <a:rPr lang="tr-TR" sz="1600">
                <a:latin typeface="Courier New" pitchFamily="49" charset="0"/>
              </a:rPr>
              <a:t>;</a:t>
            </a:r>
          </a:p>
          <a:p>
            <a:r>
              <a:rPr lang="tr-TR" sz="1600" b="1">
                <a:solidFill>
                  <a:srgbClr val="0070C0"/>
                </a:solidFill>
                <a:latin typeface="Courier New" pitchFamily="49" charset="0"/>
              </a:rPr>
              <a:t>End process</a:t>
            </a:r>
            <a:r>
              <a:rPr lang="tr-TR" sz="1600">
                <a:latin typeface="Courier New" pitchFamily="49"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58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8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75806"/>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758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75812"/>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75802"/>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758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02" grpId="0"/>
      <p:bldP spid="75802" grpId="1"/>
      <p:bldP spid="7581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tr-TR" smtClean="0">
                <a:latin typeface="Cambria" pitchFamily="18" charset="0"/>
              </a:rPr>
              <a:t>Dizi sezici</a:t>
            </a:r>
          </a:p>
        </p:txBody>
      </p:sp>
      <p:sp>
        <p:nvSpPr>
          <p:cNvPr id="76803" name="Rectangle 3"/>
          <p:cNvSpPr>
            <a:spLocks noGrp="1" noChangeArrowheads="1"/>
          </p:cNvSpPr>
          <p:nvPr>
            <p:ph type="body" idx="1"/>
          </p:nvPr>
        </p:nvSpPr>
        <p:spPr>
          <a:xfrm>
            <a:off x="457200" y="1341438"/>
            <a:ext cx="8229600" cy="503237"/>
          </a:xfrm>
        </p:spPr>
        <p:txBody>
          <a:bodyPr/>
          <a:lstStyle/>
          <a:p>
            <a:r>
              <a:rPr lang="tr-TR" sz="2200" smtClean="0">
                <a:latin typeface="Calibri" pitchFamily="34" charset="0"/>
              </a:rPr>
              <a:t>Girislerinden 10-11 veya 11-00 geldiginde çıkısı 1 olan devre</a:t>
            </a:r>
          </a:p>
        </p:txBody>
      </p:sp>
      <p:grpSp>
        <p:nvGrpSpPr>
          <p:cNvPr id="76831" name="Group 31"/>
          <p:cNvGrpSpPr>
            <a:grpSpLocks/>
          </p:cNvGrpSpPr>
          <p:nvPr/>
        </p:nvGrpSpPr>
        <p:grpSpPr bwMode="auto">
          <a:xfrm>
            <a:off x="4211638" y="1916113"/>
            <a:ext cx="4537075" cy="3313112"/>
            <a:chOff x="1247" y="1207"/>
            <a:chExt cx="2858" cy="2087"/>
          </a:xfrm>
        </p:grpSpPr>
        <p:sp>
          <p:nvSpPr>
            <p:cNvPr id="76805" name="Oval 5"/>
            <p:cNvSpPr>
              <a:spLocks noChangeArrowheads="1"/>
            </p:cNvSpPr>
            <p:nvPr/>
          </p:nvSpPr>
          <p:spPr bwMode="auto">
            <a:xfrm>
              <a:off x="1247" y="1662"/>
              <a:ext cx="544" cy="453"/>
            </a:xfrm>
            <a:prstGeom prst="ellipse">
              <a:avLst/>
            </a:prstGeom>
            <a:noFill/>
            <a:ln w="22225">
              <a:solidFill>
                <a:schemeClr val="tx1"/>
              </a:solidFill>
              <a:round/>
              <a:headEnd/>
              <a:tailEnd/>
            </a:ln>
            <a:effectLst/>
          </p:spPr>
          <p:txBody>
            <a:bodyPr wrap="none" anchor="ctr"/>
            <a:lstStyle/>
            <a:p>
              <a:endParaRPr lang="tr-TR"/>
            </a:p>
          </p:txBody>
        </p:sp>
        <p:sp>
          <p:nvSpPr>
            <p:cNvPr id="76806" name="Text Box 6"/>
            <p:cNvSpPr txBox="1">
              <a:spLocks noChangeArrowheads="1"/>
            </p:cNvSpPr>
            <p:nvPr/>
          </p:nvSpPr>
          <p:spPr bwMode="auto">
            <a:xfrm>
              <a:off x="1292" y="1752"/>
              <a:ext cx="499" cy="231"/>
            </a:xfrm>
            <a:prstGeom prst="rect">
              <a:avLst/>
            </a:prstGeom>
            <a:noFill/>
            <a:ln w="9525">
              <a:noFill/>
              <a:miter lim="800000"/>
              <a:headEnd/>
              <a:tailEnd/>
            </a:ln>
            <a:effectLst/>
          </p:spPr>
          <p:txBody>
            <a:bodyPr>
              <a:spAutoFit/>
            </a:bodyPr>
            <a:lstStyle/>
            <a:p>
              <a:pPr>
                <a:spcBef>
                  <a:spcPct val="50000"/>
                </a:spcBef>
              </a:pPr>
              <a:r>
                <a:rPr lang="tr-TR"/>
                <a:t>Basla</a:t>
              </a:r>
            </a:p>
          </p:txBody>
        </p:sp>
        <p:sp>
          <p:nvSpPr>
            <p:cNvPr id="76807" name="Oval 7"/>
            <p:cNvSpPr>
              <a:spLocks noChangeArrowheads="1"/>
            </p:cNvSpPr>
            <p:nvPr/>
          </p:nvSpPr>
          <p:spPr bwMode="auto">
            <a:xfrm>
              <a:off x="3016" y="1661"/>
              <a:ext cx="544" cy="453"/>
            </a:xfrm>
            <a:prstGeom prst="ellipse">
              <a:avLst/>
            </a:prstGeom>
            <a:noFill/>
            <a:ln w="22225">
              <a:solidFill>
                <a:schemeClr val="tx1"/>
              </a:solidFill>
              <a:round/>
              <a:headEnd/>
              <a:tailEnd/>
            </a:ln>
            <a:effectLst/>
          </p:spPr>
          <p:txBody>
            <a:bodyPr wrap="none" anchor="ctr"/>
            <a:lstStyle/>
            <a:p>
              <a:endParaRPr lang="tr-TR"/>
            </a:p>
          </p:txBody>
        </p:sp>
        <p:sp>
          <p:nvSpPr>
            <p:cNvPr id="76808" name="Text Box 8"/>
            <p:cNvSpPr txBox="1">
              <a:spLocks noChangeArrowheads="1"/>
            </p:cNvSpPr>
            <p:nvPr/>
          </p:nvSpPr>
          <p:spPr bwMode="auto">
            <a:xfrm>
              <a:off x="3061" y="1661"/>
              <a:ext cx="499" cy="404"/>
            </a:xfrm>
            <a:prstGeom prst="rect">
              <a:avLst/>
            </a:prstGeom>
            <a:noFill/>
            <a:ln w="9525">
              <a:noFill/>
              <a:miter lim="800000"/>
              <a:headEnd/>
              <a:tailEnd/>
            </a:ln>
            <a:effectLst/>
          </p:spPr>
          <p:txBody>
            <a:bodyPr>
              <a:spAutoFit/>
            </a:bodyPr>
            <a:lstStyle/>
            <a:p>
              <a:pPr algn="ctr">
                <a:spcBef>
                  <a:spcPct val="50000"/>
                </a:spcBef>
              </a:pPr>
              <a:r>
                <a:rPr lang="tr-TR"/>
                <a:t>10 geldi</a:t>
              </a:r>
            </a:p>
          </p:txBody>
        </p:sp>
        <p:sp>
          <p:nvSpPr>
            <p:cNvPr id="76811" name="Oval 11"/>
            <p:cNvSpPr>
              <a:spLocks noChangeArrowheads="1"/>
            </p:cNvSpPr>
            <p:nvPr/>
          </p:nvSpPr>
          <p:spPr bwMode="auto">
            <a:xfrm>
              <a:off x="3016" y="2841"/>
              <a:ext cx="544" cy="453"/>
            </a:xfrm>
            <a:prstGeom prst="ellipse">
              <a:avLst/>
            </a:prstGeom>
            <a:noFill/>
            <a:ln w="22225">
              <a:solidFill>
                <a:schemeClr val="tx1"/>
              </a:solidFill>
              <a:round/>
              <a:headEnd/>
              <a:tailEnd/>
            </a:ln>
            <a:effectLst/>
          </p:spPr>
          <p:txBody>
            <a:bodyPr wrap="none" anchor="ctr"/>
            <a:lstStyle/>
            <a:p>
              <a:endParaRPr lang="tr-TR"/>
            </a:p>
          </p:txBody>
        </p:sp>
        <p:sp>
          <p:nvSpPr>
            <p:cNvPr id="76812" name="Text Box 12"/>
            <p:cNvSpPr txBox="1">
              <a:spLocks noChangeArrowheads="1"/>
            </p:cNvSpPr>
            <p:nvPr/>
          </p:nvSpPr>
          <p:spPr bwMode="auto">
            <a:xfrm>
              <a:off x="3061" y="2841"/>
              <a:ext cx="499" cy="404"/>
            </a:xfrm>
            <a:prstGeom prst="rect">
              <a:avLst/>
            </a:prstGeom>
            <a:noFill/>
            <a:ln w="9525">
              <a:noFill/>
              <a:miter lim="800000"/>
              <a:headEnd/>
              <a:tailEnd/>
            </a:ln>
            <a:effectLst/>
          </p:spPr>
          <p:txBody>
            <a:bodyPr>
              <a:spAutoFit/>
            </a:bodyPr>
            <a:lstStyle/>
            <a:p>
              <a:pPr algn="ctr">
                <a:spcBef>
                  <a:spcPct val="50000"/>
                </a:spcBef>
              </a:pPr>
              <a:r>
                <a:rPr lang="tr-TR"/>
                <a:t>11 geldi</a:t>
              </a:r>
            </a:p>
          </p:txBody>
        </p:sp>
        <p:sp>
          <p:nvSpPr>
            <p:cNvPr id="76813" name="Line 13"/>
            <p:cNvSpPr>
              <a:spLocks noChangeShapeType="1"/>
            </p:cNvSpPr>
            <p:nvPr/>
          </p:nvSpPr>
          <p:spPr bwMode="auto">
            <a:xfrm>
              <a:off x="1746" y="1797"/>
              <a:ext cx="1315" cy="0"/>
            </a:xfrm>
            <a:prstGeom prst="line">
              <a:avLst/>
            </a:prstGeom>
            <a:noFill/>
            <a:ln w="22225">
              <a:solidFill>
                <a:schemeClr val="tx1"/>
              </a:solidFill>
              <a:round/>
              <a:headEnd/>
              <a:tailEnd type="arrow" w="lg" len="lg"/>
            </a:ln>
            <a:effectLst/>
          </p:spPr>
          <p:txBody>
            <a:bodyPr/>
            <a:lstStyle/>
            <a:p>
              <a:endParaRPr lang="tr-TR"/>
            </a:p>
          </p:txBody>
        </p:sp>
        <p:sp>
          <p:nvSpPr>
            <p:cNvPr id="76814" name="Line 14"/>
            <p:cNvSpPr>
              <a:spLocks noChangeShapeType="1"/>
            </p:cNvSpPr>
            <p:nvPr/>
          </p:nvSpPr>
          <p:spPr bwMode="auto">
            <a:xfrm flipH="1">
              <a:off x="3288" y="2115"/>
              <a:ext cx="0" cy="725"/>
            </a:xfrm>
            <a:prstGeom prst="line">
              <a:avLst/>
            </a:prstGeom>
            <a:noFill/>
            <a:ln w="22225">
              <a:solidFill>
                <a:schemeClr val="tx1"/>
              </a:solidFill>
              <a:round/>
              <a:headEnd/>
              <a:tailEnd type="arrow" w="lg" len="lg"/>
            </a:ln>
            <a:effectLst/>
          </p:spPr>
          <p:txBody>
            <a:bodyPr/>
            <a:lstStyle/>
            <a:p>
              <a:endParaRPr lang="tr-TR"/>
            </a:p>
          </p:txBody>
        </p:sp>
        <p:sp>
          <p:nvSpPr>
            <p:cNvPr id="76815" name="Line 15"/>
            <p:cNvSpPr>
              <a:spLocks noChangeShapeType="1"/>
            </p:cNvSpPr>
            <p:nvPr/>
          </p:nvSpPr>
          <p:spPr bwMode="auto">
            <a:xfrm>
              <a:off x="1610" y="2115"/>
              <a:ext cx="1406" cy="861"/>
            </a:xfrm>
            <a:prstGeom prst="line">
              <a:avLst/>
            </a:prstGeom>
            <a:noFill/>
            <a:ln w="22225">
              <a:solidFill>
                <a:schemeClr val="tx1"/>
              </a:solidFill>
              <a:round/>
              <a:headEnd/>
              <a:tailEnd type="arrow" w="lg" len="lg"/>
            </a:ln>
            <a:effectLst/>
          </p:spPr>
          <p:txBody>
            <a:bodyPr/>
            <a:lstStyle/>
            <a:p>
              <a:endParaRPr lang="tr-TR"/>
            </a:p>
          </p:txBody>
        </p:sp>
        <p:sp>
          <p:nvSpPr>
            <p:cNvPr id="76816" name="Text Box 16"/>
            <p:cNvSpPr txBox="1">
              <a:spLocks noChangeArrowheads="1"/>
            </p:cNvSpPr>
            <p:nvPr/>
          </p:nvSpPr>
          <p:spPr bwMode="auto">
            <a:xfrm>
              <a:off x="2154" y="1570"/>
              <a:ext cx="499" cy="231"/>
            </a:xfrm>
            <a:prstGeom prst="rect">
              <a:avLst/>
            </a:prstGeom>
            <a:noFill/>
            <a:ln w="9525">
              <a:noFill/>
              <a:miter lim="800000"/>
              <a:headEnd/>
              <a:tailEnd/>
            </a:ln>
            <a:effectLst/>
          </p:spPr>
          <p:txBody>
            <a:bodyPr>
              <a:spAutoFit/>
            </a:bodyPr>
            <a:lstStyle/>
            <a:p>
              <a:pPr algn="ctr">
                <a:spcBef>
                  <a:spcPct val="50000"/>
                </a:spcBef>
              </a:pPr>
              <a:r>
                <a:rPr lang="tr-TR"/>
                <a:t>10/0</a:t>
              </a:r>
            </a:p>
          </p:txBody>
        </p:sp>
        <p:sp>
          <p:nvSpPr>
            <p:cNvPr id="76817" name="Text Box 17"/>
            <p:cNvSpPr txBox="1">
              <a:spLocks noChangeArrowheads="1"/>
            </p:cNvSpPr>
            <p:nvPr/>
          </p:nvSpPr>
          <p:spPr bwMode="auto">
            <a:xfrm>
              <a:off x="2880" y="2296"/>
              <a:ext cx="499" cy="231"/>
            </a:xfrm>
            <a:prstGeom prst="rect">
              <a:avLst/>
            </a:prstGeom>
            <a:noFill/>
            <a:ln w="9525">
              <a:noFill/>
              <a:miter lim="800000"/>
              <a:headEnd/>
              <a:tailEnd/>
            </a:ln>
            <a:effectLst/>
          </p:spPr>
          <p:txBody>
            <a:bodyPr>
              <a:spAutoFit/>
            </a:bodyPr>
            <a:lstStyle/>
            <a:p>
              <a:pPr algn="ctr">
                <a:spcBef>
                  <a:spcPct val="50000"/>
                </a:spcBef>
              </a:pPr>
              <a:r>
                <a:rPr lang="tr-TR"/>
                <a:t>11/1</a:t>
              </a:r>
            </a:p>
          </p:txBody>
        </p:sp>
        <p:sp>
          <p:nvSpPr>
            <p:cNvPr id="76818" name="Text Box 18"/>
            <p:cNvSpPr txBox="1">
              <a:spLocks noChangeArrowheads="1"/>
            </p:cNvSpPr>
            <p:nvPr/>
          </p:nvSpPr>
          <p:spPr bwMode="auto">
            <a:xfrm>
              <a:off x="2245" y="2387"/>
              <a:ext cx="499" cy="231"/>
            </a:xfrm>
            <a:prstGeom prst="rect">
              <a:avLst/>
            </a:prstGeom>
            <a:noFill/>
            <a:ln w="9525">
              <a:noFill/>
              <a:miter lim="800000"/>
              <a:headEnd/>
              <a:tailEnd/>
            </a:ln>
            <a:effectLst/>
          </p:spPr>
          <p:txBody>
            <a:bodyPr>
              <a:spAutoFit/>
            </a:bodyPr>
            <a:lstStyle/>
            <a:p>
              <a:pPr algn="ctr">
                <a:spcBef>
                  <a:spcPct val="50000"/>
                </a:spcBef>
              </a:pPr>
              <a:r>
                <a:rPr lang="tr-TR"/>
                <a:t>11/0</a:t>
              </a:r>
            </a:p>
          </p:txBody>
        </p:sp>
        <p:sp>
          <p:nvSpPr>
            <p:cNvPr id="76819" name="Freeform 19"/>
            <p:cNvSpPr>
              <a:spLocks/>
            </p:cNvSpPr>
            <p:nvPr/>
          </p:nvSpPr>
          <p:spPr bwMode="auto">
            <a:xfrm rot="-151510">
              <a:off x="1292" y="1434"/>
              <a:ext cx="363" cy="272"/>
            </a:xfrm>
            <a:custGeom>
              <a:avLst/>
              <a:gdLst/>
              <a:ahLst/>
              <a:cxnLst>
                <a:cxn ang="0">
                  <a:pos x="0" y="416"/>
                </a:cxn>
                <a:cxn ang="0">
                  <a:pos x="182" y="8"/>
                </a:cxn>
                <a:cxn ang="0">
                  <a:pos x="363" y="370"/>
                </a:cxn>
              </a:cxnLst>
              <a:rect l="0" t="0" r="r" b="b"/>
              <a:pathLst>
                <a:path w="363" h="416">
                  <a:moveTo>
                    <a:pt x="0" y="416"/>
                  </a:moveTo>
                  <a:cubicBezTo>
                    <a:pt x="61" y="216"/>
                    <a:pt x="122" y="16"/>
                    <a:pt x="182" y="8"/>
                  </a:cubicBezTo>
                  <a:cubicBezTo>
                    <a:pt x="242" y="0"/>
                    <a:pt x="333" y="310"/>
                    <a:pt x="363" y="370"/>
                  </a:cubicBezTo>
                </a:path>
              </a:pathLst>
            </a:custGeom>
            <a:noFill/>
            <a:ln w="22225">
              <a:solidFill>
                <a:schemeClr val="tx1"/>
              </a:solidFill>
              <a:round/>
              <a:headEnd/>
              <a:tailEnd type="arrow" w="lg" len="lg"/>
            </a:ln>
            <a:effectLst/>
          </p:spPr>
          <p:txBody>
            <a:bodyPr/>
            <a:lstStyle/>
            <a:p>
              <a:endParaRPr lang="tr-TR"/>
            </a:p>
          </p:txBody>
        </p:sp>
        <p:sp>
          <p:nvSpPr>
            <p:cNvPr id="76820" name="Text Box 20"/>
            <p:cNvSpPr txBox="1">
              <a:spLocks noChangeArrowheads="1"/>
            </p:cNvSpPr>
            <p:nvPr/>
          </p:nvSpPr>
          <p:spPr bwMode="auto">
            <a:xfrm>
              <a:off x="1474" y="1207"/>
              <a:ext cx="499" cy="404"/>
            </a:xfrm>
            <a:prstGeom prst="rect">
              <a:avLst/>
            </a:prstGeom>
            <a:noFill/>
            <a:ln w="9525">
              <a:noFill/>
              <a:miter lim="800000"/>
              <a:headEnd/>
              <a:tailEnd/>
            </a:ln>
            <a:effectLst/>
          </p:spPr>
          <p:txBody>
            <a:bodyPr>
              <a:spAutoFit/>
            </a:bodyPr>
            <a:lstStyle/>
            <a:p>
              <a:pPr algn="ctr"/>
              <a:r>
                <a:rPr lang="tr-TR"/>
                <a:t>00/0</a:t>
              </a:r>
            </a:p>
            <a:p>
              <a:pPr algn="ctr"/>
              <a:r>
                <a:rPr lang="tr-TR"/>
                <a:t>01/0</a:t>
              </a:r>
            </a:p>
          </p:txBody>
        </p:sp>
        <p:sp>
          <p:nvSpPr>
            <p:cNvPr id="76821" name="Freeform 21"/>
            <p:cNvSpPr>
              <a:spLocks/>
            </p:cNvSpPr>
            <p:nvPr/>
          </p:nvSpPr>
          <p:spPr bwMode="auto">
            <a:xfrm rot="-151510">
              <a:off x="3106" y="1434"/>
              <a:ext cx="363" cy="272"/>
            </a:xfrm>
            <a:custGeom>
              <a:avLst/>
              <a:gdLst/>
              <a:ahLst/>
              <a:cxnLst>
                <a:cxn ang="0">
                  <a:pos x="0" y="416"/>
                </a:cxn>
                <a:cxn ang="0">
                  <a:pos x="182" y="8"/>
                </a:cxn>
                <a:cxn ang="0">
                  <a:pos x="363" y="370"/>
                </a:cxn>
              </a:cxnLst>
              <a:rect l="0" t="0" r="r" b="b"/>
              <a:pathLst>
                <a:path w="363" h="416">
                  <a:moveTo>
                    <a:pt x="0" y="416"/>
                  </a:moveTo>
                  <a:cubicBezTo>
                    <a:pt x="61" y="216"/>
                    <a:pt x="122" y="16"/>
                    <a:pt x="182" y="8"/>
                  </a:cubicBezTo>
                  <a:cubicBezTo>
                    <a:pt x="242" y="0"/>
                    <a:pt x="333" y="310"/>
                    <a:pt x="363" y="370"/>
                  </a:cubicBezTo>
                </a:path>
              </a:pathLst>
            </a:custGeom>
            <a:noFill/>
            <a:ln w="22225">
              <a:solidFill>
                <a:schemeClr val="tx1"/>
              </a:solidFill>
              <a:round/>
              <a:headEnd/>
              <a:tailEnd type="arrow" w="lg" len="lg"/>
            </a:ln>
            <a:effectLst/>
          </p:spPr>
          <p:txBody>
            <a:bodyPr/>
            <a:lstStyle/>
            <a:p>
              <a:endParaRPr lang="tr-TR"/>
            </a:p>
          </p:txBody>
        </p:sp>
        <p:sp>
          <p:nvSpPr>
            <p:cNvPr id="76822" name="Text Box 22"/>
            <p:cNvSpPr txBox="1">
              <a:spLocks noChangeArrowheads="1"/>
            </p:cNvSpPr>
            <p:nvPr/>
          </p:nvSpPr>
          <p:spPr bwMode="auto">
            <a:xfrm>
              <a:off x="3243" y="1294"/>
              <a:ext cx="499" cy="231"/>
            </a:xfrm>
            <a:prstGeom prst="rect">
              <a:avLst/>
            </a:prstGeom>
            <a:noFill/>
            <a:ln w="9525">
              <a:noFill/>
              <a:miter lim="800000"/>
              <a:headEnd/>
              <a:tailEnd/>
            </a:ln>
            <a:effectLst/>
          </p:spPr>
          <p:txBody>
            <a:bodyPr>
              <a:spAutoFit/>
            </a:bodyPr>
            <a:lstStyle/>
            <a:p>
              <a:pPr algn="ctr"/>
              <a:r>
                <a:rPr lang="tr-TR"/>
                <a:t>10/0</a:t>
              </a:r>
            </a:p>
          </p:txBody>
        </p:sp>
        <p:sp>
          <p:nvSpPr>
            <p:cNvPr id="76823" name="Freeform 23"/>
            <p:cNvSpPr>
              <a:spLocks/>
            </p:cNvSpPr>
            <p:nvPr/>
          </p:nvSpPr>
          <p:spPr bwMode="auto">
            <a:xfrm rot="5400000">
              <a:off x="3446" y="2905"/>
              <a:ext cx="363" cy="317"/>
            </a:xfrm>
            <a:custGeom>
              <a:avLst/>
              <a:gdLst/>
              <a:ahLst/>
              <a:cxnLst>
                <a:cxn ang="0">
                  <a:pos x="0" y="416"/>
                </a:cxn>
                <a:cxn ang="0">
                  <a:pos x="182" y="8"/>
                </a:cxn>
                <a:cxn ang="0">
                  <a:pos x="363" y="370"/>
                </a:cxn>
              </a:cxnLst>
              <a:rect l="0" t="0" r="r" b="b"/>
              <a:pathLst>
                <a:path w="363" h="416">
                  <a:moveTo>
                    <a:pt x="0" y="416"/>
                  </a:moveTo>
                  <a:cubicBezTo>
                    <a:pt x="61" y="216"/>
                    <a:pt x="122" y="16"/>
                    <a:pt x="182" y="8"/>
                  </a:cubicBezTo>
                  <a:cubicBezTo>
                    <a:pt x="242" y="0"/>
                    <a:pt x="333" y="310"/>
                    <a:pt x="363" y="370"/>
                  </a:cubicBezTo>
                </a:path>
              </a:pathLst>
            </a:custGeom>
            <a:noFill/>
            <a:ln w="22225">
              <a:solidFill>
                <a:schemeClr val="tx1"/>
              </a:solidFill>
              <a:round/>
              <a:headEnd/>
              <a:tailEnd type="arrow" w="lg" len="lg"/>
            </a:ln>
            <a:effectLst/>
          </p:spPr>
          <p:txBody>
            <a:bodyPr/>
            <a:lstStyle/>
            <a:p>
              <a:endParaRPr lang="tr-TR"/>
            </a:p>
          </p:txBody>
        </p:sp>
        <p:sp>
          <p:nvSpPr>
            <p:cNvPr id="76824" name="Text Box 24"/>
            <p:cNvSpPr txBox="1">
              <a:spLocks noChangeArrowheads="1"/>
            </p:cNvSpPr>
            <p:nvPr/>
          </p:nvSpPr>
          <p:spPr bwMode="auto">
            <a:xfrm>
              <a:off x="3606" y="2836"/>
              <a:ext cx="499" cy="231"/>
            </a:xfrm>
            <a:prstGeom prst="rect">
              <a:avLst/>
            </a:prstGeom>
            <a:noFill/>
            <a:ln w="9525">
              <a:noFill/>
              <a:miter lim="800000"/>
              <a:headEnd/>
              <a:tailEnd/>
            </a:ln>
            <a:effectLst/>
          </p:spPr>
          <p:txBody>
            <a:bodyPr>
              <a:spAutoFit/>
            </a:bodyPr>
            <a:lstStyle/>
            <a:p>
              <a:pPr algn="ctr"/>
              <a:r>
                <a:rPr lang="tr-TR"/>
                <a:t>11/0</a:t>
              </a:r>
            </a:p>
          </p:txBody>
        </p:sp>
        <p:sp>
          <p:nvSpPr>
            <p:cNvPr id="76825" name="Line 25"/>
            <p:cNvSpPr>
              <a:spLocks noChangeShapeType="1"/>
            </p:cNvSpPr>
            <p:nvPr/>
          </p:nvSpPr>
          <p:spPr bwMode="auto">
            <a:xfrm flipH="1" flipV="1">
              <a:off x="1519" y="2115"/>
              <a:ext cx="1452" cy="907"/>
            </a:xfrm>
            <a:prstGeom prst="line">
              <a:avLst/>
            </a:prstGeom>
            <a:noFill/>
            <a:ln w="22225">
              <a:solidFill>
                <a:schemeClr val="tx1"/>
              </a:solidFill>
              <a:round/>
              <a:headEnd/>
              <a:tailEnd type="arrow" w="lg" len="lg"/>
            </a:ln>
            <a:effectLst/>
          </p:spPr>
          <p:txBody>
            <a:bodyPr/>
            <a:lstStyle/>
            <a:p>
              <a:endParaRPr lang="tr-TR"/>
            </a:p>
          </p:txBody>
        </p:sp>
        <p:sp>
          <p:nvSpPr>
            <p:cNvPr id="76826" name="Text Box 26"/>
            <p:cNvSpPr txBox="1">
              <a:spLocks noChangeArrowheads="1"/>
            </p:cNvSpPr>
            <p:nvPr/>
          </p:nvSpPr>
          <p:spPr bwMode="auto">
            <a:xfrm>
              <a:off x="1927" y="2659"/>
              <a:ext cx="499" cy="404"/>
            </a:xfrm>
            <a:prstGeom prst="rect">
              <a:avLst/>
            </a:prstGeom>
            <a:noFill/>
            <a:ln w="9525">
              <a:noFill/>
              <a:miter lim="800000"/>
              <a:headEnd/>
              <a:tailEnd/>
            </a:ln>
            <a:effectLst/>
          </p:spPr>
          <p:txBody>
            <a:bodyPr>
              <a:spAutoFit/>
            </a:bodyPr>
            <a:lstStyle/>
            <a:p>
              <a:pPr algn="ctr"/>
              <a:r>
                <a:rPr lang="tr-TR"/>
                <a:t>00/1</a:t>
              </a:r>
            </a:p>
            <a:p>
              <a:pPr algn="ctr"/>
              <a:r>
                <a:rPr lang="tr-TR"/>
                <a:t>01/0</a:t>
              </a:r>
            </a:p>
          </p:txBody>
        </p:sp>
        <p:sp>
          <p:nvSpPr>
            <p:cNvPr id="76827" name="Line 27"/>
            <p:cNvSpPr>
              <a:spLocks noChangeShapeType="1"/>
            </p:cNvSpPr>
            <p:nvPr/>
          </p:nvSpPr>
          <p:spPr bwMode="auto">
            <a:xfrm flipV="1">
              <a:off x="3379" y="2115"/>
              <a:ext cx="0" cy="725"/>
            </a:xfrm>
            <a:prstGeom prst="line">
              <a:avLst/>
            </a:prstGeom>
            <a:noFill/>
            <a:ln w="22225">
              <a:solidFill>
                <a:schemeClr val="tx1"/>
              </a:solidFill>
              <a:round/>
              <a:headEnd/>
              <a:tailEnd type="arrow" w="lg" len="lg"/>
            </a:ln>
            <a:effectLst/>
          </p:spPr>
          <p:txBody>
            <a:bodyPr/>
            <a:lstStyle/>
            <a:p>
              <a:endParaRPr lang="tr-TR"/>
            </a:p>
          </p:txBody>
        </p:sp>
        <p:sp>
          <p:nvSpPr>
            <p:cNvPr id="76828" name="Text Box 28"/>
            <p:cNvSpPr txBox="1">
              <a:spLocks noChangeArrowheads="1"/>
            </p:cNvSpPr>
            <p:nvPr/>
          </p:nvSpPr>
          <p:spPr bwMode="auto">
            <a:xfrm>
              <a:off x="3288" y="2296"/>
              <a:ext cx="499" cy="231"/>
            </a:xfrm>
            <a:prstGeom prst="rect">
              <a:avLst/>
            </a:prstGeom>
            <a:noFill/>
            <a:ln w="9525">
              <a:noFill/>
              <a:miter lim="800000"/>
              <a:headEnd/>
              <a:tailEnd/>
            </a:ln>
            <a:effectLst/>
          </p:spPr>
          <p:txBody>
            <a:bodyPr>
              <a:spAutoFit/>
            </a:bodyPr>
            <a:lstStyle/>
            <a:p>
              <a:pPr algn="ctr">
                <a:spcBef>
                  <a:spcPct val="50000"/>
                </a:spcBef>
              </a:pPr>
              <a:r>
                <a:rPr lang="tr-TR"/>
                <a:t>10/0</a:t>
              </a:r>
            </a:p>
          </p:txBody>
        </p:sp>
        <p:sp>
          <p:nvSpPr>
            <p:cNvPr id="76829" name="Line 29"/>
            <p:cNvSpPr>
              <a:spLocks noChangeShapeType="1"/>
            </p:cNvSpPr>
            <p:nvPr/>
          </p:nvSpPr>
          <p:spPr bwMode="auto">
            <a:xfrm flipH="1">
              <a:off x="1791" y="1888"/>
              <a:ext cx="1225" cy="0"/>
            </a:xfrm>
            <a:prstGeom prst="line">
              <a:avLst/>
            </a:prstGeom>
            <a:noFill/>
            <a:ln w="22225">
              <a:solidFill>
                <a:schemeClr val="tx1"/>
              </a:solidFill>
              <a:round/>
              <a:headEnd/>
              <a:tailEnd type="arrow" w="lg" len="lg"/>
            </a:ln>
            <a:effectLst/>
          </p:spPr>
          <p:txBody>
            <a:bodyPr/>
            <a:lstStyle/>
            <a:p>
              <a:endParaRPr lang="tr-TR"/>
            </a:p>
          </p:txBody>
        </p:sp>
        <p:sp>
          <p:nvSpPr>
            <p:cNvPr id="76830" name="Text Box 30"/>
            <p:cNvSpPr txBox="1">
              <a:spLocks noChangeArrowheads="1"/>
            </p:cNvSpPr>
            <p:nvPr/>
          </p:nvSpPr>
          <p:spPr bwMode="auto">
            <a:xfrm>
              <a:off x="2154" y="1842"/>
              <a:ext cx="499" cy="404"/>
            </a:xfrm>
            <a:prstGeom prst="rect">
              <a:avLst/>
            </a:prstGeom>
            <a:noFill/>
            <a:ln w="9525">
              <a:noFill/>
              <a:miter lim="800000"/>
              <a:headEnd/>
              <a:tailEnd/>
            </a:ln>
            <a:effectLst/>
          </p:spPr>
          <p:txBody>
            <a:bodyPr>
              <a:spAutoFit/>
            </a:bodyPr>
            <a:lstStyle/>
            <a:p>
              <a:pPr algn="ctr"/>
              <a:r>
                <a:rPr lang="tr-TR"/>
                <a:t>00/0</a:t>
              </a:r>
            </a:p>
            <a:p>
              <a:pPr algn="ctr"/>
              <a:r>
                <a:rPr lang="tr-TR"/>
                <a:t>01/0</a:t>
              </a:r>
            </a:p>
          </p:txBody>
        </p:sp>
      </p:grpSp>
      <p:grpSp>
        <p:nvGrpSpPr>
          <p:cNvPr id="76841" name="Group 41"/>
          <p:cNvGrpSpPr>
            <a:grpSpLocks/>
          </p:cNvGrpSpPr>
          <p:nvPr/>
        </p:nvGrpSpPr>
        <p:grpSpPr bwMode="auto">
          <a:xfrm>
            <a:off x="252413" y="2300288"/>
            <a:ext cx="3671887" cy="1489075"/>
            <a:chOff x="113" y="1797"/>
            <a:chExt cx="2313" cy="938"/>
          </a:xfrm>
        </p:grpSpPr>
        <p:sp>
          <p:nvSpPr>
            <p:cNvPr id="76832" name="Text Box 32"/>
            <p:cNvSpPr txBox="1">
              <a:spLocks noChangeArrowheads="1"/>
            </p:cNvSpPr>
            <p:nvPr/>
          </p:nvSpPr>
          <p:spPr bwMode="auto">
            <a:xfrm>
              <a:off x="1021" y="1797"/>
              <a:ext cx="816" cy="938"/>
            </a:xfrm>
            <a:prstGeom prst="rect">
              <a:avLst/>
            </a:prstGeom>
            <a:noFill/>
            <a:ln w="22225">
              <a:solidFill>
                <a:schemeClr val="tx1"/>
              </a:solidFill>
              <a:miter lim="800000"/>
              <a:headEnd/>
              <a:tailEnd/>
            </a:ln>
            <a:effectLst/>
          </p:spPr>
          <p:txBody>
            <a:bodyPr>
              <a:spAutoFit/>
            </a:bodyPr>
            <a:lstStyle/>
            <a:p>
              <a:pPr algn="ctr">
                <a:spcBef>
                  <a:spcPct val="50000"/>
                </a:spcBef>
              </a:pPr>
              <a:endParaRPr lang="tr-TR">
                <a:latin typeface="Courier New" pitchFamily="49" charset="0"/>
              </a:endParaRPr>
            </a:p>
            <a:p>
              <a:pPr algn="ctr">
                <a:spcBef>
                  <a:spcPct val="50000"/>
                </a:spcBef>
              </a:pPr>
              <a:r>
                <a:rPr lang="tr-TR">
                  <a:latin typeface="Courier New" pitchFamily="49" charset="0"/>
                </a:rPr>
                <a:t>Dizi Sezici</a:t>
              </a:r>
            </a:p>
            <a:p>
              <a:pPr algn="ctr">
                <a:spcBef>
                  <a:spcPct val="50000"/>
                </a:spcBef>
              </a:pPr>
              <a:endParaRPr lang="tr-TR">
                <a:latin typeface="Courier New" pitchFamily="49" charset="0"/>
              </a:endParaRPr>
            </a:p>
          </p:txBody>
        </p:sp>
        <p:sp>
          <p:nvSpPr>
            <p:cNvPr id="76833" name="Line 33"/>
            <p:cNvSpPr>
              <a:spLocks noChangeShapeType="1"/>
            </p:cNvSpPr>
            <p:nvPr/>
          </p:nvSpPr>
          <p:spPr bwMode="auto">
            <a:xfrm>
              <a:off x="658" y="2024"/>
              <a:ext cx="363" cy="0"/>
            </a:xfrm>
            <a:prstGeom prst="line">
              <a:avLst/>
            </a:prstGeom>
            <a:noFill/>
            <a:ln w="34925">
              <a:solidFill>
                <a:schemeClr val="tx1"/>
              </a:solidFill>
              <a:round/>
              <a:headEnd/>
              <a:tailEnd type="triangle" w="med" len="med"/>
            </a:ln>
            <a:effectLst/>
          </p:spPr>
          <p:txBody>
            <a:bodyPr/>
            <a:lstStyle/>
            <a:p>
              <a:endParaRPr lang="tr-TR"/>
            </a:p>
          </p:txBody>
        </p:sp>
        <p:sp>
          <p:nvSpPr>
            <p:cNvPr id="76834" name="Text Box 34"/>
            <p:cNvSpPr txBox="1">
              <a:spLocks noChangeArrowheads="1"/>
            </p:cNvSpPr>
            <p:nvPr/>
          </p:nvSpPr>
          <p:spPr bwMode="auto">
            <a:xfrm>
              <a:off x="431" y="1888"/>
              <a:ext cx="317" cy="231"/>
            </a:xfrm>
            <a:prstGeom prst="rect">
              <a:avLst/>
            </a:prstGeom>
            <a:noFill/>
            <a:ln w="9525">
              <a:noFill/>
              <a:miter lim="800000"/>
              <a:headEnd/>
              <a:tailEnd/>
            </a:ln>
            <a:effectLst/>
          </p:spPr>
          <p:txBody>
            <a:bodyPr>
              <a:spAutoFit/>
            </a:bodyPr>
            <a:lstStyle/>
            <a:p>
              <a:pPr>
                <a:spcBef>
                  <a:spcPct val="50000"/>
                </a:spcBef>
              </a:pPr>
              <a:r>
                <a:rPr lang="tr-TR">
                  <a:latin typeface="Courier New" pitchFamily="49" charset="0"/>
                </a:rPr>
                <a:t>x</a:t>
              </a:r>
            </a:p>
          </p:txBody>
        </p:sp>
        <p:sp>
          <p:nvSpPr>
            <p:cNvPr id="76835" name="Line 35"/>
            <p:cNvSpPr>
              <a:spLocks noChangeShapeType="1"/>
            </p:cNvSpPr>
            <p:nvPr/>
          </p:nvSpPr>
          <p:spPr bwMode="auto">
            <a:xfrm>
              <a:off x="658" y="2251"/>
              <a:ext cx="363" cy="0"/>
            </a:xfrm>
            <a:prstGeom prst="line">
              <a:avLst/>
            </a:prstGeom>
            <a:noFill/>
            <a:ln w="9525">
              <a:solidFill>
                <a:schemeClr val="tx1"/>
              </a:solidFill>
              <a:round/>
              <a:headEnd/>
              <a:tailEnd type="triangle" w="med" len="med"/>
            </a:ln>
            <a:effectLst/>
          </p:spPr>
          <p:txBody>
            <a:bodyPr/>
            <a:lstStyle/>
            <a:p>
              <a:endParaRPr lang="tr-TR"/>
            </a:p>
          </p:txBody>
        </p:sp>
        <p:sp>
          <p:nvSpPr>
            <p:cNvPr id="76836" name="Text Box 36"/>
            <p:cNvSpPr txBox="1">
              <a:spLocks noChangeArrowheads="1"/>
            </p:cNvSpPr>
            <p:nvPr/>
          </p:nvSpPr>
          <p:spPr bwMode="auto">
            <a:xfrm>
              <a:off x="113" y="2156"/>
              <a:ext cx="635" cy="231"/>
            </a:xfrm>
            <a:prstGeom prst="rect">
              <a:avLst/>
            </a:prstGeom>
            <a:noFill/>
            <a:ln w="9525">
              <a:noFill/>
              <a:miter lim="800000"/>
              <a:headEnd/>
              <a:tailEnd/>
            </a:ln>
            <a:effectLst/>
          </p:spPr>
          <p:txBody>
            <a:bodyPr>
              <a:spAutoFit/>
            </a:bodyPr>
            <a:lstStyle/>
            <a:p>
              <a:pPr>
                <a:spcBef>
                  <a:spcPct val="50000"/>
                </a:spcBef>
              </a:pPr>
              <a:r>
                <a:rPr lang="tr-TR">
                  <a:latin typeface="Courier New" pitchFamily="49" charset="0"/>
                </a:rPr>
                <a:t>  clk</a:t>
              </a:r>
            </a:p>
          </p:txBody>
        </p:sp>
        <p:sp>
          <p:nvSpPr>
            <p:cNvPr id="76837" name="Line 37"/>
            <p:cNvSpPr>
              <a:spLocks noChangeShapeType="1"/>
            </p:cNvSpPr>
            <p:nvPr/>
          </p:nvSpPr>
          <p:spPr bwMode="auto">
            <a:xfrm>
              <a:off x="658" y="2523"/>
              <a:ext cx="363" cy="0"/>
            </a:xfrm>
            <a:prstGeom prst="line">
              <a:avLst/>
            </a:prstGeom>
            <a:noFill/>
            <a:ln w="9525">
              <a:solidFill>
                <a:schemeClr val="tx1"/>
              </a:solidFill>
              <a:round/>
              <a:headEnd/>
              <a:tailEnd type="triangle" w="med" len="med"/>
            </a:ln>
            <a:effectLst/>
          </p:spPr>
          <p:txBody>
            <a:bodyPr/>
            <a:lstStyle/>
            <a:p>
              <a:endParaRPr lang="tr-TR"/>
            </a:p>
          </p:txBody>
        </p:sp>
        <p:sp>
          <p:nvSpPr>
            <p:cNvPr id="76838" name="Text Box 38"/>
            <p:cNvSpPr txBox="1">
              <a:spLocks noChangeArrowheads="1"/>
            </p:cNvSpPr>
            <p:nvPr/>
          </p:nvSpPr>
          <p:spPr bwMode="auto">
            <a:xfrm>
              <a:off x="294" y="2428"/>
              <a:ext cx="454" cy="231"/>
            </a:xfrm>
            <a:prstGeom prst="rect">
              <a:avLst/>
            </a:prstGeom>
            <a:noFill/>
            <a:ln w="9525">
              <a:noFill/>
              <a:miter lim="800000"/>
              <a:headEnd/>
              <a:tailEnd/>
            </a:ln>
            <a:effectLst/>
          </p:spPr>
          <p:txBody>
            <a:bodyPr>
              <a:spAutoFit/>
            </a:bodyPr>
            <a:lstStyle/>
            <a:p>
              <a:pPr>
                <a:spcBef>
                  <a:spcPct val="50000"/>
                </a:spcBef>
              </a:pPr>
              <a:r>
                <a:rPr lang="tr-TR">
                  <a:latin typeface="Courier New" pitchFamily="49" charset="0"/>
                </a:rPr>
                <a:t>rst</a:t>
              </a:r>
            </a:p>
          </p:txBody>
        </p:sp>
        <p:sp>
          <p:nvSpPr>
            <p:cNvPr id="76839" name="Line 39"/>
            <p:cNvSpPr>
              <a:spLocks noChangeShapeType="1"/>
            </p:cNvSpPr>
            <p:nvPr/>
          </p:nvSpPr>
          <p:spPr bwMode="auto">
            <a:xfrm>
              <a:off x="1837" y="2251"/>
              <a:ext cx="363" cy="0"/>
            </a:xfrm>
            <a:prstGeom prst="line">
              <a:avLst/>
            </a:prstGeom>
            <a:noFill/>
            <a:ln w="9525">
              <a:solidFill>
                <a:schemeClr val="tx1"/>
              </a:solidFill>
              <a:round/>
              <a:headEnd/>
              <a:tailEnd type="triangle" w="med" len="med"/>
            </a:ln>
            <a:effectLst/>
          </p:spPr>
          <p:txBody>
            <a:bodyPr/>
            <a:lstStyle/>
            <a:p>
              <a:endParaRPr lang="tr-TR"/>
            </a:p>
          </p:txBody>
        </p:sp>
        <p:sp>
          <p:nvSpPr>
            <p:cNvPr id="76840" name="Text Box 40"/>
            <p:cNvSpPr txBox="1">
              <a:spLocks noChangeArrowheads="1"/>
            </p:cNvSpPr>
            <p:nvPr/>
          </p:nvSpPr>
          <p:spPr bwMode="auto">
            <a:xfrm>
              <a:off x="2199" y="2115"/>
              <a:ext cx="227" cy="231"/>
            </a:xfrm>
            <a:prstGeom prst="rect">
              <a:avLst/>
            </a:prstGeom>
            <a:noFill/>
            <a:ln w="9525">
              <a:noFill/>
              <a:miter lim="800000"/>
              <a:headEnd/>
              <a:tailEnd/>
            </a:ln>
            <a:effectLst/>
          </p:spPr>
          <p:txBody>
            <a:bodyPr>
              <a:spAutoFit/>
            </a:bodyPr>
            <a:lstStyle/>
            <a:p>
              <a:pPr>
                <a:spcBef>
                  <a:spcPct val="50000"/>
                </a:spcBef>
              </a:pPr>
              <a:r>
                <a:rPr lang="tr-TR">
                  <a:latin typeface="Courier New" pitchFamily="49" charset="0"/>
                </a:rPr>
                <a:t>z</a:t>
              </a:r>
            </a:p>
          </p:txBody>
        </p:sp>
      </p:grpSp>
      <p:sp>
        <p:nvSpPr>
          <p:cNvPr id="76842" name="Text Box 42"/>
          <p:cNvSpPr txBox="1">
            <a:spLocks noChangeArrowheads="1"/>
          </p:cNvSpPr>
          <p:nvPr/>
        </p:nvSpPr>
        <p:spPr bwMode="auto">
          <a:xfrm>
            <a:off x="395288" y="4581525"/>
            <a:ext cx="4681537" cy="1803400"/>
          </a:xfrm>
          <a:prstGeom prst="rect">
            <a:avLst/>
          </a:prstGeom>
          <a:noFill/>
          <a:ln w="9525">
            <a:noFill/>
            <a:miter lim="800000"/>
            <a:headEnd/>
            <a:tailEnd/>
          </a:ln>
          <a:effectLst/>
        </p:spPr>
        <p:txBody>
          <a:bodyPr>
            <a:spAutoFit/>
          </a:bodyPr>
          <a:lstStyle/>
          <a:p>
            <a:r>
              <a:rPr lang="tr-TR" sz="1600" b="1">
                <a:solidFill>
                  <a:srgbClr val="0070C0"/>
                </a:solidFill>
                <a:latin typeface="Courier New" pitchFamily="49" charset="0"/>
              </a:rPr>
              <a:t>entity</a:t>
            </a:r>
            <a:r>
              <a:rPr lang="tr-TR" sz="1600">
                <a:latin typeface="Courier New" pitchFamily="49" charset="0"/>
              </a:rPr>
              <a:t> DiziSezici </a:t>
            </a:r>
            <a:r>
              <a:rPr lang="tr-TR" sz="1600" b="1">
                <a:solidFill>
                  <a:srgbClr val="0070C0"/>
                </a:solidFill>
                <a:latin typeface="Courier New" pitchFamily="49" charset="0"/>
              </a:rPr>
              <a:t>is</a:t>
            </a:r>
          </a:p>
          <a:p>
            <a:r>
              <a:rPr lang="tr-TR" sz="1600">
                <a:latin typeface="Courier New" pitchFamily="49" charset="0"/>
              </a:rPr>
              <a:t>    </a:t>
            </a:r>
            <a:r>
              <a:rPr lang="tr-TR" sz="1600" b="1">
                <a:solidFill>
                  <a:srgbClr val="0070C0"/>
                </a:solidFill>
                <a:latin typeface="Courier New" pitchFamily="49" charset="0"/>
              </a:rPr>
              <a:t>Port</a:t>
            </a:r>
            <a:r>
              <a:rPr lang="tr-TR" sz="1600">
                <a:latin typeface="Courier New" pitchFamily="49" charset="0"/>
              </a:rPr>
              <a:t> ( x : in  </a:t>
            </a:r>
            <a:r>
              <a:rPr lang="tr-TR" sz="1600" b="1">
                <a:solidFill>
                  <a:srgbClr val="FF99FF"/>
                </a:solidFill>
                <a:latin typeface="Courier New" pitchFamily="49" charset="0"/>
              </a:rPr>
              <a:t>STD_LOGIC_VECTOR</a:t>
            </a:r>
            <a:r>
              <a:rPr lang="tr-TR" sz="1600">
                <a:latin typeface="Courier New" pitchFamily="49" charset="0"/>
              </a:rPr>
              <a:t> (1 </a:t>
            </a:r>
            <a:r>
              <a:rPr lang="tr-TR" sz="1600" b="1">
                <a:solidFill>
                  <a:srgbClr val="0070C0"/>
                </a:solidFill>
                <a:latin typeface="Courier New" pitchFamily="49" charset="0"/>
              </a:rPr>
              <a:t>downto</a:t>
            </a:r>
            <a:r>
              <a:rPr lang="tr-TR" sz="1600">
                <a:latin typeface="Courier New" pitchFamily="49" charset="0"/>
              </a:rPr>
              <a:t> 0);</a:t>
            </a:r>
          </a:p>
          <a:p>
            <a:r>
              <a:rPr lang="tr-TR" sz="1600">
                <a:latin typeface="Courier New" pitchFamily="49" charset="0"/>
              </a:rPr>
              <a:t>           z : out  </a:t>
            </a:r>
            <a:r>
              <a:rPr lang="tr-TR" sz="1600" b="1">
                <a:solidFill>
                  <a:srgbClr val="FF99FF"/>
                </a:solidFill>
                <a:latin typeface="Courier New" pitchFamily="49" charset="0"/>
              </a:rPr>
              <a:t>STD_LOGIC</a:t>
            </a:r>
            <a:r>
              <a:rPr lang="tr-TR" sz="1600">
                <a:latin typeface="Courier New" pitchFamily="49" charset="0"/>
              </a:rPr>
              <a:t>;</a:t>
            </a:r>
          </a:p>
          <a:p>
            <a:r>
              <a:rPr lang="tr-TR" sz="1600">
                <a:latin typeface="Courier New" pitchFamily="49" charset="0"/>
              </a:rPr>
              <a:t>           clk : in </a:t>
            </a:r>
            <a:r>
              <a:rPr lang="tr-TR" sz="1600" b="1">
                <a:solidFill>
                  <a:srgbClr val="FF99FF"/>
                </a:solidFill>
                <a:latin typeface="Courier New" pitchFamily="49" charset="0"/>
              </a:rPr>
              <a:t> STD_LOGIC</a:t>
            </a:r>
            <a:r>
              <a:rPr lang="tr-TR" sz="1600">
                <a:latin typeface="Courier New" pitchFamily="49" charset="0"/>
              </a:rPr>
              <a:t>;</a:t>
            </a:r>
          </a:p>
          <a:p>
            <a:r>
              <a:rPr lang="tr-TR" sz="1600">
                <a:latin typeface="Courier New" pitchFamily="49" charset="0"/>
              </a:rPr>
              <a:t>           rst : in  </a:t>
            </a:r>
            <a:r>
              <a:rPr lang="tr-TR" sz="1600" b="1">
                <a:solidFill>
                  <a:srgbClr val="FF99FF"/>
                </a:solidFill>
                <a:latin typeface="Courier New" pitchFamily="49" charset="0"/>
              </a:rPr>
              <a:t>STD_LOGIC</a:t>
            </a:r>
            <a:r>
              <a:rPr lang="tr-TR" sz="1600">
                <a:latin typeface="Courier New" pitchFamily="49" charset="0"/>
              </a:rPr>
              <a:t>);</a:t>
            </a:r>
          </a:p>
          <a:p>
            <a:r>
              <a:rPr lang="tr-TR" sz="1600" b="1">
                <a:solidFill>
                  <a:srgbClr val="0070C0"/>
                </a:solidFill>
                <a:latin typeface="Courier New" pitchFamily="49" charset="0"/>
              </a:rPr>
              <a:t>end</a:t>
            </a:r>
            <a:r>
              <a:rPr lang="tr-TR" sz="1600">
                <a:latin typeface="Courier New" pitchFamily="49" charset="0"/>
              </a:rPr>
              <a:t> DiziSezici;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8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68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68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tr-TR" sz="4000" b="1" smtClean="0">
                <a:latin typeface="Cambria" pitchFamily="18" charset="0"/>
              </a:rPr>
              <a:t>Sayısal lojik tasarımda VHDL kullanımı</a:t>
            </a:r>
            <a:r>
              <a:rPr lang="tr-TR" sz="4000" smtClean="0">
                <a:latin typeface="Cambria" pitchFamily="18" charset="0"/>
              </a:rPr>
              <a:t> </a:t>
            </a:r>
          </a:p>
        </p:txBody>
      </p:sp>
      <p:grpSp>
        <p:nvGrpSpPr>
          <p:cNvPr id="18434" name="Group 26"/>
          <p:cNvGrpSpPr>
            <a:grpSpLocks/>
          </p:cNvGrpSpPr>
          <p:nvPr/>
        </p:nvGrpSpPr>
        <p:grpSpPr bwMode="auto">
          <a:xfrm>
            <a:off x="755650" y="2997200"/>
            <a:ext cx="7129463" cy="1266825"/>
            <a:chOff x="1080" y="7439"/>
            <a:chExt cx="10106" cy="1997"/>
          </a:xfrm>
        </p:grpSpPr>
        <p:sp>
          <p:nvSpPr>
            <p:cNvPr id="18435" name="Text Box 27"/>
            <p:cNvSpPr txBox="1">
              <a:spLocks noChangeArrowheads="1"/>
            </p:cNvSpPr>
            <p:nvPr/>
          </p:nvSpPr>
          <p:spPr bwMode="auto">
            <a:xfrm>
              <a:off x="1080" y="7452"/>
              <a:ext cx="1560" cy="1855"/>
            </a:xfrm>
            <a:prstGeom prst="rect">
              <a:avLst/>
            </a:prstGeom>
            <a:solidFill>
              <a:srgbClr val="FFFFFF"/>
            </a:solidFill>
            <a:ln w="9525">
              <a:solidFill>
                <a:srgbClr val="000000"/>
              </a:solidFill>
              <a:miter lim="800000"/>
              <a:headEnd/>
              <a:tailEnd/>
            </a:ln>
          </p:spPr>
          <p:txBody>
            <a:bodyPr/>
            <a:lstStyle/>
            <a:p>
              <a:r>
                <a:rPr lang="tr-TR" sz="1400"/>
                <a:t>Kodun ne yapacağını tanımla</a:t>
              </a:r>
              <a:endParaRPr lang="tr-TR"/>
            </a:p>
          </p:txBody>
        </p:sp>
        <p:sp>
          <p:nvSpPr>
            <p:cNvPr id="18436" name="Text Box 28"/>
            <p:cNvSpPr txBox="1">
              <a:spLocks noChangeArrowheads="1"/>
            </p:cNvSpPr>
            <p:nvPr/>
          </p:nvSpPr>
          <p:spPr bwMode="auto">
            <a:xfrm>
              <a:off x="3027" y="7439"/>
              <a:ext cx="1947" cy="1970"/>
            </a:xfrm>
            <a:prstGeom prst="rect">
              <a:avLst/>
            </a:prstGeom>
            <a:solidFill>
              <a:srgbClr val="FFFFFF"/>
            </a:solidFill>
            <a:ln w="9525">
              <a:solidFill>
                <a:srgbClr val="000000"/>
              </a:solidFill>
              <a:miter lim="800000"/>
              <a:headEnd/>
              <a:tailEnd/>
            </a:ln>
          </p:spPr>
          <p:txBody>
            <a:bodyPr/>
            <a:lstStyle/>
            <a:p>
              <a:r>
                <a:rPr lang="tr-TR" sz="1400"/>
                <a:t>Kodun yapacağı işi nasıl yapacağını tanımla</a:t>
              </a:r>
              <a:endParaRPr lang="tr-TR"/>
            </a:p>
          </p:txBody>
        </p:sp>
        <p:sp>
          <p:nvSpPr>
            <p:cNvPr id="18437" name="Text Box 29"/>
            <p:cNvSpPr txBox="1">
              <a:spLocks noChangeArrowheads="1"/>
            </p:cNvSpPr>
            <p:nvPr/>
          </p:nvSpPr>
          <p:spPr bwMode="auto">
            <a:xfrm>
              <a:off x="5400" y="7466"/>
              <a:ext cx="1654" cy="1970"/>
            </a:xfrm>
            <a:prstGeom prst="rect">
              <a:avLst/>
            </a:prstGeom>
            <a:solidFill>
              <a:srgbClr val="FFFFFF"/>
            </a:solidFill>
            <a:ln w="9525">
              <a:solidFill>
                <a:srgbClr val="000000"/>
              </a:solidFill>
              <a:miter lim="800000"/>
              <a:headEnd/>
              <a:tailEnd/>
            </a:ln>
          </p:spPr>
          <p:txBody>
            <a:bodyPr/>
            <a:lstStyle/>
            <a:p>
              <a:r>
                <a:rPr lang="tr-TR" sz="1400"/>
                <a:t>VHDL Program kodunu yaz</a:t>
              </a:r>
              <a:endParaRPr lang="tr-TR"/>
            </a:p>
          </p:txBody>
        </p:sp>
        <p:sp>
          <p:nvSpPr>
            <p:cNvPr id="18438" name="Text Box 30"/>
            <p:cNvSpPr txBox="1">
              <a:spLocks noChangeArrowheads="1"/>
            </p:cNvSpPr>
            <p:nvPr/>
          </p:nvSpPr>
          <p:spPr bwMode="auto">
            <a:xfrm>
              <a:off x="7479" y="7533"/>
              <a:ext cx="1707" cy="1731"/>
            </a:xfrm>
            <a:prstGeom prst="rect">
              <a:avLst/>
            </a:prstGeom>
            <a:solidFill>
              <a:srgbClr val="FFFFFF"/>
            </a:solidFill>
            <a:ln w="9525">
              <a:solidFill>
                <a:srgbClr val="000000"/>
              </a:solidFill>
              <a:miter lim="800000"/>
              <a:headEnd/>
              <a:tailEnd/>
            </a:ln>
          </p:spPr>
          <p:txBody>
            <a:bodyPr/>
            <a:lstStyle/>
            <a:p>
              <a:r>
                <a:rPr lang="tr-TR" sz="1400"/>
                <a:t>Program kodunu derle ve test et</a:t>
              </a:r>
              <a:endParaRPr lang="tr-TR"/>
            </a:p>
          </p:txBody>
        </p:sp>
        <p:sp>
          <p:nvSpPr>
            <p:cNvPr id="18439" name="Text Box 31"/>
            <p:cNvSpPr txBox="1">
              <a:spLocks noChangeArrowheads="1"/>
            </p:cNvSpPr>
            <p:nvPr/>
          </p:nvSpPr>
          <p:spPr bwMode="auto">
            <a:xfrm>
              <a:off x="9479" y="7532"/>
              <a:ext cx="1707" cy="1623"/>
            </a:xfrm>
            <a:prstGeom prst="rect">
              <a:avLst/>
            </a:prstGeom>
            <a:solidFill>
              <a:srgbClr val="FFFFFF"/>
            </a:solidFill>
            <a:ln w="9525">
              <a:solidFill>
                <a:srgbClr val="000000"/>
              </a:solidFill>
              <a:miter lim="800000"/>
              <a:headEnd/>
              <a:tailEnd/>
            </a:ln>
          </p:spPr>
          <p:txBody>
            <a:bodyPr/>
            <a:lstStyle/>
            <a:p>
              <a:r>
                <a:rPr lang="tr-TR" sz="1400"/>
                <a:t>Hedef cihazda tasarımı uygula</a:t>
              </a:r>
              <a:endParaRPr lang="tr-TR"/>
            </a:p>
          </p:txBody>
        </p:sp>
        <p:sp>
          <p:nvSpPr>
            <p:cNvPr id="18440" name="Line 32"/>
            <p:cNvSpPr>
              <a:spLocks noChangeShapeType="1"/>
            </p:cNvSpPr>
            <p:nvPr/>
          </p:nvSpPr>
          <p:spPr bwMode="auto">
            <a:xfrm>
              <a:off x="2640" y="7878"/>
              <a:ext cx="373" cy="0"/>
            </a:xfrm>
            <a:prstGeom prst="line">
              <a:avLst/>
            </a:prstGeom>
            <a:noFill/>
            <a:ln w="9525">
              <a:solidFill>
                <a:srgbClr val="000000"/>
              </a:solidFill>
              <a:round/>
              <a:headEnd/>
              <a:tailEnd type="triangle" w="med" len="med"/>
            </a:ln>
          </p:spPr>
          <p:txBody>
            <a:bodyPr/>
            <a:lstStyle/>
            <a:p>
              <a:endParaRPr lang="tr-TR"/>
            </a:p>
          </p:txBody>
        </p:sp>
        <p:sp>
          <p:nvSpPr>
            <p:cNvPr id="18441" name="Line 33"/>
            <p:cNvSpPr>
              <a:spLocks noChangeShapeType="1"/>
            </p:cNvSpPr>
            <p:nvPr/>
          </p:nvSpPr>
          <p:spPr bwMode="auto">
            <a:xfrm>
              <a:off x="4973" y="7865"/>
              <a:ext cx="427" cy="0"/>
            </a:xfrm>
            <a:prstGeom prst="line">
              <a:avLst/>
            </a:prstGeom>
            <a:noFill/>
            <a:ln w="9525">
              <a:solidFill>
                <a:srgbClr val="000000"/>
              </a:solidFill>
              <a:round/>
              <a:headEnd/>
              <a:tailEnd type="triangle" w="med" len="med"/>
            </a:ln>
          </p:spPr>
          <p:txBody>
            <a:bodyPr/>
            <a:lstStyle/>
            <a:p>
              <a:endParaRPr lang="tr-TR"/>
            </a:p>
          </p:txBody>
        </p:sp>
        <p:sp>
          <p:nvSpPr>
            <p:cNvPr id="18442" name="Line 34"/>
            <p:cNvSpPr>
              <a:spLocks noChangeShapeType="1"/>
            </p:cNvSpPr>
            <p:nvPr/>
          </p:nvSpPr>
          <p:spPr bwMode="auto">
            <a:xfrm>
              <a:off x="7053" y="7878"/>
              <a:ext cx="427" cy="0"/>
            </a:xfrm>
            <a:prstGeom prst="line">
              <a:avLst/>
            </a:prstGeom>
            <a:noFill/>
            <a:ln w="9525">
              <a:solidFill>
                <a:srgbClr val="000000"/>
              </a:solidFill>
              <a:round/>
              <a:headEnd/>
              <a:tailEnd type="triangle" w="med" len="med"/>
            </a:ln>
          </p:spPr>
          <p:txBody>
            <a:bodyPr/>
            <a:lstStyle/>
            <a:p>
              <a:endParaRPr lang="tr-TR"/>
            </a:p>
          </p:txBody>
        </p:sp>
        <p:sp>
          <p:nvSpPr>
            <p:cNvPr id="18443" name="Line 35"/>
            <p:cNvSpPr>
              <a:spLocks noChangeShapeType="1"/>
            </p:cNvSpPr>
            <p:nvPr/>
          </p:nvSpPr>
          <p:spPr bwMode="auto">
            <a:xfrm>
              <a:off x="9187" y="7878"/>
              <a:ext cx="293" cy="0"/>
            </a:xfrm>
            <a:prstGeom prst="line">
              <a:avLst/>
            </a:prstGeom>
            <a:noFill/>
            <a:ln w="9525">
              <a:solidFill>
                <a:srgbClr val="000000"/>
              </a:solidFill>
              <a:round/>
              <a:headEnd/>
              <a:tailEnd type="triangle" w="med" len="med"/>
            </a:ln>
          </p:spPr>
          <p:txBody>
            <a:bodyPr/>
            <a:lstStyle/>
            <a:p>
              <a:endParaRPr lang="tr-T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03" name="Text Box 79"/>
          <p:cNvSpPr txBox="1">
            <a:spLocks noChangeArrowheads="1"/>
          </p:cNvSpPr>
          <p:nvPr/>
        </p:nvSpPr>
        <p:spPr bwMode="auto">
          <a:xfrm>
            <a:off x="179388" y="260350"/>
            <a:ext cx="4535487" cy="5959475"/>
          </a:xfrm>
          <a:prstGeom prst="rect">
            <a:avLst/>
          </a:prstGeom>
          <a:noFill/>
          <a:ln w="9525">
            <a:noFill/>
            <a:miter lim="800000"/>
            <a:headEnd/>
            <a:tailEnd/>
          </a:ln>
          <a:effectLst/>
        </p:spPr>
        <p:txBody>
          <a:bodyPr>
            <a:spAutoFit/>
          </a:bodyPr>
          <a:lstStyle/>
          <a:p>
            <a:r>
              <a:rPr lang="tr-TR" sz="1600" b="1">
                <a:solidFill>
                  <a:srgbClr val="0070C0"/>
                </a:solidFill>
                <a:latin typeface="Courier New" pitchFamily="49" charset="0"/>
              </a:rPr>
              <a:t>architecture</a:t>
            </a:r>
            <a:r>
              <a:rPr lang="tr-TR" sz="1600">
                <a:latin typeface="Courier New" pitchFamily="49" charset="0"/>
              </a:rPr>
              <a:t> Behavioral </a:t>
            </a:r>
            <a:r>
              <a:rPr lang="tr-TR" sz="1600" b="1">
                <a:solidFill>
                  <a:srgbClr val="0070C0"/>
                </a:solidFill>
                <a:latin typeface="Courier New" pitchFamily="49" charset="0"/>
              </a:rPr>
              <a:t>of</a:t>
            </a:r>
            <a:r>
              <a:rPr lang="tr-TR" sz="1600">
                <a:latin typeface="Courier New" pitchFamily="49" charset="0"/>
              </a:rPr>
              <a:t> DiziSezici </a:t>
            </a:r>
            <a:r>
              <a:rPr lang="tr-TR" sz="1600" b="1">
                <a:solidFill>
                  <a:srgbClr val="0070C0"/>
                </a:solidFill>
                <a:latin typeface="Courier New" pitchFamily="49" charset="0"/>
              </a:rPr>
              <a:t>is</a:t>
            </a:r>
          </a:p>
          <a:p>
            <a:endParaRPr lang="tr-TR" sz="1600">
              <a:latin typeface="Courier New" pitchFamily="49" charset="0"/>
            </a:endParaRPr>
          </a:p>
          <a:p>
            <a:r>
              <a:rPr lang="tr-TR" sz="1600" b="1">
                <a:solidFill>
                  <a:srgbClr val="0070C0"/>
                </a:solidFill>
                <a:latin typeface="Courier New" pitchFamily="49" charset="0"/>
              </a:rPr>
              <a:t>type</a:t>
            </a:r>
            <a:r>
              <a:rPr lang="tr-TR" sz="1600">
                <a:latin typeface="Courier New" pitchFamily="49" charset="0"/>
              </a:rPr>
              <a:t> state_type </a:t>
            </a:r>
            <a:r>
              <a:rPr lang="tr-TR" sz="1600" b="1">
                <a:solidFill>
                  <a:srgbClr val="0070C0"/>
                </a:solidFill>
                <a:latin typeface="Courier New" pitchFamily="49" charset="0"/>
              </a:rPr>
              <a:t>is</a:t>
            </a:r>
            <a:r>
              <a:rPr lang="tr-TR" sz="1600">
                <a:latin typeface="Courier New" pitchFamily="49" charset="0"/>
              </a:rPr>
              <a:t> (baslangic, geldi10, geldi11);</a:t>
            </a:r>
          </a:p>
          <a:p>
            <a:r>
              <a:rPr lang="tr-TR" sz="1600" b="1">
                <a:solidFill>
                  <a:srgbClr val="0070C0"/>
                </a:solidFill>
                <a:latin typeface="Courier New" pitchFamily="49" charset="0"/>
              </a:rPr>
              <a:t>signal</a:t>
            </a:r>
            <a:r>
              <a:rPr lang="tr-TR" sz="1600">
                <a:latin typeface="Courier New" pitchFamily="49" charset="0"/>
              </a:rPr>
              <a:t> durum: state_type;</a:t>
            </a:r>
          </a:p>
          <a:p>
            <a:endParaRPr lang="tr-TR" sz="1600">
              <a:latin typeface="Courier New" pitchFamily="49" charset="0"/>
            </a:endParaRPr>
          </a:p>
          <a:p>
            <a:r>
              <a:rPr lang="tr-TR" sz="1600" b="1">
                <a:solidFill>
                  <a:srgbClr val="0070C0"/>
                </a:solidFill>
                <a:latin typeface="Courier New" pitchFamily="49" charset="0"/>
              </a:rPr>
              <a:t>begin</a:t>
            </a:r>
          </a:p>
          <a:p>
            <a:r>
              <a:rPr lang="tr-TR" sz="1600" b="1">
                <a:solidFill>
                  <a:srgbClr val="0070C0"/>
                </a:solidFill>
                <a:latin typeface="Courier New" pitchFamily="49" charset="0"/>
              </a:rPr>
              <a:t>process</a:t>
            </a:r>
            <a:r>
              <a:rPr lang="tr-TR" sz="1600">
                <a:latin typeface="Courier New" pitchFamily="49" charset="0"/>
              </a:rPr>
              <a:t> (clk)</a:t>
            </a:r>
          </a:p>
          <a:p>
            <a:r>
              <a:rPr lang="tr-TR" sz="1600">
                <a:latin typeface="Courier New" pitchFamily="49" charset="0"/>
              </a:rPr>
              <a:t> </a:t>
            </a:r>
            <a:r>
              <a:rPr lang="tr-TR" sz="1600" b="1">
                <a:solidFill>
                  <a:srgbClr val="0070C0"/>
                </a:solidFill>
                <a:latin typeface="Courier New" pitchFamily="49" charset="0"/>
              </a:rPr>
              <a:t>begin</a:t>
            </a:r>
          </a:p>
          <a:p>
            <a:r>
              <a:rPr lang="tr-TR" sz="1600">
                <a:latin typeface="Courier New" pitchFamily="49" charset="0"/>
              </a:rPr>
              <a:t>  </a:t>
            </a:r>
            <a:r>
              <a:rPr lang="tr-TR" sz="1600" b="1">
                <a:solidFill>
                  <a:srgbClr val="0070C0"/>
                </a:solidFill>
                <a:latin typeface="Courier New" pitchFamily="49" charset="0"/>
              </a:rPr>
              <a:t>if</a:t>
            </a:r>
            <a:r>
              <a:rPr lang="tr-TR" sz="1600">
                <a:latin typeface="Courier New" pitchFamily="49" charset="0"/>
              </a:rPr>
              <a:t>(clk'event </a:t>
            </a:r>
            <a:r>
              <a:rPr lang="tr-TR" sz="1600" b="1">
                <a:solidFill>
                  <a:srgbClr val="0070C0"/>
                </a:solidFill>
                <a:latin typeface="Courier New" pitchFamily="49" charset="0"/>
              </a:rPr>
              <a:t>and</a:t>
            </a:r>
            <a:r>
              <a:rPr lang="tr-TR" sz="1600">
                <a:latin typeface="Courier New" pitchFamily="49" charset="0"/>
              </a:rPr>
              <a:t> clk='1') </a:t>
            </a:r>
            <a:r>
              <a:rPr lang="tr-TR" sz="1600" b="1">
                <a:solidFill>
                  <a:srgbClr val="0070C0"/>
                </a:solidFill>
                <a:latin typeface="Courier New" pitchFamily="49" charset="0"/>
              </a:rPr>
              <a:t>then</a:t>
            </a:r>
          </a:p>
          <a:p>
            <a:r>
              <a:rPr lang="tr-TR" sz="1600">
                <a:latin typeface="Courier New" pitchFamily="49" charset="0"/>
              </a:rPr>
              <a:t>	</a:t>
            </a:r>
            <a:r>
              <a:rPr lang="tr-TR" sz="1600" b="1">
                <a:solidFill>
                  <a:srgbClr val="0070C0"/>
                </a:solidFill>
                <a:latin typeface="Courier New" pitchFamily="49" charset="0"/>
              </a:rPr>
              <a:t>if</a:t>
            </a:r>
            <a:r>
              <a:rPr lang="tr-TR" sz="1600">
                <a:latin typeface="Courier New" pitchFamily="49" charset="0"/>
              </a:rPr>
              <a:t>(rst='1') </a:t>
            </a:r>
            <a:r>
              <a:rPr lang="tr-TR" sz="1600" b="1">
                <a:solidFill>
                  <a:srgbClr val="0070C0"/>
                </a:solidFill>
                <a:latin typeface="Courier New" pitchFamily="49" charset="0"/>
              </a:rPr>
              <a:t>then</a:t>
            </a:r>
          </a:p>
          <a:p>
            <a:pPr lvl="1"/>
            <a:r>
              <a:rPr lang="tr-TR" sz="1600">
                <a:latin typeface="Courier New" pitchFamily="49" charset="0"/>
              </a:rPr>
              <a:t>	   durum &lt;= baslangic;</a:t>
            </a:r>
          </a:p>
          <a:p>
            <a:pPr lvl="1"/>
            <a:r>
              <a:rPr lang="tr-TR" sz="1600">
                <a:latin typeface="Courier New" pitchFamily="49" charset="0"/>
              </a:rPr>
              <a:t>	   z &lt;= '0';</a:t>
            </a:r>
          </a:p>
          <a:p>
            <a:r>
              <a:rPr lang="tr-TR" sz="1600">
                <a:latin typeface="Courier New" pitchFamily="49" charset="0"/>
              </a:rPr>
              <a:t>	</a:t>
            </a:r>
            <a:r>
              <a:rPr lang="tr-TR" sz="1600" b="1">
                <a:solidFill>
                  <a:srgbClr val="0070C0"/>
                </a:solidFill>
                <a:latin typeface="Courier New" pitchFamily="49" charset="0"/>
              </a:rPr>
              <a:t>else</a:t>
            </a:r>
          </a:p>
          <a:p>
            <a:r>
              <a:rPr lang="tr-TR" sz="1600" b="1">
                <a:solidFill>
                  <a:srgbClr val="0070C0"/>
                </a:solidFill>
                <a:latin typeface="Courier New" pitchFamily="49" charset="0"/>
              </a:rPr>
              <a:t>	   case</a:t>
            </a:r>
            <a:r>
              <a:rPr lang="tr-TR" sz="1600">
                <a:latin typeface="Courier New" pitchFamily="49" charset="0"/>
              </a:rPr>
              <a:t> durum </a:t>
            </a:r>
            <a:r>
              <a:rPr lang="tr-TR" sz="1600" b="1">
                <a:solidFill>
                  <a:srgbClr val="0070C0"/>
                </a:solidFill>
                <a:latin typeface="Courier New" pitchFamily="49" charset="0"/>
              </a:rPr>
              <a:t>is</a:t>
            </a:r>
          </a:p>
          <a:p>
            <a:r>
              <a:rPr lang="tr-TR" sz="1600">
                <a:latin typeface="Courier New" pitchFamily="49" charset="0"/>
              </a:rPr>
              <a:t>	      </a:t>
            </a:r>
            <a:r>
              <a:rPr lang="tr-TR" sz="1600" b="1">
                <a:solidFill>
                  <a:srgbClr val="0070C0"/>
                </a:solidFill>
                <a:latin typeface="Courier New" pitchFamily="49" charset="0"/>
              </a:rPr>
              <a:t>when</a:t>
            </a:r>
            <a:r>
              <a:rPr lang="tr-TR" sz="1600">
                <a:latin typeface="Courier New" pitchFamily="49" charset="0"/>
              </a:rPr>
              <a:t> baslangic =&gt;</a:t>
            </a:r>
          </a:p>
          <a:p>
            <a:r>
              <a:rPr lang="tr-TR" sz="1600">
                <a:latin typeface="Courier New" pitchFamily="49" charset="0"/>
              </a:rPr>
              <a:t>	      </a:t>
            </a:r>
            <a:r>
              <a:rPr lang="tr-TR" sz="1600" b="1">
                <a:solidFill>
                  <a:srgbClr val="0070C0"/>
                </a:solidFill>
                <a:latin typeface="Courier New" pitchFamily="49" charset="0"/>
              </a:rPr>
              <a:t>when</a:t>
            </a:r>
            <a:r>
              <a:rPr lang="tr-TR" sz="1600">
                <a:latin typeface="Courier New" pitchFamily="49" charset="0"/>
              </a:rPr>
              <a:t> geldi10 =&gt;</a:t>
            </a:r>
          </a:p>
          <a:p>
            <a:r>
              <a:rPr lang="tr-TR" sz="1600">
                <a:latin typeface="Courier New" pitchFamily="49" charset="0"/>
              </a:rPr>
              <a:t>	      </a:t>
            </a:r>
            <a:r>
              <a:rPr lang="tr-TR" sz="1600" b="1">
                <a:solidFill>
                  <a:srgbClr val="0070C0"/>
                </a:solidFill>
                <a:latin typeface="Courier New" pitchFamily="49" charset="0"/>
              </a:rPr>
              <a:t>when</a:t>
            </a:r>
            <a:r>
              <a:rPr lang="tr-TR" sz="1600">
                <a:latin typeface="Courier New" pitchFamily="49" charset="0"/>
              </a:rPr>
              <a:t> geldi11 =&gt;</a:t>
            </a:r>
          </a:p>
          <a:p>
            <a:r>
              <a:rPr lang="tr-TR" sz="1600">
                <a:latin typeface="Courier New" pitchFamily="49" charset="0"/>
              </a:rPr>
              <a:t>	   </a:t>
            </a:r>
            <a:r>
              <a:rPr lang="tr-TR" sz="1600" b="1">
                <a:solidFill>
                  <a:srgbClr val="0070C0"/>
                </a:solidFill>
                <a:latin typeface="Courier New" pitchFamily="49" charset="0"/>
              </a:rPr>
              <a:t>end case;</a:t>
            </a:r>
          </a:p>
          <a:p>
            <a:r>
              <a:rPr lang="tr-TR" sz="1600" b="1">
                <a:solidFill>
                  <a:srgbClr val="0070C0"/>
                </a:solidFill>
                <a:latin typeface="Courier New" pitchFamily="49" charset="0"/>
              </a:rPr>
              <a:t>	end if;</a:t>
            </a:r>
          </a:p>
          <a:p>
            <a:r>
              <a:rPr lang="tr-TR" sz="1600" b="1">
                <a:solidFill>
                  <a:srgbClr val="0070C0"/>
                </a:solidFill>
                <a:latin typeface="Courier New" pitchFamily="49" charset="0"/>
              </a:rPr>
              <a:t> end if;</a:t>
            </a:r>
          </a:p>
          <a:p>
            <a:r>
              <a:rPr lang="tr-TR" sz="1600" b="1">
                <a:solidFill>
                  <a:srgbClr val="0070C0"/>
                </a:solidFill>
                <a:latin typeface="Courier New" pitchFamily="49" charset="0"/>
              </a:rPr>
              <a:t>end process;	</a:t>
            </a:r>
          </a:p>
          <a:p>
            <a:r>
              <a:rPr lang="tr-TR" sz="1600" b="1">
                <a:solidFill>
                  <a:srgbClr val="0070C0"/>
                </a:solidFill>
                <a:latin typeface="Courier New" pitchFamily="49" charset="0"/>
              </a:rPr>
              <a:t>end Behavioral;</a:t>
            </a:r>
            <a:endParaRPr lang="tr-TR" sz="1600">
              <a:latin typeface="Courier New" pitchFamily="49" charset="0"/>
            </a:endParaRPr>
          </a:p>
        </p:txBody>
      </p:sp>
      <p:sp>
        <p:nvSpPr>
          <p:cNvPr id="77904" name="Text Box 80"/>
          <p:cNvSpPr txBox="1">
            <a:spLocks noChangeArrowheads="1"/>
          </p:cNvSpPr>
          <p:nvPr/>
        </p:nvSpPr>
        <p:spPr bwMode="auto">
          <a:xfrm>
            <a:off x="4859338" y="3429000"/>
            <a:ext cx="3887787" cy="3514725"/>
          </a:xfrm>
          <a:prstGeom prst="rect">
            <a:avLst/>
          </a:prstGeom>
          <a:noFill/>
          <a:ln w="9525">
            <a:noFill/>
            <a:miter lim="800000"/>
            <a:headEnd/>
            <a:tailEnd/>
          </a:ln>
          <a:effectLst/>
        </p:spPr>
        <p:txBody>
          <a:bodyPr>
            <a:spAutoFit/>
          </a:bodyPr>
          <a:lstStyle/>
          <a:p>
            <a:r>
              <a:rPr lang="tr-TR" sz="1600" b="1">
                <a:solidFill>
                  <a:srgbClr val="0070C0"/>
                </a:solidFill>
                <a:latin typeface="Courier New" pitchFamily="49" charset="0"/>
              </a:rPr>
              <a:t>when</a:t>
            </a:r>
            <a:r>
              <a:rPr lang="tr-TR" sz="1600">
                <a:latin typeface="Courier New" pitchFamily="49" charset="0"/>
              </a:rPr>
              <a:t> geldi11 =&gt;</a:t>
            </a:r>
          </a:p>
          <a:p>
            <a:r>
              <a:rPr lang="tr-TR" sz="1600">
                <a:latin typeface="Courier New" pitchFamily="49" charset="0"/>
              </a:rPr>
              <a:t>   </a:t>
            </a:r>
            <a:r>
              <a:rPr lang="tr-TR" sz="1600" b="1">
                <a:solidFill>
                  <a:srgbClr val="0070C0"/>
                </a:solidFill>
                <a:latin typeface="Courier New" pitchFamily="49" charset="0"/>
              </a:rPr>
              <a:t>if</a:t>
            </a:r>
            <a:r>
              <a:rPr lang="tr-TR" sz="1600">
                <a:latin typeface="Courier New" pitchFamily="49" charset="0"/>
              </a:rPr>
              <a:t>(x="00") </a:t>
            </a:r>
            <a:r>
              <a:rPr lang="tr-TR" sz="1600" b="1">
                <a:solidFill>
                  <a:srgbClr val="0070C0"/>
                </a:solidFill>
                <a:latin typeface="Courier New" pitchFamily="49" charset="0"/>
              </a:rPr>
              <a:t>then</a:t>
            </a:r>
            <a:r>
              <a:rPr lang="tr-TR" sz="1600">
                <a:latin typeface="Courier New" pitchFamily="49" charset="0"/>
              </a:rPr>
              <a:t>			durum &lt;= baslangic;</a:t>
            </a:r>
          </a:p>
          <a:p>
            <a:r>
              <a:rPr lang="tr-TR" sz="1600">
                <a:latin typeface="Courier New" pitchFamily="49" charset="0"/>
              </a:rPr>
              <a:t>	z &lt;= '1';	</a:t>
            </a:r>
          </a:p>
          <a:p>
            <a:r>
              <a:rPr lang="tr-TR" sz="1600">
                <a:latin typeface="Courier New" pitchFamily="49" charset="0"/>
              </a:rPr>
              <a:t>   </a:t>
            </a:r>
            <a:r>
              <a:rPr lang="tr-TR" sz="1600" b="1">
                <a:solidFill>
                  <a:srgbClr val="0070C0"/>
                </a:solidFill>
                <a:latin typeface="Courier New" pitchFamily="49" charset="0"/>
              </a:rPr>
              <a:t>elsif</a:t>
            </a:r>
            <a:r>
              <a:rPr lang="tr-TR" sz="1600">
                <a:latin typeface="Courier New" pitchFamily="49" charset="0"/>
              </a:rPr>
              <a:t>(x="01") then</a:t>
            </a:r>
          </a:p>
          <a:p>
            <a:r>
              <a:rPr lang="tr-TR" sz="1600">
                <a:latin typeface="Courier New" pitchFamily="49" charset="0"/>
              </a:rPr>
              <a:t>	durum &lt;= baslangic;</a:t>
            </a:r>
          </a:p>
          <a:p>
            <a:r>
              <a:rPr lang="tr-TR" sz="1600">
                <a:latin typeface="Courier New" pitchFamily="49" charset="0"/>
              </a:rPr>
              <a:t>	z &lt;= '0';</a:t>
            </a:r>
          </a:p>
          <a:p>
            <a:r>
              <a:rPr lang="tr-TR" sz="1600" b="1">
                <a:solidFill>
                  <a:srgbClr val="0070C0"/>
                </a:solidFill>
                <a:latin typeface="Courier New" pitchFamily="49" charset="0"/>
              </a:rPr>
              <a:t>   elsif</a:t>
            </a:r>
            <a:r>
              <a:rPr lang="tr-TR" sz="1600">
                <a:latin typeface="Courier New" pitchFamily="49" charset="0"/>
              </a:rPr>
              <a:t>(x="10")then</a:t>
            </a:r>
          </a:p>
          <a:p>
            <a:r>
              <a:rPr lang="tr-TR" sz="1600">
                <a:latin typeface="Courier New" pitchFamily="49" charset="0"/>
              </a:rPr>
              <a:t>	durum &lt;= geldi10;</a:t>
            </a:r>
          </a:p>
          <a:p>
            <a:r>
              <a:rPr lang="tr-TR" sz="1600">
                <a:latin typeface="Courier New" pitchFamily="49" charset="0"/>
              </a:rPr>
              <a:t>	z &lt;= '0';</a:t>
            </a:r>
          </a:p>
          <a:p>
            <a:r>
              <a:rPr lang="tr-TR" sz="1600" b="1">
                <a:solidFill>
                  <a:srgbClr val="0070C0"/>
                </a:solidFill>
                <a:latin typeface="Courier New" pitchFamily="49" charset="0"/>
              </a:rPr>
              <a:t>   else</a:t>
            </a:r>
          </a:p>
          <a:p>
            <a:r>
              <a:rPr lang="tr-TR" sz="1600">
                <a:latin typeface="Courier New" pitchFamily="49" charset="0"/>
              </a:rPr>
              <a:t>	durum&lt;=geldi11;</a:t>
            </a:r>
          </a:p>
          <a:p>
            <a:r>
              <a:rPr lang="tr-TR" sz="1600">
                <a:latin typeface="Courier New" pitchFamily="49" charset="0"/>
              </a:rPr>
              <a:t>	z &lt;= '0';</a:t>
            </a:r>
          </a:p>
          <a:p>
            <a:r>
              <a:rPr lang="tr-TR" sz="1600" b="1">
                <a:solidFill>
                  <a:srgbClr val="0070C0"/>
                </a:solidFill>
                <a:latin typeface="Courier New" pitchFamily="49" charset="0"/>
              </a:rPr>
              <a:t>   end if</a:t>
            </a:r>
            <a:r>
              <a:rPr lang="tr-TR" sz="1600">
                <a:latin typeface="Courier New" pitchFamily="49" charset="0"/>
              </a:rPr>
              <a:t>;</a:t>
            </a:r>
          </a:p>
        </p:txBody>
      </p:sp>
      <p:grpSp>
        <p:nvGrpSpPr>
          <p:cNvPr id="77905" name="Group 81"/>
          <p:cNvGrpSpPr>
            <a:grpSpLocks/>
          </p:cNvGrpSpPr>
          <p:nvPr/>
        </p:nvGrpSpPr>
        <p:grpSpPr bwMode="auto">
          <a:xfrm>
            <a:off x="4427538" y="908050"/>
            <a:ext cx="3671887" cy="2592388"/>
            <a:chOff x="385" y="709"/>
            <a:chExt cx="2313" cy="1633"/>
          </a:xfrm>
        </p:grpSpPr>
        <p:sp>
          <p:nvSpPr>
            <p:cNvPr id="77906" name="Oval 82"/>
            <p:cNvSpPr>
              <a:spLocks noChangeArrowheads="1"/>
            </p:cNvSpPr>
            <p:nvPr/>
          </p:nvSpPr>
          <p:spPr bwMode="auto">
            <a:xfrm>
              <a:off x="385" y="710"/>
              <a:ext cx="544" cy="453"/>
            </a:xfrm>
            <a:prstGeom prst="ellipse">
              <a:avLst/>
            </a:prstGeom>
            <a:noFill/>
            <a:ln w="22225">
              <a:solidFill>
                <a:schemeClr val="tx1"/>
              </a:solidFill>
              <a:round/>
              <a:headEnd/>
              <a:tailEnd/>
            </a:ln>
            <a:effectLst/>
          </p:spPr>
          <p:txBody>
            <a:bodyPr wrap="none" anchor="ctr"/>
            <a:lstStyle/>
            <a:p>
              <a:endParaRPr lang="tr-TR"/>
            </a:p>
          </p:txBody>
        </p:sp>
        <p:sp>
          <p:nvSpPr>
            <p:cNvPr id="77907" name="Text Box 83"/>
            <p:cNvSpPr txBox="1">
              <a:spLocks noChangeArrowheads="1"/>
            </p:cNvSpPr>
            <p:nvPr/>
          </p:nvSpPr>
          <p:spPr bwMode="auto">
            <a:xfrm>
              <a:off x="430" y="800"/>
              <a:ext cx="499" cy="231"/>
            </a:xfrm>
            <a:prstGeom prst="rect">
              <a:avLst/>
            </a:prstGeom>
            <a:noFill/>
            <a:ln w="9525">
              <a:noFill/>
              <a:miter lim="800000"/>
              <a:headEnd/>
              <a:tailEnd/>
            </a:ln>
            <a:effectLst/>
          </p:spPr>
          <p:txBody>
            <a:bodyPr>
              <a:spAutoFit/>
            </a:bodyPr>
            <a:lstStyle/>
            <a:p>
              <a:pPr>
                <a:spcBef>
                  <a:spcPct val="50000"/>
                </a:spcBef>
              </a:pPr>
              <a:r>
                <a:rPr lang="tr-TR"/>
                <a:t>Basla</a:t>
              </a:r>
            </a:p>
          </p:txBody>
        </p:sp>
        <p:sp>
          <p:nvSpPr>
            <p:cNvPr id="77908" name="Oval 84"/>
            <p:cNvSpPr>
              <a:spLocks noChangeArrowheads="1"/>
            </p:cNvSpPr>
            <p:nvPr/>
          </p:nvSpPr>
          <p:spPr bwMode="auto">
            <a:xfrm>
              <a:off x="2154" y="709"/>
              <a:ext cx="544" cy="453"/>
            </a:xfrm>
            <a:prstGeom prst="ellipse">
              <a:avLst/>
            </a:prstGeom>
            <a:noFill/>
            <a:ln w="22225">
              <a:solidFill>
                <a:schemeClr val="tx1"/>
              </a:solidFill>
              <a:round/>
              <a:headEnd/>
              <a:tailEnd/>
            </a:ln>
            <a:effectLst/>
          </p:spPr>
          <p:txBody>
            <a:bodyPr wrap="none" anchor="ctr"/>
            <a:lstStyle/>
            <a:p>
              <a:endParaRPr lang="tr-TR"/>
            </a:p>
          </p:txBody>
        </p:sp>
        <p:sp>
          <p:nvSpPr>
            <p:cNvPr id="77909" name="Text Box 85"/>
            <p:cNvSpPr txBox="1">
              <a:spLocks noChangeArrowheads="1"/>
            </p:cNvSpPr>
            <p:nvPr/>
          </p:nvSpPr>
          <p:spPr bwMode="auto">
            <a:xfrm>
              <a:off x="2199" y="709"/>
              <a:ext cx="499" cy="404"/>
            </a:xfrm>
            <a:prstGeom prst="rect">
              <a:avLst/>
            </a:prstGeom>
            <a:noFill/>
            <a:ln w="9525">
              <a:noFill/>
              <a:miter lim="800000"/>
              <a:headEnd/>
              <a:tailEnd/>
            </a:ln>
            <a:effectLst/>
          </p:spPr>
          <p:txBody>
            <a:bodyPr>
              <a:spAutoFit/>
            </a:bodyPr>
            <a:lstStyle/>
            <a:p>
              <a:pPr algn="ctr">
                <a:spcBef>
                  <a:spcPct val="50000"/>
                </a:spcBef>
              </a:pPr>
              <a:r>
                <a:rPr lang="tr-TR"/>
                <a:t>10 geldi</a:t>
              </a:r>
            </a:p>
          </p:txBody>
        </p:sp>
        <p:sp>
          <p:nvSpPr>
            <p:cNvPr id="77910" name="Oval 86"/>
            <p:cNvSpPr>
              <a:spLocks noChangeArrowheads="1"/>
            </p:cNvSpPr>
            <p:nvPr/>
          </p:nvSpPr>
          <p:spPr bwMode="auto">
            <a:xfrm>
              <a:off x="2154" y="1889"/>
              <a:ext cx="544" cy="453"/>
            </a:xfrm>
            <a:prstGeom prst="ellipse">
              <a:avLst/>
            </a:prstGeom>
            <a:noFill/>
            <a:ln w="22225">
              <a:solidFill>
                <a:schemeClr val="tx1"/>
              </a:solidFill>
              <a:round/>
              <a:headEnd/>
              <a:tailEnd/>
            </a:ln>
            <a:effectLst/>
          </p:spPr>
          <p:txBody>
            <a:bodyPr wrap="none" anchor="ctr"/>
            <a:lstStyle/>
            <a:p>
              <a:endParaRPr lang="tr-TR"/>
            </a:p>
          </p:txBody>
        </p:sp>
        <p:sp>
          <p:nvSpPr>
            <p:cNvPr id="77911" name="Text Box 87"/>
            <p:cNvSpPr txBox="1">
              <a:spLocks noChangeArrowheads="1"/>
            </p:cNvSpPr>
            <p:nvPr/>
          </p:nvSpPr>
          <p:spPr bwMode="auto">
            <a:xfrm>
              <a:off x="2199" y="1889"/>
              <a:ext cx="499" cy="404"/>
            </a:xfrm>
            <a:prstGeom prst="rect">
              <a:avLst/>
            </a:prstGeom>
            <a:noFill/>
            <a:ln w="9525">
              <a:noFill/>
              <a:miter lim="800000"/>
              <a:headEnd/>
              <a:tailEnd/>
            </a:ln>
            <a:effectLst/>
          </p:spPr>
          <p:txBody>
            <a:bodyPr>
              <a:spAutoFit/>
            </a:bodyPr>
            <a:lstStyle/>
            <a:p>
              <a:pPr algn="ctr">
                <a:spcBef>
                  <a:spcPct val="50000"/>
                </a:spcBef>
              </a:pPr>
              <a:r>
                <a:rPr lang="tr-TR"/>
                <a:t>11 geldi</a:t>
              </a:r>
            </a:p>
          </p:txBody>
        </p:sp>
      </p:grpSp>
      <p:grpSp>
        <p:nvGrpSpPr>
          <p:cNvPr id="77912" name="Group 88"/>
          <p:cNvGrpSpPr>
            <a:grpSpLocks/>
          </p:cNvGrpSpPr>
          <p:nvPr/>
        </p:nvGrpSpPr>
        <p:grpSpPr bwMode="auto">
          <a:xfrm>
            <a:off x="4859338" y="1627188"/>
            <a:ext cx="4105275" cy="1793875"/>
            <a:chOff x="657" y="1163"/>
            <a:chExt cx="2586" cy="1130"/>
          </a:xfrm>
        </p:grpSpPr>
        <p:sp>
          <p:nvSpPr>
            <p:cNvPr id="77913" name="Freeform 89"/>
            <p:cNvSpPr>
              <a:spLocks/>
            </p:cNvSpPr>
            <p:nvPr/>
          </p:nvSpPr>
          <p:spPr bwMode="auto">
            <a:xfrm rot="5400000">
              <a:off x="2584" y="1953"/>
              <a:ext cx="363" cy="317"/>
            </a:xfrm>
            <a:custGeom>
              <a:avLst/>
              <a:gdLst/>
              <a:ahLst/>
              <a:cxnLst>
                <a:cxn ang="0">
                  <a:pos x="0" y="416"/>
                </a:cxn>
                <a:cxn ang="0">
                  <a:pos x="182" y="8"/>
                </a:cxn>
                <a:cxn ang="0">
                  <a:pos x="363" y="370"/>
                </a:cxn>
              </a:cxnLst>
              <a:rect l="0" t="0" r="r" b="b"/>
              <a:pathLst>
                <a:path w="363" h="416">
                  <a:moveTo>
                    <a:pt x="0" y="416"/>
                  </a:moveTo>
                  <a:cubicBezTo>
                    <a:pt x="61" y="216"/>
                    <a:pt x="122" y="16"/>
                    <a:pt x="182" y="8"/>
                  </a:cubicBezTo>
                  <a:cubicBezTo>
                    <a:pt x="242" y="0"/>
                    <a:pt x="333" y="310"/>
                    <a:pt x="363" y="370"/>
                  </a:cubicBezTo>
                </a:path>
              </a:pathLst>
            </a:custGeom>
            <a:noFill/>
            <a:ln w="22225">
              <a:solidFill>
                <a:schemeClr val="tx1"/>
              </a:solidFill>
              <a:round/>
              <a:headEnd/>
              <a:tailEnd type="arrow" w="lg" len="lg"/>
            </a:ln>
            <a:effectLst/>
          </p:spPr>
          <p:txBody>
            <a:bodyPr/>
            <a:lstStyle/>
            <a:p>
              <a:endParaRPr lang="tr-TR"/>
            </a:p>
          </p:txBody>
        </p:sp>
        <p:sp>
          <p:nvSpPr>
            <p:cNvPr id="77914" name="Text Box 90"/>
            <p:cNvSpPr txBox="1">
              <a:spLocks noChangeArrowheads="1"/>
            </p:cNvSpPr>
            <p:nvPr/>
          </p:nvSpPr>
          <p:spPr bwMode="auto">
            <a:xfrm>
              <a:off x="2744" y="1884"/>
              <a:ext cx="499" cy="231"/>
            </a:xfrm>
            <a:prstGeom prst="rect">
              <a:avLst/>
            </a:prstGeom>
            <a:noFill/>
            <a:ln w="9525">
              <a:noFill/>
              <a:miter lim="800000"/>
              <a:headEnd/>
              <a:tailEnd/>
            </a:ln>
            <a:effectLst/>
          </p:spPr>
          <p:txBody>
            <a:bodyPr>
              <a:spAutoFit/>
            </a:bodyPr>
            <a:lstStyle/>
            <a:p>
              <a:pPr algn="ctr"/>
              <a:r>
                <a:rPr lang="tr-TR"/>
                <a:t>11/0</a:t>
              </a:r>
            </a:p>
          </p:txBody>
        </p:sp>
        <p:sp>
          <p:nvSpPr>
            <p:cNvPr id="77915" name="Line 91"/>
            <p:cNvSpPr>
              <a:spLocks noChangeShapeType="1"/>
            </p:cNvSpPr>
            <p:nvPr/>
          </p:nvSpPr>
          <p:spPr bwMode="auto">
            <a:xfrm flipH="1" flipV="1">
              <a:off x="657" y="1163"/>
              <a:ext cx="1452" cy="907"/>
            </a:xfrm>
            <a:prstGeom prst="line">
              <a:avLst/>
            </a:prstGeom>
            <a:noFill/>
            <a:ln w="22225">
              <a:solidFill>
                <a:schemeClr val="tx1"/>
              </a:solidFill>
              <a:round/>
              <a:headEnd/>
              <a:tailEnd type="arrow" w="lg" len="lg"/>
            </a:ln>
            <a:effectLst/>
          </p:spPr>
          <p:txBody>
            <a:bodyPr/>
            <a:lstStyle/>
            <a:p>
              <a:endParaRPr lang="tr-TR"/>
            </a:p>
          </p:txBody>
        </p:sp>
        <p:sp>
          <p:nvSpPr>
            <p:cNvPr id="77916" name="Text Box 92"/>
            <p:cNvSpPr txBox="1">
              <a:spLocks noChangeArrowheads="1"/>
            </p:cNvSpPr>
            <p:nvPr/>
          </p:nvSpPr>
          <p:spPr bwMode="auto">
            <a:xfrm>
              <a:off x="1065" y="1707"/>
              <a:ext cx="499" cy="404"/>
            </a:xfrm>
            <a:prstGeom prst="rect">
              <a:avLst/>
            </a:prstGeom>
            <a:noFill/>
            <a:ln w="9525">
              <a:noFill/>
              <a:miter lim="800000"/>
              <a:headEnd/>
              <a:tailEnd/>
            </a:ln>
            <a:effectLst/>
          </p:spPr>
          <p:txBody>
            <a:bodyPr>
              <a:spAutoFit/>
            </a:bodyPr>
            <a:lstStyle/>
            <a:p>
              <a:pPr algn="ctr"/>
              <a:r>
                <a:rPr lang="tr-TR"/>
                <a:t>00/1</a:t>
              </a:r>
            </a:p>
            <a:p>
              <a:pPr algn="ctr"/>
              <a:r>
                <a:rPr lang="tr-TR"/>
                <a:t>01/0</a:t>
              </a:r>
            </a:p>
          </p:txBody>
        </p:sp>
        <p:sp>
          <p:nvSpPr>
            <p:cNvPr id="77917" name="Line 93"/>
            <p:cNvSpPr>
              <a:spLocks noChangeShapeType="1"/>
            </p:cNvSpPr>
            <p:nvPr/>
          </p:nvSpPr>
          <p:spPr bwMode="auto">
            <a:xfrm flipV="1">
              <a:off x="2517" y="1163"/>
              <a:ext cx="0" cy="725"/>
            </a:xfrm>
            <a:prstGeom prst="line">
              <a:avLst/>
            </a:prstGeom>
            <a:noFill/>
            <a:ln w="22225">
              <a:solidFill>
                <a:schemeClr val="tx1"/>
              </a:solidFill>
              <a:round/>
              <a:headEnd/>
              <a:tailEnd type="arrow" w="lg" len="lg"/>
            </a:ln>
            <a:effectLst/>
          </p:spPr>
          <p:txBody>
            <a:bodyPr/>
            <a:lstStyle/>
            <a:p>
              <a:endParaRPr lang="tr-TR"/>
            </a:p>
          </p:txBody>
        </p:sp>
        <p:sp>
          <p:nvSpPr>
            <p:cNvPr id="77918" name="Text Box 94"/>
            <p:cNvSpPr txBox="1">
              <a:spLocks noChangeArrowheads="1"/>
            </p:cNvSpPr>
            <p:nvPr/>
          </p:nvSpPr>
          <p:spPr bwMode="auto">
            <a:xfrm>
              <a:off x="2426" y="1344"/>
              <a:ext cx="499" cy="231"/>
            </a:xfrm>
            <a:prstGeom prst="rect">
              <a:avLst/>
            </a:prstGeom>
            <a:noFill/>
            <a:ln w="9525">
              <a:noFill/>
              <a:miter lim="800000"/>
              <a:headEnd/>
              <a:tailEnd/>
            </a:ln>
            <a:effectLst/>
          </p:spPr>
          <p:txBody>
            <a:bodyPr>
              <a:spAutoFit/>
            </a:bodyPr>
            <a:lstStyle/>
            <a:p>
              <a:pPr algn="ctr">
                <a:spcBef>
                  <a:spcPct val="50000"/>
                </a:spcBef>
              </a:pPr>
              <a:r>
                <a:rPr lang="tr-TR"/>
                <a:t>10/0</a:t>
              </a:r>
            </a:p>
          </p:txBody>
        </p:sp>
      </p:grpSp>
      <p:sp>
        <p:nvSpPr>
          <p:cNvPr id="77933" name="Text Box 109"/>
          <p:cNvSpPr txBox="1">
            <a:spLocks noChangeArrowheads="1"/>
          </p:cNvSpPr>
          <p:nvPr/>
        </p:nvSpPr>
        <p:spPr bwMode="auto">
          <a:xfrm>
            <a:off x="4716463" y="3933825"/>
            <a:ext cx="4103687" cy="2292350"/>
          </a:xfrm>
          <a:prstGeom prst="rect">
            <a:avLst/>
          </a:prstGeom>
          <a:noFill/>
          <a:ln w="9525">
            <a:noFill/>
            <a:miter lim="800000"/>
            <a:headEnd/>
            <a:tailEnd/>
          </a:ln>
          <a:effectLst/>
        </p:spPr>
        <p:txBody>
          <a:bodyPr>
            <a:spAutoFit/>
          </a:bodyPr>
          <a:lstStyle/>
          <a:p>
            <a:r>
              <a:rPr lang="tr-TR" sz="1600" b="1">
                <a:solidFill>
                  <a:srgbClr val="0070C0"/>
                </a:solidFill>
                <a:latin typeface="Courier New" pitchFamily="49" charset="0"/>
              </a:rPr>
              <a:t>when</a:t>
            </a:r>
            <a:r>
              <a:rPr lang="tr-TR" sz="1600">
                <a:latin typeface="Courier New" pitchFamily="49" charset="0"/>
              </a:rPr>
              <a:t> baslangic =&gt;</a:t>
            </a:r>
          </a:p>
          <a:p>
            <a:r>
              <a:rPr lang="tr-TR" sz="1600" b="1">
                <a:solidFill>
                  <a:srgbClr val="0070C0"/>
                </a:solidFill>
                <a:latin typeface="Courier New" pitchFamily="49" charset="0"/>
              </a:rPr>
              <a:t>   if</a:t>
            </a:r>
            <a:r>
              <a:rPr lang="tr-TR" sz="1600">
                <a:latin typeface="Courier New" pitchFamily="49" charset="0"/>
              </a:rPr>
              <a:t>(x="10") </a:t>
            </a:r>
            <a:r>
              <a:rPr lang="tr-TR" sz="1600" b="1">
                <a:solidFill>
                  <a:srgbClr val="0070C0"/>
                </a:solidFill>
                <a:latin typeface="Courier New" pitchFamily="49" charset="0"/>
              </a:rPr>
              <a:t>then</a:t>
            </a:r>
          </a:p>
          <a:p>
            <a:r>
              <a:rPr lang="tr-TR" sz="1600">
                <a:latin typeface="Courier New" pitchFamily="49" charset="0"/>
              </a:rPr>
              <a:t>	durum &lt;= geldi10;</a:t>
            </a:r>
          </a:p>
          <a:p>
            <a:r>
              <a:rPr lang="tr-TR" sz="1600" b="1">
                <a:solidFill>
                  <a:srgbClr val="0070C0"/>
                </a:solidFill>
                <a:latin typeface="Courier New" pitchFamily="49" charset="0"/>
              </a:rPr>
              <a:t>   elsif</a:t>
            </a:r>
            <a:r>
              <a:rPr lang="tr-TR" sz="1600">
                <a:latin typeface="Courier New" pitchFamily="49" charset="0"/>
              </a:rPr>
              <a:t>(x="11") </a:t>
            </a:r>
            <a:r>
              <a:rPr lang="tr-TR" sz="1600" b="1">
                <a:solidFill>
                  <a:srgbClr val="0070C0"/>
                </a:solidFill>
                <a:latin typeface="Courier New" pitchFamily="49" charset="0"/>
              </a:rPr>
              <a:t>then</a:t>
            </a:r>
          </a:p>
          <a:p>
            <a:r>
              <a:rPr lang="tr-TR" sz="1600">
                <a:latin typeface="Courier New" pitchFamily="49" charset="0"/>
              </a:rPr>
              <a:t>	durum &lt;= geldi11;</a:t>
            </a:r>
          </a:p>
          <a:p>
            <a:r>
              <a:rPr lang="tr-TR" sz="1600" b="1">
                <a:solidFill>
                  <a:srgbClr val="0070C0"/>
                </a:solidFill>
                <a:latin typeface="Courier New" pitchFamily="49" charset="0"/>
              </a:rPr>
              <a:t>   else</a:t>
            </a:r>
          </a:p>
          <a:p>
            <a:r>
              <a:rPr lang="tr-TR" sz="1600">
                <a:latin typeface="Courier New" pitchFamily="49" charset="0"/>
              </a:rPr>
              <a:t>	durum &lt;= baslangic;</a:t>
            </a:r>
          </a:p>
          <a:p>
            <a:r>
              <a:rPr lang="tr-TR" sz="1600" b="1">
                <a:solidFill>
                  <a:srgbClr val="0070C0"/>
                </a:solidFill>
                <a:latin typeface="Courier New" pitchFamily="49" charset="0"/>
              </a:rPr>
              <a:t>   end if</a:t>
            </a:r>
            <a:r>
              <a:rPr lang="tr-TR" sz="1600">
                <a:latin typeface="Courier New" pitchFamily="49" charset="0"/>
              </a:rPr>
              <a:t>;</a:t>
            </a:r>
          </a:p>
          <a:p>
            <a:r>
              <a:rPr lang="tr-TR" sz="1600">
                <a:latin typeface="Courier New" pitchFamily="49" charset="0"/>
              </a:rPr>
              <a:t>   z &lt;= '0';	</a:t>
            </a:r>
          </a:p>
        </p:txBody>
      </p:sp>
      <p:grpSp>
        <p:nvGrpSpPr>
          <p:cNvPr id="77934" name="Group 110"/>
          <p:cNvGrpSpPr>
            <a:grpSpLocks/>
          </p:cNvGrpSpPr>
          <p:nvPr/>
        </p:nvGrpSpPr>
        <p:grpSpPr bwMode="auto">
          <a:xfrm>
            <a:off x="4500563" y="187325"/>
            <a:ext cx="2808287" cy="2808288"/>
            <a:chOff x="430" y="255"/>
            <a:chExt cx="1769" cy="1769"/>
          </a:xfrm>
        </p:grpSpPr>
        <p:sp>
          <p:nvSpPr>
            <p:cNvPr id="77935" name="Line 111"/>
            <p:cNvSpPr>
              <a:spLocks noChangeShapeType="1"/>
            </p:cNvSpPr>
            <p:nvPr/>
          </p:nvSpPr>
          <p:spPr bwMode="auto">
            <a:xfrm>
              <a:off x="884" y="845"/>
              <a:ext cx="1315" cy="0"/>
            </a:xfrm>
            <a:prstGeom prst="line">
              <a:avLst/>
            </a:prstGeom>
            <a:noFill/>
            <a:ln w="22225">
              <a:solidFill>
                <a:schemeClr val="tx1"/>
              </a:solidFill>
              <a:round/>
              <a:headEnd/>
              <a:tailEnd type="arrow" w="lg" len="lg"/>
            </a:ln>
            <a:effectLst/>
          </p:spPr>
          <p:txBody>
            <a:bodyPr/>
            <a:lstStyle/>
            <a:p>
              <a:endParaRPr lang="tr-TR"/>
            </a:p>
          </p:txBody>
        </p:sp>
        <p:sp>
          <p:nvSpPr>
            <p:cNvPr id="77936" name="Line 112"/>
            <p:cNvSpPr>
              <a:spLocks noChangeShapeType="1"/>
            </p:cNvSpPr>
            <p:nvPr/>
          </p:nvSpPr>
          <p:spPr bwMode="auto">
            <a:xfrm>
              <a:off x="748" y="1163"/>
              <a:ext cx="1406" cy="861"/>
            </a:xfrm>
            <a:prstGeom prst="line">
              <a:avLst/>
            </a:prstGeom>
            <a:noFill/>
            <a:ln w="22225">
              <a:solidFill>
                <a:schemeClr val="tx1"/>
              </a:solidFill>
              <a:round/>
              <a:headEnd/>
              <a:tailEnd type="arrow" w="lg" len="lg"/>
            </a:ln>
            <a:effectLst/>
          </p:spPr>
          <p:txBody>
            <a:bodyPr/>
            <a:lstStyle/>
            <a:p>
              <a:endParaRPr lang="tr-TR"/>
            </a:p>
          </p:txBody>
        </p:sp>
        <p:sp>
          <p:nvSpPr>
            <p:cNvPr id="77937" name="Text Box 113"/>
            <p:cNvSpPr txBox="1">
              <a:spLocks noChangeArrowheads="1"/>
            </p:cNvSpPr>
            <p:nvPr/>
          </p:nvSpPr>
          <p:spPr bwMode="auto">
            <a:xfrm>
              <a:off x="1292" y="618"/>
              <a:ext cx="499" cy="231"/>
            </a:xfrm>
            <a:prstGeom prst="rect">
              <a:avLst/>
            </a:prstGeom>
            <a:noFill/>
            <a:ln w="9525">
              <a:noFill/>
              <a:miter lim="800000"/>
              <a:headEnd/>
              <a:tailEnd/>
            </a:ln>
            <a:effectLst/>
          </p:spPr>
          <p:txBody>
            <a:bodyPr>
              <a:spAutoFit/>
            </a:bodyPr>
            <a:lstStyle/>
            <a:p>
              <a:pPr algn="ctr">
                <a:spcBef>
                  <a:spcPct val="50000"/>
                </a:spcBef>
              </a:pPr>
              <a:r>
                <a:rPr lang="tr-TR"/>
                <a:t>10/0</a:t>
              </a:r>
            </a:p>
          </p:txBody>
        </p:sp>
        <p:sp>
          <p:nvSpPr>
            <p:cNvPr id="77938" name="Text Box 114"/>
            <p:cNvSpPr txBox="1">
              <a:spLocks noChangeArrowheads="1"/>
            </p:cNvSpPr>
            <p:nvPr/>
          </p:nvSpPr>
          <p:spPr bwMode="auto">
            <a:xfrm>
              <a:off x="1383" y="1435"/>
              <a:ext cx="499" cy="231"/>
            </a:xfrm>
            <a:prstGeom prst="rect">
              <a:avLst/>
            </a:prstGeom>
            <a:noFill/>
            <a:ln w="9525">
              <a:noFill/>
              <a:miter lim="800000"/>
              <a:headEnd/>
              <a:tailEnd/>
            </a:ln>
            <a:effectLst/>
          </p:spPr>
          <p:txBody>
            <a:bodyPr>
              <a:spAutoFit/>
            </a:bodyPr>
            <a:lstStyle/>
            <a:p>
              <a:pPr algn="ctr">
                <a:spcBef>
                  <a:spcPct val="50000"/>
                </a:spcBef>
              </a:pPr>
              <a:r>
                <a:rPr lang="tr-TR"/>
                <a:t>11/0</a:t>
              </a:r>
            </a:p>
          </p:txBody>
        </p:sp>
        <p:sp>
          <p:nvSpPr>
            <p:cNvPr id="77939" name="Freeform 115"/>
            <p:cNvSpPr>
              <a:spLocks/>
            </p:cNvSpPr>
            <p:nvPr/>
          </p:nvSpPr>
          <p:spPr bwMode="auto">
            <a:xfrm rot="-151510">
              <a:off x="430" y="482"/>
              <a:ext cx="363" cy="272"/>
            </a:xfrm>
            <a:custGeom>
              <a:avLst/>
              <a:gdLst/>
              <a:ahLst/>
              <a:cxnLst>
                <a:cxn ang="0">
                  <a:pos x="0" y="416"/>
                </a:cxn>
                <a:cxn ang="0">
                  <a:pos x="182" y="8"/>
                </a:cxn>
                <a:cxn ang="0">
                  <a:pos x="363" y="370"/>
                </a:cxn>
              </a:cxnLst>
              <a:rect l="0" t="0" r="r" b="b"/>
              <a:pathLst>
                <a:path w="363" h="416">
                  <a:moveTo>
                    <a:pt x="0" y="416"/>
                  </a:moveTo>
                  <a:cubicBezTo>
                    <a:pt x="61" y="216"/>
                    <a:pt x="122" y="16"/>
                    <a:pt x="182" y="8"/>
                  </a:cubicBezTo>
                  <a:cubicBezTo>
                    <a:pt x="242" y="0"/>
                    <a:pt x="333" y="310"/>
                    <a:pt x="363" y="370"/>
                  </a:cubicBezTo>
                </a:path>
              </a:pathLst>
            </a:custGeom>
            <a:noFill/>
            <a:ln w="22225">
              <a:solidFill>
                <a:schemeClr val="tx1"/>
              </a:solidFill>
              <a:round/>
              <a:headEnd/>
              <a:tailEnd type="arrow" w="lg" len="lg"/>
            </a:ln>
            <a:effectLst/>
          </p:spPr>
          <p:txBody>
            <a:bodyPr/>
            <a:lstStyle/>
            <a:p>
              <a:endParaRPr lang="tr-TR"/>
            </a:p>
          </p:txBody>
        </p:sp>
        <p:sp>
          <p:nvSpPr>
            <p:cNvPr id="77940" name="Text Box 116"/>
            <p:cNvSpPr txBox="1">
              <a:spLocks noChangeArrowheads="1"/>
            </p:cNvSpPr>
            <p:nvPr/>
          </p:nvSpPr>
          <p:spPr bwMode="auto">
            <a:xfrm>
              <a:off x="612" y="255"/>
              <a:ext cx="499" cy="404"/>
            </a:xfrm>
            <a:prstGeom prst="rect">
              <a:avLst/>
            </a:prstGeom>
            <a:noFill/>
            <a:ln w="9525">
              <a:noFill/>
              <a:miter lim="800000"/>
              <a:headEnd/>
              <a:tailEnd/>
            </a:ln>
            <a:effectLst/>
          </p:spPr>
          <p:txBody>
            <a:bodyPr>
              <a:spAutoFit/>
            </a:bodyPr>
            <a:lstStyle/>
            <a:p>
              <a:pPr algn="ctr"/>
              <a:r>
                <a:rPr lang="tr-TR"/>
                <a:t>00/0</a:t>
              </a:r>
            </a:p>
            <a:p>
              <a:pPr algn="ctr"/>
              <a:r>
                <a:rPr lang="tr-TR"/>
                <a:t>01/0</a:t>
              </a:r>
            </a:p>
          </p:txBody>
        </p:sp>
      </p:grpSp>
      <p:grpSp>
        <p:nvGrpSpPr>
          <p:cNvPr id="77941" name="Group 117"/>
          <p:cNvGrpSpPr>
            <a:grpSpLocks/>
          </p:cNvGrpSpPr>
          <p:nvPr/>
        </p:nvGrpSpPr>
        <p:grpSpPr bwMode="auto">
          <a:xfrm>
            <a:off x="5291138" y="325438"/>
            <a:ext cx="3097212" cy="2454275"/>
            <a:chOff x="929" y="342"/>
            <a:chExt cx="1951" cy="1546"/>
          </a:xfrm>
        </p:grpSpPr>
        <p:sp>
          <p:nvSpPr>
            <p:cNvPr id="77942" name="Line 118"/>
            <p:cNvSpPr>
              <a:spLocks noChangeShapeType="1"/>
            </p:cNvSpPr>
            <p:nvPr/>
          </p:nvSpPr>
          <p:spPr bwMode="auto">
            <a:xfrm flipH="1">
              <a:off x="2426" y="1163"/>
              <a:ext cx="0" cy="725"/>
            </a:xfrm>
            <a:prstGeom prst="line">
              <a:avLst/>
            </a:prstGeom>
            <a:noFill/>
            <a:ln w="22225">
              <a:solidFill>
                <a:schemeClr val="tx1"/>
              </a:solidFill>
              <a:round/>
              <a:headEnd/>
              <a:tailEnd type="arrow" w="lg" len="lg"/>
            </a:ln>
            <a:effectLst/>
          </p:spPr>
          <p:txBody>
            <a:bodyPr/>
            <a:lstStyle/>
            <a:p>
              <a:endParaRPr lang="tr-TR"/>
            </a:p>
          </p:txBody>
        </p:sp>
        <p:sp>
          <p:nvSpPr>
            <p:cNvPr id="77943" name="Text Box 119"/>
            <p:cNvSpPr txBox="1">
              <a:spLocks noChangeArrowheads="1"/>
            </p:cNvSpPr>
            <p:nvPr/>
          </p:nvSpPr>
          <p:spPr bwMode="auto">
            <a:xfrm>
              <a:off x="2018" y="1344"/>
              <a:ext cx="499" cy="231"/>
            </a:xfrm>
            <a:prstGeom prst="rect">
              <a:avLst/>
            </a:prstGeom>
            <a:noFill/>
            <a:ln w="9525">
              <a:noFill/>
              <a:miter lim="800000"/>
              <a:headEnd/>
              <a:tailEnd/>
            </a:ln>
            <a:effectLst/>
          </p:spPr>
          <p:txBody>
            <a:bodyPr>
              <a:spAutoFit/>
            </a:bodyPr>
            <a:lstStyle/>
            <a:p>
              <a:pPr algn="ctr">
                <a:spcBef>
                  <a:spcPct val="50000"/>
                </a:spcBef>
              </a:pPr>
              <a:r>
                <a:rPr lang="tr-TR"/>
                <a:t>11/1</a:t>
              </a:r>
            </a:p>
          </p:txBody>
        </p:sp>
        <p:sp>
          <p:nvSpPr>
            <p:cNvPr id="77944" name="Freeform 120"/>
            <p:cNvSpPr>
              <a:spLocks/>
            </p:cNvSpPr>
            <p:nvPr/>
          </p:nvSpPr>
          <p:spPr bwMode="auto">
            <a:xfrm rot="-151510">
              <a:off x="2244" y="482"/>
              <a:ext cx="363" cy="272"/>
            </a:xfrm>
            <a:custGeom>
              <a:avLst/>
              <a:gdLst/>
              <a:ahLst/>
              <a:cxnLst>
                <a:cxn ang="0">
                  <a:pos x="0" y="416"/>
                </a:cxn>
                <a:cxn ang="0">
                  <a:pos x="182" y="8"/>
                </a:cxn>
                <a:cxn ang="0">
                  <a:pos x="363" y="370"/>
                </a:cxn>
              </a:cxnLst>
              <a:rect l="0" t="0" r="r" b="b"/>
              <a:pathLst>
                <a:path w="363" h="416">
                  <a:moveTo>
                    <a:pt x="0" y="416"/>
                  </a:moveTo>
                  <a:cubicBezTo>
                    <a:pt x="61" y="216"/>
                    <a:pt x="122" y="16"/>
                    <a:pt x="182" y="8"/>
                  </a:cubicBezTo>
                  <a:cubicBezTo>
                    <a:pt x="242" y="0"/>
                    <a:pt x="333" y="310"/>
                    <a:pt x="363" y="370"/>
                  </a:cubicBezTo>
                </a:path>
              </a:pathLst>
            </a:custGeom>
            <a:noFill/>
            <a:ln w="22225">
              <a:solidFill>
                <a:schemeClr val="tx1"/>
              </a:solidFill>
              <a:round/>
              <a:headEnd/>
              <a:tailEnd type="arrow" w="lg" len="lg"/>
            </a:ln>
            <a:effectLst/>
          </p:spPr>
          <p:txBody>
            <a:bodyPr/>
            <a:lstStyle/>
            <a:p>
              <a:endParaRPr lang="tr-TR"/>
            </a:p>
          </p:txBody>
        </p:sp>
        <p:sp>
          <p:nvSpPr>
            <p:cNvPr id="77945" name="Text Box 121"/>
            <p:cNvSpPr txBox="1">
              <a:spLocks noChangeArrowheads="1"/>
            </p:cNvSpPr>
            <p:nvPr/>
          </p:nvSpPr>
          <p:spPr bwMode="auto">
            <a:xfrm>
              <a:off x="2381" y="342"/>
              <a:ext cx="499" cy="231"/>
            </a:xfrm>
            <a:prstGeom prst="rect">
              <a:avLst/>
            </a:prstGeom>
            <a:noFill/>
            <a:ln w="9525">
              <a:noFill/>
              <a:miter lim="800000"/>
              <a:headEnd/>
              <a:tailEnd/>
            </a:ln>
            <a:effectLst/>
          </p:spPr>
          <p:txBody>
            <a:bodyPr>
              <a:spAutoFit/>
            </a:bodyPr>
            <a:lstStyle/>
            <a:p>
              <a:pPr algn="ctr"/>
              <a:r>
                <a:rPr lang="tr-TR"/>
                <a:t>10/0</a:t>
              </a:r>
            </a:p>
          </p:txBody>
        </p:sp>
        <p:sp>
          <p:nvSpPr>
            <p:cNvPr id="77946" name="Line 122"/>
            <p:cNvSpPr>
              <a:spLocks noChangeShapeType="1"/>
            </p:cNvSpPr>
            <p:nvPr/>
          </p:nvSpPr>
          <p:spPr bwMode="auto">
            <a:xfrm flipH="1">
              <a:off x="929" y="936"/>
              <a:ext cx="1225" cy="0"/>
            </a:xfrm>
            <a:prstGeom prst="line">
              <a:avLst/>
            </a:prstGeom>
            <a:noFill/>
            <a:ln w="22225">
              <a:solidFill>
                <a:schemeClr val="tx1"/>
              </a:solidFill>
              <a:round/>
              <a:headEnd/>
              <a:tailEnd type="arrow" w="lg" len="lg"/>
            </a:ln>
            <a:effectLst/>
          </p:spPr>
          <p:txBody>
            <a:bodyPr/>
            <a:lstStyle/>
            <a:p>
              <a:endParaRPr lang="tr-TR"/>
            </a:p>
          </p:txBody>
        </p:sp>
        <p:sp>
          <p:nvSpPr>
            <p:cNvPr id="77947" name="Text Box 123"/>
            <p:cNvSpPr txBox="1">
              <a:spLocks noChangeArrowheads="1"/>
            </p:cNvSpPr>
            <p:nvPr/>
          </p:nvSpPr>
          <p:spPr bwMode="auto">
            <a:xfrm>
              <a:off x="1292" y="890"/>
              <a:ext cx="499" cy="404"/>
            </a:xfrm>
            <a:prstGeom prst="rect">
              <a:avLst/>
            </a:prstGeom>
            <a:noFill/>
            <a:ln w="9525">
              <a:noFill/>
              <a:miter lim="800000"/>
              <a:headEnd/>
              <a:tailEnd/>
            </a:ln>
            <a:effectLst/>
          </p:spPr>
          <p:txBody>
            <a:bodyPr>
              <a:spAutoFit/>
            </a:bodyPr>
            <a:lstStyle/>
            <a:p>
              <a:pPr algn="ctr"/>
              <a:r>
                <a:rPr lang="tr-TR"/>
                <a:t>00/0</a:t>
              </a:r>
            </a:p>
            <a:p>
              <a:pPr algn="ctr"/>
              <a:r>
                <a:rPr lang="tr-TR"/>
                <a:t>01/0</a:t>
              </a:r>
            </a:p>
          </p:txBody>
        </p:sp>
      </p:grpSp>
      <p:sp>
        <p:nvSpPr>
          <p:cNvPr id="77948" name="Text Box 124"/>
          <p:cNvSpPr txBox="1">
            <a:spLocks noChangeArrowheads="1"/>
          </p:cNvSpPr>
          <p:nvPr/>
        </p:nvSpPr>
        <p:spPr bwMode="auto">
          <a:xfrm>
            <a:off x="4716463" y="3933825"/>
            <a:ext cx="4392612" cy="2781300"/>
          </a:xfrm>
          <a:prstGeom prst="rect">
            <a:avLst/>
          </a:prstGeom>
          <a:noFill/>
          <a:ln w="9525">
            <a:noFill/>
            <a:miter lim="800000"/>
            <a:headEnd/>
            <a:tailEnd/>
          </a:ln>
          <a:effectLst/>
        </p:spPr>
        <p:txBody>
          <a:bodyPr>
            <a:spAutoFit/>
          </a:bodyPr>
          <a:lstStyle/>
          <a:p>
            <a:r>
              <a:rPr lang="tr-TR" sz="1600" b="1">
                <a:solidFill>
                  <a:srgbClr val="0070C0"/>
                </a:solidFill>
                <a:latin typeface="Courier New" pitchFamily="49" charset="0"/>
              </a:rPr>
              <a:t>when</a:t>
            </a:r>
            <a:r>
              <a:rPr lang="tr-TR" sz="1600">
                <a:latin typeface="Courier New" pitchFamily="49" charset="0"/>
              </a:rPr>
              <a:t> geldi10 =&gt;</a:t>
            </a:r>
          </a:p>
          <a:p>
            <a:r>
              <a:rPr lang="tr-TR" sz="1600">
                <a:latin typeface="Courier New" pitchFamily="49" charset="0"/>
              </a:rPr>
              <a:t>   </a:t>
            </a:r>
            <a:r>
              <a:rPr lang="tr-TR" sz="1600" b="1">
                <a:solidFill>
                  <a:srgbClr val="0070C0"/>
                </a:solidFill>
                <a:latin typeface="Courier New" pitchFamily="49" charset="0"/>
              </a:rPr>
              <a:t>if</a:t>
            </a:r>
            <a:r>
              <a:rPr lang="tr-TR" sz="1600">
                <a:latin typeface="Courier New" pitchFamily="49" charset="0"/>
              </a:rPr>
              <a:t>(x="00" or x="01") </a:t>
            </a:r>
            <a:r>
              <a:rPr lang="tr-TR" sz="1600" b="1">
                <a:solidFill>
                  <a:srgbClr val="0070C0"/>
                </a:solidFill>
                <a:latin typeface="Courier New" pitchFamily="49" charset="0"/>
              </a:rPr>
              <a:t>then</a:t>
            </a:r>
          </a:p>
          <a:p>
            <a:r>
              <a:rPr lang="tr-TR" sz="1600">
                <a:latin typeface="Courier New" pitchFamily="49" charset="0"/>
              </a:rPr>
              <a:t>	durum &lt;= baslangic;</a:t>
            </a:r>
          </a:p>
          <a:p>
            <a:r>
              <a:rPr lang="tr-TR" sz="1600">
                <a:latin typeface="Courier New" pitchFamily="49" charset="0"/>
              </a:rPr>
              <a:t>	z &lt;= '0';</a:t>
            </a:r>
          </a:p>
          <a:p>
            <a:r>
              <a:rPr lang="tr-TR" sz="1600" b="1">
                <a:solidFill>
                  <a:srgbClr val="0070C0"/>
                </a:solidFill>
                <a:latin typeface="Courier New" pitchFamily="49" charset="0"/>
              </a:rPr>
              <a:t>   elsif</a:t>
            </a:r>
            <a:r>
              <a:rPr lang="tr-TR" sz="1600">
                <a:latin typeface="Courier New" pitchFamily="49" charset="0"/>
              </a:rPr>
              <a:t>(x="11") </a:t>
            </a:r>
            <a:r>
              <a:rPr lang="tr-TR" sz="1600" b="1">
                <a:solidFill>
                  <a:srgbClr val="0070C0"/>
                </a:solidFill>
                <a:latin typeface="Courier New" pitchFamily="49" charset="0"/>
              </a:rPr>
              <a:t>then</a:t>
            </a:r>
          </a:p>
          <a:p>
            <a:r>
              <a:rPr lang="tr-TR" sz="1600">
                <a:latin typeface="Courier New" pitchFamily="49" charset="0"/>
              </a:rPr>
              <a:t>	durum &lt;= geldi11;</a:t>
            </a:r>
          </a:p>
          <a:p>
            <a:r>
              <a:rPr lang="tr-TR" sz="1600">
                <a:latin typeface="Courier New" pitchFamily="49" charset="0"/>
              </a:rPr>
              <a:t>	z &lt;= '1';</a:t>
            </a:r>
          </a:p>
          <a:p>
            <a:r>
              <a:rPr lang="tr-TR" sz="1600" b="1">
                <a:solidFill>
                  <a:srgbClr val="0070C0"/>
                </a:solidFill>
                <a:latin typeface="Courier New" pitchFamily="49" charset="0"/>
              </a:rPr>
              <a:t>   else</a:t>
            </a:r>
          </a:p>
          <a:p>
            <a:r>
              <a:rPr lang="tr-TR" sz="1600">
                <a:latin typeface="Courier New" pitchFamily="49" charset="0"/>
              </a:rPr>
              <a:t>	durum &lt;= geldi10;</a:t>
            </a:r>
          </a:p>
          <a:p>
            <a:r>
              <a:rPr lang="tr-TR" sz="1600">
                <a:latin typeface="Courier New" pitchFamily="49" charset="0"/>
              </a:rPr>
              <a:t>	z &lt;= '0';</a:t>
            </a:r>
          </a:p>
          <a:p>
            <a:r>
              <a:rPr lang="tr-TR" sz="1600" b="1">
                <a:solidFill>
                  <a:srgbClr val="0070C0"/>
                </a:solidFill>
                <a:latin typeface="Courier New" pitchFamily="49" charset="0"/>
              </a:rPr>
              <a:t>   end if</a:t>
            </a:r>
            <a:r>
              <a:rPr lang="tr-TR" sz="1600">
                <a:latin typeface="Courier New" pitchFamily="49"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9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9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79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793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77934"/>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77933"/>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7794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79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77948"/>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77941"/>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779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79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03" grpId="0"/>
      <p:bldP spid="77904" grpId="0"/>
      <p:bldP spid="77933" grpId="0"/>
      <p:bldP spid="77933" grpId="1"/>
      <p:bldP spid="77948" grpId="0"/>
      <p:bldP spid="77948"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2" name="Picture 4"/>
          <p:cNvPicPr>
            <a:picLocks noChangeAspect="1" noChangeArrowheads="1"/>
          </p:cNvPicPr>
          <p:nvPr/>
        </p:nvPicPr>
        <p:blipFill>
          <a:blip r:embed="rId2" cstate="print"/>
          <a:srcRect/>
          <a:stretch>
            <a:fillRect/>
          </a:stretch>
        </p:blipFill>
        <p:spPr bwMode="auto">
          <a:xfrm>
            <a:off x="1277938" y="1533525"/>
            <a:ext cx="6589712" cy="3790950"/>
          </a:xfrm>
          <a:prstGeom prst="rect">
            <a:avLst/>
          </a:prstGeom>
          <a:noFill/>
        </p:spPr>
      </p:pic>
      <p:sp>
        <p:nvSpPr>
          <p:cNvPr id="78853" name="Rectangle 5"/>
          <p:cNvSpPr>
            <a:spLocks noGrp="1" noChangeArrowheads="1"/>
          </p:cNvSpPr>
          <p:nvPr>
            <p:ph type="title"/>
          </p:nvPr>
        </p:nvSpPr>
        <p:spPr/>
        <p:txBody>
          <a:bodyPr/>
          <a:lstStyle/>
          <a:p>
            <a:r>
              <a:rPr lang="tr-TR" smtClean="0">
                <a:latin typeface="Cambria" pitchFamily="18" charset="0"/>
              </a:rPr>
              <a:t>Entity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Grp="1" noChangeArrowheads="1"/>
          </p:cNvSpPr>
          <p:nvPr>
            <p:ph type="title"/>
          </p:nvPr>
        </p:nvSpPr>
        <p:spPr/>
        <p:txBody>
          <a:bodyPr/>
          <a:lstStyle/>
          <a:p>
            <a:r>
              <a:rPr lang="tr-TR" smtClean="0">
                <a:latin typeface="Cambria" pitchFamily="18" charset="0"/>
              </a:rPr>
              <a:t>Architecture</a:t>
            </a:r>
          </a:p>
        </p:txBody>
      </p:sp>
      <p:pic>
        <p:nvPicPr>
          <p:cNvPr id="80901" name="Picture 5"/>
          <p:cNvPicPr>
            <a:picLocks noChangeAspect="1" noChangeArrowheads="1"/>
          </p:cNvPicPr>
          <p:nvPr/>
        </p:nvPicPr>
        <p:blipFill>
          <a:blip r:embed="rId2" cstate="print"/>
          <a:srcRect/>
          <a:stretch>
            <a:fillRect/>
          </a:stretch>
        </p:blipFill>
        <p:spPr bwMode="auto">
          <a:xfrm>
            <a:off x="322263" y="1773238"/>
            <a:ext cx="8497887" cy="3563937"/>
          </a:xfrm>
          <a:prstGeom prst="rect">
            <a:avLst/>
          </a:prstGeom>
          <a:noFill/>
        </p:spPr>
      </p:pic>
      <p:sp>
        <p:nvSpPr>
          <p:cNvPr id="80902" name="Oval 6"/>
          <p:cNvSpPr>
            <a:spLocks noChangeArrowheads="1"/>
          </p:cNvSpPr>
          <p:nvPr/>
        </p:nvSpPr>
        <p:spPr bwMode="auto">
          <a:xfrm>
            <a:off x="2555875" y="4076700"/>
            <a:ext cx="1439863" cy="1512888"/>
          </a:xfrm>
          <a:prstGeom prst="ellipse">
            <a:avLst/>
          </a:prstGeom>
          <a:noFill/>
          <a:ln w="34925">
            <a:solidFill>
              <a:srgbClr val="0070C0"/>
            </a:solidFill>
            <a:round/>
            <a:headEnd/>
            <a:tailEnd/>
          </a:ln>
          <a:effectLst/>
        </p:spPr>
        <p:txBody>
          <a:bodyPr wrap="none" anchor="ctr"/>
          <a:lstStyle/>
          <a:p>
            <a:endParaRPr lang="tr-TR"/>
          </a:p>
        </p:txBody>
      </p:sp>
      <p:sp>
        <p:nvSpPr>
          <p:cNvPr id="80903" name="Oval 7"/>
          <p:cNvSpPr>
            <a:spLocks noChangeArrowheads="1"/>
          </p:cNvSpPr>
          <p:nvPr/>
        </p:nvSpPr>
        <p:spPr bwMode="auto">
          <a:xfrm>
            <a:off x="4213225" y="1484313"/>
            <a:ext cx="1438275" cy="1296987"/>
          </a:xfrm>
          <a:prstGeom prst="ellipse">
            <a:avLst/>
          </a:prstGeom>
          <a:noFill/>
          <a:ln w="34925">
            <a:solidFill>
              <a:srgbClr val="0070C0"/>
            </a:solidFill>
            <a:round/>
            <a:headEnd/>
            <a:tailEnd/>
          </a:ln>
          <a:effectLst/>
        </p:spPr>
        <p:txBody>
          <a:bodyPr wrap="none" anchor="ctr"/>
          <a:lstStyle/>
          <a:p>
            <a:endParaRPr lang="tr-TR"/>
          </a:p>
        </p:txBody>
      </p:sp>
      <p:sp>
        <p:nvSpPr>
          <p:cNvPr id="80904" name="Text Box 8"/>
          <p:cNvSpPr txBox="1">
            <a:spLocks noChangeArrowheads="1"/>
          </p:cNvSpPr>
          <p:nvPr/>
        </p:nvSpPr>
        <p:spPr bwMode="auto">
          <a:xfrm>
            <a:off x="2771775" y="5949950"/>
            <a:ext cx="1512888" cy="641350"/>
          </a:xfrm>
          <a:prstGeom prst="rect">
            <a:avLst/>
          </a:prstGeom>
          <a:noFill/>
          <a:ln w="9525">
            <a:noFill/>
            <a:miter lim="800000"/>
            <a:headEnd/>
            <a:tailEnd/>
          </a:ln>
          <a:effectLst/>
        </p:spPr>
        <p:txBody>
          <a:bodyPr>
            <a:spAutoFit/>
          </a:bodyPr>
          <a:lstStyle/>
          <a:p>
            <a:pPr>
              <a:spcBef>
                <a:spcPct val="50000"/>
              </a:spcBef>
            </a:pPr>
            <a:r>
              <a:rPr lang="tr-TR" b="1">
                <a:solidFill>
                  <a:srgbClr val="0070C0"/>
                </a:solidFill>
                <a:latin typeface="Calibri" pitchFamily="34" charset="0"/>
              </a:rPr>
              <a:t>Durum Makinası</a:t>
            </a:r>
          </a:p>
        </p:txBody>
      </p:sp>
      <p:sp>
        <p:nvSpPr>
          <p:cNvPr id="80905" name="Text Box 9"/>
          <p:cNvSpPr txBox="1">
            <a:spLocks noChangeArrowheads="1"/>
          </p:cNvSpPr>
          <p:nvPr/>
        </p:nvSpPr>
        <p:spPr bwMode="auto">
          <a:xfrm>
            <a:off x="5580063" y="1125538"/>
            <a:ext cx="1512887" cy="641350"/>
          </a:xfrm>
          <a:prstGeom prst="rect">
            <a:avLst/>
          </a:prstGeom>
          <a:noFill/>
          <a:ln w="9525">
            <a:noFill/>
            <a:miter lim="800000"/>
            <a:headEnd/>
            <a:tailEnd/>
          </a:ln>
          <a:effectLst/>
        </p:spPr>
        <p:txBody>
          <a:bodyPr>
            <a:spAutoFit/>
          </a:bodyPr>
          <a:lstStyle/>
          <a:p>
            <a:pPr>
              <a:spcBef>
                <a:spcPct val="50000"/>
              </a:spcBef>
            </a:pPr>
            <a:r>
              <a:rPr lang="tr-TR" b="1">
                <a:solidFill>
                  <a:srgbClr val="0070C0"/>
                </a:solidFill>
                <a:latin typeface="Calibri" pitchFamily="34" charset="0"/>
              </a:rPr>
              <a:t>Çıkış fonksiyonu</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p:txBody>
          <a:bodyPr/>
          <a:lstStyle/>
          <a:p>
            <a:r>
              <a:rPr lang="tr-TR" smtClean="0">
                <a:latin typeface="Cambria" pitchFamily="18" charset="0"/>
              </a:rPr>
              <a:t>Durum Makinası</a:t>
            </a:r>
          </a:p>
        </p:txBody>
      </p:sp>
      <p:pic>
        <p:nvPicPr>
          <p:cNvPr id="82951" name="Picture 7"/>
          <p:cNvPicPr>
            <a:picLocks noChangeAspect="1" noChangeArrowheads="1"/>
          </p:cNvPicPr>
          <p:nvPr/>
        </p:nvPicPr>
        <p:blipFill>
          <a:blip r:embed="rId2" cstate="print"/>
          <a:srcRect/>
          <a:stretch>
            <a:fillRect/>
          </a:stretch>
        </p:blipFill>
        <p:spPr bwMode="auto">
          <a:xfrm>
            <a:off x="395288" y="1196975"/>
            <a:ext cx="8208962" cy="3621088"/>
          </a:xfrm>
          <a:prstGeom prst="rect">
            <a:avLst/>
          </a:prstGeom>
          <a:noFill/>
        </p:spPr>
      </p:pic>
      <p:pic>
        <p:nvPicPr>
          <p:cNvPr id="82952" name="Picture 8"/>
          <p:cNvPicPr>
            <a:picLocks noChangeAspect="1" noChangeArrowheads="1"/>
          </p:cNvPicPr>
          <p:nvPr/>
        </p:nvPicPr>
        <p:blipFill>
          <a:blip r:embed="rId3" cstate="print"/>
          <a:srcRect/>
          <a:stretch>
            <a:fillRect/>
          </a:stretch>
        </p:blipFill>
        <p:spPr bwMode="auto">
          <a:xfrm>
            <a:off x="1258888" y="5084763"/>
            <a:ext cx="5473700" cy="1531937"/>
          </a:xfrm>
          <a:prstGeom prst="rect">
            <a:avLst/>
          </a:prstGeom>
          <a:noFill/>
        </p:spPr>
      </p:pic>
      <p:sp>
        <p:nvSpPr>
          <p:cNvPr id="82953" name="Oval 9"/>
          <p:cNvSpPr>
            <a:spLocks noChangeArrowheads="1"/>
          </p:cNvSpPr>
          <p:nvPr/>
        </p:nvSpPr>
        <p:spPr bwMode="auto">
          <a:xfrm>
            <a:off x="1908175" y="2708275"/>
            <a:ext cx="1655763" cy="1728788"/>
          </a:xfrm>
          <a:prstGeom prst="ellipse">
            <a:avLst/>
          </a:prstGeom>
          <a:noFill/>
          <a:ln w="34925">
            <a:solidFill>
              <a:srgbClr val="0070C0"/>
            </a:solidFill>
            <a:round/>
            <a:headEnd/>
            <a:tailEnd/>
          </a:ln>
          <a:effectLst/>
        </p:spPr>
        <p:txBody>
          <a:bodyPr wrap="none" anchor="ctr"/>
          <a:lstStyle/>
          <a:p>
            <a:endParaRPr lang="tr-TR"/>
          </a:p>
        </p:txBody>
      </p:sp>
      <p:sp>
        <p:nvSpPr>
          <p:cNvPr id="82954" name="Oval 10"/>
          <p:cNvSpPr>
            <a:spLocks noChangeArrowheads="1"/>
          </p:cNvSpPr>
          <p:nvPr/>
        </p:nvSpPr>
        <p:spPr bwMode="auto">
          <a:xfrm>
            <a:off x="827088" y="4870450"/>
            <a:ext cx="6408737" cy="1871663"/>
          </a:xfrm>
          <a:prstGeom prst="ellipse">
            <a:avLst/>
          </a:prstGeom>
          <a:noFill/>
          <a:ln w="34925">
            <a:solidFill>
              <a:srgbClr val="0070C0"/>
            </a:solidFill>
            <a:round/>
            <a:headEnd/>
            <a:tailEnd/>
          </a:ln>
          <a:effectLst/>
        </p:spPr>
        <p:txBody>
          <a:bodyPr wrap="none" anchor="ctr"/>
          <a:lstStyle/>
          <a:p>
            <a:endParaRPr lang="tr-T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tr-TR" smtClean="0">
                <a:latin typeface="Cambria" pitchFamily="18" charset="0"/>
              </a:rPr>
              <a:t>Çıkış Fonksiyonu</a:t>
            </a:r>
          </a:p>
        </p:txBody>
      </p:sp>
      <p:pic>
        <p:nvPicPr>
          <p:cNvPr id="84996" name="Picture 4"/>
          <p:cNvPicPr>
            <a:picLocks noChangeAspect="1" noChangeArrowheads="1"/>
          </p:cNvPicPr>
          <p:nvPr/>
        </p:nvPicPr>
        <p:blipFill>
          <a:blip r:embed="rId2" cstate="print"/>
          <a:srcRect/>
          <a:stretch>
            <a:fillRect/>
          </a:stretch>
        </p:blipFill>
        <p:spPr bwMode="auto">
          <a:xfrm>
            <a:off x="233363" y="2581275"/>
            <a:ext cx="8678862" cy="1695450"/>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title"/>
          </p:nvPr>
        </p:nvSpPr>
        <p:spPr>
          <a:xfrm>
            <a:off x="457200" y="127000"/>
            <a:ext cx="8229600" cy="854075"/>
          </a:xfrm>
        </p:spPr>
        <p:txBody>
          <a:bodyPr/>
          <a:lstStyle/>
          <a:p>
            <a:r>
              <a:rPr lang="tr-TR" smtClean="0">
                <a:latin typeface="Cambria" pitchFamily="18" charset="0"/>
              </a:rPr>
              <a:t>Simulasyon</a:t>
            </a:r>
          </a:p>
        </p:txBody>
      </p:sp>
      <p:sp>
        <p:nvSpPr>
          <p:cNvPr id="87045" name="Text Box 5"/>
          <p:cNvSpPr txBox="1">
            <a:spLocks noChangeArrowheads="1"/>
          </p:cNvSpPr>
          <p:nvPr/>
        </p:nvSpPr>
        <p:spPr bwMode="auto">
          <a:xfrm>
            <a:off x="107950" y="1052513"/>
            <a:ext cx="5832475" cy="5622925"/>
          </a:xfrm>
          <a:prstGeom prst="rect">
            <a:avLst/>
          </a:prstGeom>
          <a:noFill/>
          <a:ln w="9525">
            <a:noFill/>
            <a:miter lim="800000"/>
            <a:headEnd/>
            <a:tailEnd/>
          </a:ln>
          <a:effectLst/>
        </p:spPr>
        <p:txBody>
          <a:bodyPr>
            <a:spAutoFit/>
          </a:bodyPr>
          <a:lstStyle/>
          <a:p>
            <a:r>
              <a:rPr lang="tr-TR" sz="1400">
                <a:solidFill>
                  <a:srgbClr val="FF0000"/>
                </a:solidFill>
                <a:latin typeface="Courier New" pitchFamily="49" charset="0"/>
              </a:rPr>
              <a:t>tb</a:t>
            </a:r>
            <a:r>
              <a:rPr lang="tr-TR" sz="1400">
                <a:latin typeface="Courier New" pitchFamily="49" charset="0"/>
              </a:rPr>
              <a:t> : </a:t>
            </a:r>
            <a:r>
              <a:rPr lang="tr-TR" sz="1400" b="1">
                <a:solidFill>
                  <a:srgbClr val="0070C0"/>
                </a:solidFill>
                <a:latin typeface="Courier New" pitchFamily="49" charset="0"/>
              </a:rPr>
              <a:t>PROCESS</a:t>
            </a:r>
          </a:p>
          <a:p>
            <a:r>
              <a:rPr lang="tr-TR" sz="1400" b="1">
                <a:solidFill>
                  <a:srgbClr val="0070C0"/>
                </a:solidFill>
                <a:latin typeface="Courier New" pitchFamily="49" charset="0"/>
              </a:rPr>
              <a:t>BEGIN</a:t>
            </a:r>
          </a:p>
          <a:p>
            <a:r>
              <a:rPr lang="tr-TR" sz="1400">
                <a:latin typeface="Courier New" pitchFamily="49" charset="0"/>
              </a:rPr>
              <a:t>	-- Wait 100 ns for global reset to finish</a:t>
            </a:r>
          </a:p>
          <a:p>
            <a:r>
              <a:rPr lang="tr-TR" sz="1400">
                <a:latin typeface="Courier New" pitchFamily="49" charset="0"/>
              </a:rPr>
              <a:t>	wait for 100 ns;</a:t>
            </a:r>
          </a:p>
          <a:p>
            <a:r>
              <a:rPr lang="tr-TR" sz="1400">
                <a:latin typeface="Courier New" pitchFamily="49" charset="0"/>
              </a:rPr>
              <a:t>	rst &lt;= '1';</a:t>
            </a:r>
          </a:p>
          <a:p>
            <a:r>
              <a:rPr lang="tr-TR" sz="1400">
                <a:latin typeface="Courier New" pitchFamily="49" charset="0"/>
              </a:rPr>
              <a:t>	wait for 20 ns;</a:t>
            </a:r>
          </a:p>
          <a:p>
            <a:r>
              <a:rPr lang="tr-TR" sz="1400">
                <a:latin typeface="Courier New" pitchFamily="49" charset="0"/>
              </a:rPr>
              <a:t>	rst &lt;= '0';</a:t>
            </a:r>
          </a:p>
          <a:p>
            <a:r>
              <a:rPr lang="tr-TR" sz="1400">
                <a:latin typeface="Courier New" pitchFamily="49" charset="0"/>
              </a:rPr>
              <a:t>	wait for 10 ns;</a:t>
            </a:r>
          </a:p>
          <a:p>
            <a:r>
              <a:rPr lang="tr-TR" sz="1400">
                <a:latin typeface="Courier New" pitchFamily="49" charset="0"/>
              </a:rPr>
              <a:t>	x &lt;= "11";</a:t>
            </a:r>
          </a:p>
          <a:p>
            <a:r>
              <a:rPr lang="tr-TR" sz="1400">
                <a:latin typeface="Courier New" pitchFamily="49" charset="0"/>
              </a:rPr>
              <a:t>	wait for 10 ns;</a:t>
            </a:r>
          </a:p>
          <a:p>
            <a:r>
              <a:rPr lang="tr-TR" sz="1400">
                <a:latin typeface="Courier New" pitchFamily="49" charset="0"/>
              </a:rPr>
              <a:t>	x &lt;= "11";</a:t>
            </a:r>
          </a:p>
          <a:p>
            <a:r>
              <a:rPr lang="tr-TR" sz="1400">
                <a:latin typeface="Courier New" pitchFamily="49" charset="0"/>
              </a:rPr>
              <a:t>	wait for 10 ns;</a:t>
            </a:r>
          </a:p>
          <a:p>
            <a:r>
              <a:rPr lang="tr-TR" sz="1400">
                <a:latin typeface="Courier New" pitchFamily="49" charset="0"/>
              </a:rPr>
              <a:t>	x &lt;= "01";</a:t>
            </a:r>
          </a:p>
          <a:p>
            <a:r>
              <a:rPr lang="tr-TR" sz="1400">
                <a:latin typeface="Courier New" pitchFamily="49" charset="0"/>
              </a:rPr>
              <a:t>	wait for 10 ns;</a:t>
            </a:r>
          </a:p>
          <a:p>
            <a:r>
              <a:rPr lang="tr-TR" sz="1400">
                <a:latin typeface="Courier New" pitchFamily="49" charset="0"/>
              </a:rPr>
              <a:t>	x &lt;= "00";</a:t>
            </a:r>
          </a:p>
          <a:p>
            <a:r>
              <a:rPr lang="tr-TR" sz="1400">
                <a:latin typeface="Courier New" pitchFamily="49" charset="0"/>
              </a:rPr>
              <a:t>	wait for 10 ns;</a:t>
            </a:r>
          </a:p>
          <a:p>
            <a:r>
              <a:rPr lang="tr-TR" sz="1400">
                <a:latin typeface="Courier New" pitchFamily="49" charset="0"/>
              </a:rPr>
              <a:t>	x &lt;= "10";</a:t>
            </a:r>
          </a:p>
          <a:p>
            <a:r>
              <a:rPr lang="tr-TR" sz="1400">
                <a:latin typeface="Courier New" pitchFamily="49" charset="0"/>
              </a:rPr>
              <a:t>	wait for 10 ns;</a:t>
            </a:r>
          </a:p>
          <a:p>
            <a:r>
              <a:rPr lang="tr-TR" sz="1400">
                <a:latin typeface="Courier New" pitchFamily="49" charset="0"/>
              </a:rPr>
              <a:t>	x &lt;= "11";</a:t>
            </a:r>
          </a:p>
          <a:p>
            <a:r>
              <a:rPr lang="tr-TR" sz="1400">
                <a:latin typeface="Courier New" pitchFamily="49" charset="0"/>
              </a:rPr>
              <a:t>	wait for 10 ns;</a:t>
            </a:r>
          </a:p>
          <a:p>
            <a:r>
              <a:rPr lang="tr-TR" sz="1400">
                <a:latin typeface="Courier New" pitchFamily="49" charset="0"/>
              </a:rPr>
              <a:t>	x &lt;= "11";</a:t>
            </a:r>
          </a:p>
          <a:p>
            <a:r>
              <a:rPr lang="tr-TR" sz="1400">
                <a:latin typeface="Courier New" pitchFamily="49" charset="0"/>
              </a:rPr>
              <a:t>	wait for 10 ns;</a:t>
            </a:r>
          </a:p>
          <a:p>
            <a:r>
              <a:rPr lang="tr-TR" sz="1400">
                <a:latin typeface="Courier New" pitchFamily="49" charset="0"/>
              </a:rPr>
              <a:t>	x &lt;= "00";</a:t>
            </a:r>
          </a:p>
          <a:p>
            <a:r>
              <a:rPr lang="tr-TR" sz="1400">
                <a:latin typeface="Courier New" pitchFamily="49" charset="0"/>
              </a:rPr>
              <a:t>	-- Place stimulus here</a:t>
            </a:r>
          </a:p>
          <a:p>
            <a:r>
              <a:rPr lang="tr-TR" sz="1400">
                <a:latin typeface="Courier New" pitchFamily="49" charset="0"/>
              </a:rPr>
              <a:t>	wait; -- will wait forever</a:t>
            </a:r>
          </a:p>
          <a:p>
            <a:r>
              <a:rPr lang="tr-TR" sz="1400">
                <a:latin typeface="Courier New" pitchFamily="49" charset="0"/>
              </a:rPr>
              <a:t>END PROCESS;</a:t>
            </a:r>
          </a:p>
        </p:txBody>
      </p:sp>
      <p:sp>
        <p:nvSpPr>
          <p:cNvPr id="87046" name="Text Box 6"/>
          <p:cNvSpPr txBox="1">
            <a:spLocks noChangeArrowheads="1"/>
          </p:cNvSpPr>
          <p:nvPr/>
        </p:nvSpPr>
        <p:spPr bwMode="auto">
          <a:xfrm>
            <a:off x="5580063" y="1065213"/>
            <a:ext cx="3384550" cy="2006600"/>
          </a:xfrm>
          <a:prstGeom prst="rect">
            <a:avLst/>
          </a:prstGeom>
          <a:noFill/>
          <a:ln w="9525">
            <a:noFill/>
            <a:miter lim="800000"/>
            <a:headEnd/>
            <a:tailEnd/>
          </a:ln>
          <a:effectLst/>
        </p:spPr>
        <p:txBody>
          <a:bodyPr>
            <a:spAutoFit/>
          </a:bodyPr>
          <a:lstStyle/>
          <a:p>
            <a:r>
              <a:rPr lang="tr-TR" sz="1400" dirty="0">
                <a:solidFill>
                  <a:srgbClr val="FF0000"/>
                </a:solidFill>
                <a:latin typeface="Courier New" pitchFamily="49" charset="0"/>
              </a:rPr>
              <a:t>saat</a:t>
            </a:r>
            <a:r>
              <a:rPr lang="tr-TR" sz="1400" dirty="0">
                <a:latin typeface="Courier New" pitchFamily="49" charset="0"/>
              </a:rPr>
              <a:t> : </a:t>
            </a:r>
            <a:r>
              <a:rPr lang="tr-TR" sz="1400" b="1" dirty="0">
                <a:solidFill>
                  <a:srgbClr val="0070C0"/>
                </a:solidFill>
                <a:latin typeface="Courier New" pitchFamily="49" charset="0"/>
              </a:rPr>
              <a:t>PROCESS</a:t>
            </a:r>
          </a:p>
          <a:p>
            <a:r>
              <a:rPr lang="tr-TR" sz="1400" b="1" dirty="0" err="1">
                <a:solidFill>
                  <a:srgbClr val="0070C0"/>
                </a:solidFill>
                <a:latin typeface="Courier New" pitchFamily="49" charset="0"/>
              </a:rPr>
              <a:t>constant</a:t>
            </a:r>
            <a:r>
              <a:rPr lang="tr-TR" sz="1400" dirty="0">
                <a:latin typeface="Courier New" pitchFamily="49" charset="0"/>
              </a:rPr>
              <a:t> PERIOD : time := 5ns;</a:t>
            </a:r>
          </a:p>
          <a:p>
            <a:r>
              <a:rPr lang="tr-TR" sz="1400" dirty="0" err="1">
                <a:latin typeface="Courier New" pitchFamily="49" charset="0"/>
              </a:rPr>
              <a:t>begin</a:t>
            </a:r>
            <a:endParaRPr lang="tr-TR" sz="1400" dirty="0">
              <a:latin typeface="Courier New" pitchFamily="49" charset="0"/>
            </a:endParaRPr>
          </a:p>
          <a:p>
            <a:r>
              <a:rPr lang="tr-TR" sz="1400" dirty="0">
                <a:latin typeface="Courier New" pitchFamily="49" charset="0"/>
              </a:rPr>
              <a:t>	CLK &lt;= '0';</a:t>
            </a:r>
          </a:p>
          <a:p>
            <a:r>
              <a:rPr lang="tr-TR" sz="1400" dirty="0">
                <a:latin typeface="Courier New" pitchFamily="49" charset="0"/>
              </a:rPr>
              <a:t>	</a:t>
            </a:r>
            <a:r>
              <a:rPr lang="tr-TR" sz="1400" dirty="0" err="1">
                <a:latin typeface="Courier New" pitchFamily="49" charset="0"/>
              </a:rPr>
              <a:t>wait</a:t>
            </a:r>
            <a:r>
              <a:rPr lang="tr-TR" sz="1400" dirty="0">
                <a:latin typeface="Courier New" pitchFamily="49" charset="0"/>
              </a:rPr>
              <a:t> </a:t>
            </a:r>
            <a:r>
              <a:rPr lang="tr-TR" sz="1400" dirty="0" err="1">
                <a:latin typeface="Courier New" pitchFamily="49" charset="0"/>
              </a:rPr>
              <a:t>for</a:t>
            </a:r>
            <a:r>
              <a:rPr lang="tr-TR" sz="1400" dirty="0">
                <a:latin typeface="Courier New" pitchFamily="49" charset="0"/>
              </a:rPr>
              <a:t> PERIOD/2;</a:t>
            </a:r>
          </a:p>
          <a:p>
            <a:r>
              <a:rPr lang="tr-TR" sz="1400" dirty="0">
                <a:latin typeface="Courier New" pitchFamily="49" charset="0"/>
              </a:rPr>
              <a:t>	CLK &lt;= '1';</a:t>
            </a:r>
          </a:p>
          <a:p>
            <a:r>
              <a:rPr lang="tr-TR" sz="1400" dirty="0">
                <a:latin typeface="Courier New" pitchFamily="49" charset="0"/>
              </a:rPr>
              <a:t>	</a:t>
            </a:r>
            <a:r>
              <a:rPr lang="tr-TR" sz="1400" dirty="0" err="1">
                <a:latin typeface="Courier New" pitchFamily="49" charset="0"/>
              </a:rPr>
              <a:t>wait</a:t>
            </a:r>
            <a:r>
              <a:rPr lang="tr-TR" sz="1400" dirty="0">
                <a:latin typeface="Courier New" pitchFamily="49" charset="0"/>
              </a:rPr>
              <a:t> </a:t>
            </a:r>
            <a:r>
              <a:rPr lang="tr-TR" sz="1400" dirty="0" err="1">
                <a:latin typeface="Courier New" pitchFamily="49" charset="0"/>
              </a:rPr>
              <a:t>for</a:t>
            </a:r>
            <a:r>
              <a:rPr lang="tr-TR" sz="1400" dirty="0">
                <a:latin typeface="Courier New" pitchFamily="49" charset="0"/>
              </a:rPr>
              <a:t> PERIOD/2;</a:t>
            </a:r>
          </a:p>
          <a:p>
            <a:r>
              <a:rPr lang="tr-TR" sz="1400" dirty="0" err="1">
                <a:latin typeface="Courier New" pitchFamily="49" charset="0"/>
              </a:rPr>
              <a:t>end</a:t>
            </a:r>
            <a:r>
              <a:rPr lang="tr-TR" sz="1400" dirty="0">
                <a:latin typeface="Courier New" pitchFamily="49" charset="0"/>
              </a:rPr>
              <a:t> </a:t>
            </a:r>
            <a:r>
              <a:rPr lang="tr-TR" sz="1400" dirty="0" err="1">
                <a:latin typeface="Courier New" pitchFamily="49" charset="0"/>
              </a:rPr>
              <a:t>process</a:t>
            </a:r>
            <a:r>
              <a:rPr lang="tr-TR" sz="1400" dirty="0">
                <a:latin typeface="Courier New" pitchFamily="49" charset="0"/>
              </a:rPr>
              <a:t> saat;</a:t>
            </a:r>
          </a:p>
          <a:p>
            <a:r>
              <a:rPr lang="tr-TR" sz="1400" dirty="0">
                <a:latin typeface="Courier New" pitchFamily="49" charset="0"/>
              </a:rPr>
              <a:t>END;</a:t>
            </a:r>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Grp="1" noChangeArrowheads="1"/>
          </p:cNvSpPr>
          <p:nvPr>
            <p:ph type="title"/>
          </p:nvPr>
        </p:nvSpPr>
        <p:spPr/>
        <p:txBody>
          <a:bodyPr/>
          <a:lstStyle/>
          <a:p>
            <a:endParaRPr lang="tr-TR" smtClean="0"/>
          </a:p>
        </p:txBody>
      </p:sp>
      <p:pic>
        <p:nvPicPr>
          <p:cNvPr id="89093" name="Picture 5"/>
          <p:cNvPicPr>
            <a:picLocks noChangeAspect="1" noChangeArrowheads="1"/>
          </p:cNvPicPr>
          <p:nvPr/>
        </p:nvPicPr>
        <p:blipFill>
          <a:blip r:embed="rId2" cstate="print"/>
          <a:srcRect/>
          <a:stretch>
            <a:fillRect/>
          </a:stretch>
        </p:blipFill>
        <p:spPr bwMode="auto">
          <a:xfrm>
            <a:off x="468313" y="1544638"/>
            <a:ext cx="8193087" cy="39719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tr-TR" sz="3600" smtClean="0">
                <a:latin typeface="Cambria" pitchFamily="18" charset="0"/>
              </a:rPr>
              <a:t>3 farklı devre tanımlama şekli kullanılır</a:t>
            </a:r>
          </a:p>
        </p:txBody>
      </p:sp>
      <p:sp>
        <p:nvSpPr>
          <p:cNvPr id="20482" name="Rectangle 3"/>
          <p:cNvSpPr>
            <a:spLocks noGrp="1" noChangeArrowheads="1"/>
          </p:cNvSpPr>
          <p:nvPr>
            <p:ph type="body" idx="1"/>
          </p:nvPr>
        </p:nvSpPr>
        <p:spPr/>
        <p:txBody>
          <a:bodyPr/>
          <a:lstStyle/>
          <a:p>
            <a:pPr eaLnBrk="1" hangingPunct="1">
              <a:lnSpc>
                <a:spcPct val="80000"/>
              </a:lnSpc>
            </a:pPr>
            <a:r>
              <a:rPr lang="tr-TR" sz="2400" smtClean="0">
                <a:solidFill>
                  <a:srgbClr val="FF0000"/>
                </a:solidFill>
                <a:latin typeface="Calibri" pitchFamily="34" charset="0"/>
              </a:rPr>
              <a:t>Yapısal (Structural): </a:t>
            </a:r>
            <a:r>
              <a:rPr lang="tr-TR" sz="2400" smtClean="0">
                <a:latin typeface="Calibri" pitchFamily="34" charset="0"/>
              </a:rPr>
              <a:t>Lojik fonksiyon basit kapılar ve bunların bağlantılarıyla tanımlanır. </a:t>
            </a:r>
          </a:p>
          <a:p>
            <a:pPr eaLnBrk="1" hangingPunct="1">
              <a:lnSpc>
                <a:spcPct val="80000"/>
              </a:lnSpc>
            </a:pPr>
            <a:r>
              <a:rPr lang="tr-TR" sz="2400" smtClean="0">
                <a:solidFill>
                  <a:srgbClr val="FF0000"/>
                </a:solidFill>
                <a:latin typeface="Calibri" pitchFamily="34" charset="0"/>
              </a:rPr>
              <a:t>Veri Akışı (Data Flow):</a:t>
            </a:r>
            <a:r>
              <a:rPr lang="tr-TR" sz="2400" smtClean="0">
                <a:latin typeface="Calibri" pitchFamily="34" charset="0"/>
              </a:rPr>
              <a:t>Kapılardan işaret geçişinin nasıl olacağı tanımlanır. Yapısal ve veri akışı tanımının ikisi de devrenin iç-yapısının ayrıntılarıyla ilgilidir.</a:t>
            </a:r>
          </a:p>
          <a:p>
            <a:pPr eaLnBrk="1" hangingPunct="1">
              <a:lnSpc>
                <a:spcPct val="80000"/>
              </a:lnSpc>
            </a:pPr>
            <a:r>
              <a:rPr lang="tr-TR" sz="2400" smtClean="0">
                <a:solidFill>
                  <a:srgbClr val="FF0000"/>
                </a:solidFill>
                <a:latin typeface="Calibri" pitchFamily="34" charset="0"/>
              </a:rPr>
              <a:t>Davranışsal (Behavioral): </a:t>
            </a:r>
            <a:r>
              <a:rPr lang="tr-TR" sz="2400" smtClean="0">
                <a:latin typeface="Calibri" pitchFamily="34" charset="0"/>
              </a:rPr>
              <a:t>Kapıların tipi ve bağlantılarının nasıl olduğu ya da bunlar arasında veri akışının nasıl olacağı önemli değildir. Devrenin giriş ve o andaki durumuna göre çıkışlarının ne olacağı davranışsal tanımı oluşturur. </a:t>
            </a:r>
          </a:p>
          <a:p>
            <a:pPr eaLnBrk="1" hangingPunct="1">
              <a:lnSpc>
                <a:spcPct val="80000"/>
              </a:lnSpc>
            </a:pPr>
            <a:r>
              <a:rPr lang="tr-TR" sz="2400" smtClean="0">
                <a:latin typeface="Calibri" pitchFamily="34" charset="0"/>
              </a:rPr>
              <a:t>Lojik devre çok basitse yapısal ve veri akışı tanımı, devre karmaşıksa, davranışsal tanımı, çoğu zaman da 3’ü bir arada kullanılır</a:t>
            </a:r>
            <a:r>
              <a:rPr lang="tr-TR" sz="2800" smtClean="0">
                <a:latin typeface="Calibri" pitchFamily="34"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tr-TR" b="1" smtClean="0">
                <a:latin typeface="Cambria" pitchFamily="18" charset="0"/>
              </a:rPr>
              <a:t>Alt Bloklar</a:t>
            </a:r>
          </a:p>
        </p:txBody>
      </p:sp>
      <p:sp>
        <p:nvSpPr>
          <p:cNvPr id="22530" name="Rectangle 3"/>
          <p:cNvSpPr>
            <a:spLocks noGrp="1" noChangeArrowheads="1"/>
          </p:cNvSpPr>
          <p:nvPr>
            <p:ph type="body" idx="1"/>
          </p:nvPr>
        </p:nvSpPr>
        <p:spPr/>
        <p:txBody>
          <a:bodyPr/>
          <a:lstStyle/>
          <a:p>
            <a:pPr eaLnBrk="1" hangingPunct="1"/>
            <a:r>
              <a:rPr lang="tr-TR" sz="2400" smtClean="0">
                <a:latin typeface="Calibri" pitchFamily="34" charset="0"/>
              </a:rPr>
              <a:t>Bir tasarımı daha anlaşılabilir ve değişikliklere açık hale getirebilmek için devreler alt bloklara ayrılır.</a:t>
            </a:r>
          </a:p>
          <a:p>
            <a:pPr eaLnBrk="1" hangingPunct="1"/>
            <a:r>
              <a:rPr lang="tr-TR" sz="2400" smtClean="0">
                <a:latin typeface="Calibri" pitchFamily="34" charset="0"/>
              </a:rPr>
              <a:t>Daha sonra bu bloklar bütün devreyi oluşturmak üzere uygun şekilde bağlanır.</a:t>
            </a:r>
          </a:p>
          <a:p>
            <a:pPr eaLnBrk="1" hangingPunct="1">
              <a:buFontTx/>
              <a:buNone/>
            </a:pPr>
            <a:endParaRPr lang="tr-TR" sz="2400" smtClean="0"/>
          </a:p>
          <a:p>
            <a:pPr eaLnBrk="1" hangingPunct="1">
              <a:buFontTx/>
              <a:buNone/>
            </a:pPr>
            <a:r>
              <a:rPr lang="tr-TR" sz="3600" smtClean="0"/>
              <a:t> </a:t>
            </a:r>
          </a:p>
          <a:p>
            <a:pPr eaLnBrk="1" hangingPunct="1"/>
            <a:endParaRPr lang="tr-TR" sz="3600" smtClean="0"/>
          </a:p>
          <a:p>
            <a:pPr eaLnBrk="1" hangingPunct="1"/>
            <a:endParaRPr lang="tr-TR" smtClean="0"/>
          </a:p>
        </p:txBody>
      </p:sp>
      <p:pic>
        <p:nvPicPr>
          <p:cNvPr id="22531" name="Picture 4" descr="t_17"/>
          <p:cNvPicPr>
            <a:picLocks noChangeAspect="1" noChangeArrowheads="1"/>
          </p:cNvPicPr>
          <p:nvPr/>
        </p:nvPicPr>
        <p:blipFill>
          <a:blip r:embed="rId3" cstate="print"/>
          <a:srcRect/>
          <a:stretch>
            <a:fillRect/>
          </a:stretch>
        </p:blipFill>
        <p:spPr bwMode="auto">
          <a:xfrm>
            <a:off x="323850" y="3213100"/>
            <a:ext cx="8642350" cy="2987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500063" y="142875"/>
            <a:ext cx="8229600" cy="1000125"/>
          </a:xfrm>
        </p:spPr>
        <p:txBody>
          <a:bodyPr/>
          <a:lstStyle/>
          <a:p>
            <a:pPr eaLnBrk="1" hangingPunct="1"/>
            <a:r>
              <a:rPr lang="tr-TR" b="1" smtClean="0">
                <a:latin typeface="Cambria" pitchFamily="18" charset="0"/>
              </a:rPr>
              <a:t>VHDL tasarım birimleri</a:t>
            </a:r>
            <a:r>
              <a:rPr lang="tr-TR" smtClean="0">
                <a:latin typeface="Cambria" pitchFamily="18" charset="0"/>
              </a:rPr>
              <a:t> </a:t>
            </a:r>
          </a:p>
        </p:txBody>
      </p:sp>
      <p:sp>
        <p:nvSpPr>
          <p:cNvPr id="24578" name="Rectangle 3"/>
          <p:cNvSpPr>
            <a:spLocks noGrp="1" noChangeArrowheads="1"/>
          </p:cNvSpPr>
          <p:nvPr>
            <p:ph type="body" idx="1"/>
          </p:nvPr>
        </p:nvSpPr>
        <p:spPr>
          <a:xfrm>
            <a:off x="500063" y="1071563"/>
            <a:ext cx="8229600" cy="2257425"/>
          </a:xfrm>
        </p:spPr>
        <p:txBody>
          <a:bodyPr/>
          <a:lstStyle/>
          <a:p>
            <a:pPr algn="ctr" eaLnBrk="1" hangingPunct="1">
              <a:buFontTx/>
              <a:buNone/>
            </a:pPr>
            <a:r>
              <a:rPr lang="tr-TR" b="1" smtClean="0">
                <a:latin typeface="Cambria" pitchFamily="18" charset="0"/>
              </a:rPr>
              <a:t>Entity</a:t>
            </a:r>
            <a:r>
              <a:rPr lang="tr-TR" b="1" smtClean="0"/>
              <a:t> </a:t>
            </a:r>
          </a:p>
          <a:p>
            <a:pPr eaLnBrk="1" hangingPunct="1">
              <a:buFontTx/>
              <a:buNone/>
            </a:pPr>
            <a:r>
              <a:rPr lang="tr-TR" sz="2400" smtClean="0"/>
              <a:t>	</a:t>
            </a:r>
            <a:r>
              <a:rPr lang="tr-TR" sz="2400" smtClean="0">
                <a:latin typeface="Calibri" pitchFamily="34" charset="0"/>
              </a:rPr>
              <a:t>VHDL’de her blok kendi başına bir devre olarak düşünülür ve </a:t>
            </a:r>
            <a:r>
              <a:rPr lang="tr-TR" sz="2400" b="1" smtClean="0">
                <a:latin typeface="Calibri" pitchFamily="34" charset="0"/>
              </a:rPr>
              <a:t>entity</a:t>
            </a:r>
            <a:r>
              <a:rPr lang="tr-TR" sz="2400" smtClean="0">
                <a:latin typeface="Calibri" pitchFamily="34" charset="0"/>
              </a:rPr>
              <a:t> olarak adlandırılır. </a:t>
            </a:r>
          </a:p>
          <a:p>
            <a:pPr eaLnBrk="1" hangingPunct="1">
              <a:buFontTx/>
              <a:buNone/>
            </a:pPr>
            <a:r>
              <a:rPr lang="tr-TR" sz="2400" smtClean="0">
                <a:latin typeface="Calibri" pitchFamily="34" charset="0"/>
              </a:rPr>
              <a:t>	Verilen bir lojik fonksiyon için bütün giriş ve çıkışları tanımlar. Yani lojik fonksiyonun dış dünyayla bağlantısını tanımlar. </a:t>
            </a:r>
          </a:p>
          <a:p>
            <a:pPr eaLnBrk="1" hangingPunct="1">
              <a:buFontTx/>
              <a:buNone/>
            </a:pPr>
            <a:endParaRPr lang="tr-TR" sz="2800" smtClean="0"/>
          </a:p>
        </p:txBody>
      </p:sp>
      <p:sp>
        <p:nvSpPr>
          <p:cNvPr id="24579" name="5 Metin kutusu"/>
          <p:cNvSpPr txBox="1">
            <a:spLocks noChangeArrowheads="1"/>
          </p:cNvSpPr>
          <p:nvPr/>
        </p:nvSpPr>
        <p:spPr bwMode="auto">
          <a:xfrm>
            <a:off x="500063" y="3357563"/>
            <a:ext cx="6858000" cy="1754187"/>
          </a:xfrm>
          <a:prstGeom prst="rect">
            <a:avLst/>
          </a:prstGeom>
          <a:noFill/>
          <a:ln w="9525">
            <a:noFill/>
            <a:miter lim="800000"/>
            <a:headEnd/>
            <a:tailEnd/>
          </a:ln>
        </p:spPr>
        <p:txBody>
          <a:bodyPr>
            <a:spAutoFit/>
          </a:bodyPr>
          <a:lstStyle/>
          <a:p>
            <a:r>
              <a:rPr lang="tr-TR" b="1">
                <a:latin typeface="Courier New" pitchFamily="49" charset="0"/>
                <a:cs typeface="Courier New" pitchFamily="49" charset="0"/>
              </a:rPr>
              <a:t>entity </a:t>
            </a:r>
            <a:r>
              <a:rPr lang="tr-TR">
                <a:latin typeface="Courier New" pitchFamily="49" charset="0"/>
                <a:cs typeface="Courier New" pitchFamily="49" charset="0"/>
              </a:rPr>
              <a:t>entity_adı </a:t>
            </a:r>
            <a:r>
              <a:rPr lang="tr-TR" b="1">
                <a:latin typeface="Courier New" pitchFamily="49" charset="0"/>
                <a:cs typeface="Courier New" pitchFamily="49" charset="0"/>
              </a:rPr>
              <a:t>is</a:t>
            </a:r>
          </a:p>
          <a:p>
            <a:r>
              <a:rPr lang="tr-TR" b="1">
                <a:latin typeface="Courier New" pitchFamily="49" charset="0"/>
                <a:cs typeface="Courier New" pitchFamily="49" charset="0"/>
              </a:rPr>
              <a:t>    port </a:t>
            </a:r>
            <a:r>
              <a:rPr lang="tr-TR">
                <a:latin typeface="Courier New" pitchFamily="49" charset="0"/>
                <a:cs typeface="Courier New" pitchFamily="49" charset="0"/>
              </a:rPr>
              <a:t>(port_adı : işaret_modu veri_tipi; 		   port_adı : işaret_modu veri_tipi;</a:t>
            </a:r>
          </a:p>
          <a:p>
            <a:r>
              <a:rPr lang="tr-TR">
                <a:latin typeface="Courier New" pitchFamily="49" charset="0"/>
                <a:cs typeface="Courier New" pitchFamily="49" charset="0"/>
              </a:rPr>
              <a:t>	   …);</a:t>
            </a:r>
            <a:endParaRPr lang="tr-TR" b="1">
              <a:latin typeface="Courier New" pitchFamily="49" charset="0"/>
              <a:cs typeface="Courier New" pitchFamily="49" charset="0"/>
            </a:endParaRPr>
          </a:p>
          <a:p>
            <a:r>
              <a:rPr lang="tr-TR" b="1">
                <a:latin typeface="Courier New" pitchFamily="49" charset="0"/>
                <a:cs typeface="Courier New" pitchFamily="49" charset="0"/>
              </a:rPr>
              <a:t>end </a:t>
            </a:r>
            <a:r>
              <a:rPr lang="tr-TR">
                <a:latin typeface="Courier New" pitchFamily="49" charset="0"/>
                <a:cs typeface="Courier New" pitchFamily="49" charset="0"/>
              </a:rPr>
              <a:t>entity_adı;</a:t>
            </a:r>
          </a:p>
          <a:p>
            <a:endParaRPr lang="tr-TR"/>
          </a:p>
        </p:txBody>
      </p:sp>
      <p:grpSp>
        <p:nvGrpSpPr>
          <p:cNvPr id="44" name="43 Grup"/>
          <p:cNvGrpSpPr>
            <a:grpSpLocks/>
          </p:cNvGrpSpPr>
          <p:nvPr/>
        </p:nvGrpSpPr>
        <p:grpSpPr bwMode="auto">
          <a:xfrm>
            <a:off x="1714500" y="3643313"/>
            <a:ext cx="3000375" cy="2709862"/>
            <a:chOff x="1714480" y="3643314"/>
            <a:chExt cx="3000396" cy="2710409"/>
          </a:xfrm>
        </p:grpSpPr>
        <p:sp>
          <p:nvSpPr>
            <p:cNvPr id="7" name="6 Oval"/>
            <p:cNvSpPr/>
            <p:nvPr/>
          </p:nvSpPr>
          <p:spPr>
            <a:xfrm>
              <a:off x="1928795" y="3643314"/>
              <a:ext cx="1143008" cy="35725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9" name="8 Düz Ok Bağlayıcısı"/>
            <p:cNvCxnSpPr>
              <a:stCxn id="7" idx="4"/>
              <a:endCxn id="24602" idx="0"/>
            </p:cNvCxnSpPr>
            <p:nvPr/>
          </p:nvCxnSpPr>
          <p:spPr>
            <a:xfrm rot="16200000" flipH="1">
              <a:off x="2250147" y="4250724"/>
              <a:ext cx="1214683" cy="71438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602" name="9 Metin kutusu"/>
            <p:cNvSpPr txBox="1">
              <a:spLocks noChangeArrowheads="1"/>
            </p:cNvSpPr>
            <p:nvPr/>
          </p:nvSpPr>
          <p:spPr bwMode="auto">
            <a:xfrm>
              <a:off x="1714480" y="5214950"/>
              <a:ext cx="3000396" cy="1138773"/>
            </a:xfrm>
            <a:prstGeom prst="rect">
              <a:avLst/>
            </a:prstGeom>
            <a:noFill/>
            <a:ln w="9525">
              <a:solidFill>
                <a:srgbClr val="FF0000"/>
              </a:solidFill>
              <a:miter lim="800000"/>
              <a:headEnd/>
              <a:tailEnd/>
            </a:ln>
          </p:spPr>
          <p:txBody>
            <a:bodyPr>
              <a:spAutoFit/>
            </a:bodyPr>
            <a:lstStyle/>
            <a:p>
              <a:r>
                <a:rPr lang="tr-TR">
                  <a:latin typeface="Calibri" pitchFamily="34" charset="0"/>
                </a:rPr>
                <a:t>VHDL ayrılmış sözcükler dışında, istediğiniz ismi verebilirsiniz:</a:t>
              </a:r>
            </a:p>
            <a:p>
              <a:r>
                <a:rPr lang="tr-TR" sz="1400">
                  <a:latin typeface="Courier New" pitchFamily="49" charset="0"/>
                  <a:cs typeface="Courier New" pitchFamily="49" charset="0"/>
                </a:rPr>
                <a:t>A, B, veri_giris, cikis…</a:t>
              </a:r>
            </a:p>
          </p:txBody>
        </p:sp>
      </p:grpSp>
      <p:grpSp>
        <p:nvGrpSpPr>
          <p:cNvPr id="41" name="40 Grup"/>
          <p:cNvGrpSpPr>
            <a:grpSpLocks/>
          </p:cNvGrpSpPr>
          <p:nvPr/>
        </p:nvGrpSpPr>
        <p:grpSpPr bwMode="auto">
          <a:xfrm>
            <a:off x="3357563" y="3643313"/>
            <a:ext cx="4214812" cy="2500312"/>
            <a:chOff x="3357554" y="3643314"/>
            <a:chExt cx="4214842" cy="2500331"/>
          </a:xfrm>
        </p:grpSpPr>
        <p:sp>
          <p:nvSpPr>
            <p:cNvPr id="12" name="11 Oval"/>
            <p:cNvSpPr/>
            <p:nvPr/>
          </p:nvSpPr>
          <p:spPr>
            <a:xfrm>
              <a:off x="3357554" y="3643314"/>
              <a:ext cx="171451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pSp>
          <p:nvGrpSpPr>
            <p:cNvPr id="24587" name="39 Grup"/>
            <p:cNvGrpSpPr>
              <a:grpSpLocks/>
            </p:cNvGrpSpPr>
            <p:nvPr/>
          </p:nvGrpSpPr>
          <p:grpSpPr bwMode="auto">
            <a:xfrm>
              <a:off x="4572000" y="4500571"/>
              <a:ext cx="3000396" cy="1643074"/>
              <a:chOff x="4572000" y="4500571"/>
              <a:chExt cx="3000396" cy="1643074"/>
            </a:xfrm>
          </p:grpSpPr>
          <p:sp>
            <p:nvSpPr>
              <p:cNvPr id="15" name="14 Metin kutusu"/>
              <p:cNvSpPr txBox="1"/>
              <p:nvPr/>
            </p:nvSpPr>
            <p:spPr>
              <a:xfrm>
                <a:off x="5572132" y="5000637"/>
                <a:ext cx="642943" cy="1069983"/>
              </a:xfrm>
              <a:prstGeom prst="rect">
                <a:avLst/>
              </a:prstGeom>
              <a:noFill/>
              <a:ln>
                <a:solidFill>
                  <a:schemeClr val="tx1"/>
                </a:solidFill>
              </a:ln>
            </p:spPr>
            <p:txBody>
              <a:bodyPr>
                <a:spAutoFit/>
              </a:bodyPr>
              <a:lstStyle/>
              <a:p>
                <a:pPr>
                  <a:defRPr/>
                </a:pPr>
                <a:endParaRPr lang="tr-TR" dirty="0">
                  <a:latin typeface="Calibri" pitchFamily="34" charset="0"/>
                  <a:cs typeface="+mn-cs"/>
                </a:endParaRPr>
              </a:p>
              <a:p>
                <a:pPr>
                  <a:defRPr/>
                </a:pPr>
                <a:endParaRPr lang="tr-TR" sz="1050" dirty="0">
                  <a:latin typeface="Courier New" pitchFamily="49" charset="0"/>
                  <a:cs typeface="Courier New" pitchFamily="49" charset="0"/>
                </a:endParaRPr>
              </a:p>
              <a:p>
                <a:pPr>
                  <a:defRPr/>
                </a:pPr>
                <a:r>
                  <a:rPr lang="tr-TR" sz="1050" dirty="0">
                    <a:latin typeface="Courier New" pitchFamily="49" charset="0"/>
                    <a:cs typeface="Courier New" pitchFamily="49" charset="0"/>
                  </a:rPr>
                  <a:t>Devre</a:t>
                </a:r>
              </a:p>
              <a:p>
                <a:pPr>
                  <a:defRPr/>
                </a:pPr>
                <a:endParaRPr lang="tr-TR" sz="1050" dirty="0">
                  <a:latin typeface="Courier New" pitchFamily="49" charset="0"/>
                  <a:cs typeface="Courier New" pitchFamily="49" charset="0"/>
                </a:endParaRPr>
              </a:p>
              <a:p>
                <a:pPr>
                  <a:defRPr/>
                </a:pPr>
                <a:endParaRPr lang="tr-TR" sz="1400" dirty="0">
                  <a:latin typeface="Courier New" pitchFamily="49" charset="0"/>
                  <a:cs typeface="Courier New" pitchFamily="49" charset="0"/>
                </a:endParaRPr>
              </a:p>
            </p:txBody>
          </p:sp>
          <p:cxnSp>
            <p:nvCxnSpPr>
              <p:cNvPr id="17" name="16 Düz Ok Bağlayıcısı"/>
              <p:cNvCxnSpPr/>
              <p:nvPr/>
            </p:nvCxnSpPr>
            <p:spPr>
              <a:xfrm>
                <a:off x="5143504" y="5500703"/>
                <a:ext cx="428628" cy="158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591" name="21 Dikdörtgen"/>
              <p:cNvSpPr>
                <a:spLocks noChangeArrowheads="1"/>
              </p:cNvSpPr>
              <p:nvPr/>
            </p:nvSpPr>
            <p:spPr bwMode="auto">
              <a:xfrm>
                <a:off x="4783414" y="5357826"/>
                <a:ext cx="431528" cy="338554"/>
              </a:xfrm>
              <a:prstGeom prst="rect">
                <a:avLst/>
              </a:prstGeom>
              <a:noFill/>
              <a:ln w="9525">
                <a:noFill/>
                <a:miter lim="800000"/>
                <a:headEnd/>
                <a:tailEnd/>
              </a:ln>
            </p:spPr>
            <p:txBody>
              <a:bodyPr wrap="none">
                <a:spAutoFit/>
              </a:bodyPr>
              <a:lstStyle/>
              <a:p>
                <a:r>
                  <a:rPr lang="tr-TR" sz="1600">
                    <a:latin typeface="Courier New" pitchFamily="49" charset="0"/>
                    <a:cs typeface="Courier New" pitchFamily="49" charset="0"/>
                  </a:rPr>
                  <a:t>IN</a:t>
                </a:r>
              </a:p>
            </p:txBody>
          </p:sp>
          <p:cxnSp>
            <p:nvCxnSpPr>
              <p:cNvPr id="23" name="22 Düz Ok Bağlayıcısı"/>
              <p:cNvCxnSpPr/>
              <p:nvPr/>
            </p:nvCxnSpPr>
            <p:spPr>
              <a:xfrm>
                <a:off x="6215075" y="5214951"/>
                <a:ext cx="428628" cy="158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593" name="23 Dikdörtgen"/>
              <p:cNvSpPr>
                <a:spLocks noChangeArrowheads="1"/>
              </p:cNvSpPr>
              <p:nvPr/>
            </p:nvSpPr>
            <p:spPr bwMode="auto">
              <a:xfrm>
                <a:off x="6569364" y="5000636"/>
                <a:ext cx="554960" cy="338554"/>
              </a:xfrm>
              <a:prstGeom prst="rect">
                <a:avLst/>
              </a:prstGeom>
              <a:noFill/>
              <a:ln w="9525">
                <a:noFill/>
                <a:miter lim="800000"/>
                <a:headEnd/>
                <a:tailEnd/>
              </a:ln>
            </p:spPr>
            <p:txBody>
              <a:bodyPr wrap="none">
                <a:spAutoFit/>
              </a:bodyPr>
              <a:lstStyle/>
              <a:p>
                <a:r>
                  <a:rPr lang="tr-TR" sz="1600">
                    <a:latin typeface="Courier New" pitchFamily="49" charset="0"/>
                    <a:cs typeface="Courier New" pitchFamily="49" charset="0"/>
                  </a:rPr>
                  <a:t>OUT</a:t>
                </a:r>
              </a:p>
            </p:txBody>
          </p:sp>
          <p:cxnSp>
            <p:nvCxnSpPr>
              <p:cNvPr id="25" name="24 Düz Ok Bağlayıcısı"/>
              <p:cNvCxnSpPr/>
              <p:nvPr/>
            </p:nvCxnSpPr>
            <p:spPr>
              <a:xfrm>
                <a:off x="6215075" y="5519753"/>
                <a:ext cx="428628" cy="1587"/>
              </a:xfrm>
              <a:prstGeom prst="straightConnector1">
                <a:avLst/>
              </a:prstGeom>
              <a:ln w="2222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4595" name="25 Dikdörtgen"/>
              <p:cNvSpPr>
                <a:spLocks noChangeArrowheads="1"/>
              </p:cNvSpPr>
              <p:nvPr/>
            </p:nvSpPr>
            <p:spPr bwMode="auto">
              <a:xfrm>
                <a:off x="6569364" y="5305024"/>
                <a:ext cx="801823" cy="338554"/>
              </a:xfrm>
              <a:prstGeom prst="rect">
                <a:avLst/>
              </a:prstGeom>
              <a:noFill/>
              <a:ln w="9525">
                <a:noFill/>
                <a:miter lim="800000"/>
                <a:headEnd/>
                <a:tailEnd/>
              </a:ln>
            </p:spPr>
            <p:txBody>
              <a:bodyPr wrap="none">
                <a:spAutoFit/>
              </a:bodyPr>
              <a:lstStyle/>
              <a:p>
                <a:r>
                  <a:rPr lang="tr-TR" sz="1600">
                    <a:latin typeface="Courier New" pitchFamily="49" charset="0"/>
                    <a:cs typeface="Courier New" pitchFamily="49" charset="0"/>
                  </a:rPr>
                  <a:t>INOUT</a:t>
                </a:r>
              </a:p>
            </p:txBody>
          </p:sp>
          <p:cxnSp>
            <p:nvCxnSpPr>
              <p:cNvPr id="27" name="26 Düz Ok Bağlayıcısı"/>
              <p:cNvCxnSpPr/>
              <p:nvPr/>
            </p:nvCxnSpPr>
            <p:spPr>
              <a:xfrm>
                <a:off x="6215075" y="5805506"/>
                <a:ext cx="428628" cy="158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597" name="27 Dikdörtgen"/>
              <p:cNvSpPr>
                <a:spLocks noChangeArrowheads="1"/>
              </p:cNvSpPr>
              <p:nvPr/>
            </p:nvSpPr>
            <p:spPr bwMode="auto">
              <a:xfrm>
                <a:off x="6569364" y="5590776"/>
                <a:ext cx="925253" cy="338554"/>
              </a:xfrm>
              <a:prstGeom prst="rect">
                <a:avLst/>
              </a:prstGeom>
              <a:noFill/>
              <a:ln w="9525">
                <a:noFill/>
                <a:miter lim="800000"/>
                <a:headEnd/>
                <a:tailEnd/>
              </a:ln>
            </p:spPr>
            <p:txBody>
              <a:bodyPr wrap="none">
                <a:spAutoFit/>
              </a:bodyPr>
              <a:lstStyle/>
              <a:p>
                <a:r>
                  <a:rPr lang="tr-TR" sz="1600">
                    <a:latin typeface="Courier New" pitchFamily="49" charset="0"/>
                    <a:cs typeface="Courier New" pitchFamily="49" charset="0"/>
                  </a:rPr>
                  <a:t>BUFFER</a:t>
                </a:r>
              </a:p>
            </p:txBody>
          </p:sp>
          <p:cxnSp>
            <p:nvCxnSpPr>
              <p:cNvPr id="30" name="29 Dirsek Bağlayıcısı"/>
              <p:cNvCxnSpPr/>
              <p:nvPr/>
            </p:nvCxnSpPr>
            <p:spPr>
              <a:xfrm rot="10800000" flipV="1">
                <a:off x="6143636" y="5786455"/>
                <a:ext cx="285752" cy="214314"/>
              </a:xfrm>
              <a:prstGeom prst="bentConnector3">
                <a:avLst>
                  <a:gd name="adj1" fmla="val -3832"/>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599" name="31 Metin kutusu"/>
              <p:cNvSpPr txBox="1">
                <a:spLocks noChangeArrowheads="1"/>
              </p:cNvSpPr>
              <p:nvPr/>
            </p:nvSpPr>
            <p:spPr bwMode="auto">
              <a:xfrm>
                <a:off x="4572000" y="4500571"/>
                <a:ext cx="3000396" cy="1643074"/>
              </a:xfrm>
              <a:prstGeom prst="rect">
                <a:avLst/>
              </a:prstGeom>
              <a:noFill/>
              <a:ln w="9525">
                <a:solidFill>
                  <a:srgbClr val="FF0000"/>
                </a:solidFill>
                <a:miter lim="800000"/>
                <a:headEnd/>
                <a:tailEnd/>
              </a:ln>
            </p:spPr>
            <p:txBody>
              <a:bodyPr/>
              <a:lstStyle/>
              <a:p>
                <a:r>
                  <a:rPr lang="tr-TR">
                    <a:latin typeface="Calibri" pitchFamily="34" charset="0"/>
                  </a:rPr>
                  <a:t>İşaretin yönünü belirtir:</a:t>
                </a:r>
              </a:p>
              <a:p>
                <a:endParaRPr lang="tr-TR">
                  <a:latin typeface="Calibri" pitchFamily="34" charset="0"/>
                </a:endParaRPr>
              </a:p>
              <a:p>
                <a:endParaRPr lang="tr-TR">
                  <a:latin typeface="Calibri" pitchFamily="34" charset="0"/>
                </a:endParaRPr>
              </a:p>
              <a:p>
                <a:endParaRPr lang="tr-TR">
                  <a:latin typeface="Calibri" pitchFamily="34" charset="0"/>
                </a:endParaRPr>
              </a:p>
              <a:p>
                <a:endParaRPr lang="tr-TR">
                  <a:latin typeface="Calibri" pitchFamily="34" charset="0"/>
                </a:endParaRPr>
              </a:p>
              <a:p>
                <a:endParaRPr lang="tr-TR">
                  <a:latin typeface="Calibri" pitchFamily="34" charset="0"/>
                </a:endParaRPr>
              </a:p>
            </p:txBody>
          </p:sp>
        </p:grpSp>
        <p:cxnSp>
          <p:nvCxnSpPr>
            <p:cNvPr id="34" name="33 Düz Ok Bağlayıcısı"/>
            <p:cNvCxnSpPr>
              <a:stCxn id="12" idx="4"/>
            </p:cNvCxnSpPr>
            <p:nvPr/>
          </p:nvCxnSpPr>
          <p:spPr>
            <a:xfrm rot="16200000" flipH="1">
              <a:off x="4500561" y="3714753"/>
              <a:ext cx="500067" cy="107157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45" name="44 Grup"/>
          <p:cNvGrpSpPr>
            <a:grpSpLocks/>
          </p:cNvGrpSpPr>
          <p:nvPr/>
        </p:nvGrpSpPr>
        <p:grpSpPr bwMode="auto">
          <a:xfrm>
            <a:off x="3429000" y="3643313"/>
            <a:ext cx="5572125" cy="3071812"/>
            <a:chOff x="3428992" y="3643313"/>
            <a:chExt cx="5572132" cy="3071835"/>
          </a:xfrm>
        </p:grpSpPr>
        <p:sp>
          <p:nvSpPr>
            <p:cNvPr id="46" name="45 Oval"/>
            <p:cNvSpPr/>
            <p:nvPr/>
          </p:nvSpPr>
          <p:spPr>
            <a:xfrm>
              <a:off x="5000619" y="3643313"/>
              <a:ext cx="1357315"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47" name="46 Düz Ok Bağlayıcısı"/>
            <p:cNvCxnSpPr>
              <a:stCxn id="46" idx="4"/>
            </p:cNvCxnSpPr>
            <p:nvPr/>
          </p:nvCxnSpPr>
          <p:spPr>
            <a:xfrm rot="16200000" flipH="1">
              <a:off x="6054719" y="3625854"/>
              <a:ext cx="500067" cy="1249365"/>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585" name="47 Metin kutusu"/>
            <p:cNvSpPr txBox="1">
              <a:spLocks noChangeArrowheads="1"/>
            </p:cNvSpPr>
            <p:nvPr/>
          </p:nvSpPr>
          <p:spPr bwMode="auto">
            <a:xfrm>
              <a:off x="3428992" y="4500570"/>
              <a:ext cx="5572132" cy="2214578"/>
            </a:xfrm>
            <a:prstGeom prst="rect">
              <a:avLst/>
            </a:prstGeom>
            <a:noFill/>
            <a:ln w="9525">
              <a:solidFill>
                <a:srgbClr val="FF0000"/>
              </a:solidFill>
              <a:miter lim="800000"/>
              <a:headEnd/>
              <a:tailEnd/>
            </a:ln>
          </p:spPr>
          <p:txBody>
            <a:bodyPr/>
            <a:lstStyle/>
            <a:p>
              <a:r>
                <a:rPr lang="tr-TR" sz="1600">
                  <a:latin typeface="Courier New" pitchFamily="49" charset="0"/>
                  <a:cs typeface="Courier New" pitchFamily="49" charset="0"/>
                </a:rPr>
                <a:t>BIT, BIT_VECTOR: </a:t>
              </a:r>
              <a:r>
                <a:rPr lang="tr-TR">
                  <a:latin typeface="Calibri" pitchFamily="34" charset="0"/>
                </a:rPr>
                <a:t>2 seviyeli lojik (‘0’ ve ‘1’)</a:t>
              </a:r>
            </a:p>
            <a:p>
              <a:r>
                <a:rPr lang="tr-TR" sz="1600">
                  <a:latin typeface="Courier New" pitchFamily="49" charset="0"/>
                  <a:cs typeface="Courier New" pitchFamily="49" charset="0"/>
                </a:rPr>
                <a:t>BOOLEAN:</a:t>
              </a:r>
              <a:r>
                <a:rPr lang="tr-TR">
                  <a:latin typeface="Calibri" pitchFamily="34" charset="0"/>
                </a:rPr>
                <a:t> Doğru ve yanlış</a:t>
              </a:r>
            </a:p>
            <a:p>
              <a:r>
                <a:rPr lang="tr-TR" sz="1600">
                  <a:latin typeface="Courier New" pitchFamily="49" charset="0"/>
                  <a:cs typeface="Courier New" pitchFamily="49" charset="0"/>
                </a:rPr>
                <a:t>INTEGER:</a:t>
              </a:r>
              <a:r>
                <a:rPr lang="tr-TR">
                  <a:latin typeface="Calibri" pitchFamily="34" charset="0"/>
                </a:rPr>
                <a:t> Pozitif ya da negatif tamsayılar</a:t>
              </a:r>
            </a:p>
            <a:p>
              <a:r>
                <a:rPr lang="tr-TR" sz="1600">
                  <a:latin typeface="Courier New" pitchFamily="49" charset="0"/>
                  <a:cs typeface="Courier New" pitchFamily="49" charset="0"/>
                </a:rPr>
                <a:t>NATURAL:</a:t>
              </a:r>
              <a:r>
                <a:rPr lang="tr-TR">
                  <a:latin typeface="Calibri" pitchFamily="34" charset="0"/>
                </a:rPr>
                <a:t> doğal sayılar</a:t>
              </a:r>
            </a:p>
            <a:p>
              <a:r>
                <a:rPr lang="tr-TR" sz="1600">
                  <a:latin typeface="Courier New" pitchFamily="49" charset="0"/>
                  <a:cs typeface="Courier New" pitchFamily="49" charset="0"/>
                </a:rPr>
                <a:t>REAL:</a:t>
              </a:r>
              <a:r>
                <a:rPr lang="tr-TR">
                  <a:latin typeface="Calibri" pitchFamily="34" charset="0"/>
                </a:rPr>
                <a:t> Sentezlenebilir değildir.</a:t>
              </a:r>
            </a:p>
            <a:p>
              <a:r>
                <a:rPr lang="tr-TR" sz="1600">
                  <a:latin typeface="Courier New" pitchFamily="49" charset="0"/>
                  <a:cs typeface="Courier New" pitchFamily="49" charset="0"/>
                </a:rPr>
                <a:t>STD_LOGİC, STD_LOGIC_VECTOR: </a:t>
              </a:r>
              <a:r>
                <a:rPr lang="tr-TR">
                  <a:latin typeface="Calibri" pitchFamily="34" charset="0"/>
                </a:rPr>
                <a:t>IEEE 1164 standardı ile tanımlı 8 değerli lojik sistem, sadece ‘0’, ’1’ ve ‘Z’ değerleri sentezlenebilirdir.</a:t>
              </a:r>
            </a:p>
            <a:p>
              <a:endParaRPr lang="tr-TR">
                <a:latin typeface="Calibri" pitchFamily="34" charset="0"/>
              </a:endParaRPr>
            </a:p>
            <a:p>
              <a:endParaRPr lang="tr-TR">
                <a:latin typeface="Calibri" pitchFamily="34" charset="0"/>
              </a:endParaRPr>
            </a:p>
            <a:p>
              <a:endParaRPr lang="tr-TR">
                <a:latin typeface="Calibri" pitchFamily="34" charset="0"/>
              </a:endParaRPr>
            </a:p>
            <a:p>
              <a:endParaRPr lang="tr-TR">
                <a:latin typeface="Calibri" pitchFamily="34" charset="0"/>
              </a:endParaRPr>
            </a:p>
            <a:p>
              <a:endParaRPr lang="tr-TR">
                <a:latin typeface="Calibri" pitchFamily="34" charset="0"/>
              </a:endParaRPr>
            </a:p>
            <a:p>
              <a:endParaRPr lang="tr-TR">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ox(in)">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44"/>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ox(in)">
                                      <p:cBhvr>
                                        <p:cTn id="16" dur="500"/>
                                        <p:tgtEl>
                                          <p:spTgt spid="4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4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45"/>
                                        </p:tgtEl>
                                        <p:attrNameLst>
                                          <p:attrName>style.visibility</p:attrName>
                                        </p:attrNameLst>
                                      </p:cBhvr>
                                      <p:to>
                                        <p:strVal val="visible"/>
                                      </p:to>
                                    </p:set>
                                    <p:animEffect transition="in" filter="box(in)">
                                      <p:cBhvr>
                                        <p:cTn id="25"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tr-TR" smtClean="0">
                <a:latin typeface="Cambria" pitchFamily="18" charset="0"/>
              </a:rPr>
              <a:t>Entity Örneği</a:t>
            </a:r>
          </a:p>
        </p:txBody>
      </p:sp>
      <p:sp>
        <p:nvSpPr>
          <p:cNvPr id="26626" name="Rectangle 3"/>
          <p:cNvSpPr>
            <a:spLocks noGrp="1" noChangeArrowheads="1"/>
          </p:cNvSpPr>
          <p:nvPr>
            <p:ph type="body" idx="1"/>
          </p:nvPr>
        </p:nvSpPr>
        <p:spPr>
          <a:xfrm>
            <a:off x="428625" y="1285875"/>
            <a:ext cx="8229600" cy="2900363"/>
          </a:xfrm>
        </p:spPr>
        <p:txBody>
          <a:bodyPr/>
          <a:lstStyle/>
          <a:p>
            <a:pPr eaLnBrk="1" hangingPunct="1">
              <a:lnSpc>
                <a:spcPct val="90000"/>
              </a:lnSpc>
              <a:buFontTx/>
              <a:buNone/>
            </a:pPr>
            <a:r>
              <a:rPr lang="tr-TR" sz="2400" b="1" smtClean="0">
                <a:solidFill>
                  <a:srgbClr val="0070C0"/>
                </a:solidFill>
                <a:latin typeface="Courier New" pitchFamily="49" charset="0"/>
                <a:cs typeface="Courier New" pitchFamily="49" charset="0"/>
              </a:rPr>
              <a:t>entity</a:t>
            </a:r>
            <a:r>
              <a:rPr lang="tr-TR" sz="2400" b="1" smtClean="0">
                <a:latin typeface="Courier New" pitchFamily="49" charset="0"/>
                <a:cs typeface="Courier New" pitchFamily="49" charset="0"/>
              </a:rPr>
              <a:t> </a:t>
            </a:r>
            <a:r>
              <a:rPr lang="tr-TR" sz="2400" smtClean="0">
                <a:latin typeface="Courier New" pitchFamily="49" charset="0"/>
                <a:cs typeface="Courier New" pitchFamily="49" charset="0"/>
              </a:rPr>
              <a:t>Ornek</a:t>
            </a:r>
            <a:r>
              <a:rPr lang="tr-TR" sz="2400" b="1" smtClean="0">
                <a:latin typeface="Courier New" pitchFamily="49" charset="0"/>
                <a:cs typeface="Courier New" pitchFamily="49" charset="0"/>
              </a:rPr>
              <a:t> </a:t>
            </a:r>
            <a:r>
              <a:rPr lang="tr-TR" sz="2400" b="1" smtClean="0">
                <a:solidFill>
                  <a:srgbClr val="0070C0"/>
                </a:solidFill>
                <a:latin typeface="Courier New" pitchFamily="49" charset="0"/>
                <a:cs typeface="Courier New" pitchFamily="49" charset="0"/>
              </a:rPr>
              <a:t>is</a:t>
            </a:r>
          </a:p>
          <a:p>
            <a:pPr eaLnBrk="1" hangingPunct="1">
              <a:lnSpc>
                <a:spcPct val="90000"/>
              </a:lnSpc>
              <a:buFontTx/>
              <a:buNone/>
            </a:pPr>
            <a:r>
              <a:rPr lang="tr-TR" sz="2400" b="1" smtClean="0">
                <a:latin typeface="Courier New" pitchFamily="49" charset="0"/>
                <a:cs typeface="Courier New" pitchFamily="49" charset="0"/>
              </a:rPr>
              <a:t>     </a:t>
            </a:r>
            <a:r>
              <a:rPr lang="tr-TR" sz="2400" b="1" smtClean="0">
                <a:solidFill>
                  <a:srgbClr val="0070C0"/>
                </a:solidFill>
                <a:latin typeface="Courier New" pitchFamily="49" charset="0"/>
                <a:cs typeface="Courier New" pitchFamily="49" charset="0"/>
              </a:rPr>
              <a:t>port</a:t>
            </a:r>
            <a:r>
              <a:rPr lang="tr-TR" sz="2400" b="1" smtClean="0">
                <a:latin typeface="Courier New" pitchFamily="49" charset="0"/>
                <a:cs typeface="Courier New" pitchFamily="49" charset="0"/>
              </a:rPr>
              <a:t> (</a:t>
            </a:r>
            <a:r>
              <a:rPr lang="tr-TR" sz="2400" smtClean="0">
                <a:latin typeface="Courier New" pitchFamily="49" charset="0"/>
                <a:cs typeface="Courier New" pitchFamily="49" charset="0"/>
              </a:rPr>
              <a:t>A,B:</a:t>
            </a:r>
            <a:r>
              <a:rPr lang="tr-TR" sz="2400" b="1" smtClean="0">
                <a:latin typeface="Courier New" pitchFamily="49" charset="0"/>
                <a:cs typeface="Courier New" pitchFamily="49" charset="0"/>
              </a:rPr>
              <a:t> </a:t>
            </a:r>
            <a:r>
              <a:rPr lang="tr-TR" sz="2400" b="1" smtClean="0">
                <a:solidFill>
                  <a:srgbClr val="0070C0"/>
                </a:solidFill>
                <a:latin typeface="Courier New" pitchFamily="49" charset="0"/>
                <a:cs typeface="Courier New" pitchFamily="49" charset="0"/>
              </a:rPr>
              <a:t>in</a:t>
            </a:r>
            <a:r>
              <a:rPr lang="tr-TR" sz="2400" b="1" smtClean="0">
                <a:latin typeface="Courier New" pitchFamily="49" charset="0"/>
                <a:cs typeface="Courier New" pitchFamily="49" charset="0"/>
              </a:rPr>
              <a:t> </a:t>
            </a:r>
            <a:r>
              <a:rPr lang="tr-TR" sz="2400" b="1" smtClean="0">
                <a:solidFill>
                  <a:srgbClr val="0070C0"/>
                </a:solidFill>
                <a:latin typeface="Courier New" pitchFamily="49" charset="0"/>
                <a:cs typeface="Courier New" pitchFamily="49" charset="0"/>
              </a:rPr>
              <a:t>bit</a:t>
            </a:r>
            <a:r>
              <a:rPr lang="tr-TR" sz="2400" b="1" smtClean="0">
                <a:latin typeface="Courier New" pitchFamily="49" charset="0"/>
                <a:cs typeface="Courier New" pitchFamily="49" charset="0"/>
              </a:rPr>
              <a:t>; </a:t>
            </a:r>
          </a:p>
          <a:p>
            <a:pPr eaLnBrk="1" hangingPunct="1">
              <a:lnSpc>
                <a:spcPct val="90000"/>
              </a:lnSpc>
              <a:buFontTx/>
              <a:buNone/>
            </a:pPr>
            <a:r>
              <a:rPr lang="tr-TR" sz="2400" smtClean="0">
                <a:latin typeface="Courier New" pitchFamily="49" charset="0"/>
                <a:cs typeface="Courier New" pitchFamily="49" charset="0"/>
              </a:rPr>
              <a:t>			   C:</a:t>
            </a:r>
            <a:r>
              <a:rPr lang="tr-TR" sz="2400" b="1" smtClean="0">
                <a:latin typeface="Courier New" pitchFamily="49" charset="0"/>
                <a:cs typeface="Courier New" pitchFamily="49" charset="0"/>
              </a:rPr>
              <a:t> </a:t>
            </a:r>
            <a:r>
              <a:rPr lang="tr-TR" sz="2400" b="1" smtClean="0">
                <a:solidFill>
                  <a:srgbClr val="0070C0"/>
                </a:solidFill>
                <a:latin typeface="Courier New" pitchFamily="49" charset="0"/>
                <a:cs typeface="Courier New" pitchFamily="49" charset="0"/>
              </a:rPr>
              <a:t>in</a:t>
            </a:r>
            <a:r>
              <a:rPr lang="tr-TR" sz="2400" b="1" smtClean="0">
                <a:latin typeface="Courier New" pitchFamily="49" charset="0"/>
                <a:cs typeface="Courier New" pitchFamily="49" charset="0"/>
              </a:rPr>
              <a:t> </a:t>
            </a:r>
            <a:r>
              <a:rPr lang="tr-TR" sz="2400" b="1" smtClean="0">
                <a:solidFill>
                  <a:srgbClr val="0070C0"/>
                </a:solidFill>
                <a:latin typeface="Courier New" pitchFamily="49" charset="0"/>
                <a:cs typeface="Courier New" pitchFamily="49" charset="0"/>
              </a:rPr>
              <a:t>bit_vector</a:t>
            </a:r>
            <a:r>
              <a:rPr lang="tr-TR" sz="2400" b="1" smtClean="0">
                <a:latin typeface="Courier New" pitchFamily="49" charset="0"/>
                <a:cs typeface="Courier New" pitchFamily="49" charset="0"/>
              </a:rPr>
              <a:t> (0 to 7);</a:t>
            </a:r>
          </a:p>
          <a:p>
            <a:pPr eaLnBrk="1" hangingPunct="1">
              <a:lnSpc>
                <a:spcPct val="90000"/>
              </a:lnSpc>
              <a:buFontTx/>
              <a:buNone/>
            </a:pPr>
            <a:r>
              <a:rPr lang="tr-TR" sz="2400" b="1" smtClean="0">
                <a:latin typeface="Courier New" pitchFamily="49" charset="0"/>
                <a:cs typeface="Courier New" pitchFamily="49" charset="0"/>
              </a:rPr>
              <a:t>		        </a:t>
            </a:r>
            <a:r>
              <a:rPr lang="tr-TR" sz="2400" smtClean="0">
                <a:latin typeface="Courier New" pitchFamily="49" charset="0"/>
                <a:cs typeface="Courier New" pitchFamily="49" charset="0"/>
              </a:rPr>
              <a:t>Z:</a:t>
            </a:r>
            <a:r>
              <a:rPr lang="tr-TR" sz="2400" b="1" smtClean="0">
                <a:latin typeface="Courier New" pitchFamily="49" charset="0"/>
                <a:cs typeface="Courier New" pitchFamily="49" charset="0"/>
              </a:rPr>
              <a:t> </a:t>
            </a:r>
            <a:r>
              <a:rPr lang="tr-TR" sz="2400" b="1" smtClean="0">
                <a:solidFill>
                  <a:srgbClr val="0070C0"/>
                </a:solidFill>
                <a:latin typeface="Courier New" pitchFamily="49" charset="0"/>
                <a:cs typeface="Courier New" pitchFamily="49" charset="0"/>
              </a:rPr>
              <a:t>out</a:t>
            </a:r>
            <a:r>
              <a:rPr lang="tr-TR" sz="2400" b="1" smtClean="0">
                <a:latin typeface="Courier New" pitchFamily="49" charset="0"/>
                <a:cs typeface="Courier New" pitchFamily="49" charset="0"/>
              </a:rPr>
              <a:t> naturel </a:t>
            </a:r>
            <a:r>
              <a:rPr lang="tr-TR" sz="2400" b="1" smtClean="0">
                <a:solidFill>
                  <a:srgbClr val="0070C0"/>
                </a:solidFill>
                <a:latin typeface="Courier New" pitchFamily="49" charset="0"/>
                <a:cs typeface="Courier New" pitchFamily="49" charset="0"/>
              </a:rPr>
              <a:t>range</a:t>
            </a:r>
            <a:r>
              <a:rPr lang="tr-TR" sz="2400" b="1" smtClean="0">
                <a:latin typeface="Courier New" pitchFamily="49" charset="0"/>
                <a:cs typeface="Courier New" pitchFamily="49" charset="0"/>
              </a:rPr>
              <a:t> 0 </a:t>
            </a:r>
            <a:r>
              <a:rPr lang="tr-TR" sz="2400" b="1" smtClean="0">
                <a:solidFill>
                  <a:srgbClr val="0070C0"/>
                </a:solidFill>
                <a:latin typeface="Courier New" pitchFamily="49" charset="0"/>
                <a:cs typeface="Courier New" pitchFamily="49" charset="0"/>
              </a:rPr>
              <a:t>to</a:t>
            </a:r>
            <a:r>
              <a:rPr lang="tr-TR" sz="2400" b="1" smtClean="0">
                <a:latin typeface="Courier New" pitchFamily="49" charset="0"/>
                <a:cs typeface="Courier New" pitchFamily="49" charset="0"/>
              </a:rPr>
              <a:t> 31;</a:t>
            </a:r>
          </a:p>
          <a:p>
            <a:pPr eaLnBrk="1" hangingPunct="1">
              <a:lnSpc>
                <a:spcPct val="90000"/>
              </a:lnSpc>
              <a:buFontTx/>
              <a:buNone/>
            </a:pPr>
            <a:r>
              <a:rPr lang="tr-TR" sz="2400" b="1" smtClean="0">
                <a:latin typeface="Courier New" pitchFamily="49" charset="0"/>
                <a:cs typeface="Courier New" pitchFamily="49" charset="0"/>
              </a:rPr>
              <a:t>		 	   </a:t>
            </a:r>
            <a:r>
              <a:rPr lang="tr-TR" sz="2400" smtClean="0">
                <a:latin typeface="Courier New" pitchFamily="49" charset="0"/>
                <a:cs typeface="Courier New" pitchFamily="49" charset="0"/>
              </a:rPr>
              <a:t>T:</a:t>
            </a:r>
            <a:r>
              <a:rPr lang="tr-TR" sz="2400" b="1" smtClean="0">
                <a:latin typeface="Courier New" pitchFamily="49" charset="0"/>
                <a:cs typeface="Courier New" pitchFamily="49" charset="0"/>
              </a:rPr>
              <a:t> </a:t>
            </a:r>
            <a:r>
              <a:rPr lang="tr-TR" sz="2400" b="1" smtClean="0">
                <a:solidFill>
                  <a:srgbClr val="0070C0"/>
                </a:solidFill>
                <a:latin typeface="Courier New" pitchFamily="49" charset="0"/>
                <a:cs typeface="Courier New" pitchFamily="49" charset="0"/>
              </a:rPr>
              <a:t>out</a:t>
            </a:r>
            <a:r>
              <a:rPr lang="tr-TR" sz="2400" b="1" smtClean="0">
                <a:latin typeface="Courier New" pitchFamily="49" charset="0"/>
                <a:cs typeface="Courier New" pitchFamily="49" charset="0"/>
              </a:rPr>
              <a:t> </a:t>
            </a:r>
            <a:r>
              <a:rPr lang="tr-TR" sz="2400" b="1" smtClean="0">
                <a:solidFill>
                  <a:srgbClr val="0070C0"/>
                </a:solidFill>
                <a:latin typeface="Courier New" pitchFamily="49" charset="0"/>
                <a:cs typeface="Courier New" pitchFamily="49" charset="0"/>
              </a:rPr>
              <a:t>bit_vector</a:t>
            </a:r>
            <a:r>
              <a:rPr lang="tr-TR" sz="2400" b="1" smtClean="0">
                <a:latin typeface="Courier New" pitchFamily="49" charset="0"/>
                <a:cs typeface="Courier New" pitchFamily="49" charset="0"/>
              </a:rPr>
              <a:t> (3 downto 0) );</a:t>
            </a:r>
          </a:p>
          <a:p>
            <a:pPr eaLnBrk="1" hangingPunct="1">
              <a:lnSpc>
                <a:spcPct val="90000"/>
              </a:lnSpc>
              <a:buFontTx/>
              <a:buNone/>
            </a:pPr>
            <a:r>
              <a:rPr lang="tr-TR" sz="2400" b="1" smtClean="0">
                <a:solidFill>
                  <a:srgbClr val="0070C0"/>
                </a:solidFill>
                <a:latin typeface="Courier New" pitchFamily="49" charset="0"/>
                <a:cs typeface="Courier New" pitchFamily="49" charset="0"/>
              </a:rPr>
              <a:t>end</a:t>
            </a:r>
            <a:r>
              <a:rPr lang="tr-TR" sz="2400" b="1" smtClean="0">
                <a:latin typeface="Courier New" pitchFamily="49" charset="0"/>
                <a:cs typeface="Courier New" pitchFamily="49" charset="0"/>
              </a:rPr>
              <a:t> </a:t>
            </a:r>
            <a:r>
              <a:rPr lang="tr-TR" sz="2400" smtClean="0">
                <a:latin typeface="Courier New" pitchFamily="49" charset="0"/>
                <a:cs typeface="Courier New" pitchFamily="49" charset="0"/>
              </a:rPr>
              <a:t>Ornek</a:t>
            </a:r>
            <a:r>
              <a:rPr lang="tr-TR" sz="2400" b="1" smtClean="0">
                <a:latin typeface="Courier New" pitchFamily="49" charset="0"/>
                <a:cs typeface="Courier New" pitchFamily="49" charset="0"/>
              </a:rPr>
              <a:t>;    </a:t>
            </a:r>
            <a:r>
              <a:rPr lang="tr-TR" sz="2400" b="1" smtClean="0">
                <a:solidFill>
                  <a:srgbClr val="00B050"/>
                </a:solidFill>
                <a:latin typeface="Courier New" pitchFamily="49" charset="0"/>
                <a:cs typeface="Courier New" pitchFamily="49" charset="0"/>
              </a:rPr>
              <a:t>-- entity sonu</a:t>
            </a:r>
          </a:p>
          <a:p>
            <a:pPr eaLnBrk="1" hangingPunct="1">
              <a:lnSpc>
                <a:spcPct val="90000"/>
              </a:lnSpc>
              <a:buFontTx/>
              <a:buNone/>
            </a:pPr>
            <a:endParaRPr lang="tr-TR" sz="2400" smtClean="0"/>
          </a:p>
          <a:p>
            <a:pPr eaLnBrk="1" hangingPunct="1">
              <a:lnSpc>
                <a:spcPct val="90000"/>
              </a:lnSpc>
              <a:buFontTx/>
              <a:buNone/>
            </a:pPr>
            <a:endParaRPr lang="tr-TR" sz="2400" smtClean="0"/>
          </a:p>
        </p:txBody>
      </p:sp>
      <p:grpSp>
        <p:nvGrpSpPr>
          <p:cNvPr id="32" name="31 Grup"/>
          <p:cNvGrpSpPr>
            <a:grpSpLocks/>
          </p:cNvGrpSpPr>
          <p:nvPr/>
        </p:nvGrpSpPr>
        <p:grpSpPr bwMode="auto">
          <a:xfrm>
            <a:off x="1071563" y="142875"/>
            <a:ext cx="8072437" cy="3857625"/>
            <a:chOff x="1071538" y="142852"/>
            <a:chExt cx="8072462" cy="3857652"/>
          </a:xfrm>
        </p:grpSpPr>
        <p:sp>
          <p:nvSpPr>
            <p:cNvPr id="7" name="6 Oval"/>
            <p:cNvSpPr/>
            <p:nvPr/>
          </p:nvSpPr>
          <p:spPr>
            <a:xfrm>
              <a:off x="4571986" y="1714488"/>
              <a:ext cx="142875"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7 Oval"/>
            <p:cNvSpPr/>
            <p:nvPr/>
          </p:nvSpPr>
          <p:spPr>
            <a:xfrm>
              <a:off x="7500933" y="2143116"/>
              <a:ext cx="142875"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8 Oval"/>
            <p:cNvSpPr/>
            <p:nvPr/>
          </p:nvSpPr>
          <p:spPr>
            <a:xfrm>
              <a:off x="8000996" y="2571744"/>
              <a:ext cx="142875"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10 Oval"/>
            <p:cNvSpPr/>
            <p:nvPr/>
          </p:nvSpPr>
          <p:spPr>
            <a:xfrm>
              <a:off x="1071538" y="3286124"/>
              <a:ext cx="142875"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11 Oval"/>
            <p:cNvSpPr/>
            <p:nvPr/>
          </p:nvSpPr>
          <p:spPr>
            <a:xfrm>
              <a:off x="2214542" y="3714752"/>
              <a:ext cx="142875"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12 Oval"/>
            <p:cNvSpPr/>
            <p:nvPr/>
          </p:nvSpPr>
          <p:spPr>
            <a:xfrm>
              <a:off x="2928919" y="3571876"/>
              <a:ext cx="571502"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15" name="14 Düz Ok Bağlayıcısı"/>
            <p:cNvCxnSpPr>
              <a:stCxn id="7" idx="7"/>
            </p:cNvCxnSpPr>
            <p:nvPr/>
          </p:nvCxnSpPr>
          <p:spPr>
            <a:xfrm rot="5400000" flipH="1" flipV="1">
              <a:off x="5576876" y="188895"/>
              <a:ext cx="684217" cy="244952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642" name="15 Metin kutusu"/>
            <p:cNvSpPr txBox="1">
              <a:spLocks noChangeArrowheads="1"/>
            </p:cNvSpPr>
            <p:nvPr/>
          </p:nvSpPr>
          <p:spPr bwMode="auto">
            <a:xfrm>
              <a:off x="6357950" y="142852"/>
              <a:ext cx="2786050" cy="923330"/>
            </a:xfrm>
            <a:prstGeom prst="rect">
              <a:avLst/>
            </a:prstGeom>
            <a:noFill/>
            <a:ln w="9525">
              <a:solidFill>
                <a:srgbClr val="FF0000"/>
              </a:solidFill>
              <a:miter lim="800000"/>
              <a:headEnd/>
              <a:tailEnd/>
            </a:ln>
          </p:spPr>
          <p:txBody>
            <a:bodyPr>
              <a:spAutoFit/>
            </a:bodyPr>
            <a:lstStyle/>
            <a:p>
              <a:r>
                <a:rPr lang="tr-TR">
                  <a:latin typeface="Calibri" pitchFamily="34" charset="0"/>
                </a:rPr>
                <a:t>Her komutu ; ile bitiriyoruz, comment eklemek için – kullanıyoruz. </a:t>
              </a:r>
            </a:p>
          </p:txBody>
        </p:sp>
        <p:cxnSp>
          <p:nvCxnSpPr>
            <p:cNvPr id="19" name="18 Düz Ok Bağlayıcısı"/>
            <p:cNvCxnSpPr>
              <a:stCxn id="8" idx="0"/>
            </p:cNvCxnSpPr>
            <p:nvPr/>
          </p:nvCxnSpPr>
          <p:spPr>
            <a:xfrm rot="16200000" flipV="1">
              <a:off x="6929429" y="1500174"/>
              <a:ext cx="1143008" cy="142875"/>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19 Düz Ok Bağlayıcısı"/>
            <p:cNvCxnSpPr>
              <a:stCxn id="9" idx="0"/>
              <a:endCxn id="26642" idx="2"/>
            </p:cNvCxnSpPr>
            <p:nvPr/>
          </p:nvCxnSpPr>
          <p:spPr>
            <a:xfrm rot="16200000" flipV="1">
              <a:off x="7159617" y="1658925"/>
              <a:ext cx="1504961" cy="320676"/>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22 Düz Ok Bağlayıcısı"/>
            <p:cNvCxnSpPr>
              <a:stCxn id="11" idx="6"/>
            </p:cNvCxnSpPr>
            <p:nvPr/>
          </p:nvCxnSpPr>
          <p:spPr>
            <a:xfrm flipV="1">
              <a:off x="1214413" y="1000108"/>
              <a:ext cx="6357957" cy="2428892"/>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25 Düz Ok Bağlayıcısı"/>
            <p:cNvCxnSpPr>
              <a:stCxn id="12" idx="7"/>
            </p:cNvCxnSpPr>
            <p:nvPr/>
          </p:nvCxnSpPr>
          <p:spPr>
            <a:xfrm rot="5400000" flipH="1" flipV="1">
              <a:off x="3469459" y="-132572"/>
              <a:ext cx="2755919" cy="5021279"/>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28 Düz Ok Bağlayıcısı"/>
            <p:cNvCxnSpPr>
              <a:stCxn id="13" idx="6"/>
            </p:cNvCxnSpPr>
            <p:nvPr/>
          </p:nvCxnSpPr>
          <p:spPr>
            <a:xfrm flipV="1">
              <a:off x="3500421" y="1071547"/>
              <a:ext cx="4000512" cy="2714644"/>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42" name="41 Grup"/>
          <p:cNvGrpSpPr>
            <a:grpSpLocks/>
          </p:cNvGrpSpPr>
          <p:nvPr/>
        </p:nvGrpSpPr>
        <p:grpSpPr bwMode="auto">
          <a:xfrm>
            <a:off x="2643188" y="2071688"/>
            <a:ext cx="6143625" cy="3638550"/>
            <a:chOff x="2643174" y="2071678"/>
            <a:chExt cx="6143636" cy="3637974"/>
          </a:xfrm>
        </p:grpSpPr>
        <p:sp>
          <p:nvSpPr>
            <p:cNvPr id="6" name="5 Oval"/>
            <p:cNvSpPr/>
            <p:nvPr/>
          </p:nvSpPr>
          <p:spPr>
            <a:xfrm>
              <a:off x="6143617" y="2857366"/>
              <a:ext cx="2286004" cy="4999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34" name="33 Düz Ok Bağlayıcısı"/>
            <p:cNvCxnSpPr>
              <a:stCxn id="6" idx="4"/>
            </p:cNvCxnSpPr>
            <p:nvPr/>
          </p:nvCxnSpPr>
          <p:spPr>
            <a:xfrm rot="16200000" flipH="1">
              <a:off x="6608076" y="4035892"/>
              <a:ext cx="1428524" cy="7143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631" name="34 Metin kutusu"/>
            <p:cNvSpPr txBox="1">
              <a:spLocks noChangeArrowheads="1"/>
            </p:cNvSpPr>
            <p:nvPr/>
          </p:nvSpPr>
          <p:spPr bwMode="auto">
            <a:xfrm>
              <a:off x="6000760" y="4786322"/>
              <a:ext cx="2786050" cy="646331"/>
            </a:xfrm>
            <a:prstGeom prst="rect">
              <a:avLst/>
            </a:prstGeom>
            <a:noFill/>
            <a:ln w="9525">
              <a:solidFill>
                <a:srgbClr val="FF0000"/>
              </a:solidFill>
              <a:miter lim="800000"/>
              <a:headEnd/>
              <a:tailEnd/>
            </a:ln>
          </p:spPr>
          <p:txBody>
            <a:bodyPr>
              <a:spAutoFit/>
            </a:bodyPr>
            <a:lstStyle/>
            <a:p>
              <a:r>
                <a:rPr lang="tr-TR">
                  <a:latin typeface="Calibri" pitchFamily="34" charset="0"/>
                </a:rPr>
                <a:t>4 bitlik T çıkışının en yüksek anlamlı biti ise soldaki bit.</a:t>
              </a:r>
            </a:p>
          </p:txBody>
        </p:sp>
        <p:sp>
          <p:nvSpPr>
            <p:cNvPr id="36" name="35 Oval"/>
            <p:cNvSpPr/>
            <p:nvPr/>
          </p:nvSpPr>
          <p:spPr>
            <a:xfrm>
              <a:off x="5929305" y="2071678"/>
              <a:ext cx="1643065" cy="49998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37" name="36 Düz Ok Bağlayıcısı"/>
            <p:cNvCxnSpPr>
              <a:stCxn id="36" idx="4"/>
              <a:endCxn id="26634" idx="0"/>
            </p:cNvCxnSpPr>
            <p:nvPr/>
          </p:nvCxnSpPr>
          <p:spPr>
            <a:xfrm rot="5400000">
              <a:off x="4286416" y="2320658"/>
              <a:ext cx="2214212" cy="271621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634" name="37 Metin kutusu"/>
            <p:cNvSpPr txBox="1">
              <a:spLocks noChangeArrowheads="1"/>
            </p:cNvSpPr>
            <p:nvPr/>
          </p:nvSpPr>
          <p:spPr bwMode="auto">
            <a:xfrm>
              <a:off x="2643174" y="4786322"/>
              <a:ext cx="2786050" cy="923330"/>
            </a:xfrm>
            <a:prstGeom prst="rect">
              <a:avLst/>
            </a:prstGeom>
            <a:noFill/>
            <a:ln w="9525">
              <a:solidFill>
                <a:srgbClr val="FF0000"/>
              </a:solidFill>
              <a:miter lim="800000"/>
              <a:headEnd/>
              <a:tailEnd/>
            </a:ln>
          </p:spPr>
          <p:txBody>
            <a:bodyPr>
              <a:spAutoFit/>
            </a:bodyPr>
            <a:lstStyle/>
            <a:p>
              <a:r>
                <a:rPr lang="tr-TR">
                  <a:latin typeface="Calibri" pitchFamily="34" charset="0"/>
                </a:rPr>
                <a:t>C girişi 8 bit genişliğinde ve sağdaki bit en yüksek anlamlı.</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3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tr-TR" smtClean="0">
                <a:latin typeface="Cambria" pitchFamily="18" charset="0"/>
              </a:rPr>
              <a:t>Architecture</a:t>
            </a:r>
          </a:p>
        </p:txBody>
      </p:sp>
      <p:sp>
        <p:nvSpPr>
          <p:cNvPr id="28674" name="Rectangle 3"/>
          <p:cNvSpPr>
            <a:spLocks noGrp="1" noChangeArrowheads="1"/>
          </p:cNvSpPr>
          <p:nvPr>
            <p:ph type="body" idx="1"/>
          </p:nvPr>
        </p:nvSpPr>
        <p:spPr/>
        <p:txBody>
          <a:bodyPr/>
          <a:lstStyle/>
          <a:p>
            <a:pPr eaLnBrk="1" hangingPunct="1">
              <a:buFontTx/>
              <a:buNone/>
            </a:pPr>
            <a:r>
              <a:rPr lang="tr-TR" sz="2800" smtClean="0"/>
              <a:t>	</a:t>
            </a:r>
            <a:r>
              <a:rPr lang="tr-TR" sz="2800" smtClean="0">
                <a:latin typeface="Calibri" pitchFamily="34" charset="0"/>
              </a:rPr>
              <a:t>Lojik fonksiyonun işlevi </a:t>
            </a:r>
            <a:r>
              <a:rPr lang="tr-TR" sz="2800" b="1" smtClean="0">
                <a:latin typeface="Calibri" pitchFamily="34" charset="0"/>
              </a:rPr>
              <a:t>architecture</a:t>
            </a:r>
            <a:r>
              <a:rPr lang="tr-TR" sz="2800" smtClean="0">
                <a:latin typeface="Calibri" pitchFamily="34" charset="0"/>
              </a:rPr>
              <a:t> tarafından belirlenir. Her </a:t>
            </a:r>
            <a:r>
              <a:rPr lang="tr-TR" sz="2800" b="1" smtClean="0">
                <a:latin typeface="Calibri" pitchFamily="34" charset="0"/>
              </a:rPr>
              <a:t>entity</a:t>
            </a:r>
            <a:r>
              <a:rPr lang="tr-TR" sz="2800" smtClean="0">
                <a:latin typeface="Calibri" pitchFamily="34" charset="0"/>
              </a:rPr>
              <a:t> için bir </a:t>
            </a:r>
            <a:r>
              <a:rPr lang="tr-TR" sz="2800" b="1" smtClean="0">
                <a:latin typeface="Calibri" pitchFamily="34" charset="0"/>
              </a:rPr>
              <a:t>architecture</a:t>
            </a:r>
            <a:r>
              <a:rPr lang="tr-TR" sz="2800" smtClean="0">
                <a:latin typeface="Calibri" pitchFamily="34" charset="0"/>
              </a:rPr>
              <a:t> tanımlanır. </a:t>
            </a:r>
          </a:p>
          <a:p>
            <a:pPr eaLnBrk="1" hangingPunct="1">
              <a:buFontTx/>
              <a:buNone/>
            </a:pPr>
            <a:endParaRPr lang="tr-TR" sz="2800" b="1" smtClean="0"/>
          </a:p>
          <a:p>
            <a:pPr eaLnBrk="1" hangingPunct="1">
              <a:buFontTx/>
              <a:buNone/>
            </a:pPr>
            <a:r>
              <a:rPr lang="tr-TR" sz="2000" b="1" smtClean="0">
                <a:solidFill>
                  <a:srgbClr val="0070C0"/>
                </a:solidFill>
                <a:latin typeface="Courier New" pitchFamily="49" charset="0"/>
                <a:cs typeface="Courier New" pitchFamily="49" charset="0"/>
              </a:rPr>
              <a:t>architecture</a:t>
            </a:r>
            <a:r>
              <a:rPr lang="tr-TR" sz="2000" b="1" smtClean="0">
                <a:latin typeface="Courier New" pitchFamily="49" charset="0"/>
                <a:cs typeface="Courier New" pitchFamily="49" charset="0"/>
              </a:rPr>
              <a:t> </a:t>
            </a:r>
            <a:r>
              <a:rPr lang="tr-TR" sz="2000" smtClean="0">
                <a:latin typeface="Courier New" pitchFamily="49" charset="0"/>
                <a:cs typeface="Courier New" pitchFamily="49" charset="0"/>
              </a:rPr>
              <a:t> mimari_ismi </a:t>
            </a:r>
            <a:r>
              <a:rPr lang="tr-TR" sz="2000" b="1" smtClean="0">
                <a:solidFill>
                  <a:srgbClr val="0070C0"/>
                </a:solidFill>
                <a:latin typeface="Courier New" pitchFamily="49" charset="0"/>
                <a:cs typeface="Courier New" pitchFamily="49" charset="0"/>
              </a:rPr>
              <a:t>of</a:t>
            </a:r>
            <a:r>
              <a:rPr lang="tr-TR" sz="2000" smtClean="0">
                <a:latin typeface="Courier New" pitchFamily="49" charset="0"/>
                <a:cs typeface="Courier New" pitchFamily="49" charset="0"/>
              </a:rPr>
              <a:t> entity_ismi </a:t>
            </a:r>
            <a:r>
              <a:rPr lang="tr-TR" sz="2000" b="1" smtClean="0">
                <a:solidFill>
                  <a:srgbClr val="0070C0"/>
                </a:solidFill>
                <a:latin typeface="Courier New" pitchFamily="49" charset="0"/>
                <a:cs typeface="Courier New" pitchFamily="49" charset="0"/>
              </a:rPr>
              <a:t>is</a:t>
            </a:r>
          </a:p>
          <a:p>
            <a:pPr eaLnBrk="1" hangingPunct="1">
              <a:buFontTx/>
              <a:buNone/>
            </a:pPr>
            <a:r>
              <a:rPr lang="tr-TR" sz="2000" smtClean="0">
                <a:latin typeface="Courier New" pitchFamily="49" charset="0"/>
                <a:cs typeface="Courier New" pitchFamily="49" charset="0"/>
              </a:rPr>
              <a:t>		[ tanımlamalar ]</a:t>
            </a:r>
          </a:p>
          <a:p>
            <a:pPr eaLnBrk="1" hangingPunct="1">
              <a:buFontTx/>
              <a:buNone/>
            </a:pPr>
            <a:r>
              <a:rPr lang="tr-TR" sz="2000" b="1" smtClean="0">
                <a:solidFill>
                  <a:srgbClr val="0070C0"/>
                </a:solidFill>
                <a:latin typeface="Courier New" pitchFamily="49" charset="0"/>
                <a:cs typeface="Courier New" pitchFamily="49" charset="0"/>
              </a:rPr>
              <a:t>begin</a:t>
            </a:r>
          </a:p>
          <a:p>
            <a:pPr eaLnBrk="1" hangingPunct="1">
              <a:buFontTx/>
              <a:buNone/>
            </a:pPr>
            <a:r>
              <a:rPr lang="tr-TR" sz="2000" smtClean="0">
                <a:latin typeface="Courier New" pitchFamily="49" charset="0"/>
                <a:cs typeface="Courier New" pitchFamily="49" charset="0"/>
              </a:rPr>
              <a:t>		lojik fonksiyonun yapacağı iş burada 	tanımlanır;</a:t>
            </a:r>
            <a:endParaRPr lang="tr-TR" sz="2000" b="1" smtClean="0">
              <a:latin typeface="Courier New" pitchFamily="49" charset="0"/>
              <a:cs typeface="Courier New" pitchFamily="49" charset="0"/>
            </a:endParaRPr>
          </a:p>
          <a:p>
            <a:pPr eaLnBrk="1" hangingPunct="1">
              <a:buFontTx/>
              <a:buNone/>
            </a:pPr>
            <a:r>
              <a:rPr lang="tr-TR" sz="2000" b="1" smtClean="0">
                <a:solidFill>
                  <a:srgbClr val="0070C0"/>
                </a:solidFill>
                <a:latin typeface="Courier New" pitchFamily="49" charset="0"/>
                <a:cs typeface="Courier New" pitchFamily="49" charset="0"/>
              </a:rPr>
              <a:t>end</a:t>
            </a:r>
            <a:r>
              <a:rPr lang="tr-TR" sz="2000" smtClean="0">
                <a:latin typeface="Courier New" pitchFamily="49" charset="0"/>
                <a:cs typeface="Courier New" pitchFamily="49" charset="0"/>
              </a:rPr>
              <a:t> mimari_ismi;</a:t>
            </a:r>
          </a:p>
          <a:p>
            <a:pPr eaLnBrk="1" hangingPunct="1">
              <a:buFontTx/>
              <a:buNone/>
            </a:pPr>
            <a:endParaRPr lang="tr-TR"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tr-TR" smtClean="0">
                <a:latin typeface="Cambria" pitchFamily="18" charset="0"/>
              </a:rPr>
              <a:t>Architecture Örneği</a:t>
            </a:r>
          </a:p>
        </p:txBody>
      </p:sp>
      <p:sp>
        <p:nvSpPr>
          <p:cNvPr id="30722" name="Rectangle 3"/>
          <p:cNvSpPr>
            <a:spLocks noGrp="1" noChangeArrowheads="1"/>
          </p:cNvSpPr>
          <p:nvPr>
            <p:ph type="body" idx="1"/>
          </p:nvPr>
        </p:nvSpPr>
        <p:spPr/>
        <p:txBody>
          <a:bodyPr/>
          <a:lstStyle/>
          <a:p>
            <a:pPr eaLnBrk="1" hangingPunct="1">
              <a:lnSpc>
                <a:spcPct val="80000"/>
              </a:lnSpc>
              <a:buFontTx/>
              <a:buNone/>
            </a:pPr>
            <a:r>
              <a:rPr lang="tr-TR" sz="2400" b="1" smtClean="0">
                <a:latin typeface="Courier New" pitchFamily="49" charset="0"/>
                <a:cs typeface="Courier New" pitchFamily="49" charset="0"/>
              </a:rPr>
              <a:t>entity</a:t>
            </a:r>
            <a:r>
              <a:rPr lang="tr-TR" sz="2400" smtClean="0">
                <a:latin typeface="Courier New" pitchFamily="49" charset="0"/>
                <a:cs typeface="Courier New" pitchFamily="49" charset="0"/>
              </a:rPr>
              <a:t> AND_Gate </a:t>
            </a:r>
            <a:r>
              <a:rPr lang="tr-TR" sz="2400" b="1" smtClean="0">
                <a:latin typeface="Courier New" pitchFamily="49" charset="0"/>
                <a:cs typeface="Courier New" pitchFamily="49" charset="0"/>
              </a:rPr>
              <a:t>is</a:t>
            </a:r>
            <a:r>
              <a:rPr lang="tr-TR" sz="2400" smtClean="0">
                <a:latin typeface="Courier New" pitchFamily="49" charset="0"/>
                <a:cs typeface="Courier New" pitchFamily="49" charset="0"/>
              </a:rPr>
              <a:t> </a:t>
            </a:r>
          </a:p>
          <a:p>
            <a:pPr eaLnBrk="1" hangingPunct="1">
              <a:lnSpc>
                <a:spcPct val="80000"/>
              </a:lnSpc>
              <a:buFontTx/>
              <a:buNone/>
            </a:pPr>
            <a:r>
              <a:rPr lang="tr-TR" sz="2400" smtClean="0">
                <a:latin typeface="Courier New" pitchFamily="49" charset="0"/>
                <a:cs typeface="Courier New" pitchFamily="49" charset="0"/>
              </a:rPr>
              <a:t>   </a:t>
            </a:r>
            <a:r>
              <a:rPr lang="tr-TR" sz="2400" b="1" smtClean="0">
                <a:latin typeface="Courier New" pitchFamily="49" charset="0"/>
                <a:cs typeface="Courier New" pitchFamily="49" charset="0"/>
              </a:rPr>
              <a:t>port</a:t>
            </a:r>
            <a:r>
              <a:rPr lang="tr-TR" sz="2400" smtClean="0">
                <a:latin typeface="Courier New" pitchFamily="49" charset="0"/>
                <a:cs typeface="Courier New" pitchFamily="49" charset="0"/>
              </a:rPr>
              <a:t>(A, B: </a:t>
            </a:r>
            <a:r>
              <a:rPr lang="tr-TR" sz="2400" b="1" smtClean="0">
                <a:latin typeface="Courier New" pitchFamily="49" charset="0"/>
                <a:cs typeface="Courier New" pitchFamily="49" charset="0"/>
              </a:rPr>
              <a:t>in bit</a:t>
            </a:r>
            <a:r>
              <a:rPr lang="tr-TR" sz="2400" smtClean="0">
                <a:latin typeface="Courier New" pitchFamily="49" charset="0"/>
                <a:cs typeface="Courier New" pitchFamily="49" charset="0"/>
              </a:rPr>
              <a:t>; X:</a:t>
            </a:r>
            <a:r>
              <a:rPr lang="tr-TR" sz="2400" b="1" smtClean="0">
                <a:latin typeface="Courier New" pitchFamily="49" charset="0"/>
                <a:cs typeface="Courier New" pitchFamily="49" charset="0"/>
              </a:rPr>
              <a:t>out bit</a:t>
            </a:r>
            <a:r>
              <a:rPr lang="tr-TR" sz="2400" smtClean="0">
                <a:latin typeface="Courier New" pitchFamily="49" charset="0"/>
                <a:cs typeface="Courier New" pitchFamily="49" charset="0"/>
              </a:rPr>
              <a:t>);</a:t>
            </a:r>
            <a:endParaRPr lang="tr-TR" sz="2400" b="1" smtClean="0">
              <a:latin typeface="Courier New" pitchFamily="49" charset="0"/>
              <a:cs typeface="Courier New" pitchFamily="49" charset="0"/>
            </a:endParaRPr>
          </a:p>
          <a:p>
            <a:pPr eaLnBrk="1" hangingPunct="1">
              <a:lnSpc>
                <a:spcPct val="80000"/>
              </a:lnSpc>
              <a:buFontTx/>
              <a:buNone/>
            </a:pPr>
            <a:r>
              <a:rPr lang="tr-TR" sz="2400" b="1" smtClean="0">
                <a:latin typeface="Courier New" pitchFamily="49" charset="0"/>
                <a:cs typeface="Courier New" pitchFamily="49" charset="0"/>
              </a:rPr>
              <a:t>end entity </a:t>
            </a:r>
            <a:r>
              <a:rPr lang="tr-TR" sz="2400" smtClean="0">
                <a:latin typeface="Courier New" pitchFamily="49" charset="0"/>
                <a:cs typeface="Courier New" pitchFamily="49" charset="0"/>
              </a:rPr>
              <a:t>AND_Gate;</a:t>
            </a:r>
            <a:endParaRPr lang="tr-TR" sz="2400" b="1" smtClean="0">
              <a:latin typeface="Courier New" pitchFamily="49" charset="0"/>
              <a:cs typeface="Courier New" pitchFamily="49" charset="0"/>
            </a:endParaRPr>
          </a:p>
          <a:p>
            <a:pPr eaLnBrk="1" hangingPunct="1">
              <a:lnSpc>
                <a:spcPct val="80000"/>
              </a:lnSpc>
              <a:buFontTx/>
              <a:buNone/>
            </a:pPr>
            <a:r>
              <a:rPr lang="tr-TR" sz="2400" b="1" smtClean="0">
                <a:latin typeface="Courier New" pitchFamily="49" charset="0"/>
                <a:cs typeface="Courier New" pitchFamily="49" charset="0"/>
              </a:rPr>
              <a:t>Architecture </a:t>
            </a:r>
            <a:r>
              <a:rPr lang="tr-TR" sz="2400" smtClean="0">
                <a:latin typeface="Courier New" pitchFamily="49" charset="0"/>
                <a:cs typeface="Courier New" pitchFamily="49" charset="0"/>
              </a:rPr>
              <a:t>dataflow </a:t>
            </a:r>
            <a:r>
              <a:rPr lang="tr-TR" sz="2400" b="1" smtClean="0">
                <a:latin typeface="Courier New" pitchFamily="49" charset="0"/>
                <a:cs typeface="Courier New" pitchFamily="49" charset="0"/>
              </a:rPr>
              <a:t>of</a:t>
            </a:r>
            <a:r>
              <a:rPr lang="tr-TR" sz="2400" smtClean="0">
                <a:latin typeface="Courier New" pitchFamily="49" charset="0"/>
                <a:cs typeface="Courier New" pitchFamily="49" charset="0"/>
              </a:rPr>
              <a:t> AND_Gate </a:t>
            </a:r>
            <a:r>
              <a:rPr lang="tr-TR" sz="2400" b="1" smtClean="0">
                <a:latin typeface="Courier New" pitchFamily="49" charset="0"/>
                <a:cs typeface="Courier New" pitchFamily="49" charset="0"/>
              </a:rPr>
              <a:t>is</a:t>
            </a:r>
          </a:p>
          <a:p>
            <a:pPr eaLnBrk="1" hangingPunct="1">
              <a:lnSpc>
                <a:spcPct val="80000"/>
              </a:lnSpc>
              <a:buFontTx/>
              <a:buNone/>
            </a:pPr>
            <a:r>
              <a:rPr lang="tr-TR" sz="2400" b="1" smtClean="0">
                <a:latin typeface="Courier New" pitchFamily="49" charset="0"/>
                <a:cs typeface="Courier New" pitchFamily="49" charset="0"/>
              </a:rPr>
              <a:t>begin</a:t>
            </a:r>
            <a:endParaRPr lang="tr-TR" sz="2400" smtClean="0">
              <a:latin typeface="Courier New" pitchFamily="49" charset="0"/>
              <a:cs typeface="Courier New" pitchFamily="49" charset="0"/>
            </a:endParaRPr>
          </a:p>
          <a:p>
            <a:pPr eaLnBrk="1" hangingPunct="1">
              <a:lnSpc>
                <a:spcPct val="80000"/>
              </a:lnSpc>
              <a:buFontTx/>
              <a:buNone/>
            </a:pPr>
            <a:r>
              <a:rPr lang="tr-TR" sz="2400" smtClean="0">
                <a:latin typeface="Courier New" pitchFamily="49" charset="0"/>
                <a:cs typeface="Courier New" pitchFamily="49" charset="0"/>
              </a:rPr>
              <a:t>  X </a:t>
            </a:r>
            <a:r>
              <a:rPr lang="tr-TR" sz="2400" smtClean="0">
                <a:latin typeface="Courier New" pitchFamily="49" charset="0"/>
                <a:cs typeface="Courier New" pitchFamily="49" charset="0"/>
                <a:sym typeface="Symbol" pitchFamily="18" charset="2"/>
              </a:rPr>
              <a:t></a:t>
            </a:r>
            <a:r>
              <a:rPr lang="tr-TR" sz="2400" smtClean="0">
                <a:latin typeface="Courier New" pitchFamily="49" charset="0"/>
                <a:cs typeface="Courier New" pitchFamily="49" charset="0"/>
              </a:rPr>
              <a:t> A </a:t>
            </a:r>
            <a:r>
              <a:rPr lang="tr-TR" sz="2400" b="1" smtClean="0">
                <a:latin typeface="Courier New" pitchFamily="49" charset="0"/>
                <a:cs typeface="Courier New" pitchFamily="49" charset="0"/>
              </a:rPr>
              <a:t>and</a:t>
            </a:r>
            <a:r>
              <a:rPr lang="tr-TR" sz="2400" smtClean="0">
                <a:latin typeface="Courier New" pitchFamily="49" charset="0"/>
                <a:cs typeface="Courier New" pitchFamily="49" charset="0"/>
              </a:rPr>
              <a:t> B;</a:t>
            </a:r>
            <a:endParaRPr lang="tr-TR" sz="2400" b="1" smtClean="0">
              <a:latin typeface="Courier New" pitchFamily="49" charset="0"/>
              <a:cs typeface="Courier New" pitchFamily="49" charset="0"/>
            </a:endParaRPr>
          </a:p>
          <a:p>
            <a:pPr eaLnBrk="1" hangingPunct="1">
              <a:lnSpc>
                <a:spcPct val="80000"/>
              </a:lnSpc>
              <a:buFontTx/>
              <a:buNone/>
            </a:pPr>
            <a:r>
              <a:rPr lang="tr-TR" sz="2400" b="1" smtClean="0">
                <a:latin typeface="Courier New" pitchFamily="49" charset="0"/>
                <a:cs typeface="Courier New" pitchFamily="49" charset="0"/>
              </a:rPr>
              <a:t>end </a:t>
            </a:r>
            <a:r>
              <a:rPr lang="tr-TR" sz="2400" smtClean="0">
                <a:latin typeface="Courier New" pitchFamily="49" charset="0"/>
                <a:cs typeface="Courier New" pitchFamily="49" charset="0"/>
              </a:rPr>
              <a:t>dataflow;</a:t>
            </a:r>
          </a:p>
          <a:p>
            <a:pPr eaLnBrk="1" hangingPunct="1">
              <a:lnSpc>
                <a:spcPct val="80000"/>
              </a:lnSpc>
            </a:pPr>
            <a:endParaRPr lang="tr-TR" sz="2400" smtClean="0"/>
          </a:p>
          <a:p>
            <a:pPr eaLnBrk="1" hangingPunct="1">
              <a:lnSpc>
                <a:spcPct val="80000"/>
              </a:lnSpc>
            </a:pPr>
            <a:r>
              <a:rPr lang="tr-TR" sz="2400" smtClean="0"/>
              <a:t>İlk satır dataflow isimli mimarinin AND_Gate isimli devreye ait olduğunu gösteriyor.</a:t>
            </a:r>
          </a:p>
          <a:p>
            <a:pPr eaLnBrk="1" hangingPunct="1">
              <a:lnSpc>
                <a:spcPct val="80000"/>
              </a:lnSpc>
            </a:pPr>
            <a:r>
              <a:rPr lang="tr-TR" sz="2400" b="1" smtClean="0"/>
              <a:t>begin</a:t>
            </a:r>
            <a:r>
              <a:rPr lang="tr-TR" sz="2400" smtClean="0"/>
              <a:t> ve </a:t>
            </a:r>
            <a:r>
              <a:rPr lang="tr-TR" sz="2400" b="1" smtClean="0"/>
              <a:t>end </a:t>
            </a:r>
            <a:r>
              <a:rPr lang="tr-TR" sz="2400" smtClean="0"/>
              <a:t>arasındaki satırlar AND_Gate in nasıl bir işlem gerçekleyeceğini belirtir.</a:t>
            </a:r>
          </a:p>
          <a:p>
            <a:pPr eaLnBrk="1" hangingPunct="1">
              <a:lnSpc>
                <a:spcPct val="80000"/>
              </a:lnSpc>
              <a:buFontTx/>
              <a:buNone/>
            </a:pPr>
            <a:endParaRPr lang="tr-TR" sz="2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1162</TotalTime>
  <Words>1788</Words>
  <Application>Microsoft Office PowerPoint</Application>
  <PresentationFormat>Ekran Gösterisi (4:3)</PresentationFormat>
  <Paragraphs>504</Paragraphs>
  <Slides>36</Slides>
  <Notes>23</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Varsayılan Tasarım</vt:lpstr>
      <vt:lpstr>VHDL</vt:lpstr>
      <vt:lpstr>Giriş</vt:lpstr>
      <vt:lpstr>Sayısal lojik tasarımda VHDL kullanımı </vt:lpstr>
      <vt:lpstr>3 farklı devre tanımlama şekli kullanılır</vt:lpstr>
      <vt:lpstr>Alt Bloklar</vt:lpstr>
      <vt:lpstr>VHDL tasarım birimleri </vt:lpstr>
      <vt:lpstr>Entity Örneği</vt:lpstr>
      <vt:lpstr>Architecture</vt:lpstr>
      <vt:lpstr>Architecture Örneği</vt:lpstr>
      <vt:lpstr>Yapısal Tanımlamalar</vt:lpstr>
      <vt:lpstr>Component Örneği</vt:lpstr>
      <vt:lpstr>Operatörler</vt:lpstr>
      <vt:lpstr>Veri Akışı Tanımlama</vt:lpstr>
      <vt:lpstr>Veri Akışı Tanımlama Örneği 1</vt:lpstr>
      <vt:lpstr>Sayıları BCD'den Decimal'e çeviren decoder tasarımı (Örnek 2)</vt:lpstr>
      <vt:lpstr>Davranışsal Kod</vt:lpstr>
      <vt:lpstr>Signal - Variable</vt:lpstr>
      <vt:lpstr>Durumsal ifadeler</vt:lpstr>
      <vt:lpstr>Örnek: 2 girişli 3 çıkışlı bir devre tasarlanmak istenmektedir. A girişi B girişine eşitse V1 değişkeni (yani çıkış) 1 arttırılır. (Çıkış 3 ile sınırlandırıldığı için natural veri tipi kullanılması uygundur) </vt:lpstr>
      <vt:lpstr>ÖRNEK:  entity örnek2 is  port (A,B: in bit; X:out natural range 0 to 7); end entity ornek2; architecture islem2 of ornek2 is begin    process (A,B)       variable V1: natural range 0 to 7;      begin      V1:=6;         if (A=B) then              V1:=V1+1;            else               V1:=0;          end if      XV1;      end process; end architecture islem2; </vt:lpstr>
      <vt:lpstr>Örnek: 2 kontrol girişli MUX tasarımı entity MUX2 is       port(S:in bit_vector (0 to 1); D:in bit_vector (0 to 3); X:out bit); end entity MUX2; architecture islem of MUX2 is begin   process (S,D)       begin          if (S="00") then             XD(0);          elsif (S="01") then             XD(1);          elsif (S="10") then             XD(2);          else             XD(3);          end if;       end process; end architecture islem;</vt:lpstr>
      <vt:lpstr>Case</vt:lpstr>
      <vt:lpstr>Örnek: 1 kontrol girişli MUX entity MUX is      port(S,D0,D1:in bit; X:out bit); end entity MUX; architecture islem for MUX is begin    process (S, D0, D1)    begin       case S is           when '0'               XD0;           when '1'                XD1;         end case;     end process; end architecture islem;</vt:lpstr>
      <vt:lpstr>For Çevrimi</vt:lpstr>
      <vt:lpstr>Örnek: 7 girişi olan ve girişine gelen sayı içindeki 1'lerin sayısını sayıp sonucu çıkışa aktaran bir devre tasarlanacaktır. ( A girişi için 8 bitlik std_logic_vector kullanılacaktır. X çıkışı için naturel veri tipi kullanılacak hesaplanan değer 0 ile 7 arasında olacaktır. V1 sayılan 1'lerin sayısını tutacaktır.   library ieee; use ieee.std_logic_1164.all; entity Birsayici is       port (A: in std_logic_vector (0 to 7); X:out natural range 0 to 7); end entity Birsayici; architecture benimsayicim of Birsayici is begin       process(A)       variable V1:natural range 0 to 7;       begin           V1:=0;               for i in 0 to A'length-1 loop                   if (A(i)='1') then                        V1:=V1+1;                  end if;              end loop;              XV1;       end process; ed architecture benimsayicim;</vt:lpstr>
      <vt:lpstr>NOT</vt:lpstr>
      <vt:lpstr>Saat İşareti</vt:lpstr>
      <vt:lpstr>Sonlu Durum Makinası</vt:lpstr>
      <vt:lpstr>Dizi sezici</vt:lpstr>
      <vt:lpstr>Slayt 30</vt:lpstr>
      <vt:lpstr>Entity</vt:lpstr>
      <vt:lpstr>Architecture</vt:lpstr>
      <vt:lpstr>Durum Makinası</vt:lpstr>
      <vt:lpstr>Çıkış Fonksiyonu</vt:lpstr>
      <vt:lpstr>Simulasyon</vt:lpstr>
      <vt:lpstr>Slayt 36</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VHDL</dc:title>
  <dc:creator>EOG</dc:creator>
  <cp:lastModifiedBy>Tuba Ayhan</cp:lastModifiedBy>
  <cp:revision>88</cp:revision>
  <dcterms:created xsi:type="dcterms:W3CDTF">2007-11-29T13:22:18Z</dcterms:created>
  <dcterms:modified xsi:type="dcterms:W3CDTF">2009-12-21T15:36:39Z</dcterms:modified>
</cp:coreProperties>
</file>