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GB"/>
    </a:defPPr>
    <a:lvl1pPr algn="l" defTabSz="457200" rtl="0" fontAlgn="base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fontAlgn="base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fontAlgn="base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fontAlgn="base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fontAlgn="base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8825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tr-TR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endParaRPr lang="en-GB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Lucida Sans Unicode" charset="0"/>
                <a:cs typeface="Lucida Sans Unicode" charset="0"/>
              </a:defRPr>
            </a:lvl1pPr>
          </a:lstStyle>
          <a:p>
            <a:fld id="{3DD253D1-0C3A-4E7E-B1D9-27E80707214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09D09D-EC4B-40D1-ACF9-1055747C7A2E}" type="slidenum">
              <a:rPr lang="en-GB"/>
              <a:pPr/>
              <a:t>1</a:t>
            </a:fld>
            <a:endParaRPr lang="en-GB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2F5F57-9536-418B-98F3-72DCA92032C7}" type="slidenum">
              <a:rPr lang="en-GB"/>
              <a:pPr/>
              <a:t>10</a:t>
            </a:fld>
            <a:endParaRPr lang="en-GB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32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34E5EF-B916-41C9-9A50-AB55AA26B68F}" type="slidenum">
              <a:rPr lang="en-GB"/>
              <a:pPr/>
              <a:t>11</a:t>
            </a:fld>
            <a:endParaRPr lang="en-GB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42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70FCD5-0243-4483-92C0-44F55862B131}" type="slidenum">
              <a:rPr lang="en-GB"/>
              <a:pPr/>
              <a:t>12</a:t>
            </a:fld>
            <a:endParaRPr lang="en-GB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52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0860DF-EEAB-450E-B537-1E9CE5C3D6CA}" type="slidenum">
              <a:rPr lang="en-GB"/>
              <a:pPr/>
              <a:t>13</a:t>
            </a:fld>
            <a:endParaRPr lang="en-GB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63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FA0668-B361-4ED2-9778-641B6F08BEDB}" type="slidenum">
              <a:rPr lang="en-GB"/>
              <a:pPr/>
              <a:t>14</a:t>
            </a:fld>
            <a:endParaRPr lang="en-GB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73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8CA935-7129-45D5-9354-D4F923F5F584}" type="slidenum">
              <a:rPr lang="en-GB"/>
              <a:pPr/>
              <a:t>15</a:t>
            </a:fld>
            <a:endParaRPr lang="en-GB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83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FC818D-BA6B-452D-94A4-6AD1495B155E}" type="slidenum">
              <a:rPr lang="en-GB"/>
              <a:pPr/>
              <a:t>16</a:t>
            </a:fld>
            <a:endParaRPr lang="en-GB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93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56F8FF-2DD3-4EA8-B208-6B0D7C68FD08}" type="slidenum">
              <a:rPr lang="en-GB"/>
              <a:pPr/>
              <a:t>17</a:t>
            </a:fld>
            <a:endParaRPr lang="en-GB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04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E92A0C-2720-4CEB-8E55-F119AF35E30C}" type="slidenum">
              <a:rPr lang="en-GB"/>
              <a:pPr/>
              <a:t>18</a:t>
            </a:fld>
            <a:endParaRPr lang="en-GB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14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55DC6-5F3A-40A9-A719-C3ECB1FA6A5B}" type="slidenum">
              <a:rPr lang="en-GB"/>
              <a:pPr/>
              <a:t>19</a:t>
            </a:fld>
            <a:endParaRPr lang="en-GB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24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6A78B6-335A-4100-86E1-DD7AA9D4EC05}" type="slidenum">
              <a:rPr lang="en-GB"/>
              <a:pPr/>
              <a:t>2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50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90088F-FC34-4C6D-803A-BC784AF67EF3}" type="slidenum">
              <a:rPr lang="en-GB"/>
              <a:pPr/>
              <a:t>20</a:t>
            </a:fld>
            <a:endParaRPr lang="en-GB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34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167DA7-E79E-4B7B-99BF-E9EB516C24F4}" type="slidenum">
              <a:rPr lang="en-GB"/>
              <a:pPr/>
              <a:t>21</a:t>
            </a:fld>
            <a:endParaRPr lang="en-GB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45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79D0BB-C112-4282-9952-B15AA6FB1E14}" type="slidenum">
              <a:rPr lang="en-GB"/>
              <a:pPr/>
              <a:t>22</a:t>
            </a:fld>
            <a:endParaRPr lang="en-GB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55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800296-6547-4E31-9018-C7030D282DDB}" type="slidenum">
              <a:rPr lang="en-GB"/>
              <a:pPr/>
              <a:t>23</a:t>
            </a:fld>
            <a:endParaRPr lang="en-GB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65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D3C53C-3661-4F23-B258-3F62CBA9B868}" type="slidenum">
              <a:rPr lang="en-GB"/>
              <a:pPr/>
              <a:t>24</a:t>
            </a:fld>
            <a:endParaRPr lang="en-GB"/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75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84A855-0936-4ADB-9C5C-BB1179D38A14}" type="slidenum">
              <a:rPr lang="en-GB"/>
              <a:pPr/>
              <a:t>25</a:t>
            </a:fld>
            <a:endParaRPr lang="en-GB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86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B0C670C-1475-49CC-9B58-31D45BDAB746}" type="slidenum">
              <a:rPr lang="en-GB"/>
              <a:pPr/>
              <a:t>26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96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D1CBFA-B33F-447A-AA0A-04507A3BDE78}" type="slidenum">
              <a:rPr lang="en-GB"/>
              <a:pPr/>
              <a:t>27</a:t>
            </a:fld>
            <a:endParaRPr lang="en-GB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06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3B1711-0903-4AD9-830C-25EC3A139D2C}" type="slidenum">
              <a:rPr lang="en-GB"/>
              <a:pPr/>
              <a:t>28</a:t>
            </a:fld>
            <a:endParaRPr lang="en-GB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16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B14DD49-457D-4948-B3E3-48FF9FD0A09F}" type="slidenum">
              <a:rPr lang="en-GB"/>
              <a:pPr/>
              <a:t>29</a:t>
            </a:fld>
            <a:endParaRPr lang="en-GB"/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27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09F62C-4F87-48E7-9566-0C822B439709}" type="slidenum">
              <a:rPr lang="en-GB"/>
              <a:pPr/>
              <a:t>3</a:t>
            </a:fld>
            <a:endParaRPr lang="en-GB"/>
          </a:p>
        </p:txBody>
      </p:sp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60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8D637B-9FFF-4DF4-9122-207DAB407D44}" type="slidenum">
              <a:rPr lang="en-GB"/>
              <a:pPr/>
              <a:t>30</a:t>
            </a:fld>
            <a:endParaRPr lang="en-GB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37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55FCB0-F940-4A85-BE4A-DA2F0CA15397}" type="slidenum">
              <a:rPr lang="en-GB"/>
              <a:pPr/>
              <a:t>31</a:t>
            </a:fld>
            <a:endParaRPr lang="en-GB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47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8DC52F-90DC-4100-8357-86C16EE51256}" type="slidenum">
              <a:rPr lang="en-GB"/>
              <a:pPr/>
              <a:t>32</a:t>
            </a:fld>
            <a:endParaRPr lang="en-GB"/>
          </a:p>
        </p:txBody>
      </p:sp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57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B5DAF9-E646-4EBE-90A2-BD77D1EBEEBC}" type="slidenum">
              <a:rPr lang="en-GB"/>
              <a:pPr/>
              <a:t>33</a:t>
            </a:fld>
            <a:endParaRPr lang="en-GB"/>
          </a:p>
        </p:txBody>
      </p:sp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680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CDC35A-FFB4-43C9-AE1C-2C3880F24A57}" type="slidenum">
              <a:rPr lang="en-GB"/>
              <a:pPr/>
              <a:t>34</a:t>
            </a:fld>
            <a:endParaRPr lang="en-GB"/>
          </a:p>
        </p:txBody>
      </p:sp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78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6AF7451-719A-481D-BF7F-F8F47CDAE196}" type="slidenum">
              <a:rPr lang="en-GB"/>
              <a:pPr/>
              <a:t>35</a:t>
            </a:fld>
            <a:endParaRPr lang="en-GB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88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7AF6C8-9012-409A-A61C-6D9A1BF088B8}" type="slidenum">
              <a:rPr lang="en-GB"/>
              <a:pPr/>
              <a:t>36</a:t>
            </a:fld>
            <a:endParaRPr lang="en-GB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98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F1920B-AC18-4CA5-AE4B-0B24A50EA8D9}" type="slidenum">
              <a:rPr lang="en-GB"/>
              <a:pPr/>
              <a:t>37</a:t>
            </a:fld>
            <a:endParaRPr lang="en-GB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08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698F053-A729-41AB-A1C7-E81CF316C0AB}" type="slidenum">
              <a:rPr lang="en-GB"/>
              <a:pPr/>
              <a:t>38</a:t>
            </a:fld>
            <a:endParaRPr lang="en-GB"/>
          </a:p>
        </p:txBody>
      </p:sp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9878A10-8A94-4ADD-8D8C-EA59F75E302A}" type="slidenum">
              <a:rPr lang="en-GB"/>
              <a:pPr/>
              <a:t>39</a:t>
            </a:fld>
            <a:endParaRPr lang="en-GB"/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29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8CD853-5CBC-4AB5-837E-E7C17CCE8B20}" type="slidenum">
              <a:rPr lang="en-GB"/>
              <a:pPr/>
              <a:t>4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71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FDE957-5E07-428D-AE0C-4A86B0EBEA7F}" type="slidenum">
              <a:rPr lang="en-GB"/>
              <a:pPr/>
              <a:t>40</a:t>
            </a:fld>
            <a:endParaRPr lang="en-GB"/>
          </a:p>
        </p:txBody>
      </p:sp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39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3E91AF-48BB-47E2-9603-D018A3F61491}" type="slidenum">
              <a:rPr lang="en-GB"/>
              <a:pPr/>
              <a:t>5</a:t>
            </a:fld>
            <a:endParaRPr lang="en-GB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81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9D61FD-264F-4EBE-905F-ACAA66436234}" type="slidenum">
              <a:rPr lang="en-GB"/>
              <a:pPr/>
              <a:t>6</a:t>
            </a:fld>
            <a:endParaRPr lang="en-GB"/>
          </a:p>
        </p:txBody>
      </p:sp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91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32E881A-20BA-4222-A2D7-0B8C8D25FE7B}" type="slidenum">
              <a:rPr lang="en-GB"/>
              <a:pPr/>
              <a:t>7</a:t>
            </a:fld>
            <a:endParaRPr lang="en-GB"/>
          </a:p>
        </p:txBody>
      </p:sp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017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92B1F7-BFF8-4F20-AD55-BA80A9BEC42D}" type="slidenum">
              <a:rPr lang="en-GB"/>
              <a:pPr/>
              <a:t>8</a:t>
            </a:fld>
            <a:endParaRPr lang="en-GB"/>
          </a:p>
        </p:txBody>
      </p:sp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120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B6D35A-3C76-4D66-8E98-BDD9DD115D73}" type="slidenum">
              <a:rPr lang="en-GB"/>
              <a:pPr/>
              <a:t>9</a:t>
            </a:fld>
            <a:endParaRPr lang="en-GB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522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A0AFAC-934F-42D7-907F-99035F52A92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E9BE4E-A49E-4655-A2B7-36B04E66F1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9937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993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AB8AFF-B020-48CB-8629-C3A0A29F11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Altbilgi Yer Tutucusu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C12DCE5F-EDF1-4CC2-8434-E295C2B407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F5E2A1-5924-4B12-AAE5-6BCF7B8A51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BA70C2-B837-42F0-AE8E-15680F97D4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5F2FA51-06A0-493D-9BB4-9A07FB3B74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FB1E6E-12A4-4D65-9768-FC87C9FF8E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3BD8DD-E5A5-4090-913C-817F22D57D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DDC247B-E20A-45EC-A504-DE886C27BD0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D1DFB3-D42C-486D-8250-99F22F57006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32D1DC-4075-4F2F-8462-1F75695BB42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2815FEA3-9090-4F10-A5A3-3AAD4BD0F06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457200"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914400"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1371600"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1828800" algn="ctr" defTabSz="457200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39725" indent="-339725" algn="l" defTabSz="457200" rtl="0" fontAlgn="base">
        <a:lnSpc>
          <a:spcPct val="87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fontAlgn="base">
        <a:lnSpc>
          <a:spcPct val="87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8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SRS Örneği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75100"/>
            <a:ext cx="6400800" cy="17557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Font typeface="Arial" charset="0"/>
              <a:buNone/>
            </a:pPr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/>
              <a:t>ICS'in genel durumu (devam 3)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ICS 'in yapması gerekenler: 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Diğer alt sistemler ile uyumlu birer arayüz sunmalı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Kullanıcı haklarını ve girişlerini kontrol etmeli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Kullanıcılara esnek raporlar hazırlama imkanı sunmalı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 DIAGRAMS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75100"/>
            <a:ext cx="6400800" cy="17557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Font typeface="Arial" charset="0"/>
              <a:buNone/>
            </a:pPr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 1: ICS Dept</a:t>
            </a:r>
          </a:p>
        </p:txBody>
      </p:sp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1833563" y="1557338"/>
            <a:ext cx="1082675" cy="2517775"/>
            <a:chOff x="1155" y="981"/>
            <a:chExt cx="682" cy="1586"/>
          </a:xfrm>
        </p:grpSpPr>
        <p:sp>
          <p:nvSpPr>
            <p:cNvPr id="14339" name="Oval 3"/>
            <p:cNvSpPr>
              <a:spLocks noChangeArrowheads="1"/>
            </p:cNvSpPr>
            <p:nvPr/>
          </p:nvSpPr>
          <p:spPr bwMode="auto">
            <a:xfrm>
              <a:off x="1383" y="981"/>
              <a:ext cx="408" cy="40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4340" name="Line 4"/>
            <p:cNvSpPr>
              <a:spLocks noChangeShapeType="1"/>
            </p:cNvSpPr>
            <p:nvPr/>
          </p:nvSpPr>
          <p:spPr bwMode="auto">
            <a:xfrm>
              <a:off x="1565" y="1389"/>
              <a:ext cx="1" cy="6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 flipH="1">
              <a:off x="1154" y="2069"/>
              <a:ext cx="413" cy="4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>
              <a:off x="1565" y="2115"/>
              <a:ext cx="272" cy="45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1202" y="1570"/>
              <a:ext cx="63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2484438" y="1843088"/>
            <a:ext cx="3525837" cy="793750"/>
            <a:chOff x="1565" y="1161"/>
            <a:chExt cx="2221" cy="500"/>
          </a:xfrm>
        </p:grpSpPr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 flipV="1">
              <a:off x="1565" y="1160"/>
              <a:ext cx="1060" cy="50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>
              <a:off x="2625" y="1162"/>
              <a:ext cx="116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2484438" y="2274888"/>
            <a:ext cx="3454400" cy="361950"/>
            <a:chOff x="1565" y="1433"/>
            <a:chExt cx="2176" cy="228"/>
          </a:xfrm>
        </p:grpSpPr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 flipV="1">
              <a:off x="1565" y="1432"/>
              <a:ext cx="1063" cy="23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2628" y="1459"/>
              <a:ext cx="111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2484438" y="2636838"/>
            <a:ext cx="3525837" cy="360362"/>
            <a:chOff x="1565" y="1661"/>
            <a:chExt cx="2221" cy="227"/>
          </a:xfrm>
        </p:grpSpPr>
        <p:sp>
          <p:nvSpPr>
            <p:cNvPr id="14351" name="Line 15"/>
            <p:cNvSpPr>
              <a:spLocks noChangeShapeType="1"/>
            </p:cNvSpPr>
            <p:nvPr/>
          </p:nvSpPr>
          <p:spPr bwMode="auto">
            <a:xfrm>
              <a:off x="1565" y="1661"/>
              <a:ext cx="1110" cy="22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>
              <a:off x="2675" y="1888"/>
              <a:ext cx="1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4353" name="Group 17"/>
          <p:cNvGrpSpPr>
            <a:grpSpLocks/>
          </p:cNvGrpSpPr>
          <p:nvPr/>
        </p:nvGrpSpPr>
        <p:grpSpPr bwMode="auto">
          <a:xfrm>
            <a:off x="2484438" y="2636838"/>
            <a:ext cx="3525837" cy="1152525"/>
            <a:chOff x="1565" y="1661"/>
            <a:chExt cx="2221" cy="726"/>
          </a:xfrm>
        </p:grpSpPr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>
              <a:off x="1565" y="1661"/>
              <a:ext cx="1110" cy="72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>
              <a:off x="2675" y="2387"/>
              <a:ext cx="111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2484438" y="2636838"/>
            <a:ext cx="1511300" cy="18716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3995738" y="4508500"/>
            <a:ext cx="18716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3851275" y="1484313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Chk Parts Inventory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635375" y="1989138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Chk/verify Mfg Schedule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563938" y="2492375"/>
            <a:ext cx="259238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Create Purchase Requsts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3851275" y="3141663"/>
            <a:ext cx="2592388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Delete cancelled part records..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3924300" y="4005263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Add new part records</a:t>
            </a:r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2484438" y="2636838"/>
            <a:ext cx="1511300" cy="26638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3995738" y="5300663"/>
            <a:ext cx="1871662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3779838" y="4652963"/>
            <a:ext cx="2592387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Reconcile machine and physical inventories</a:t>
            </a:r>
          </a:p>
        </p:txBody>
      </p:sp>
      <p:sp>
        <p:nvSpPr>
          <p:cNvPr id="14366" name="Rectangle 30"/>
          <p:cNvSpPr>
            <a:spLocks noChangeArrowheads="1"/>
          </p:cNvSpPr>
          <p:nvPr/>
        </p:nvSpPr>
        <p:spPr bwMode="auto">
          <a:xfrm>
            <a:off x="6011863" y="1196975"/>
            <a:ext cx="1512887" cy="4824413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084888" y="3068638"/>
            <a:ext cx="12239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1476375" y="908050"/>
            <a:ext cx="1152525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 Manager</a:t>
            </a:r>
          </a:p>
        </p:txBody>
      </p:sp>
      <p:grpSp>
        <p:nvGrpSpPr>
          <p:cNvPr id="14369" name="Group 33"/>
          <p:cNvGrpSpPr>
            <a:grpSpLocks/>
          </p:cNvGrpSpPr>
          <p:nvPr/>
        </p:nvGrpSpPr>
        <p:grpSpPr bwMode="auto">
          <a:xfrm>
            <a:off x="2484438" y="2708275"/>
            <a:ext cx="3452812" cy="3097213"/>
            <a:chOff x="1565" y="1706"/>
            <a:chExt cx="2175" cy="1951"/>
          </a:xfrm>
        </p:grpSpPr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1565" y="1706"/>
              <a:ext cx="972" cy="195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4371" name="Line 35"/>
            <p:cNvSpPr>
              <a:spLocks noChangeShapeType="1"/>
            </p:cNvSpPr>
            <p:nvPr/>
          </p:nvSpPr>
          <p:spPr bwMode="auto">
            <a:xfrm>
              <a:off x="2537" y="3657"/>
              <a:ext cx="1204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3995738" y="5229225"/>
            <a:ext cx="2592387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Create reports </a:t>
            </a:r>
            <a:b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required by mgmt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Use Case 2: Customer Order Entry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8313" y="908050"/>
            <a:ext cx="8229600" cy="85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833563" y="2205038"/>
            <a:ext cx="1082675" cy="2517775"/>
            <a:chOff x="1155" y="1389"/>
            <a:chExt cx="682" cy="1586"/>
          </a:xfrm>
        </p:grpSpPr>
        <p:sp>
          <p:nvSpPr>
            <p:cNvPr id="15364" name="Oval 4"/>
            <p:cNvSpPr>
              <a:spLocks noChangeArrowheads="1"/>
            </p:cNvSpPr>
            <p:nvPr/>
          </p:nvSpPr>
          <p:spPr bwMode="auto">
            <a:xfrm>
              <a:off x="1383" y="1389"/>
              <a:ext cx="408" cy="408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1565" y="1797"/>
              <a:ext cx="1" cy="6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 flipH="1">
              <a:off x="1154" y="2477"/>
              <a:ext cx="413" cy="4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1565" y="2523"/>
              <a:ext cx="272" cy="45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5368" name="Line 8"/>
          <p:cNvSpPr>
            <a:spLocks noChangeShapeType="1"/>
          </p:cNvSpPr>
          <p:nvPr/>
        </p:nvSpPr>
        <p:spPr bwMode="auto">
          <a:xfrm flipV="1">
            <a:off x="2484438" y="2201863"/>
            <a:ext cx="2016125" cy="10858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403350" y="1398588"/>
            <a:ext cx="1512888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Salesperson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(COES)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987675" y="2708275"/>
            <a:ext cx="1368425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Chk Goods Availability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643438" y="2205038"/>
            <a:ext cx="12239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ChkAvail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164388" y="3500438"/>
            <a:ext cx="11525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4500563" y="1557338"/>
            <a:ext cx="3959225" cy="4894262"/>
            <a:chOff x="2835" y="981"/>
            <a:chExt cx="2494" cy="3083"/>
          </a:xfrm>
        </p:grpSpPr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>
              <a:off x="4377" y="981"/>
              <a:ext cx="953" cy="3039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grpSp>
          <p:nvGrpSpPr>
            <p:cNvPr id="15375" name="Group 15"/>
            <p:cNvGrpSpPr>
              <a:grpSpLocks/>
            </p:cNvGrpSpPr>
            <p:nvPr/>
          </p:nvGrpSpPr>
          <p:grpSpPr bwMode="auto">
            <a:xfrm>
              <a:off x="2835" y="1026"/>
              <a:ext cx="952" cy="3038"/>
              <a:chOff x="2835" y="1026"/>
              <a:chExt cx="952" cy="3038"/>
            </a:xfrm>
          </p:grpSpPr>
          <p:grpSp>
            <p:nvGrpSpPr>
              <p:cNvPr id="15376" name="Group 16"/>
              <p:cNvGrpSpPr>
                <a:grpSpLocks/>
              </p:cNvGrpSpPr>
              <p:nvPr/>
            </p:nvGrpSpPr>
            <p:grpSpPr bwMode="auto">
              <a:xfrm>
                <a:off x="2835" y="1026"/>
                <a:ext cx="952" cy="3038"/>
                <a:chOff x="2835" y="1026"/>
                <a:chExt cx="952" cy="3038"/>
              </a:xfrm>
            </p:grpSpPr>
            <p:sp>
              <p:nvSpPr>
                <p:cNvPr id="15377" name="Rectangle 17"/>
                <p:cNvSpPr>
                  <a:spLocks noChangeArrowheads="1"/>
                </p:cNvSpPr>
                <p:nvPr/>
              </p:nvSpPr>
              <p:spPr bwMode="auto">
                <a:xfrm>
                  <a:off x="2835" y="1026"/>
                  <a:ext cx="953" cy="3039"/>
                </a:xfrm>
                <a:prstGeom prst="rect">
                  <a:avLst/>
                </a:prstGeom>
                <a:solidFill>
                  <a:srgbClr val="00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r-TR"/>
                </a:p>
              </p:txBody>
            </p:sp>
            <p:sp>
              <p:nvSpPr>
                <p:cNvPr id="15378" name="Rectangle 18"/>
                <p:cNvSpPr>
                  <a:spLocks noChangeArrowheads="1"/>
                </p:cNvSpPr>
                <p:nvPr/>
              </p:nvSpPr>
              <p:spPr bwMode="auto">
                <a:xfrm>
                  <a:off x="2880" y="1208"/>
                  <a:ext cx="816" cy="544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r-TR"/>
                </a:p>
              </p:txBody>
            </p:sp>
          </p:grpSp>
          <p:sp>
            <p:nvSpPr>
              <p:cNvPr id="15379" name="Text Box 19"/>
              <p:cNvSpPr txBox="1">
                <a:spLocks noChangeArrowheads="1"/>
              </p:cNvSpPr>
              <p:nvPr/>
            </p:nvSpPr>
            <p:spPr bwMode="auto">
              <a:xfrm>
                <a:off x="2880" y="2069"/>
                <a:ext cx="816" cy="52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1500"/>
                  </a:spcBef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ea typeface="Lucida Sans Unicode" charset="0"/>
                    <a:cs typeface="Lucida Sans Unicode" charset="0"/>
                  </a:rPr>
                  <a:t>Sales Prog.</a:t>
                </a:r>
              </a:p>
            </p:txBody>
          </p:sp>
        </p:grp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>
              <a:off x="3787" y="1389"/>
              <a:ext cx="5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084888" y="1773238"/>
            <a:ext cx="7921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7380288" y="3716338"/>
            <a:ext cx="720725" cy="785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1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 3 - Manufacturing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-192088" y="274638"/>
            <a:ext cx="8229601" cy="120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1546225" y="1557338"/>
            <a:ext cx="647700" cy="647700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835150" y="2205038"/>
            <a:ext cx="1588" cy="1079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1182688" y="3284538"/>
            <a:ext cx="655637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1835150" y="3357563"/>
            <a:ext cx="431800" cy="7191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258888" y="2492375"/>
            <a:ext cx="10080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V="1">
            <a:off x="1835150" y="1841500"/>
            <a:ext cx="1682750" cy="7985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3517900" y="1844675"/>
            <a:ext cx="18446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1835150" y="2273300"/>
            <a:ext cx="1687513" cy="3667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3522663" y="2316163"/>
            <a:ext cx="17684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1835150" y="2636838"/>
            <a:ext cx="1762125" cy="360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3597275" y="2997200"/>
            <a:ext cx="17653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1835150" y="2636838"/>
            <a:ext cx="1762125" cy="1152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3597275" y="3789363"/>
            <a:ext cx="17653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835150" y="2636838"/>
            <a:ext cx="1511300" cy="18716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3346450" y="4508500"/>
            <a:ext cx="1871663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2843213" y="1484313"/>
            <a:ext cx="259238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Collect Mfg Requests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916238" y="1989138"/>
            <a:ext cx="259238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Create Mfg Schedule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3201988" y="2492375"/>
            <a:ext cx="259238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Get/order parts.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3201988" y="3141663"/>
            <a:ext cx="2592387" cy="70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Chk mfg. progress</a:t>
            </a:r>
          </a:p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987675" y="4005263"/>
            <a:ext cx="2592388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 finished goods inventory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177800" y="1196975"/>
            <a:ext cx="1657350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 Manager</a:t>
            </a:r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7418388" y="1052513"/>
            <a:ext cx="1401762" cy="4824412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5148263" y="1123950"/>
            <a:ext cx="1401762" cy="4824413"/>
          </a:xfrm>
          <a:prstGeom prst="rect">
            <a:avLst/>
          </a:prstGeom>
          <a:solidFill>
            <a:srgbClr val="00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5181600" y="2133600"/>
            <a:ext cx="1200150" cy="86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Get/order 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parts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5219700" y="3213100"/>
            <a:ext cx="120015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Mfg. Prog.</a:t>
            </a:r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6516688" y="2420938"/>
            <a:ext cx="868362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7524750" y="2636838"/>
            <a:ext cx="12239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6510338" y="1700213"/>
            <a:ext cx="89535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View/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 4 - Purchasing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-192088" y="274638"/>
            <a:ext cx="8229601" cy="120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1546225" y="1557338"/>
            <a:ext cx="647700" cy="647700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835150" y="2205038"/>
            <a:ext cx="1588" cy="1079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1182688" y="3284538"/>
            <a:ext cx="655637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1835150" y="3357563"/>
            <a:ext cx="431800" cy="7191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258888" y="2492375"/>
            <a:ext cx="10080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1835150" y="1841500"/>
            <a:ext cx="1682750" cy="7985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3517900" y="1844675"/>
            <a:ext cx="18446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1835150" y="2273300"/>
            <a:ext cx="1687513" cy="3667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3522663" y="2316163"/>
            <a:ext cx="17684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1835150" y="2636838"/>
            <a:ext cx="1762125" cy="3603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3597275" y="2997200"/>
            <a:ext cx="17653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1835150" y="2636838"/>
            <a:ext cx="1762125" cy="1152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3597275" y="3789363"/>
            <a:ext cx="17653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1835150" y="2636838"/>
            <a:ext cx="1511300" cy="18716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3346450" y="4508500"/>
            <a:ext cx="1871663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2627313" y="1196975"/>
            <a:ext cx="2592387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Analyze purchasing requests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916238" y="1989138"/>
            <a:ext cx="259238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Analyze vendors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3203575" y="2565400"/>
            <a:ext cx="259238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 bids.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203575" y="3284538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Order parts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2987675" y="4005263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Enter arriving parts</a:t>
            </a: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177800" y="1196975"/>
            <a:ext cx="1370013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Purchasing Manager</a:t>
            </a:r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7418388" y="1052513"/>
            <a:ext cx="1401762" cy="4824412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5148263" y="1123950"/>
            <a:ext cx="1401762" cy="4824413"/>
          </a:xfrm>
          <a:prstGeom prst="rect">
            <a:avLst/>
          </a:prstGeom>
          <a:solidFill>
            <a:srgbClr val="00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5181600" y="2133600"/>
            <a:ext cx="1200150" cy="86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Purchase 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parts</a:t>
            </a: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5219700" y="3213100"/>
            <a:ext cx="120015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Purch. Prog.</a:t>
            </a:r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>
            <a:off x="6516688" y="2420938"/>
            <a:ext cx="868362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7524750" y="2636838"/>
            <a:ext cx="12239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6510338" y="1700213"/>
            <a:ext cx="89535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View/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</a:t>
            </a:r>
          </a:p>
        </p:txBody>
      </p:sp>
      <p:grpSp>
        <p:nvGrpSpPr>
          <p:cNvPr id="17439" name="Group 31"/>
          <p:cNvGrpSpPr>
            <a:grpSpLocks/>
          </p:cNvGrpSpPr>
          <p:nvPr/>
        </p:nvGrpSpPr>
        <p:grpSpPr bwMode="auto">
          <a:xfrm>
            <a:off x="1836738" y="2636838"/>
            <a:ext cx="3743325" cy="1871662"/>
            <a:chOff x="1157" y="1661"/>
            <a:chExt cx="2358" cy="1179"/>
          </a:xfrm>
        </p:grpSpPr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>
              <a:off x="1157" y="1661"/>
              <a:ext cx="952" cy="117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7441" name="Line 33"/>
            <p:cNvSpPr>
              <a:spLocks noChangeShapeType="1"/>
            </p:cNvSpPr>
            <p:nvPr/>
          </p:nvSpPr>
          <p:spPr bwMode="auto">
            <a:xfrm>
              <a:off x="2109" y="2840"/>
              <a:ext cx="1179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>
              <a:off x="1883" y="2523"/>
              <a:ext cx="1633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0"/>
                </a:spcBef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Enter arriving parts</a:t>
              </a:r>
            </a:p>
          </p:txBody>
        </p:sp>
      </p:grpSp>
      <p:sp>
        <p:nvSpPr>
          <p:cNvPr id="17443" name="Line 35"/>
          <p:cNvSpPr>
            <a:spLocks noChangeShapeType="1"/>
          </p:cNvSpPr>
          <p:nvPr/>
        </p:nvSpPr>
        <p:spPr bwMode="auto">
          <a:xfrm>
            <a:off x="1835150" y="2708275"/>
            <a:ext cx="1454150" cy="25209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>
            <a:off x="3289300" y="5229225"/>
            <a:ext cx="18002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2627313" y="4581525"/>
            <a:ext cx="2493962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Return defective parts to vendor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Use Case 5 - Shipping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-192088" y="274638"/>
            <a:ext cx="8229601" cy="120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1546225" y="1557338"/>
            <a:ext cx="647700" cy="647700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835150" y="2205038"/>
            <a:ext cx="1588" cy="1079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1182688" y="3284538"/>
            <a:ext cx="655637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1835150" y="3357563"/>
            <a:ext cx="431800" cy="7191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258888" y="2492375"/>
            <a:ext cx="10080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V="1">
            <a:off x="1835150" y="2273300"/>
            <a:ext cx="1687513" cy="3667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3522663" y="2316163"/>
            <a:ext cx="17684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1835150" y="2636838"/>
            <a:ext cx="1762125" cy="1152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3597275" y="3789363"/>
            <a:ext cx="17653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916238" y="1989138"/>
            <a:ext cx="2592387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 finished orders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203575" y="3284538"/>
            <a:ext cx="2592388" cy="338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Ship to customer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77800" y="1196975"/>
            <a:ext cx="1370013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Shipping Manager</a:t>
            </a:r>
          </a:p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(COES)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7418388" y="1052513"/>
            <a:ext cx="1401762" cy="4824412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5148263" y="1123950"/>
            <a:ext cx="1401762" cy="4824413"/>
          </a:xfrm>
          <a:prstGeom prst="rect">
            <a:avLst/>
          </a:prstGeom>
          <a:solidFill>
            <a:srgbClr val="00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181600" y="2133600"/>
            <a:ext cx="1200150" cy="863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Ship Order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5148263" y="3213100"/>
            <a:ext cx="143986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Shipping Prog.</a:t>
            </a:r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6516688" y="2420938"/>
            <a:ext cx="868362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7524750" y="2636838"/>
            <a:ext cx="12239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6510338" y="1700213"/>
            <a:ext cx="89535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View/</a:t>
            </a:r>
            <a:b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u="sng"/>
              <a:t>Yazılım Projesi Kısıtları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b="1"/>
              <a:t>Uyumluluk (Compability)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ICS diğer alt sistemler ile uyumlu çalışmalı (örneğin aynı database ve işletimsistemlerini kullanarak)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Sistem yöneticilerine kullanıcılara profillerine uygun hakları verme imkanı sunmalı</a:t>
            </a: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b="1"/>
              <a:t>Güvenilirlik ve Uygunluk (Reliability and Availability )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Diğer ara yüzlerle ilişkili olmalı ama bağımlılığı mümkün olduğunca az olmalı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Günde 1 saat kadar yedekleme ve bakım gibi yönetim işlemlerine izin vermeli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Herhangi bir sorun, 10 dakikalık bir kapanmadan fazlasına sebep olmamalı. Ortalamsı 2 dakikayı aşmamalı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Yedeklerin güvenilir olup olmadığı test edilmeden sağlanmalı</a:t>
            </a: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b="1"/>
              <a:t>Performance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Aynı anda en az 10 kullanıcıya izin vermeli ve sistemin cevap süresi en fazla 3 saniye olmalı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/>
              <a:t>Alınan parçaların sisteme girilmesi 2 saati geçmemeli ve ortalamsı 30 dakika olmalı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8BDA772-CD82-4D6A-8401-7BB29CE39447}" type="slidenum">
              <a:rPr lang="en-GB"/>
              <a:pPr/>
              <a:t>18</a:t>
            </a:fld>
            <a:endParaRPr lang="en-GB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2. </a:t>
            </a:r>
            <a:r>
              <a:rPr lang="en-GB" sz="4000" u="sng">
                <a:solidFill>
                  <a:srgbClr val="333399"/>
                </a:solidFill>
              </a:rPr>
              <a:t>Bilgi Tanımı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Yazılımın çözmesi gereken problemin detaylı tanımı</a:t>
            </a:r>
            <a:br>
              <a:rPr lang="en-GB"/>
            </a:br>
            <a:endParaRPr lang="en-GB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Bigi verici tanımlamalar, ilişkiler, akışlar ve yapılar.</a:t>
            </a:r>
          </a:p>
          <a:p>
            <a:pPr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Yazılımın dışa açık olan Donanım, yazılım ve insan arayüzleri.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C53D4F-6500-436F-908F-A38F5A73DBF1}" type="slidenum">
              <a:rPr lang="en-GB"/>
              <a:pPr/>
              <a:t>19</a:t>
            </a:fld>
            <a:endParaRPr lang="en-GB"/>
          </a:p>
        </p:txBody>
      </p:sp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ICS Bilgi Tanımı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987425" lvl="1" indent="-530225">
              <a:lnSpc>
                <a:spcPct val="80000"/>
              </a:lnSpc>
              <a:spcBef>
                <a:spcPts val="600"/>
              </a:spcBef>
              <a:buFont typeface="Arial" charset="0"/>
              <a:buNone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400"/>
              <a:t>ICS, diğer alt sistemlerden aşağıdaki veirleri alacak ve kullancaktır. Daha fazla bilgi için sınıf diyagramlarına bakınız. Verilerin formatı tasarım dökümanında bulunabilir.</a:t>
            </a:r>
            <a:br>
              <a:rPr lang="en-GB" sz="2400"/>
            </a:br>
            <a:endParaRPr lang="en-GB" sz="2400"/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Tedarikçi Formu Ana Dosyası - Satınalm</a:t>
            </a:r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Tedarikçi Detay Formu  - Satınalma</a:t>
            </a:r>
            <a:br>
              <a:rPr lang="en-GB" sz="2000"/>
            </a:br>
            <a:r>
              <a:rPr lang="en-GB" sz="2000"/>
              <a:t>  </a:t>
            </a:r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Müşteri Ana Formu – Müşteri Sipariş Girişi</a:t>
            </a:r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Müşteri Detay Formu – Müşteri Sipariş Girişi</a:t>
            </a:r>
            <a:br>
              <a:rPr lang="en-GB" sz="2000"/>
            </a:br>
            <a:r>
              <a:rPr lang="en-GB" sz="2000"/>
              <a:t> </a:t>
            </a:r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Üretim Talepleri – Üretim</a:t>
            </a:r>
          </a:p>
          <a:p>
            <a:pPr marL="1371600" lvl="2" indent="-457200">
              <a:lnSpc>
                <a:spcPct val="80000"/>
              </a:lnSpc>
              <a:spcBef>
                <a:spcPts val="500"/>
              </a:spcBef>
              <a:buFont typeface="Arial" charset="0"/>
              <a:buAutoNum type="arabicPeriod"/>
              <a:tabLst>
                <a:tab pos="1158875" algn="l"/>
                <a:tab pos="1616075" algn="l"/>
                <a:tab pos="2073275" algn="l"/>
                <a:tab pos="2530475" algn="l"/>
                <a:tab pos="2987675" algn="l"/>
                <a:tab pos="3444875" algn="l"/>
                <a:tab pos="3902075" algn="l"/>
                <a:tab pos="4359275" algn="l"/>
                <a:tab pos="4816475" algn="l"/>
                <a:tab pos="5273675" algn="l"/>
                <a:tab pos="5730875" algn="l"/>
                <a:tab pos="6188075" algn="l"/>
                <a:tab pos="6645275" algn="l"/>
                <a:tab pos="7102475" algn="l"/>
                <a:tab pos="7559675" algn="l"/>
                <a:tab pos="8016875" algn="l"/>
                <a:tab pos="8474075" algn="l"/>
                <a:tab pos="8931275" algn="l"/>
                <a:tab pos="9388475" algn="l"/>
                <a:tab pos="9845675" algn="l"/>
              </a:tabLst>
            </a:pPr>
            <a:r>
              <a:rPr lang="en-GB" sz="2000"/>
              <a:t>Üretim Zamanlama – Üretim</a:t>
            </a:r>
            <a:br>
              <a:rPr lang="en-GB" sz="2000"/>
            </a:br>
            <a:endParaRPr lang="en-GB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Software Specification Document (SRS) Genel Yapısı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65663"/>
          </a:xfrm>
          <a:ln/>
        </p:spPr>
        <p:txBody>
          <a:bodyPr/>
          <a:lstStyle/>
          <a:p>
            <a:pPr marL="606425" indent="-606425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b="1"/>
              <a:t> INTRODUCTION (Giriş)</a:t>
            </a:r>
            <a:br>
              <a:rPr lang="en-GB" b="1"/>
            </a:br>
            <a:r>
              <a:rPr lang="en-GB" b="1"/>
              <a:t/>
            </a:r>
            <a:br>
              <a:rPr lang="en-GB" b="1"/>
            </a:br>
            <a:r>
              <a:rPr lang="en-GB" b="1"/>
              <a:t>Hedef ve başarı şartlarının belirlendiği açalmadır. Bilgisayar bazlı bir sistem olarak konunun tanımını yapar.</a:t>
            </a:r>
          </a:p>
          <a:p>
            <a:pPr marL="987425" lvl="1" indent="-5302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Sistem hakkında bilgi</a:t>
            </a:r>
          </a:p>
          <a:p>
            <a:pPr marL="987425" lvl="1" indent="-5302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Genel tanım</a:t>
            </a:r>
          </a:p>
          <a:p>
            <a:pPr marL="987425" lvl="1" indent="-5302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Projenin koşulları</a:t>
            </a:r>
          </a:p>
          <a:p>
            <a:pPr marL="606425" indent="-606425">
              <a:lnSpc>
                <a:spcPct val="100000"/>
              </a:lnSpc>
              <a:buFont typeface="Arial" charset="0"/>
              <a:buNone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Bilgi Tanımı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377825" indent="-377825">
              <a:lnSpc>
                <a:spcPct val="100000"/>
              </a:lnSpc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r>
              <a:rPr lang="en-GB" b="1"/>
              <a:t>ICS en az aşağıdaki dosyaları sağlamalıdır:</a:t>
            </a:r>
            <a:br>
              <a:rPr lang="en-GB" b="1"/>
            </a:br>
            <a:endParaRPr lang="en-GB" b="1"/>
          </a:p>
          <a:p>
            <a:pPr marL="1216025" lvl="2" indent="-301625">
              <a:lnSpc>
                <a:spcPct val="100000"/>
              </a:lnSpc>
              <a:buFont typeface="Arial" charset="0"/>
              <a:buAutoNum type="arabicPeriod"/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r>
              <a:rPr lang="en-GB"/>
              <a:t>Parça Gönderme Dosyası </a:t>
            </a:r>
          </a:p>
          <a:p>
            <a:pPr marL="1216025" lvl="2" indent="-301625">
              <a:lnSpc>
                <a:spcPct val="100000"/>
              </a:lnSpc>
              <a:buFont typeface="Arial" charset="0"/>
              <a:buAutoNum type="arabicPeriod"/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r>
              <a:rPr lang="en-GB"/>
              <a:t>Parça Ana dosyası</a:t>
            </a:r>
          </a:p>
          <a:p>
            <a:pPr marL="1216025" lvl="2" indent="-301625">
              <a:lnSpc>
                <a:spcPct val="100000"/>
              </a:lnSpc>
              <a:buFont typeface="Arial" charset="0"/>
              <a:buAutoNum type="arabicPeriod"/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r>
              <a:rPr lang="en-GB"/>
              <a:t>Parça Detay Dosyası</a:t>
            </a:r>
          </a:p>
          <a:p>
            <a:pPr marL="1216025" lvl="2" indent="-301625">
              <a:lnSpc>
                <a:spcPct val="100000"/>
              </a:lnSpc>
              <a:buFont typeface="Arial" charset="0"/>
              <a:buAutoNum type="arabicPeriod"/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r>
              <a:rPr lang="en-GB"/>
              <a:t>Parça Stok Dosyası</a:t>
            </a:r>
            <a:r>
              <a:rPr lang="en-GB" b="1"/>
              <a:t/>
            </a:r>
            <a:br>
              <a:rPr lang="en-GB" b="1"/>
            </a:br>
            <a:endParaRPr lang="en-GB" b="1"/>
          </a:p>
          <a:p>
            <a:pPr marL="796925" lvl="1" indent="-339725">
              <a:lnSpc>
                <a:spcPct val="100000"/>
              </a:lnSpc>
              <a:buFont typeface="Arial" charset="0"/>
              <a:buNone/>
              <a:tabLst>
                <a:tab pos="492125" algn="l"/>
                <a:tab pos="949325" algn="l"/>
                <a:tab pos="1406525" algn="l"/>
                <a:tab pos="1863725" algn="l"/>
                <a:tab pos="2320925" algn="l"/>
                <a:tab pos="2778125" algn="l"/>
                <a:tab pos="3235325" algn="l"/>
                <a:tab pos="3692525" algn="l"/>
                <a:tab pos="4149725" algn="l"/>
                <a:tab pos="4606925" algn="l"/>
                <a:tab pos="5064125" algn="l"/>
                <a:tab pos="5521325" algn="l"/>
                <a:tab pos="5978525" algn="l"/>
                <a:tab pos="6435725" algn="l"/>
                <a:tab pos="6892925" algn="l"/>
                <a:tab pos="7350125" algn="l"/>
                <a:tab pos="7807325" algn="l"/>
                <a:tab pos="8264525" algn="l"/>
                <a:tab pos="8721725" algn="l"/>
                <a:tab pos="9178925" algn="l"/>
              </a:tabLst>
            </a:pPr>
            <a:endParaRPr lang="en-GB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50825"/>
            <a:ext cx="8229600" cy="11906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Data Flow Diagrams</a:t>
            </a:r>
            <a:br>
              <a:rPr lang="en-GB" sz="4000"/>
            </a:br>
            <a:r>
              <a:rPr lang="en-GB" sz="3200"/>
              <a:t>(DFD Level 0)</a:t>
            </a:r>
          </a:p>
        </p:txBody>
      </p:sp>
      <p:sp>
        <p:nvSpPr>
          <p:cNvPr id="23554" name="Oval 2"/>
          <p:cNvSpPr>
            <a:spLocks noChangeArrowheads="1"/>
          </p:cNvSpPr>
          <p:nvPr/>
        </p:nvSpPr>
        <p:spPr bwMode="auto">
          <a:xfrm>
            <a:off x="2268538" y="1773238"/>
            <a:ext cx="3168650" cy="3025775"/>
          </a:xfrm>
          <a:prstGeom prst="ellipse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1187450" y="2420938"/>
            <a:ext cx="136842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971550" y="2997200"/>
            <a:ext cx="13684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900113" y="3429000"/>
            <a:ext cx="13684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1042988" y="3933825"/>
            <a:ext cx="13684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1547813" y="4508500"/>
            <a:ext cx="13684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547813" y="1989138"/>
            <a:ext cx="136842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11188" y="1484313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Vendor Order Master File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95288" y="2060575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Vendor Order Detail File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79388" y="2565400"/>
            <a:ext cx="2303462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Customer Order Master File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79388" y="3068638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Cust.  Order Detail File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68313" y="3429000"/>
            <a:ext cx="158273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 Requests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39750" y="3933825"/>
            <a:ext cx="158273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 Schedule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843213" y="2852738"/>
            <a:ext cx="201612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20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5003800" y="2205038"/>
            <a:ext cx="172878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>
            <a:off x="5292725" y="2708275"/>
            <a:ext cx="17287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5435600" y="3213100"/>
            <a:ext cx="172878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>
            <a:off x="5364163" y="3860800"/>
            <a:ext cx="172878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003800" y="1916113"/>
            <a:ext cx="27368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Transaction File</a:t>
            </a: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5862638" y="2327275"/>
            <a:ext cx="143827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Master File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6208713" y="2224088"/>
            <a:ext cx="1841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5767388" y="2852738"/>
            <a:ext cx="13525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Detail File</a:t>
            </a: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5554663" y="3357563"/>
            <a:ext cx="162877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Inventory File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Bilgi Tanımı </a:t>
            </a:r>
            <a:br>
              <a:rPr lang="en-GB" sz="4000">
                <a:solidFill>
                  <a:srgbClr val="333399"/>
                </a:solidFill>
              </a:rPr>
            </a:br>
            <a:r>
              <a:rPr lang="en-GB" sz="4000"/>
              <a:t> </a:t>
            </a:r>
            <a:r>
              <a:rPr lang="en-GB" sz="2400"/>
              <a:t>(devam-3)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ICS'in yağacağı işlemler (Transactions)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Yeni Parça veya Ürün Ana kaydı oluşturmak</a:t>
            </a:r>
            <a:br>
              <a:rPr lang="en-GB" sz="2000"/>
            </a:br>
            <a:r>
              <a:rPr lang="en-GB" sz="2000"/>
              <a:t>(“Not: Parça ve Ürün kayıt formatları Üretim Alt sisteminde alınabilirDosya: prd_rec_fmt” )</a:t>
            </a:r>
            <a:br>
              <a:rPr lang="en-GB" sz="2000"/>
            </a:br>
            <a:endParaRPr lang="en-GB" sz="2000"/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Parça veya Ürün ana Kaydını Düzenle/Sil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Parça veya Ürün kaydını Düzenle/Sil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Yeni Parça veya Ürün gir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Geri gönderilen Ürün veya Parça gir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Ürün veya Parça planla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Parça veya Ürünü yeniden planla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Parça veya Ürün görüntüle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             ......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277813" y="260350"/>
            <a:ext cx="8229600" cy="70961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DFD Level 1</a:t>
            </a:r>
          </a:p>
        </p:txBody>
      </p:sp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2160588" y="1038225"/>
            <a:ext cx="5184775" cy="5400675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1979613" y="1773238"/>
            <a:ext cx="1223962" cy="7143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2051050" y="2276475"/>
            <a:ext cx="1368425" cy="647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1908175" y="1841500"/>
            <a:ext cx="1223963" cy="7985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051050" y="3429000"/>
            <a:ext cx="136842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203575" y="1484313"/>
            <a:ext cx="2951163" cy="504825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Create New Part or Product </a:t>
            </a:r>
            <a:b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Master Record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168650" y="2190750"/>
            <a:ext cx="3384550" cy="360363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Edit/Delete Part or Product Master Record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455988" y="2767013"/>
            <a:ext cx="2736850" cy="287337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Enter New Part or Product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3455988" y="3127375"/>
            <a:ext cx="2736850" cy="4318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Edit/Delete Part or Product </a:t>
            </a: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455988" y="3775075"/>
            <a:ext cx="2808287" cy="287338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Enter Returned Part or Product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3384550" y="4422775"/>
            <a:ext cx="2881313" cy="288925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Issue Part or Product</a:t>
            </a: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3455988" y="4927600"/>
            <a:ext cx="2735262" cy="288925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Re-issue Part or Product</a:t>
            </a: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3455988" y="5430838"/>
            <a:ext cx="2735262" cy="287337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 Part or Product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792163" y="1614488"/>
            <a:ext cx="223202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31800" y="1470025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Vendor Order Master File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15900" y="2046288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Vendor Order Detail File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0" y="3284538"/>
            <a:ext cx="22320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Cust.  Order Detail File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0" y="2565400"/>
            <a:ext cx="230346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Customer Order Master File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0" y="3860800"/>
            <a:ext cx="212407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 Requests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250825" y="4508500"/>
            <a:ext cx="194468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 Schedule</a:t>
            </a:r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1908175" y="4076700"/>
            <a:ext cx="1800225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flipV="1">
            <a:off x="1835150" y="4002088"/>
            <a:ext cx="1584325" cy="7254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1835150" y="1773238"/>
            <a:ext cx="1296988" cy="5762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V="1">
            <a:off x="2051050" y="2489200"/>
            <a:ext cx="1008063" cy="2222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 flipV="1">
            <a:off x="2051050" y="3930650"/>
            <a:ext cx="1368425" cy="777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>
            <a:off x="1692275" y="4076700"/>
            <a:ext cx="1873250" cy="863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28" name="Oval 28"/>
          <p:cNvSpPr>
            <a:spLocks noChangeArrowheads="1"/>
          </p:cNvSpPr>
          <p:nvPr/>
        </p:nvSpPr>
        <p:spPr bwMode="auto">
          <a:xfrm>
            <a:off x="611188" y="5229225"/>
            <a:ext cx="1512887" cy="720725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1116013" y="5373688"/>
            <a:ext cx="4381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All</a:t>
            </a:r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>
            <a:off x="2124075" y="5516563"/>
            <a:ext cx="1295400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>
            <a:off x="6659563" y="1989138"/>
            <a:ext cx="201612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7164388" y="2708275"/>
            <a:ext cx="1655762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>
            <a:off x="7308850" y="3284538"/>
            <a:ext cx="136842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>
            <a:off x="7235825" y="4652963"/>
            <a:ext cx="129698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7019925" y="1484313"/>
            <a:ext cx="180022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Transaction File</a:t>
            </a:r>
          </a:p>
        </p:txBody>
      </p:sp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7164388" y="2276475"/>
            <a:ext cx="18002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Master File</a:t>
            </a:r>
          </a:p>
        </p:txBody>
      </p:sp>
      <p:sp>
        <p:nvSpPr>
          <p:cNvPr id="25637" name="Text Box 37"/>
          <p:cNvSpPr txBox="1">
            <a:spLocks noChangeArrowheads="1"/>
          </p:cNvSpPr>
          <p:nvPr/>
        </p:nvSpPr>
        <p:spPr bwMode="auto">
          <a:xfrm>
            <a:off x="7343775" y="2852738"/>
            <a:ext cx="18002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Detail File</a:t>
            </a:r>
          </a:p>
        </p:txBody>
      </p:sp>
      <p:sp>
        <p:nvSpPr>
          <p:cNvPr id="25638" name="Text Box 38"/>
          <p:cNvSpPr txBox="1">
            <a:spLocks noChangeArrowheads="1"/>
          </p:cNvSpPr>
          <p:nvPr/>
        </p:nvSpPr>
        <p:spPr bwMode="auto">
          <a:xfrm>
            <a:off x="7343775" y="4005263"/>
            <a:ext cx="1800225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Inventory File</a:t>
            </a:r>
          </a:p>
        </p:txBody>
      </p:sp>
      <p:sp>
        <p:nvSpPr>
          <p:cNvPr id="25639" name="Line 39"/>
          <p:cNvSpPr>
            <a:spLocks noChangeShapeType="1"/>
          </p:cNvSpPr>
          <p:nvPr/>
        </p:nvSpPr>
        <p:spPr bwMode="auto">
          <a:xfrm>
            <a:off x="6516688" y="2349500"/>
            <a:ext cx="647700" cy="3587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6156325" y="2924175"/>
            <a:ext cx="1152525" cy="36036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>
            <a:off x="6300788" y="3933825"/>
            <a:ext cx="935037" cy="71913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2" name="Line 42"/>
          <p:cNvSpPr>
            <a:spLocks noChangeShapeType="1"/>
          </p:cNvSpPr>
          <p:nvPr/>
        </p:nvSpPr>
        <p:spPr bwMode="auto">
          <a:xfrm>
            <a:off x="6300788" y="4581525"/>
            <a:ext cx="935037" cy="7143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3" name="Line 43"/>
          <p:cNvSpPr>
            <a:spLocks noChangeShapeType="1"/>
          </p:cNvSpPr>
          <p:nvPr/>
        </p:nvSpPr>
        <p:spPr bwMode="auto">
          <a:xfrm flipV="1">
            <a:off x="6227763" y="4649788"/>
            <a:ext cx="1008062" cy="4381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4" name="Line 44"/>
          <p:cNvSpPr>
            <a:spLocks noChangeShapeType="1"/>
          </p:cNvSpPr>
          <p:nvPr/>
        </p:nvSpPr>
        <p:spPr bwMode="auto">
          <a:xfrm flipV="1">
            <a:off x="6227763" y="3281363"/>
            <a:ext cx="1152525" cy="2222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5" name="Line 45"/>
          <p:cNvSpPr>
            <a:spLocks noChangeShapeType="1"/>
          </p:cNvSpPr>
          <p:nvPr/>
        </p:nvSpPr>
        <p:spPr bwMode="auto">
          <a:xfrm>
            <a:off x="6156325" y="1700213"/>
            <a:ext cx="1008063" cy="10080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646" name="Line 46"/>
          <p:cNvSpPr>
            <a:spLocks noChangeShapeType="1"/>
          </p:cNvSpPr>
          <p:nvPr/>
        </p:nvSpPr>
        <p:spPr bwMode="auto">
          <a:xfrm>
            <a:off x="6156325" y="1557338"/>
            <a:ext cx="576263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Bilgi Tanımı</a:t>
            </a:r>
            <a:br>
              <a:rPr lang="en-GB" sz="4000">
                <a:solidFill>
                  <a:srgbClr val="333399"/>
                </a:solidFill>
              </a:rPr>
            </a:br>
            <a:r>
              <a:rPr lang="en-GB" sz="4000"/>
              <a:t> </a:t>
            </a:r>
            <a:r>
              <a:rPr lang="en-GB" sz="2400"/>
              <a:t>(devam 4)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/>
              <a:t>Eylemler (transaction) genişletilmeli ve detaylar ihtiyaç olarak belirtilmeli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/>
              <a:t>Eylemler (transaction) aşağıda anlatılan sınıfları (classes) kullanacaktır</a:t>
            </a:r>
            <a:br>
              <a:rPr lang="en-GB" sz="2800"/>
            </a:br>
            <a:r>
              <a:rPr lang="en-GB" sz="2800"/>
              <a:t>    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/>
              <a:t>Data flow ve Control flow diyagramları ile desteklenmelidir</a:t>
            </a:r>
            <a:br>
              <a:rPr lang="en-GB" sz="2800"/>
            </a:br>
            <a:r>
              <a:rPr lang="en-GB" sz="2800"/>
              <a:t/>
            </a:r>
            <a:br>
              <a:rPr lang="en-GB" sz="2800"/>
            </a:br>
            <a:r>
              <a:rPr lang="en-GB" sz="2800" i="1"/>
              <a:t>(Bu aşamada çok detaylı olmamalı, daha ileride tartışmalar derinleşecektir)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CLASS DESCRIPTIONS</a:t>
            </a:r>
            <a:br>
              <a:rPr lang="en-GB"/>
            </a:br>
            <a:r>
              <a:rPr lang="en-GB"/>
              <a:t>(Sınıf Tanımları)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75100"/>
            <a:ext cx="6400800" cy="17557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Font typeface="Arial" charset="0"/>
              <a:buNone/>
            </a:pPr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217488"/>
            <a:ext cx="8229600" cy="25320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/>
            </a:r>
            <a:br>
              <a:rPr lang="en-GB" sz="4000"/>
            </a:br>
            <a:r>
              <a:rPr lang="en-GB" sz="4000"/>
              <a:t/>
            </a:r>
            <a:br>
              <a:rPr lang="en-GB" sz="4000"/>
            </a:br>
            <a:r>
              <a:rPr lang="en-GB" sz="4000" b="1" u="sng"/>
              <a:t/>
            </a:r>
            <a:br>
              <a:rPr lang="en-GB" sz="4000" b="1" u="sng"/>
            </a:br>
            <a:endParaRPr lang="en-GB" sz="4000" b="1" u="sng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7088" y="1412875"/>
            <a:ext cx="7921625" cy="356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Bir Transaction ID kullanarak bütün parça girişlerini tutacaktır. Part ID ile kullanılarak verilen parça için bütün transactionları da gösterebilir </a:t>
            </a: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Part ID'nin değişik kısımlarıyla aranabilir olmalıdır. Transaciton tarihi, transaction'ı yapan kişi, ve transaction tipi (transactionın yapılış sebebini anlatan) Ayrıca bu girişlerde Joker karakterine izin vermelidir (?) </a:t>
            </a:r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>
              <a:lnSpc>
                <a:spcPct val="100000"/>
              </a:lnSpc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Sonuçlar bir dosyaya veya printer'a basılabilmelidir.</a:t>
            </a:r>
            <a:b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073275" y="376238"/>
            <a:ext cx="4629150" cy="1557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Transaction Class</a:t>
            </a:r>
            <a:b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endParaRPr lang="en-GB" sz="3200" b="1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8313" y="1628775"/>
            <a:ext cx="4038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lnSpc>
                <a:spcPct val="8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Data Elements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Trans ID (*)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Trans type: View Part 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Trans start time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User ID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ID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View type: Detail</a:t>
            </a:r>
          </a:p>
          <a:p>
            <a:pPr marL="339725" indent="-339725">
              <a:lnSpc>
                <a:spcPct val="80000"/>
              </a:lnSpc>
              <a:spcBef>
                <a:spcPts val="5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Amount on Reserve</a:t>
            </a:r>
            <a:b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20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(may be more than one field)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Status: 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Completion time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648200" y="1600200"/>
            <a:ext cx="4244975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lnSpc>
                <a:spcPct val="8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Methods in class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getPartDetail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displayPrint PartDetail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getPartSummary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displayPrint PartSummary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recordStartTime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getUserId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recordUserId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getReservations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displayPrintReservations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updateStatus</a:t>
            </a:r>
          </a:p>
          <a:p>
            <a:pPr marL="339725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recordCompletionTime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258888" y="549275"/>
            <a:ext cx="6481762" cy="1343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Transaction Class </a:t>
            </a:r>
            <a:r>
              <a:rPr lang="en-GB" sz="2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(cont’d)</a:t>
            </a:r>
            <a:br>
              <a:rPr lang="en-GB" sz="2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(note: Data elements are stored in DB) </a:t>
            </a: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endParaRPr lang="en-GB" sz="3200" b="1" u="sng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body"/>
          </p:nvPr>
        </p:nvSpPr>
        <p:spPr>
          <a:xfrm>
            <a:off x="395288" y="620713"/>
            <a:ext cx="8229600" cy="5184775"/>
          </a:xfrm>
          <a:ln/>
        </p:spPr>
        <p:txBody>
          <a:bodyPr anchor="t"/>
          <a:lstStyle/>
          <a:p>
            <a:pPr marL="339725" indent="-339725">
              <a:lnSpc>
                <a:spcPct val="80000"/>
              </a:lnSpc>
              <a:spcBef>
                <a:spcPts val="9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b="1"/>
              <a:t>Part Inventory Class</a:t>
            </a:r>
          </a:p>
          <a:p>
            <a:pPr marL="339725" indent="-339725" algn="l">
              <a:lnSpc>
                <a:spcPct val="80000"/>
              </a:lnSpc>
              <a:spcBef>
                <a:spcPts val="3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3600" b="1"/>
              <a:t/>
            </a:r>
            <a:br>
              <a:rPr lang="en-GB" sz="3600" b="1"/>
            </a:br>
            <a:r>
              <a:rPr lang="en-GB" sz="3600" b="1"/>
              <a:t>B</a:t>
            </a:r>
            <a:r>
              <a:rPr lang="en-GB" sz="2800"/>
              <a:t>u sınıf, stok içindeki parçaları, part ID veya parça ismine göre gösterebilmelidir. Ayrıca alanları güncellemeye izin vermelidir. </a:t>
            </a:r>
            <a:br>
              <a:rPr lang="en-GB" sz="2800"/>
            </a:br>
            <a:r>
              <a:rPr lang="en-GB" sz="2800"/>
              <a:t/>
            </a:r>
            <a:br>
              <a:rPr lang="en-GB" sz="2800"/>
            </a:br>
            <a:r>
              <a:rPr lang="en-GB" sz="2800"/>
              <a:t>Bu dosyanın sonucu printer'a veya dosyaya dökülebilmelidir. İçeriği, çeşitli zamanlarda fiziksel olarak kontrol edilebilmelidir. </a:t>
            </a:r>
          </a:p>
          <a:p>
            <a:pPr marL="339725" indent="-339725" algn="l">
              <a:lnSpc>
                <a:spcPct val="80000"/>
              </a:lnSpc>
              <a:spcBef>
                <a:spcPts val="3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200"/>
              <a:t/>
            </a:r>
            <a:br>
              <a:rPr lang="en-GB" sz="1200"/>
            </a:br>
            <a:r>
              <a:rPr lang="en-GB" sz="1200"/>
              <a:t> </a:t>
            </a:r>
          </a:p>
          <a:p>
            <a:pPr marL="739775" lvl="1" indent="-282575" algn="l">
              <a:lnSpc>
                <a:spcPct val="80000"/>
              </a:lnSpc>
              <a:spcBef>
                <a:spcPts val="3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1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541338"/>
            <a:ext cx="8229600" cy="2774951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u="sng"/>
              <a:t/>
            </a:r>
            <a:br>
              <a:rPr lang="en-GB" sz="3200" b="1" u="sng"/>
            </a:br>
            <a:r>
              <a:rPr lang="en-GB" sz="3200" b="1" u="sng"/>
              <a:t/>
            </a:r>
            <a:br>
              <a:rPr lang="en-GB" sz="3200" b="1" u="sng"/>
            </a:br>
            <a:r>
              <a:rPr lang="en-GB" sz="3200" b="1" u="sng"/>
              <a:t>Part Inventory Class </a:t>
            </a:r>
            <a:r>
              <a:rPr lang="en-GB" sz="2400" b="1" u="sng"/>
              <a:t>(cont’d)</a:t>
            </a:r>
            <a:r>
              <a:rPr lang="en-GB" sz="4000" b="1" u="sng"/>
              <a:t/>
            </a:r>
            <a:br>
              <a:rPr lang="en-GB" sz="4000" b="1" u="sng"/>
            </a:br>
            <a:r>
              <a:rPr lang="en-GB" sz="2400"/>
              <a:t>(note: Data elements are stored in DB)</a:t>
            </a:r>
            <a:r>
              <a:rPr lang="en-GB" sz="4000"/>
              <a:t> </a:t>
            </a:r>
            <a:r>
              <a:rPr lang="en-GB" sz="4000" b="1" u="sng"/>
              <a:t/>
            </a:r>
            <a:br>
              <a:rPr lang="en-GB" sz="4000" b="1" u="sng"/>
            </a:br>
            <a:endParaRPr lang="en-GB" sz="4000" b="1" u="sng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5311775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u="sng"/>
              <a:t>Data Elements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partId (*)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totalInStock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totalOnReserve</a:t>
            </a:r>
          </a:p>
          <a:p>
            <a:pPr>
              <a:lnSpc>
                <a:spcPct val="10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amountOnOrder</a:t>
            </a:r>
            <a:br>
              <a:rPr lang="en-GB" sz="2400"/>
            </a:br>
            <a:r>
              <a:rPr lang="en-GB" sz="1800"/>
              <a:t>(can be one or more fields)</a:t>
            </a:r>
          </a:p>
          <a:p>
            <a:pPr>
              <a:lnSpc>
                <a:spcPct val="10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amtExpectedByDate</a:t>
            </a:r>
            <a:r>
              <a:rPr lang="en-GB" sz="1800"/>
              <a:t/>
            </a:r>
            <a:br>
              <a:rPr lang="en-GB" sz="1800"/>
            </a:br>
            <a:r>
              <a:rPr lang="en-GB" sz="1800"/>
              <a:t>(can be one or more fields)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lastEntryTransId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lastIssueTransId</a:t>
            </a:r>
            <a:br>
              <a:rPr lang="en-GB" sz="2400"/>
            </a:br>
            <a:endParaRPr lang="en-GB" sz="240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/>
          </a:p>
          <a:p>
            <a:pPr>
              <a:lnSpc>
                <a:spcPct val="100000"/>
              </a:lnSpc>
              <a:spcBef>
                <a:spcPts val="6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356100" y="1557338"/>
            <a:ext cx="4392613" cy="4525962"/>
          </a:xfrm>
          <a:ln/>
        </p:spPr>
        <p:txBody>
          <a:bodyPr/>
          <a:lstStyle/>
          <a:p>
            <a:pPr lvl="2">
              <a:lnSpc>
                <a:spcPct val="100000"/>
              </a:lnSpc>
              <a:buFont typeface="Arial" charset="0"/>
              <a:buNone/>
              <a:tabLst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GB" sz="2400" u="sng"/>
              <a:t>Methods in Class</a:t>
            </a:r>
          </a:p>
          <a:p>
            <a:pPr lvl="2">
              <a:lnSpc>
                <a:spcPct val="100000"/>
              </a:lnSpc>
              <a:tabLst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GB" sz="2400"/>
              <a:t>getPartInvRec</a:t>
            </a:r>
          </a:p>
          <a:p>
            <a:pPr lvl="2">
              <a:lnSpc>
                <a:spcPct val="100000"/>
              </a:lnSpc>
              <a:tabLst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GB" sz="2400"/>
              <a:t>updatePartInvRec</a:t>
            </a:r>
          </a:p>
          <a:p>
            <a:pPr lvl="2">
              <a:lnSpc>
                <a:spcPct val="100000"/>
              </a:lnSpc>
              <a:tabLst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GB" sz="2400"/>
              <a:t>displayPrintPartInvrec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Introduction (Giriş)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03750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b="1"/>
              <a:t>Stok takip sisteminin Örnek Sistem referansı:</a:t>
            </a:r>
            <a:br>
              <a:rPr lang="en-GB" sz="2000" b="1"/>
            </a:br>
            <a:r>
              <a:rPr lang="en-GB" sz="2000" b="1"/>
              <a:t/>
            </a:r>
            <a:br>
              <a:rPr lang="en-GB" sz="2000" b="1"/>
            </a:br>
            <a:r>
              <a:rPr lang="en-GB" sz="2000"/>
              <a:t>“ (İçerik takip sistemi) Inventory Control System (ICS) , mevcut Enterprise Planning System (ERP) sistemi üzerinde çalışacaktır. Ayrıca </a:t>
            </a:r>
            <a:r>
              <a:rPr lang="en-GB" sz="2000">
                <a:solidFill>
                  <a:srgbClr val="333399"/>
                </a:solidFill>
              </a:rPr>
              <a:t>Purchasing (Satın alma)</a:t>
            </a:r>
            <a:r>
              <a:rPr lang="en-GB" sz="2000"/>
              <a:t>, </a:t>
            </a:r>
            <a:r>
              <a:rPr lang="en-GB" sz="2000">
                <a:solidFill>
                  <a:srgbClr val="333399"/>
                </a:solidFill>
              </a:rPr>
              <a:t>Manufacturing (Üretim),</a:t>
            </a:r>
            <a:r>
              <a:rPr lang="en-GB" sz="2000"/>
              <a:t> </a:t>
            </a:r>
            <a:r>
              <a:rPr lang="en-GB" sz="2000">
                <a:solidFill>
                  <a:srgbClr val="333399"/>
                </a:solidFill>
              </a:rPr>
              <a:t>Customer Order Entry/Shipping (Müşteri siparişi ve kargolama)</a:t>
            </a:r>
            <a:r>
              <a:rPr lang="en-GB" sz="2000"/>
              <a:t>,  (alt sistemleri) </a:t>
            </a:r>
            <a:r>
              <a:rPr lang="en-GB" sz="2000">
                <a:solidFill>
                  <a:srgbClr val="333399"/>
                </a:solidFill>
              </a:rPr>
              <a:t>subsystems ile arayüzü bulunacaktır.</a:t>
            </a:r>
            <a:r>
              <a:rPr lang="en-GB" sz="2000"/>
              <a:t>.</a:t>
            </a:r>
            <a:br>
              <a:rPr lang="en-GB" sz="2000"/>
            </a:br>
            <a:r>
              <a:rPr lang="en-GB" sz="2000"/>
              <a:t/>
            </a:r>
            <a:br>
              <a:rPr lang="en-GB" sz="2000"/>
            </a:br>
            <a:r>
              <a:rPr lang="en-GB" sz="2000"/>
              <a:t>Çalışmasını tetikleyecek ana olaylar: 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Tedarikçiden alınan malların gelmesi,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Tedarikçiye çeşitli sebeplerle malın iadesi,</a:t>
            </a:r>
            <a:br>
              <a:rPr lang="en-GB" sz="1800"/>
            </a:br>
            <a:endParaRPr lang="en-GB" sz="1800"/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Üretime/den mal hareketi, 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Bitmiş ürünlerin (Finished Goods Warehouse) Bitmiş ürünler deposuna girmesi</a:t>
            </a:r>
            <a:br>
              <a:rPr lang="en-GB" sz="1800"/>
            </a:br>
            <a:endParaRPr lang="en-GB" sz="1800"/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Bitmiş ürünlerin müşteriye gönderilmesi,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Satış bölümünün, ürünlerin stok durumunu sorgulaması.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Master Class </a:t>
            </a:r>
            <a: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(note: Data elements are stored in DB)</a:t>
            </a:r>
            <a:r>
              <a:rPr lang="en-GB" sz="40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endParaRPr lang="en-GB" sz="4000" b="1" u="sng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Data Elements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partId (*)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partName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356100" y="1557338"/>
            <a:ext cx="4537075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1143000" lvl="2" indent="-228600">
              <a:lnSpc>
                <a:spcPct val="100000"/>
              </a:lnSpc>
              <a:spcBef>
                <a:spcPts val="600"/>
              </a:spcBef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Methods in Class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getPartDetailById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getPartDetailByName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createNewPart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deletePart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updatePartMaster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displayPrintPartMaster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32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 Detail Class</a:t>
            </a:r>
            <a: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(note: Data elements are stored in DB)</a:t>
            </a:r>
            <a:r>
              <a:rPr lang="en-GB" sz="40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/>
            </a:r>
            <a:br>
              <a:rPr lang="en-GB" sz="4000" b="1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</a:br>
            <a:endParaRPr lang="en-GB" sz="4000" b="1" u="sng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Data Elements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partId (*)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partName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partDrawingNo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height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width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weight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price</a:t>
            </a: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marL="339725" indent="-339725">
              <a:lnSpc>
                <a:spcPct val="100000"/>
              </a:lnSpc>
              <a:spcBef>
                <a:spcPts val="6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GB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356100" y="1557338"/>
            <a:ext cx="4537075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1143000" lvl="2" indent="-228600">
              <a:lnSpc>
                <a:spcPct val="100000"/>
              </a:lnSpc>
              <a:spcBef>
                <a:spcPts val="600"/>
              </a:spcBef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 u="sng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Methods in Class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getPartDetailById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updatePartDetailById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Font typeface="Arial" charset="0"/>
              <a:buChar char="•"/>
              <a:tabLst>
                <a:tab pos="1143000" algn="l"/>
                <a:tab pos="1600200" algn="l"/>
                <a:tab pos="2057400" algn="l"/>
                <a:tab pos="2514600" algn="l"/>
                <a:tab pos="2971800" algn="l"/>
                <a:tab pos="3429000" algn="l"/>
                <a:tab pos="3886200" algn="l"/>
                <a:tab pos="4343400" algn="l"/>
                <a:tab pos="4800600" algn="l"/>
                <a:tab pos="5257800" algn="l"/>
                <a:tab pos="5715000" algn="l"/>
                <a:tab pos="6172200" algn="l"/>
                <a:tab pos="6629400" algn="l"/>
                <a:tab pos="7086600" algn="l"/>
                <a:tab pos="7543800" algn="l"/>
                <a:tab pos="8001000" algn="l"/>
                <a:tab pos="8458200" algn="l"/>
                <a:tab pos="8915400" algn="l"/>
                <a:tab pos="9372600" algn="l"/>
                <a:tab pos="9829800" algn="l"/>
                <a:tab pos="10287000" algn="l"/>
              </a:tabLst>
            </a:pPr>
            <a:r>
              <a:rPr lang="en-GB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displayPrintPartDetail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189D7E4-4BF0-43C0-B953-B6F3D6F99AE0}" type="slidenum">
              <a:rPr lang="en-GB"/>
              <a:pPr/>
              <a:t>32</a:t>
            </a:fld>
            <a:endParaRPr lang="en-GB"/>
          </a:p>
        </p:txBody>
      </p:sp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>
                <a:solidFill>
                  <a:srgbClr val="333399"/>
                </a:solidFill>
              </a:rPr>
              <a:t>3. </a:t>
            </a:r>
            <a:r>
              <a:rPr lang="en-GB" sz="4000" u="sng">
                <a:solidFill>
                  <a:srgbClr val="333399"/>
                </a:solidFill>
              </a:rPr>
              <a:t>Fonkisyonel Tanımlar</a:t>
            </a:r>
            <a:r>
              <a:rPr lang="en-GB" sz="4000"/>
              <a:t> 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78400"/>
          </a:xfrm>
          <a:ln/>
        </p:spPr>
        <p:txBody>
          <a:bodyPr/>
          <a:lstStyle/>
          <a:p>
            <a:pPr marL="606425" indent="-606425">
              <a:lnSpc>
                <a:spcPct val="100000"/>
              </a:lnSpc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Her fonksiyon detaylıca anlatılır</a:t>
            </a:r>
          </a:p>
          <a:p>
            <a:pPr marL="987425" lvl="1" indent="-5302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Fonksiyonel Parçalama- Yok</a:t>
            </a:r>
          </a:p>
          <a:p>
            <a:pPr marL="987425" lvl="1" indent="-5302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Fonksiyonel Tanımlama</a:t>
            </a:r>
            <a:br>
              <a:rPr lang="en-GB"/>
            </a:br>
            <a:endParaRPr lang="en-GB"/>
          </a:p>
          <a:p>
            <a:pPr marL="1371600" lvl="2" indent="-457200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Konuşmacı Süreç tanımlamaları (Processing Narrative)</a:t>
            </a:r>
          </a:p>
          <a:p>
            <a:pPr marL="1371600" lvl="2" indent="-457200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Fonksiyonel Kısıtlar (Functional Constraints)</a:t>
            </a:r>
          </a:p>
          <a:p>
            <a:pPr marL="1371600" lvl="2" indent="-457200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Performans Gerekleri (Performance Requirements)</a:t>
            </a:r>
          </a:p>
          <a:p>
            <a:pPr marL="1371600" lvl="2" indent="-457200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Tasarım Gerekleri (Design Constraints)</a:t>
            </a:r>
          </a:p>
          <a:p>
            <a:pPr marL="1371600" lvl="2" indent="-457200">
              <a:lnSpc>
                <a:spcPct val="100000"/>
              </a:lnSpc>
              <a:buFont typeface="Arial" charset="0"/>
              <a:buAutoNum type="arabi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Destekleyici Diyagramlar (Supporting Diagrams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TRANSACTION DESCRIPTIONS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975100"/>
            <a:ext cx="6400800" cy="17557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Font typeface="Arial" charset="0"/>
              <a:buNone/>
            </a:pPr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“Yeni Ürün veya Parça tanımlama” Transaction 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u="sng"/>
              <a:t>Narrative:</a:t>
            </a:r>
            <a:r>
              <a:rPr lang="en-GB" sz="1800"/>
              <a:t> Yeni bir ürün veya parça tipi tanımlanır. Bir kere tanımlandıktan sonra bu tiplere veri girilebilir. Kullanıcıya yeni tip kodu ve tanımı girmeye izin verir. Tip kodu “Parça/Ürün tip kodu yönergeleri” dökümanına göre verilir. PartMaster Class ve  PartDetail Class'larını kullanır.</a:t>
            </a:r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1600"/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u="sng"/>
              <a:t>Koşullar:</a:t>
            </a:r>
            <a:r>
              <a:rPr lang="en-GB" sz="1800"/>
              <a:t> </a:t>
            </a:r>
            <a:br>
              <a:rPr lang="en-GB" sz="1800"/>
            </a:br>
            <a:r>
              <a:rPr lang="en-GB" sz="1800"/>
              <a:t>Yazmak için “Product Administrator” hakları ister.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Performans Koşulları</a:t>
            </a:r>
            <a:r>
              <a:rPr lang="en-GB" sz="1800"/>
              <a:t>: PartMaster'ı kilitlediği için, Transaction 15 saniye işlemediğinde bloğu kaldırmalıdır. 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/>
              <a:t>Tasarım Koşulları</a:t>
            </a:r>
            <a:r>
              <a:rPr lang="en-GB" sz="1800"/>
              <a:t>:  Yönergelere uygun olarak tasarlanmalıdır.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/>
              <a:t>Destekleyici Diyagramlar</a:t>
            </a:r>
            <a:r>
              <a:rPr lang="en-GB" sz="1800"/>
              <a:t>: PartMaster ve Part Detail sınıfları için yapılan çizimlere bakınız.</a:t>
            </a:r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1800"/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“Parça ve Ürün Sil /Düzelt”  Transactionları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/>
              <a:t>Bir kullanıcıya bir ürün veya parçanın tanımını değiştirebilme veya silebilme yetkisi verir. Şayet parça veya ürünler kullanılmışsa silinememelidir. PartMaster PartDetail ve PartInventory Sınıflarını kullanır</a:t>
            </a:r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1800"/>
          </a:p>
          <a:p>
            <a:pPr>
              <a:lnSpc>
                <a:spcPct val="80000"/>
              </a:lnSpc>
              <a:spcBef>
                <a:spcPts val="45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u="sng"/>
              <a:t>Koşullar:</a:t>
            </a:r>
            <a:r>
              <a:rPr lang="en-GB" sz="1800"/>
              <a:t> </a:t>
            </a:r>
            <a:br>
              <a:rPr lang="en-GB" sz="1800"/>
            </a:br>
            <a:r>
              <a:rPr lang="en-GB" sz="1800"/>
              <a:t>“Product Administrator” hakları ister.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Performans Koşulları</a:t>
            </a:r>
            <a:r>
              <a:rPr lang="en-GB" sz="1800"/>
              <a:t>: PartMaster'ı kilitlediği için, Transaction 15 saniye işlemediğinde bloğu kaldırmalıdır. 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/>
              <a:t>Tasarım Koşulları</a:t>
            </a:r>
            <a:r>
              <a:rPr lang="en-GB" sz="1800"/>
              <a:t>:  Yönergelere uygun olarak tasarlanmalıdır. </a:t>
            </a:r>
            <a:br>
              <a:rPr lang="en-GB" sz="1800"/>
            </a:br>
            <a:r>
              <a:rPr lang="en-GB" sz="1800"/>
              <a:t/>
            </a:r>
            <a:br>
              <a:rPr lang="en-GB" sz="1800"/>
            </a:br>
            <a:r>
              <a:rPr lang="en-GB" sz="1800" u="sng"/>
              <a:t>Destekleyici Diyagramlar</a:t>
            </a:r>
            <a:r>
              <a:rPr lang="en-GB" sz="1800"/>
              <a:t>: PartMaster ve Part Detail sınıfları için yapılan çizimlere bakınız.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114300"/>
            <a:ext cx="8229600" cy="19224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/>
              <a:t> ICS</a:t>
            </a:r>
            <a:br>
              <a:rPr lang="en-GB" sz="4000"/>
            </a:br>
            <a:r>
              <a:rPr lang="en-GB" sz="4000"/>
              <a:t>Tarafından desteklenen diğer Transactionlar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enterNewPart, 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enterReturnedPartProduct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issuePartProduct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re-issuePartProduct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viewPartProduct</a:t>
            </a:r>
          </a:p>
          <a:p>
            <a:pPr>
              <a:lnSpc>
                <a:spcPct val="10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(described similarly)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905AB4F-E5FB-48F9-B5BF-9ABB26BC7AAB}" type="slidenum">
              <a:rPr lang="en-GB"/>
              <a:pPr/>
              <a:t>37</a:t>
            </a:fld>
            <a:endParaRPr lang="en-GB"/>
          </a:p>
        </p:txBody>
      </p:sp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4351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99"/>
                </a:solidFill>
              </a:rPr>
              <a:t>4. </a:t>
            </a:r>
            <a:r>
              <a:rPr lang="en-GB" u="sng">
                <a:solidFill>
                  <a:srgbClr val="333399"/>
                </a:solidFill>
              </a:rPr>
              <a:t>Behavioural Davranışsal Tanım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606425" indent="-606425">
              <a:lnSpc>
                <a:spcPct val="100000"/>
              </a:lnSpc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Dış eylemlerin ve iç şartların sonucu olarak operasyonlar</a:t>
            </a:r>
          </a:p>
          <a:p>
            <a:pPr marL="606425" indent="-6064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Sistem Durumları</a:t>
            </a:r>
          </a:p>
          <a:p>
            <a:pPr marL="606425" indent="-606425">
              <a:lnSpc>
                <a:spcPct val="100000"/>
              </a:lnSpc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/>
              <a:t>Eylemler (events) ve Aksiyonlar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060B54B-2185-4DD9-BBE0-279930248A78}" type="slidenum">
              <a:rPr lang="en-GB"/>
              <a:pPr/>
              <a:t>38</a:t>
            </a:fld>
            <a:endParaRPr lang="en-GB"/>
          </a:p>
        </p:txBody>
      </p:sp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4351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333399"/>
                </a:solidFill>
              </a:rPr>
              <a:t>5. </a:t>
            </a:r>
            <a:r>
              <a:rPr lang="en-GB" u="sng">
                <a:solidFill>
                  <a:srgbClr val="333399"/>
                </a:solidFill>
              </a:rPr>
              <a:t>Validation(Doğrulama) Kriterleri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 marL="606425" indent="-606425">
              <a:lnSpc>
                <a:spcPct val="90000"/>
              </a:lnSpc>
              <a:spcBef>
                <a:spcPts val="600"/>
              </a:spcBef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z="2800"/>
              <a:t>Başarılı bir uygulamayı nasıl kontrol ederiz? </a:t>
            </a:r>
            <a:r>
              <a:rPr lang="en-GB" sz="2400" i="1"/>
              <a:t>hangi sınıflar'ın testleri doğrulama fonksiyonları ile bağlanmalı, performans ve kısıtlar?</a:t>
            </a:r>
          </a:p>
          <a:p>
            <a:pPr marL="987425" lvl="1" indent="-530225">
              <a:lnSpc>
                <a:spcPct val="90000"/>
              </a:lnSpc>
              <a:spcBef>
                <a:spcPts val="600"/>
              </a:spcBef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z="2400" i="1"/>
              <a:t>Performans bağlantıları</a:t>
            </a:r>
          </a:p>
          <a:p>
            <a:pPr marL="987425" lvl="1" indent="-530225">
              <a:lnSpc>
                <a:spcPct val="90000"/>
              </a:lnSpc>
              <a:spcBef>
                <a:spcPts val="600"/>
              </a:spcBef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z="2400" i="1"/>
              <a:t>Test Sınıfları</a:t>
            </a:r>
          </a:p>
          <a:p>
            <a:pPr marL="987425" lvl="1" indent="-530225">
              <a:lnSpc>
                <a:spcPct val="90000"/>
              </a:lnSpc>
              <a:spcBef>
                <a:spcPts val="600"/>
              </a:spcBef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z="2400" i="1"/>
              <a:t>Yapılacak testler ve beklenen yazılım cevapları</a:t>
            </a:r>
          </a:p>
          <a:p>
            <a:pPr marL="987425" lvl="1" indent="-530225">
              <a:lnSpc>
                <a:spcPct val="90000"/>
              </a:lnSpc>
              <a:spcBef>
                <a:spcPts val="600"/>
              </a:spcBef>
              <a:buFont typeface="Arial" charset="0"/>
              <a:buAutoNum type="alphaUcPeriod"/>
              <a:tabLst>
                <a:tab pos="720725" algn="l"/>
                <a:tab pos="1177925" algn="l"/>
                <a:tab pos="1635125" algn="l"/>
                <a:tab pos="2092325" algn="l"/>
                <a:tab pos="2549525" algn="l"/>
                <a:tab pos="3006725" algn="l"/>
                <a:tab pos="3463925" algn="l"/>
                <a:tab pos="3921125" algn="l"/>
                <a:tab pos="4378325" algn="l"/>
                <a:tab pos="4835525" algn="l"/>
                <a:tab pos="5292725" algn="l"/>
                <a:tab pos="5749925" algn="l"/>
                <a:tab pos="6207125" algn="l"/>
                <a:tab pos="6664325" algn="l"/>
                <a:tab pos="7121525" algn="l"/>
                <a:tab pos="7578725" algn="l"/>
                <a:tab pos="8035925" algn="l"/>
                <a:tab pos="8493125" algn="l"/>
                <a:tab pos="8950325" algn="l"/>
                <a:tab pos="9407525" algn="l"/>
              </a:tabLst>
            </a:pPr>
            <a:r>
              <a:rPr lang="en-GB" sz="2400" i="1"/>
              <a:t>Özel durumlar</a:t>
            </a:r>
            <a:br>
              <a:rPr lang="en-GB" sz="2400" i="1"/>
            </a:br>
            <a:endParaRPr lang="en-GB" sz="2400" i="1"/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A7E651E-F8FE-48EF-9F97-444065ADC212}" type="slidenum">
              <a:rPr lang="en-GB"/>
              <a:pPr/>
              <a:t>39</a:t>
            </a:fld>
            <a:endParaRPr lang="en-GB"/>
          </a:p>
        </p:txBody>
      </p:sp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6. Kaynakça (</a:t>
            </a:r>
            <a:r>
              <a:rPr lang="en-GB" u="sng"/>
              <a:t>Bibliography)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Kaynakların listesi, kitaplar makaleler kullanılan web adresleri gibi. 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350"/>
            <a:ext cx="8229600" cy="167798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 u="sng"/>
              <a:t>System</a:t>
            </a:r>
            <a:r>
              <a:rPr lang="en-GB" sz="4000" b="1" u="sng"/>
              <a:t> </a:t>
            </a:r>
            <a:r>
              <a:rPr lang="en-GB" sz="3200" b="1" u="sng"/>
              <a:t>Reference</a:t>
            </a:r>
            <a:r>
              <a:rPr lang="en-GB" sz="3200" b="1"/>
              <a:t> (ICS için sisterm referansı)(devam):</a:t>
            </a:r>
            <a:br>
              <a:rPr lang="en-GB" sz="3200" b="1"/>
            </a:br>
            <a:endParaRPr lang="en-GB" sz="3200" b="1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00588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rgbClr val="333399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>
                <a:solidFill>
                  <a:srgbClr val="333399"/>
                </a:solidFill>
              </a:rPr>
              <a:t>Satın alma arayüzü:</a:t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/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/>
              <a:t>Tedarikçiden bir sipariş geldiğinde, Tedarikçinin faturasının üzerindeki Satın alma numarası (Purchase Order – PO) diğer dökümanların belirlenmesinde de kullanılacak. (Tedarikçi teklifleri, fiyat listeleri, ürün özellikleri gibi)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r>
              <a:rPr lang="en-GB" sz="2400"/>
              <a:t>Bunlar ayrıca kalite kontrol'e (Quality Control) ürün kontrolü için yollanacak.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r>
              <a:rPr lang="en-GB" sz="2400"/>
              <a:t>Satınalma ile şu anda çalışmakta olan Sunucu PS1 kullanılarak arayüz yazılacak, dolayısıyla ICS, mevcutta bulunan bütün dokümanları burada bulabilir.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Altbilgi Yer Tutucusu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Software Requirements Specification </a:t>
            </a:r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DEA3BBF-62AC-44AA-90EB-335F23C755DE}" type="slidenum">
              <a:rPr lang="en-GB"/>
              <a:pPr/>
              <a:t>40</a:t>
            </a:fld>
            <a:endParaRPr lang="en-GB"/>
          </a:p>
        </p:txBody>
      </p:sp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7. </a:t>
            </a:r>
            <a:r>
              <a:rPr lang="en-GB" u="sng"/>
              <a:t>Appendices</a:t>
            </a:r>
            <a:r>
              <a:rPr lang="en-GB"/>
              <a:t>  (Ekler)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Çalışır bir prototip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Bir kağıt Prototipi</a:t>
            </a:r>
          </a:p>
          <a:p>
            <a:pPr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Ön bir kullanıcı dökümanı</a:t>
            </a:r>
            <a:br>
              <a:rPr lang="en-GB"/>
            </a:br>
            <a:r>
              <a:rPr lang="en-GB"/>
              <a:t>(Yazılımı bir kara kutu şeklinde gösterir ve giriş ve çıkış değerlerine yönelir.)</a:t>
            </a:r>
          </a:p>
          <a:p>
            <a:pPr>
              <a:lnSpc>
                <a:spcPct val="10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50825"/>
            <a:ext cx="8229600" cy="119221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/>
              <a:t>ICS Sistem Referansı:</a:t>
            </a:r>
            <a:br>
              <a:rPr lang="en-GB" sz="2400" b="1"/>
            </a:br>
            <a:r>
              <a:rPr lang="en-GB" sz="2400" b="1"/>
              <a:t>(devam)</a:t>
            </a:r>
            <a:br>
              <a:rPr lang="en-GB" sz="2400" b="1"/>
            </a:br>
            <a:endParaRPr lang="en-GB" sz="2400" b="1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rgbClr val="333399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>
                <a:solidFill>
                  <a:srgbClr val="333399"/>
                </a:solidFill>
              </a:rPr>
              <a:t>Üretim ile Arayüz:</a:t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/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>Mfg(üretim)malzeme talebinde bulunur</a:t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>Mfg(üretim) bitmiş ürünleri stoklamak ister</a:t>
            </a:r>
            <a:br>
              <a:rPr lang="en-GB" sz="2400" b="1">
                <a:solidFill>
                  <a:srgbClr val="333399"/>
                </a:solidFill>
              </a:rPr>
            </a:br>
            <a:endParaRPr lang="en-GB" sz="2400" b="1">
              <a:solidFill>
                <a:srgbClr val="333399"/>
              </a:solidFill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333399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>
                <a:solidFill>
                  <a:srgbClr val="333399"/>
                </a:solidFill>
              </a:rPr>
              <a:t>Müşeteriye/den sipariş takibi:</a:t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/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>COES (müşteri ilişkileri) ürün gödermek ister </a:t>
            </a:r>
            <a:br>
              <a:rPr lang="en-GB" sz="2400" b="1">
                <a:solidFill>
                  <a:srgbClr val="333399"/>
                </a:solidFill>
              </a:rPr>
            </a:br>
            <a:r>
              <a:rPr lang="en-GB" sz="2400" b="1">
                <a:solidFill>
                  <a:srgbClr val="333399"/>
                </a:solidFill>
              </a:rPr>
              <a:t>COES dönen ürünleri stoklamak ister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/>
              <a:t/>
            </a:r>
            <a:br>
              <a:rPr lang="en-GB" sz="2400" b="1"/>
            </a:br>
            <a:r>
              <a:rPr lang="en-GB" sz="2400" b="1"/>
              <a:t>..........</a:t>
            </a:r>
            <a:br>
              <a:rPr lang="en-GB" sz="2400" b="1"/>
            </a:br>
            <a:r>
              <a:rPr lang="en-GB" sz="2400" b="1">
                <a:solidFill>
                  <a:srgbClr val="333399"/>
                </a:solidFill>
              </a:rPr>
              <a:t/>
            </a:r>
            <a:br>
              <a:rPr lang="en-GB" sz="2400" b="1">
                <a:solidFill>
                  <a:srgbClr val="333399"/>
                </a:solidFill>
              </a:rPr>
            </a:br>
            <a:endParaRPr lang="en-GB" sz="2400" b="1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(Deployment) Yerleşim Şeması</a:t>
            </a: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1547813" y="2708275"/>
            <a:ext cx="1368425" cy="1512888"/>
          </a:xfrm>
          <a:prstGeom prst="cube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692275" y="3500438"/>
            <a:ext cx="9350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ICS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995738" y="1268413"/>
            <a:ext cx="1368425" cy="1512887"/>
          </a:xfrm>
          <a:prstGeom prst="cube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084888" y="1628775"/>
            <a:ext cx="1368425" cy="1512888"/>
          </a:xfrm>
          <a:prstGeom prst="cube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924300" y="4868863"/>
            <a:ext cx="1368425" cy="1512887"/>
          </a:xfrm>
          <a:prstGeom prst="cube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6011863" y="3644900"/>
            <a:ext cx="1368425" cy="1512888"/>
          </a:xfrm>
          <a:prstGeom prst="cube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2916238" y="2057400"/>
            <a:ext cx="1079500" cy="9429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2916238" y="2346325"/>
            <a:ext cx="3168650" cy="9413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916238" y="3573463"/>
            <a:ext cx="3095625" cy="7207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916238" y="3789363"/>
            <a:ext cx="1008062" cy="20161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067175" y="1773238"/>
            <a:ext cx="792163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Cust.OrderEntry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227763" y="2060575"/>
            <a:ext cx="792162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Manufacturing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084888" y="4149725"/>
            <a:ext cx="792162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Purchasing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067175" y="5516563"/>
            <a:ext cx="720725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1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Shipping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3333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800" u="sng">
                <a:solidFill>
                  <a:srgbClr val="333399"/>
                </a:solidFill>
              </a:rPr>
              <a:t>ICS'in genel tanımı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97475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>
                <a:solidFill>
                  <a:srgbClr val="333399"/>
                </a:solidFill>
              </a:rPr>
              <a:t/>
            </a:r>
            <a:br>
              <a:rPr lang="en-GB">
                <a:solidFill>
                  <a:srgbClr val="333399"/>
                </a:solidFill>
              </a:rPr>
            </a:br>
            <a:r>
              <a:rPr lang="en-GB">
                <a:solidFill>
                  <a:srgbClr val="333399"/>
                </a:solidFill>
              </a:rPr>
              <a:t>ICS'in ana amacı, bütün parça ve bitmiş mamüllerin stokta ve stok dışı hareketlerde takibini yapmak.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/>
            </a:r>
            <a:br>
              <a:rPr lang="en-GB" sz="2400"/>
            </a:br>
            <a:r>
              <a:rPr lang="en-GB" sz="2400"/>
              <a:t>Stok değerleri belirli bir seviyenin altına indiğinde otomatik olarak bir satın alma formu üretmeli, ancak bu ileriki bir tarihe ertelenmiştir.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endParaRPr lang="en-GB" sz="240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solidFill>
                <a:srgbClr val="333399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333399"/>
              </a:buClr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b="1"/>
              <a:t>ICS'in genel Tanımı (devam)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357813"/>
          </a:xfrm>
          <a:ln/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ICS'in temel fonksiyonları: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Stoğa yeni ürünlerin girilmesi</a:t>
            </a:r>
            <a:br>
              <a:rPr lang="en-GB"/>
            </a:br>
            <a:r>
              <a:rPr lang="en-GB"/>
              <a:t>(bkz </a:t>
            </a:r>
            <a:r>
              <a:rPr lang="en-GB">
                <a:solidFill>
                  <a:srgbClr val="333399"/>
                </a:solidFill>
              </a:rPr>
              <a:t>“Satın alma ile arayüz”</a:t>
            </a:r>
            <a:r>
              <a:rPr lang="en-GB"/>
              <a:t>)</a:t>
            </a:r>
            <a:br>
              <a:rPr lang="en-GB"/>
            </a:br>
            <a:endParaRPr lang="en-GB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Üretime parça sağlanması</a:t>
            </a:r>
            <a:br>
              <a:rPr lang="en-GB"/>
            </a:br>
            <a:r>
              <a:rPr lang="en-GB"/>
              <a:t>(bkz </a:t>
            </a:r>
            <a:r>
              <a:rPr lang="en-GB">
                <a:solidFill>
                  <a:srgbClr val="333399"/>
                </a:solidFill>
              </a:rPr>
              <a:t>“Üretim ile arayüz”</a:t>
            </a:r>
            <a:r>
              <a:rPr lang="en-GB"/>
              <a:t>)</a:t>
            </a:r>
            <a:br>
              <a:rPr lang="en-GB"/>
            </a:br>
            <a:endParaRPr lang="en-GB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Entering finished goods to the inventory</a:t>
            </a:r>
            <a:br>
              <a:rPr lang="en-GB"/>
            </a:br>
            <a:r>
              <a:rPr lang="en-GB"/>
              <a:t>(bkz </a:t>
            </a:r>
            <a:r>
              <a:rPr lang="en-GB">
                <a:solidFill>
                  <a:srgbClr val="333399"/>
                </a:solidFill>
              </a:rPr>
              <a:t>“Üretim ile arayüz”</a:t>
            </a:r>
            <a:r>
              <a:rPr lang="en-GB"/>
              <a:t>)</a:t>
            </a:r>
          </a:p>
          <a:p>
            <a:pPr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/>
          </a:p>
          <a:p>
            <a:pPr lvl="1">
              <a:lnSpc>
                <a:spcPct val="90000"/>
              </a:lnSpc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/>
              <a:t>ICS'in genel yapısı (Devam 2)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Satış Personeline stok bilgisini sağlamak</a:t>
            </a:r>
            <a:br>
              <a:rPr lang="en-GB" sz="2400"/>
            </a:br>
            <a:endParaRPr lang="en-GB" sz="240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/>
              <a:t>Müşterilerden/ye Ürün sevkiyatını sağlamak</a:t>
            </a:r>
            <a:br>
              <a:rPr lang="en-GB" sz="2000"/>
            </a:br>
            <a:r>
              <a:rPr lang="en-GB" sz="2000"/>
              <a:t> (</a:t>
            </a:r>
            <a:r>
              <a:rPr lang="en-GB" sz="2000" b="1"/>
              <a:t>bkz</a:t>
            </a:r>
            <a:r>
              <a:rPr lang="en-GB" sz="2000"/>
              <a:t> “Müşteri Sipari Arayüzü</a:t>
            </a:r>
            <a:r>
              <a:rPr lang="en-GB" sz="2000" b="1">
                <a:solidFill>
                  <a:srgbClr val="333399"/>
                </a:solidFill>
              </a:rPr>
              <a:t>”</a:t>
            </a:r>
            <a:r>
              <a:rPr lang="en-GB" sz="2000"/>
              <a:t>)</a:t>
            </a:r>
            <a:br>
              <a:rPr lang="en-GB" sz="2000"/>
            </a:br>
            <a:r>
              <a:rPr lang="en-GB" sz="2000"/>
              <a:t> 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IC departmanına makine ikmal ve stok durumu hakkında bilgi aktarmak(iç hizmeet).</a:t>
            </a:r>
            <a:br>
              <a:rPr lang="en-GB" sz="2400"/>
            </a:br>
            <a:r>
              <a:rPr lang="en-GB" sz="2400"/>
              <a:t> </a:t>
            </a:r>
          </a:p>
          <a:p>
            <a:pPr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/>
              <a:t>IC Departman yöneticisine ve Patron'a stok durumu hakkında yönetim raporlarını aktarmak (iç hizmet)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Arial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 Teması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is Teması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is Teması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is Teması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is Teması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973</Words>
  <Application>Microsoft Office PowerPoint</Application>
  <PresentationFormat>Ekran Gösterisi (4:3)</PresentationFormat>
  <Paragraphs>346</Paragraphs>
  <Slides>40</Slides>
  <Notes>40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4" baseType="lpstr">
      <vt:lpstr>Times New Roman</vt:lpstr>
      <vt:lpstr>Arial</vt:lpstr>
      <vt:lpstr>Lucida Sans Unicode</vt:lpstr>
      <vt:lpstr>Ofis Teması</vt:lpstr>
      <vt:lpstr>SRS Örneği</vt:lpstr>
      <vt:lpstr>Software Specification Document (SRS) Genel Yapısı</vt:lpstr>
      <vt:lpstr>Introduction (Giriş)</vt:lpstr>
      <vt:lpstr>System Reference (ICS için sisterm referansı)(devam): </vt:lpstr>
      <vt:lpstr>ICS Sistem Referansı: (devam) </vt:lpstr>
      <vt:lpstr>(Deployment) Yerleşim Şeması</vt:lpstr>
      <vt:lpstr>ICS'in genel tanımı</vt:lpstr>
      <vt:lpstr>ICS'in genel Tanımı (devam)</vt:lpstr>
      <vt:lpstr>ICS'in genel yapısı (Devam 2)</vt:lpstr>
      <vt:lpstr>ICS'in genel durumu (devam 3)</vt:lpstr>
      <vt:lpstr>USE CASE DIAGRAMS</vt:lpstr>
      <vt:lpstr>Use Case 1: ICS Dept</vt:lpstr>
      <vt:lpstr>Use Case 2: Customer Order Entry</vt:lpstr>
      <vt:lpstr>Use Case 3 - Manufacturing</vt:lpstr>
      <vt:lpstr>Use Case 4 - Purchasing</vt:lpstr>
      <vt:lpstr>Use Case 5 - Shipping</vt:lpstr>
      <vt:lpstr>Yazılım Projesi Kısıtları</vt:lpstr>
      <vt:lpstr>2. Bilgi Tanımı</vt:lpstr>
      <vt:lpstr>ICS Bilgi Tanımı</vt:lpstr>
      <vt:lpstr>Bilgi Tanımı</vt:lpstr>
      <vt:lpstr>Data Flow Diagrams (DFD Level 0)</vt:lpstr>
      <vt:lpstr>Bilgi Tanımı   (devam-3)</vt:lpstr>
      <vt:lpstr>DFD Level 1</vt:lpstr>
      <vt:lpstr>Bilgi Tanımı  (devam 4)</vt:lpstr>
      <vt:lpstr>CLASS DESCRIPTIONS (Sınıf Tanımları)</vt:lpstr>
      <vt:lpstr>   </vt:lpstr>
      <vt:lpstr>Slayt 27</vt:lpstr>
      <vt:lpstr>Slayt 28</vt:lpstr>
      <vt:lpstr>  Part Inventory Class (cont’d) (note: Data elements are stored in DB)  </vt:lpstr>
      <vt:lpstr>Slayt 30</vt:lpstr>
      <vt:lpstr>Slayt 31</vt:lpstr>
      <vt:lpstr>3. Fonkisyonel Tanımlar </vt:lpstr>
      <vt:lpstr>TRANSACTION DESCRIPTIONS</vt:lpstr>
      <vt:lpstr>“Yeni Ürün veya Parça tanımlama” Transaction </vt:lpstr>
      <vt:lpstr>“Parça ve Ürün Sil /Düzelt”  Transactionları</vt:lpstr>
      <vt:lpstr> ICS Tarafından desteklenen diğer Transactionlar</vt:lpstr>
      <vt:lpstr>4. Behavioural Davranışsal Tanım</vt:lpstr>
      <vt:lpstr>5. Validation(Doğrulama) Kriterleri</vt:lpstr>
      <vt:lpstr>6. Kaynakça (Bibliography)</vt:lpstr>
      <vt:lpstr>7. Appendices  (Ekler)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 Example</dc:title>
  <dc:creator>prenses</dc:creator>
  <cp:lastModifiedBy>prenses</cp:lastModifiedBy>
  <cp:revision>1</cp:revision>
  <dcterms:modified xsi:type="dcterms:W3CDTF">2012-02-06T13:36:21Z</dcterms:modified>
</cp:coreProperties>
</file>